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
  </p:notesMasterIdLst>
  <p:handoutMasterIdLst>
    <p:handoutMasterId r:id="rId42"/>
  </p:handoutMasterIdLst>
  <p:sldIdLst>
    <p:sldId id="2456" r:id="rId3"/>
    <p:sldId id="2652" r:id="rId5"/>
    <p:sldId id="2562" r:id="rId6"/>
    <p:sldId id="2563" r:id="rId7"/>
    <p:sldId id="2646" r:id="rId8"/>
    <p:sldId id="2618" r:id="rId9"/>
    <p:sldId id="2619" r:id="rId10"/>
    <p:sldId id="2611" r:id="rId11"/>
    <p:sldId id="2628" r:id="rId12"/>
    <p:sldId id="2635" r:id="rId13"/>
    <p:sldId id="2626" r:id="rId14"/>
    <p:sldId id="2642" r:id="rId15"/>
    <p:sldId id="2641" r:id="rId16"/>
    <p:sldId id="2620" r:id="rId17"/>
    <p:sldId id="2634" r:id="rId18"/>
    <p:sldId id="2622" r:id="rId19"/>
    <p:sldId id="2629" r:id="rId20"/>
    <p:sldId id="2621" r:id="rId21"/>
    <p:sldId id="2640" r:id="rId22"/>
    <p:sldId id="2630" r:id="rId23"/>
    <p:sldId id="2631" r:id="rId24"/>
    <p:sldId id="2632" r:id="rId25"/>
    <p:sldId id="2633" r:id="rId26"/>
    <p:sldId id="2638" r:id="rId27"/>
    <p:sldId id="2639" r:id="rId28"/>
    <p:sldId id="2636" r:id="rId29"/>
    <p:sldId id="2647" r:id="rId30"/>
    <p:sldId id="2612" r:id="rId31"/>
    <p:sldId id="2648" r:id="rId32"/>
    <p:sldId id="2649" r:id="rId33"/>
    <p:sldId id="2650" r:id="rId34"/>
    <p:sldId id="2651" r:id="rId35"/>
    <p:sldId id="2613" r:id="rId36"/>
    <p:sldId id="2687" r:id="rId37"/>
    <p:sldId id="2692" r:id="rId38"/>
    <p:sldId id="2644" r:id="rId39"/>
    <p:sldId id="2624" r:id="rId40"/>
    <p:sldId id="2449" r:id="rId41"/>
  </p:sldIdLst>
  <p:sldSz cx="9144000" cy="5143500" type="screen16x9"/>
  <p:notesSz cx="9939020" cy="6805295"/>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C765404-B70D-4307-9922-0D101E3FA3C7}">
          <p14:sldIdLst>
            <p14:sldId id="2456"/>
            <p14:sldId id="2652"/>
            <p14:sldId id="2562"/>
            <p14:sldId id="2563"/>
            <p14:sldId id="2646"/>
            <p14:sldId id="2618"/>
            <p14:sldId id="2619"/>
            <p14:sldId id="2611"/>
            <p14:sldId id="2628"/>
            <p14:sldId id="2635"/>
            <p14:sldId id="2626"/>
            <p14:sldId id="2642"/>
            <p14:sldId id="2641"/>
            <p14:sldId id="2620"/>
            <p14:sldId id="2634"/>
            <p14:sldId id="2622"/>
            <p14:sldId id="2629"/>
            <p14:sldId id="2621"/>
            <p14:sldId id="2640"/>
            <p14:sldId id="2630"/>
            <p14:sldId id="2631"/>
            <p14:sldId id="2632"/>
            <p14:sldId id="2633"/>
            <p14:sldId id="2638"/>
            <p14:sldId id="2639"/>
            <p14:sldId id="2636"/>
            <p14:sldId id="2647"/>
            <p14:sldId id="2612"/>
            <p14:sldId id="2648"/>
            <p14:sldId id="2649"/>
            <p14:sldId id="2650"/>
            <p14:sldId id="2651"/>
            <p14:sldId id="2613"/>
            <p14:sldId id="2687"/>
            <p14:sldId id="2692"/>
            <p14:sldId id="2644"/>
            <p14:sldId id="2624"/>
            <p14:sldId id="244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龚向春" initials="龚向春" lastIdx="3" clrIdx="0"/>
  <p:cmAuthor id="2" name="作者" initials="A" lastIdx="0" clrIdx="1"/>
  <p:cmAuthor id="3" name="Tj114" initials="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7A"/>
    <a:srgbClr val="FFFFFF"/>
    <a:srgbClr val="019E71"/>
    <a:srgbClr val="F0F0F0"/>
    <a:srgbClr val="F5F5F4"/>
    <a:srgbClr val="157B77"/>
    <a:srgbClr val="41C09C"/>
    <a:srgbClr val="91E4CC"/>
    <a:srgbClr val="009E71"/>
    <a:srgbClr val="003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1407" autoAdjust="0"/>
  </p:normalViewPr>
  <p:slideViewPr>
    <p:cSldViewPr snapToGrid="0" snapToObjects="1">
      <p:cViewPr varScale="1">
        <p:scale>
          <a:sx n="78" d="100"/>
          <a:sy n="78" d="100"/>
        </p:scale>
        <p:origin x="1088" y="48"/>
      </p:cViewPr>
      <p:guideLst/>
    </p:cSldViewPr>
  </p:slideViewPr>
  <p:notesTextViewPr>
    <p:cViewPr>
      <p:scale>
        <a:sx n="75" d="100"/>
        <a:sy n="7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32.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766CACC-784A-43D5-9933-54C3A57142C6}" type="doc">
      <dgm:prSet loTypeId="urn:microsoft.com/office/officeart/2005/8/layout/vList5" loCatId="list" qsTypeId="urn:microsoft.com/office/officeart/2005/8/quickstyle/simple1#1" qsCatId="simple" csTypeId="urn:microsoft.com/office/officeart/2005/8/colors/accent0_3#1" csCatId="mainScheme" phldr="1"/>
      <dgm:spPr/>
      <dgm:t>
        <a:bodyPr/>
        <a:lstStyle/>
        <a:p>
          <a:endParaRPr lang="zh-CN" altLang="en-US"/>
        </a:p>
      </dgm:t>
    </dgm:pt>
    <dgm:pt modelId="{54B86952-D8C2-4B0F-AAD1-46D51385BF52}">
      <dgm:prSet phldrT="[文本]" custT="1"/>
      <dgm:spPr>
        <a:solidFill>
          <a:srgbClr val="019E71"/>
        </a:solidFill>
        <a:ln>
          <a:noFill/>
        </a:ln>
      </dgm:spPr>
      <dgm:t>
        <a:bodyPr/>
        <a:lstStyle/>
        <a:p>
          <a:r>
            <a:rPr lang="zh-CN" altLang="en-US" sz="1400" spc="300" dirty="0">
              <a:latin typeface="微软雅黑" panose="020B0503020204020204" pitchFamily="34" charset="-122"/>
              <a:ea typeface="微软雅黑" panose="020B0503020204020204" pitchFamily="34" charset="-122"/>
            </a:rPr>
            <a:t>查杀 </a:t>
          </a:r>
          <a:r>
            <a:rPr lang="zh-CN" altLang="en-US" sz="2800" b="1" spc="300" dirty="0">
              <a:latin typeface="微软雅黑" panose="020B0503020204020204" pitchFamily="34" charset="-122"/>
              <a:ea typeface="微软雅黑" panose="020B0503020204020204" pitchFamily="34" charset="-122"/>
            </a:rPr>
            <a:t>全</a:t>
          </a:r>
          <a:endParaRPr lang="zh-CN" altLang="en-US" sz="1800" b="1" spc="300" dirty="0"/>
        </a:p>
      </dgm:t>
    </dgm:pt>
    <dgm:pt modelId="{3FC8FDF6-B5F5-4EE7-8141-353C8F78261D}" cxnId="{3393C101-F7A5-4522-8837-E0178E72EBC8}" type="parTrans">
      <dgm:prSet/>
      <dgm:spPr/>
      <dgm:t>
        <a:bodyPr/>
        <a:lstStyle/>
        <a:p>
          <a:endParaRPr lang="zh-CN" altLang="en-US" sz="1100"/>
        </a:p>
      </dgm:t>
    </dgm:pt>
    <dgm:pt modelId="{16E82681-6A74-492A-B1FC-13049F247A65}" cxnId="{3393C101-F7A5-4522-8837-E0178E72EBC8}" type="sibTrans">
      <dgm:prSet/>
      <dgm:spPr/>
      <dgm:t>
        <a:bodyPr/>
        <a:lstStyle/>
        <a:p>
          <a:endParaRPr lang="zh-CN" altLang="en-US" sz="1100"/>
        </a:p>
      </dgm:t>
    </dgm:pt>
    <dgm:pt modelId="{0454399E-6BA3-4DB5-8237-6B14523978A0}">
      <dgm:prSet phldrT="[文本]" custT="1"/>
      <dgm:spPr/>
      <dgm:t>
        <a:bodyPr/>
        <a:lstStyle/>
        <a:p>
          <a:pPr marL="269875" indent="-177800"/>
          <a:r>
            <a:rPr lang="zh-CN" altLang="en-US" sz="800" dirty="0">
              <a:latin typeface="微软雅黑" panose="020B0503020204020204" pitchFamily="34" charset="-122"/>
              <a:ea typeface="微软雅黑" panose="020B0503020204020204" pitchFamily="34" charset="-122"/>
            </a:rPr>
            <a:t>病毒、木马、蠕虫、后门、间谍软件、恶意程序全面查杀</a:t>
          </a:r>
        </a:p>
      </dgm:t>
    </dgm:pt>
    <dgm:pt modelId="{E5973B8D-E2D8-4618-B5DD-A7096121EA28}" cxnId="{0CDB3E1E-9C9E-4B1A-BC26-553EB17A383C}" type="parTrans">
      <dgm:prSet/>
      <dgm:spPr/>
      <dgm:t>
        <a:bodyPr/>
        <a:lstStyle/>
        <a:p>
          <a:endParaRPr lang="zh-CN" altLang="en-US" sz="1100"/>
        </a:p>
      </dgm:t>
    </dgm:pt>
    <dgm:pt modelId="{07692C8E-234A-4D81-B85A-A05304DBCD43}" cxnId="{0CDB3E1E-9C9E-4B1A-BC26-553EB17A383C}" type="sibTrans">
      <dgm:prSet/>
      <dgm:spPr/>
      <dgm:t>
        <a:bodyPr/>
        <a:lstStyle/>
        <a:p>
          <a:endParaRPr lang="zh-CN" altLang="en-US" sz="1100"/>
        </a:p>
      </dgm:t>
    </dgm:pt>
    <dgm:pt modelId="{FBC7A1AC-410D-4068-B681-63F4581D4088}">
      <dgm:prSet phldrT="[文本]" custT="1"/>
      <dgm:spPr>
        <a:solidFill>
          <a:srgbClr val="019E71"/>
        </a:solidFill>
        <a:ln>
          <a:noFill/>
        </a:ln>
      </dgm:spPr>
      <dgm:t>
        <a:bodyPr/>
        <a:lstStyle/>
        <a:p>
          <a:r>
            <a:rPr lang="zh-CN" altLang="en-US" sz="1400" spc="300" dirty="0">
              <a:latin typeface="微软雅黑" panose="020B0503020204020204" pitchFamily="34" charset="-122"/>
              <a:ea typeface="微软雅黑" panose="020B0503020204020204" pitchFamily="34" charset="-122"/>
            </a:rPr>
            <a:t>检测 </a:t>
          </a:r>
          <a:r>
            <a:rPr lang="zh-CN" altLang="en-US" sz="2800" b="1" spc="300" dirty="0">
              <a:latin typeface="微软雅黑" panose="020B0503020204020204" pitchFamily="34" charset="-122"/>
              <a:ea typeface="微软雅黑" panose="020B0503020204020204" pitchFamily="34" charset="-122"/>
            </a:rPr>
            <a:t>深</a:t>
          </a:r>
        </a:p>
      </dgm:t>
    </dgm:pt>
    <dgm:pt modelId="{3A618DC1-BD32-42A9-B810-EDB5942E180B}" cxnId="{1C4B22B2-EFE1-4A9C-9BF2-2047C1C5D051}" type="parTrans">
      <dgm:prSet/>
      <dgm:spPr/>
      <dgm:t>
        <a:bodyPr/>
        <a:lstStyle/>
        <a:p>
          <a:endParaRPr lang="zh-CN" altLang="en-US" sz="1100"/>
        </a:p>
      </dgm:t>
    </dgm:pt>
    <dgm:pt modelId="{B8E01FC1-6AD8-4054-AE6F-0EDB4430DC26}" cxnId="{1C4B22B2-EFE1-4A9C-9BF2-2047C1C5D051}" type="sibTrans">
      <dgm:prSet/>
      <dgm:spPr/>
      <dgm:t>
        <a:bodyPr/>
        <a:lstStyle/>
        <a:p>
          <a:endParaRPr lang="zh-CN" altLang="en-US" sz="1100"/>
        </a:p>
      </dgm:t>
    </dgm:pt>
    <dgm:pt modelId="{7A7B1441-7EB4-4FB6-954C-E78F701602F9}">
      <dgm:prSet phldrT="[文本]" custT="1"/>
      <dgm:spPr/>
      <dgm:t>
        <a:bodyPr/>
        <a:lstStyle/>
        <a:p>
          <a:pPr marL="269875" indent="-177800"/>
          <a:r>
            <a:rPr lang="en-US" altLang="en-US" sz="800" dirty="0">
              <a:latin typeface="微软雅黑" panose="020B0503020204020204" pitchFamily="34" charset="-122"/>
              <a:ea typeface="微软雅黑" panose="020B0503020204020204" pitchFamily="34" charset="-122"/>
            </a:rPr>
            <a:t>IM</a:t>
          </a:r>
          <a:r>
            <a:rPr lang="zh-CN" altLang="en-US" sz="800" dirty="0">
              <a:latin typeface="微软雅黑" panose="020B0503020204020204" pitchFamily="34" charset="-122"/>
              <a:ea typeface="微软雅黑" panose="020B0503020204020204" pitchFamily="34" charset="-122"/>
            </a:rPr>
            <a:t>传输文件病毒查杀</a:t>
          </a:r>
        </a:p>
      </dgm:t>
    </dgm:pt>
    <dgm:pt modelId="{85EFC93A-076F-4553-BCB7-4E138EA5948E}" cxnId="{D178EBD8-2ED9-4A9D-968C-0A8F0AAF8C95}" type="parTrans">
      <dgm:prSet/>
      <dgm:spPr/>
      <dgm:t>
        <a:bodyPr/>
        <a:lstStyle/>
        <a:p>
          <a:endParaRPr lang="zh-CN" altLang="en-US" sz="1100"/>
        </a:p>
      </dgm:t>
    </dgm:pt>
    <dgm:pt modelId="{82C00C84-BE3F-45D7-9805-D9C491472885}" cxnId="{D178EBD8-2ED9-4A9D-968C-0A8F0AAF8C95}" type="sibTrans">
      <dgm:prSet/>
      <dgm:spPr/>
      <dgm:t>
        <a:bodyPr/>
        <a:lstStyle/>
        <a:p>
          <a:endParaRPr lang="zh-CN" altLang="en-US" sz="1100"/>
        </a:p>
      </dgm:t>
    </dgm:pt>
    <dgm:pt modelId="{5482251E-AE0F-4C52-A609-EDEA9A947C9A}">
      <dgm:prSet phldrT="[文本]" custT="1"/>
      <dgm:spPr>
        <a:solidFill>
          <a:srgbClr val="019E71"/>
        </a:solidFill>
        <a:ln>
          <a:noFill/>
        </a:ln>
      </dgm:spPr>
      <dgm:t>
        <a:bodyPr/>
        <a:lstStyle/>
        <a:p>
          <a:r>
            <a:rPr lang="zh-CN" altLang="en-US" sz="1400" spc="300" dirty="0">
              <a:latin typeface="微软雅黑" panose="020B0503020204020204" pitchFamily="34" charset="-122"/>
              <a:ea typeface="微软雅黑" panose="020B0503020204020204" pitchFamily="34" charset="-122"/>
            </a:rPr>
            <a:t>识别 </a:t>
          </a:r>
          <a:r>
            <a:rPr lang="zh-CN" altLang="en-US" sz="2800" b="1" spc="300" dirty="0">
              <a:latin typeface="微软雅黑" panose="020B0503020204020204" pitchFamily="34" charset="-122"/>
              <a:ea typeface="微软雅黑" panose="020B0503020204020204" pitchFamily="34" charset="-122"/>
            </a:rPr>
            <a:t>准</a:t>
          </a:r>
        </a:p>
      </dgm:t>
    </dgm:pt>
    <dgm:pt modelId="{7592B2FE-CEEB-4747-B5E0-229A067D822F}" cxnId="{5E860B61-365F-495C-8493-259B52298F7C}" type="parTrans">
      <dgm:prSet/>
      <dgm:spPr/>
      <dgm:t>
        <a:bodyPr/>
        <a:lstStyle/>
        <a:p>
          <a:endParaRPr lang="zh-CN" altLang="en-US" sz="1100"/>
        </a:p>
      </dgm:t>
    </dgm:pt>
    <dgm:pt modelId="{5E03AD13-68DF-4C88-BC0B-3F24622DCC77}" cxnId="{5E860B61-365F-495C-8493-259B52298F7C}" type="sibTrans">
      <dgm:prSet/>
      <dgm:spPr/>
      <dgm:t>
        <a:bodyPr/>
        <a:lstStyle/>
        <a:p>
          <a:endParaRPr lang="zh-CN" altLang="en-US" sz="1100"/>
        </a:p>
      </dgm:t>
    </dgm:pt>
    <dgm:pt modelId="{5303D627-3B2C-4B8C-956D-02C3026703C4}">
      <dgm:prSet phldrT="[文本]" custT="1"/>
      <dgm:spPr/>
      <dgm:t>
        <a:bodyPr/>
        <a:lstStyle/>
        <a:p>
          <a:pPr marL="269875" indent="-177800"/>
          <a:r>
            <a:rPr lang="zh-CN" altLang="en-US" sz="800" dirty="0">
              <a:latin typeface="微软雅黑" panose="020B0503020204020204" pitchFamily="34" charset="-122"/>
              <a:ea typeface="微软雅黑" panose="020B0503020204020204" pitchFamily="34" charset="-122"/>
            </a:rPr>
            <a:t>支持</a:t>
          </a:r>
          <a:r>
            <a:rPr lang="en-US" altLang="en-US" sz="800" dirty="0">
              <a:latin typeface="微软雅黑" panose="020B0503020204020204" pitchFamily="34" charset="-122"/>
              <a:ea typeface="微软雅黑" panose="020B0503020204020204" pitchFamily="34" charset="-122"/>
            </a:rPr>
            <a:t>ZIP</a:t>
          </a:r>
          <a:r>
            <a:rPr lang="zh-CN" altLang="en-US" sz="800" dirty="0">
              <a:latin typeface="微软雅黑" panose="020B0503020204020204" pitchFamily="34" charset="-122"/>
              <a:ea typeface="微软雅黑" panose="020B0503020204020204" pitchFamily="34" charset="-122"/>
            </a:rPr>
            <a:t>、</a:t>
          </a:r>
          <a:r>
            <a:rPr lang="en-US" altLang="en-US" sz="800" dirty="0">
              <a:latin typeface="微软雅黑" panose="020B0503020204020204" pitchFamily="34" charset="-122"/>
              <a:ea typeface="微软雅黑" panose="020B0503020204020204" pitchFamily="34" charset="-122"/>
            </a:rPr>
            <a:t>GZIP</a:t>
          </a:r>
          <a:r>
            <a:rPr lang="zh-CN" altLang="en-US" sz="800" dirty="0">
              <a:latin typeface="微软雅黑" panose="020B0503020204020204" pitchFamily="34" charset="-122"/>
              <a:ea typeface="微软雅黑" panose="020B0503020204020204" pitchFamily="34" charset="-122"/>
            </a:rPr>
            <a:t>、</a:t>
          </a:r>
          <a:r>
            <a:rPr lang="en-US" altLang="en-US" sz="800" dirty="0">
              <a:latin typeface="微软雅黑" panose="020B0503020204020204" pitchFamily="34" charset="-122"/>
              <a:ea typeface="微软雅黑" panose="020B0503020204020204" pitchFamily="34" charset="-122"/>
            </a:rPr>
            <a:t>RAR</a:t>
          </a:r>
          <a:r>
            <a:rPr lang="zh-CN" altLang="en-US" sz="800" dirty="0">
              <a:latin typeface="微软雅黑" panose="020B0503020204020204" pitchFamily="34" charset="-122"/>
              <a:ea typeface="微软雅黑" panose="020B0503020204020204" pitchFamily="34" charset="-122"/>
            </a:rPr>
            <a:t>等，压缩文件无一漏网</a:t>
          </a:r>
        </a:p>
      </dgm:t>
    </dgm:pt>
    <dgm:pt modelId="{FE74BD5C-C92D-4037-B7CE-DDC0F8320EC2}" cxnId="{1B1D3C6B-F500-4F4E-BCE6-23C997EFA100}" type="parTrans">
      <dgm:prSet/>
      <dgm:spPr/>
      <dgm:t>
        <a:bodyPr/>
        <a:lstStyle/>
        <a:p>
          <a:endParaRPr lang="zh-CN" altLang="en-US" sz="1100"/>
        </a:p>
      </dgm:t>
    </dgm:pt>
    <dgm:pt modelId="{FAD67515-0E6A-433F-A906-6D894CEAF299}" cxnId="{1B1D3C6B-F500-4F4E-BCE6-23C997EFA100}" type="sibTrans">
      <dgm:prSet/>
      <dgm:spPr/>
      <dgm:t>
        <a:bodyPr/>
        <a:lstStyle/>
        <a:p>
          <a:endParaRPr lang="zh-CN" altLang="en-US" sz="1100"/>
        </a:p>
      </dgm:t>
    </dgm:pt>
    <dgm:pt modelId="{28029093-1587-4619-A10D-A51D84532916}">
      <dgm:prSet custT="1"/>
      <dgm:spPr/>
      <dgm:t>
        <a:bodyPr/>
        <a:lstStyle/>
        <a:p>
          <a:pPr marL="269875" indent="-177800"/>
          <a:r>
            <a:rPr lang="en-US" altLang="en-US" sz="800" dirty="0">
              <a:latin typeface="微软雅黑" panose="020B0503020204020204" pitchFamily="34" charset="-122"/>
              <a:ea typeface="微软雅黑" panose="020B0503020204020204" pitchFamily="34" charset="-122"/>
            </a:rPr>
            <a:t>HTTP\FTP\SMTP\POP3\IMAP</a:t>
          </a:r>
          <a:r>
            <a:rPr lang="zh-CN" altLang="en-US" sz="800" dirty="0">
              <a:latin typeface="微软雅黑" panose="020B0503020204020204" pitchFamily="34" charset="-122"/>
              <a:ea typeface="微软雅黑" panose="020B0503020204020204" pitchFamily="34" charset="-122"/>
            </a:rPr>
            <a:t>等主流应用协议全支持</a:t>
          </a:r>
        </a:p>
      </dgm:t>
    </dgm:pt>
    <dgm:pt modelId="{0F052AD9-51B5-4C54-82D9-9AB955D6565D}" cxnId="{899DC4A2-8940-438D-BA5D-03DD19E4159D}" type="parTrans">
      <dgm:prSet/>
      <dgm:spPr/>
      <dgm:t>
        <a:bodyPr/>
        <a:lstStyle/>
        <a:p>
          <a:endParaRPr lang="zh-CN" altLang="en-US" sz="1100"/>
        </a:p>
      </dgm:t>
    </dgm:pt>
    <dgm:pt modelId="{DA4CD8E9-1215-464C-ACC5-17CEA6408C58}" cxnId="{899DC4A2-8940-438D-BA5D-03DD19E4159D}" type="sibTrans">
      <dgm:prSet/>
      <dgm:spPr/>
      <dgm:t>
        <a:bodyPr/>
        <a:lstStyle/>
        <a:p>
          <a:endParaRPr lang="zh-CN" altLang="en-US" sz="1100"/>
        </a:p>
      </dgm:t>
    </dgm:pt>
    <dgm:pt modelId="{E1AB692C-BDD8-4948-A720-961DC09CDA01}">
      <dgm:prSet custT="1"/>
      <dgm:spPr/>
      <dgm:t>
        <a:bodyPr/>
        <a:lstStyle/>
        <a:p>
          <a:pPr marL="269875" indent="-177800"/>
          <a:r>
            <a:rPr lang="zh-CN" altLang="en-US" sz="800" dirty="0">
              <a:latin typeface="微软雅黑" panose="020B0503020204020204" pitchFamily="34" charset="-122"/>
              <a:ea typeface="微软雅黑" panose="020B0503020204020204" pitchFamily="34" charset="-122"/>
            </a:rPr>
            <a:t> 超过</a:t>
          </a:r>
          <a:r>
            <a:rPr lang="en-US" altLang="en-US" sz="800" dirty="0">
              <a:latin typeface="微软雅黑" panose="020B0503020204020204" pitchFamily="34" charset="-122"/>
              <a:ea typeface="微软雅黑" panose="020B0503020204020204" pitchFamily="34" charset="-122"/>
            </a:rPr>
            <a:t>200</a:t>
          </a:r>
          <a:r>
            <a:rPr lang="zh-CN" altLang="en-US" sz="800" dirty="0">
              <a:latin typeface="微软雅黑" panose="020B0503020204020204" pitchFamily="34" charset="-122"/>
              <a:ea typeface="微软雅黑" panose="020B0503020204020204" pitchFamily="34" charset="-122"/>
            </a:rPr>
            <a:t>万病毒特征全库模杀，特征库实时在线更新</a:t>
          </a:r>
        </a:p>
      </dgm:t>
    </dgm:pt>
    <dgm:pt modelId="{7913EE08-BAB3-41EB-87C9-9E73BA753C65}" cxnId="{EB1775E7-C80D-4EEC-B9B1-F771896F38F3}" type="parTrans">
      <dgm:prSet/>
      <dgm:spPr/>
      <dgm:t>
        <a:bodyPr/>
        <a:lstStyle/>
        <a:p>
          <a:endParaRPr lang="zh-CN" altLang="en-US" sz="1100"/>
        </a:p>
      </dgm:t>
    </dgm:pt>
    <dgm:pt modelId="{2D70D1A8-D024-496B-BB35-1B388841166E}" cxnId="{EB1775E7-C80D-4EEC-B9B1-F771896F38F3}" type="sibTrans">
      <dgm:prSet/>
      <dgm:spPr/>
      <dgm:t>
        <a:bodyPr/>
        <a:lstStyle/>
        <a:p>
          <a:endParaRPr lang="zh-CN" altLang="en-US" sz="1100"/>
        </a:p>
      </dgm:t>
    </dgm:pt>
    <dgm:pt modelId="{8B2CDA7D-DFCA-4A57-96E8-B0BF46A93169}">
      <dgm:prSet custT="1"/>
      <dgm:spPr/>
      <dgm:t>
        <a:bodyPr/>
        <a:lstStyle/>
        <a:p>
          <a:pPr marL="269875" indent="-177800"/>
          <a:r>
            <a:rPr lang="zh-CN" altLang="en-US" sz="800" dirty="0">
              <a:latin typeface="微软雅黑" panose="020B0503020204020204" pitchFamily="34" charset="-122"/>
              <a:ea typeface="微软雅黑" panose="020B0503020204020204" pitchFamily="34" charset="-122"/>
            </a:rPr>
            <a:t>邮件附件病毒查杀</a:t>
          </a:r>
        </a:p>
      </dgm:t>
    </dgm:pt>
    <dgm:pt modelId="{414C9E55-75BB-4FEC-AE02-3A6713B29D5F}" cxnId="{F96B9808-990C-4DB7-97A1-05EED5387F73}" type="parTrans">
      <dgm:prSet/>
      <dgm:spPr/>
      <dgm:t>
        <a:bodyPr/>
        <a:lstStyle/>
        <a:p>
          <a:endParaRPr lang="zh-CN" altLang="en-US" sz="1100"/>
        </a:p>
      </dgm:t>
    </dgm:pt>
    <dgm:pt modelId="{447309A0-373F-4759-A55E-4266A1C51991}" cxnId="{F96B9808-990C-4DB7-97A1-05EED5387F73}" type="sibTrans">
      <dgm:prSet/>
      <dgm:spPr/>
      <dgm:t>
        <a:bodyPr/>
        <a:lstStyle/>
        <a:p>
          <a:endParaRPr lang="zh-CN" altLang="en-US" sz="1100"/>
        </a:p>
      </dgm:t>
    </dgm:pt>
    <dgm:pt modelId="{1D7BE795-74CF-4BC5-9D4C-01F03B483DCA}">
      <dgm:prSet custT="1"/>
      <dgm:spPr/>
      <dgm:t>
        <a:bodyPr/>
        <a:lstStyle/>
        <a:p>
          <a:pPr marL="269875" indent="-177800"/>
          <a:r>
            <a:rPr lang="zh-CN" altLang="en-US" sz="800" dirty="0">
              <a:latin typeface="微软雅黑" panose="020B0503020204020204" pitchFamily="34" charset="-122"/>
              <a:ea typeface="微软雅黑" panose="020B0503020204020204" pitchFamily="34" charset="-122"/>
            </a:rPr>
            <a:t>压缩壳、加密壳、变形壳多种脱壳算法，加壳病毒无处遁形</a:t>
          </a:r>
        </a:p>
      </dgm:t>
    </dgm:pt>
    <dgm:pt modelId="{384CD606-DF51-41C7-A5DC-B67EAFD21286}" cxnId="{AE89125C-312C-4B8F-8564-33195F679D92}" type="parTrans">
      <dgm:prSet/>
      <dgm:spPr/>
      <dgm:t>
        <a:bodyPr/>
        <a:lstStyle/>
        <a:p>
          <a:endParaRPr lang="zh-CN" altLang="en-US" sz="1100"/>
        </a:p>
      </dgm:t>
    </dgm:pt>
    <dgm:pt modelId="{DBE9BF5B-49F1-48BD-B1AB-1D8623201029}" cxnId="{AE89125C-312C-4B8F-8564-33195F679D92}" type="sibTrans">
      <dgm:prSet/>
      <dgm:spPr/>
      <dgm:t>
        <a:bodyPr/>
        <a:lstStyle/>
        <a:p>
          <a:endParaRPr lang="zh-CN" altLang="en-US" sz="1100"/>
        </a:p>
      </dgm:t>
    </dgm:pt>
    <dgm:pt modelId="{F463B79F-9819-47DA-811C-E95D1A52CB09}">
      <dgm:prSet custT="1"/>
      <dgm:spPr/>
      <dgm:t>
        <a:bodyPr/>
        <a:lstStyle/>
        <a:p>
          <a:pPr marL="269875" indent="-177800"/>
          <a:r>
            <a:rPr lang="zh-CN" altLang="en-US" sz="800" dirty="0">
              <a:latin typeface="微软雅黑" panose="020B0503020204020204" pitchFamily="34" charset="-122"/>
              <a:ea typeface="微软雅黑" panose="020B0503020204020204" pitchFamily="34" charset="-122"/>
            </a:rPr>
            <a:t>支持启发式扫描（未知病毒检测）</a:t>
          </a:r>
        </a:p>
      </dgm:t>
    </dgm:pt>
    <dgm:pt modelId="{506FD340-007A-4941-ACFF-79A618B84FE0}" cxnId="{77DC8790-43B5-4990-A788-70E724856975}" type="parTrans">
      <dgm:prSet/>
      <dgm:spPr/>
      <dgm:t>
        <a:bodyPr/>
        <a:lstStyle/>
        <a:p>
          <a:endParaRPr lang="zh-CN" altLang="en-US" sz="1100"/>
        </a:p>
      </dgm:t>
    </dgm:pt>
    <dgm:pt modelId="{41674889-8D91-42DE-99AA-84CF2E93DE46}" cxnId="{77DC8790-43B5-4990-A788-70E724856975}" type="sibTrans">
      <dgm:prSet/>
      <dgm:spPr/>
      <dgm:t>
        <a:bodyPr/>
        <a:lstStyle/>
        <a:p>
          <a:endParaRPr lang="zh-CN" altLang="en-US" sz="1100"/>
        </a:p>
      </dgm:t>
    </dgm:pt>
    <dgm:pt modelId="{E46B3208-6BD4-4282-A91E-7324E9962764}">
      <dgm:prSet custT="1"/>
      <dgm:spPr/>
      <dgm:t>
        <a:bodyPr/>
        <a:lstStyle/>
        <a:p>
          <a:pPr marL="269875" indent="-177800"/>
          <a:r>
            <a:rPr lang="zh-CN" altLang="en-US" sz="800" dirty="0">
              <a:latin typeface="微软雅黑" panose="020B0503020204020204" pitchFamily="34" charset="-122"/>
              <a:ea typeface="微软雅黑" panose="020B0503020204020204" pitchFamily="34" charset="-122"/>
            </a:rPr>
            <a:t>阻断后门、木马程序的上传，防止</a:t>
          </a:r>
          <a:r>
            <a:rPr lang="en-US" altLang="zh-CN" sz="800" dirty="0">
              <a:latin typeface="微软雅黑" panose="020B0503020204020204" pitchFamily="34" charset="-122"/>
              <a:ea typeface="微软雅黑" panose="020B0503020204020204" pitchFamily="34" charset="-122"/>
            </a:rPr>
            <a:t>Web</a:t>
          </a:r>
          <a:r>
            <a:rPr lang="zh-CN" altLang="en-US" sz="800" dirty="0">
              <a:latin typeface="微软雅黑" panose="020B0503020204020204" pitchFamily="34" charset="-122"/>
              <a:ea typeface="微软雅黑" panose="020B0503020204020204" pitchFamily="34" charset="-122"/>
            </a:rPr>
            <a:t>服务器挂马和恶意利用</a:t>
          </a:r>
        </a:p>
      </dgm:t>
    </dgm:pt>
    <dgm:pt modelId="{0462E905-B8CD-4835-99AA-BE5F66BBBDEE}" cxnId="{1736F34A-BA8A-4075-A8DC-A5AAA04BA228}" type="parTrans">
      <dgm:prSet/>
      <dgm:spPr/>
      <dgm:t>
        <a:bodyPr/>
        <a:lstStyle/>
        <a:p>
          <a:endParaRPr lang="zh-CN" altLang="en-US" sz="1100"/>
        </a:p>
      </dgm:t>
    </dgm:pt>
    <dgm:pt modelId="{953269F8-620C-423C-8085-44B601EB1BEE}" cxnId="{1736F34A-BA8A-4075-A8DC-A5AAA04BA228}" type="sibTrans">
      <dgm:prSet/>
      <dgm:spPr/>
      <dgm:t>
        <a:bodyPr/>
        <a:lstStyle/>
        <a:p>
          <a:endParaRPr lang="zh-CN" altLang="en-US" sz="1100"/>
        </a:p>
      </dgm:t>
    </dgm:pt>
    <dgm:pt modelId="{BDEA760F-7FBC-4D48-9994-604BF87ED8A8}" type="pres">
      <dgm:prSet presAssocID="{E766CACC-784A-43D5-9933-54C3A57142C6}" presName="Name0" presStyleCnt="0">
        <dgm:presLayoutVars>
          <dgm:dir/>
          <dgm:animLvl val="lvl"/>
          <dgm:resizeHandles val="exact"/>
        </dgm:presLayoutVars>
      </dgm:prSet>
      <dgm:spPr/>
      <dgm:t>
        <a:bodyPr/>
        <a:lstStyle/>
        <a:p>
          <a:endParaRPr lang="zh-CN" altLang="en-US"/>
        </a:p>
      </dgm:t>
    </dgm:pt>
    <dgm:pt modelId="{B8246564-E514-48B2-B062-19112F13E678}" type="pres">
      <dgm:prSet presAssocID="{54B86952-D8C2-4B0F-AAD1-46D51385BF52}" presName="linNode" presStyleCnt="0"/>
      <dgm:spPr/>
    </dgm:pt>
    <dgm:pt modelId="{E12E3B93-23D8-43BE-96C4-9C8E9FAB7F91}" type="pres">
      <dgm:prSet presAssocID="{54B86952-D8C2-4B0F-AAD1-46D51385BF52}" presName="parentText" presStyleLbl="node1" presStyleIdx="0" presStyleCnt="3">
        <dgm:presLayoutVars>
          <dgm:chMax val="1"/>
          <dgm:bulletEnabled val="1"/>
        </dgm:presLayoutVars>
      </dgm:prSet>
      <dgm:spPr/>
      <dgm:t>
        <a:bodyPr/>
        <a:lstStyle/>
        <a:p>
          <a:endParaRPr lang="zh-CN" altLang="en-US"/>
        </a:p>
      </dgm:t>
    </dgm:pt>
    <dgm:pt modelId="{A1E33E7C-1681-4476-8F7C-43CE37FB109A}" type="pres">
      <dgm:prSet presAssocID="{54B86952-D8C2-4B0F-AAD1-46D51385BF52}" presName="descendantText" presStyleLbl="alignAccFollowNode1" presStyleIdx="0" presStyleCnt="3">
        <dgm:presLayoutVars>
          <dgm:bulletEnabled val="1"/>
        </dgm:presLayoutVars>
      </dgm:prSet>
      <dgm:spPr/>
      <dgm:t>
        <a:bodyPr/>
        <a:lstStyle/>
        <a:p>
          <a:endParaRPr lang="zh-CN" altLang="en-US"/>
        </a:p>
      </dgm:t>
    </dgm:pt>
    <dgm:pt modelId="{5CCD224F-E206-438D-BC0D-45FB60344F76}" type="pres">
      <dgm:prSet presAssocID="{16E82681-6A74-492A-B1FC-13049F247A65}" presName="sp" presStyleCnt="0"/>
      <dgm:spPr/>
    </dgm:pt>
    <dgm:pt modelId="{1D23B44D-A0E5-476C-A137-175D53F04050}" type="pres">
      <dgm:prSet presAssocID="{FBC7A1AC-410D-4068-B681-63F4581D4088}" presName="linNode" presStyleCnt="0"/>
      <dgm:spPr/>
    </dgm:pt>
    <dgm:pt modelId="{D0D73C94-1EE5-4100-AC45-F9F45A635A4A}" type="pres">
      <dgm:prSet presAssocID="{FBC7A1AC-410D-4068-B681-63F4581D4088}" presName="parentText" presStyleLbl="node1" presStyleIdx="1" presStyleCnt="3">
        <dgm:presLayoutVars>
          <dgm:chMax val="1"/>
          <dgm:bulletEnabled val="1"/>
        </dgm:presLayoutVars>
      </dgm:prSet>
      <dgm:spPr/>
      <dgm:t>
        <a:bodyPr/>
        <a:lstStyle/>
        <a:p>
          <a:endParaRPr lang="zh-CN" altLang="en-US"/>
        </a:p>
      </dgm:t>
    </dgm:pt>
    <dgm:pt modelId="{450370EC-E176-47C6-92D3-23B78731178D}" type="pres">
      <dgm:prSet presAssocID="{FBC7A1AC-410D-4068-B681-63F4581D4088}" presName="descendantText" presStyleLbl="alignAccFollowNode1" presStyleIdx="1" presStyleCnt="3">
        <dgm:presLayoutVars>
          <dgm:bulletEnabled val="1"/>
        </dgm:presLayoutVars>
      </dgm:prSet>
      <dgm:spPr/>
      <dgm:t>
        <a:bodyPr/>
        <a:lstStyle/>
        <a:p>
          <a:endParaRPr lang="zh-CN" altLang="en-US"/>
        </a:p>
      </dgm:t>
    </dgm:pt>
    <dgm:pt modelId="{C8318614-226F-48B0-BC74-6CA1CDEBA015}" type="pres">
      <dgm:prSet presAssocID="{B8E01FC1-6AD8-4054-AE6F-0EDB4430DC26}" presName="sp" presStyleCnt="0"/>
      <dgm:spPr/>
    </dgm:pt>
    <dgm:pt modelId="{E0A49605-8C28-442B-8972-5896137557AE}" type="pres">
      <dgm:prSet presAssocID="{5482251E-AE0F-4C52-A609-EDEA9A947C9A}" presName="linNode" presStyleCnt="0"/>
      <dgm:spPr/>
    </dgm:pt>
    <dgm:pt modelId="{F0863E33-617C-44F5-9351-72785FA2BA89}" type="pres">
      <dgm:prSet presAssocID="{5482251E-AE0F-4C52-A609-EDEA9A947C9A}" presName="parentText" presStyleLbl="node1" presStyleIdx="2" presStyleCnt="3">
        <dgm:presLayoutVars>
          <dgm:chMax val="1"/>
          <dgm:bulletEnabled val="1"/>
        </dgm:presLayoutVars>
      </dgm:prSet>
      <dgm:spPr/>
      <dgm:t>
        <a:bodyPr/>
        <a:lstStyle/>
        <a:p>
          <a:endParaRPr lang="zh-CN" altLang="en-US"/>
        </a:p>
      </dgm:t>
    </dgm:pt>
    <dgm:pt modelId="{1EEEAF50-04D1-4960-B006-4287DF8D09B1}" type="pres">
      <dgm:prSet presAssocID="{5482251E-AE0F-4C52-A609-EDEA9A947C9A}" presName="descendantText" presStyleLbl="alignAccFollowNode1" presStyleIdx="2" presStyleCnt="3">
        <dgm:presLayoutVars>
          <dgm:bulletEnabled val="1"/>
        </dgm:presLayoutVars>
      </dgm:prSet>
      <dgm:spPr/>
      <dgm:t>
        <a:bodyPr/>
        <a:lstStyle/>
        <a:p>
          <a:endParaRPr lang="zh-CN" altLang="en-US"/>
        </a:p>
      </dgm:t>
    </dgm:pt>
  </dgm:ptLst>
  <dgm:cxnLst>
    <dgm:cxn modelId="{835D1042-EDA5-4B85-A807-8AA769299347}" type="presOf" srcId="{7A7B1441-7EB4-4FB6-954C-E78F701602F9}" destId="{450370EC-E176-47C6-92D3-23B78731178D}" srcOrd="0" destOrd="0" presId="urn:microsoft.com/office/officeart/2005/8/layout/vList5"/>
    <dgm:cxn modelId="{B931AD00-962D-4E8B-B040-ED8503C2086D}" type="presOf" srcId="{1D7BE795-74CF-4BC5-9D4C-01F03B483DCA}" destId="{1EEEAF50-04D1-4960-B006-4287DF8D09B1}" srcOrd="0" destOrd="1" presId="urn:microsoft.com/office/officeart/2005/8/layout/vList5"/>
    <dgm:cxn modelId="{47A2D78B-AC63-4BAD-9618-D71382676FF2}" type="presOf" srcId="{0454399E-6BA3-4DB5-8237-6B14523978A0}" destId="{A1E33E7C-1681-4476-8F7C-43CE37FB109A}" srcOrd="0" destOrd="0" presId="urn:microsoft.com/office/officeart/2005/8/layout/vList5"/>
    <dgm:cxn modelId="{1736F34A-BA8A-4075-A8DC-A5AAA04BA228}" srcId="{FBC7A1AC-410D-4068-B681-63F4581D4088}" destId="{E46B3208-6BD4-4282-A91E-7324E9962764}" srcOrd="2" destOrd="0" parTransId="{0462E905-B8CD-4835-99AA-BE5F66BBBDEE}" sibTransId="{953269F8-620C-423C-8085-44B601EB1BEE}"/>
    <dgm:cxn modelId="{C596E165-CF5C-4622-BAB4-814B6CBF8A74}" type="presOf" srcId="{E1AB692C-BDD8-4948-A720-961DC09CDA01}" destId="{A1E33E7C-1681-4476-8F7C-43CE37FB109A}" srcOrd="0" destOrd="2" presId="urn:microsoft.com/office/officeart/2005/8/layout/vList5"/>
    <dgm:cxn modelId="{47950D5D-7CB3-4014-8F8E-34D07CF38739}" type="presOf" srcId="{E766CACC-784A-43D5-9933-54C3A57142C6}" destId="{BDEA760F-7FBC-4D48-9994-604BF87ED8A8}" srcOrd="0" destOrd="0" presId="urn:microsoft.com/office/officeart/2005/8/layout/vList5"/>
    <dgm:cxn modelId="{3393C101-F7A5-4522-8837-E0178E72EBC8}" srcId="{E766CACC-784A-43D5-9933-54C3A57142C6}" destId="{54B86952-D8C2-4B0F-AAD1-46D51385BF52}" srcOrd="0" destOrd="0" parTransId="{3FC8FDF6-B5F5-4EE7-8141-353C8F78261D}" sibTransId="{16E82681-6A74-492A-B1FC-13049F247A65}"/>
    <dgm:cxn modelId="{1C4B22B2-EFE1-4A9C-9BF2-2047C1C5D051}" srcId="{E766CACC-784A-43D5-9933-54C3A57142C6}" destId="{FBC7A1AC-410D-4068-B681-63F4581D4088}" srcOrd="1" destOrd="0" parTransId="{3A618DC1-BD32-42A9-B810-EDB5942E180B}" sibTransId="{B8E01FC1-6AD8-4054-AE6F-0EDB4430DC26}"/>
    <dgm:cxn modelId="{EB1775E7-C80D-4EEC-B9B1-F771896F38F3}" srcId="{54B86952-D8C2-4B0F-AAD1-46D51385BF52}" destId="{E1AB692C-BDD8-4948-A720-961DC09CDA01}" srcOrd="2" destOrd="0" parTransId="{7913EE08-BAB3-41EB-87C9-9E73BA753C65}" sibTransId="{2D70D1A8-D024-496B-BB35-1B388841166E}"/>
    <dgm:cxn modelId="{D178EBD8-2ED9-4A9D-968C-0A8F0AAF8C95}" srcId="{FBC7A1AC-410D-4068-B681-63F4581D4088}" destId="{7A7B1441-7EB4-4FB6-954C-E78F701602F9}" srcOrd="0" destOrd="0" parTransId="{85EFC93A-076F-4553-BCB7-4E138EA5948E}" sibTransId="{82C00C84-BE3F-45D7-9805-D9C491472885}"/>
    <dgm:cxn modelId="{1B1D3C6B-F500-4F4E-BCE6-23C997EFA100}" srcId="{5482251E-AE0F-4C52-A609-EDEA9A947C9A}" destId="{5303D627-3B2C-4B8C-956D-02C3026703C4}" srcOrd="0" destOrd="0" parTransId="{FE74BD5C-C92D-4037-B7CE-DDC0F8320EC2}" sibTransId="{FAD67515-0E6A-433F-A906-6D894CEAF299}"/>
    <dgm:cxn modelId="{77DC8790-43B5-4990-A788-70E724856975}" srcId="{5482251E-AE0F-4C52-A609-EDEA9A947C9A}" destId="{F463B79F-9819-47DA-811C-E95D1A52CB09}" srcOrd="2" destOrd="0" parTransId="{506FD340-007A-4941-ACFF-79A618B84FE0}" sibTransId="{41674889-8D91-42DE-99AA-84CF2E93DE46}"/>
    <dgm:cxn modelId="{EDEA6DA7-A79B-48ED-BB04-3448EEADFE0B}" type="presOf" srcId="{5482251E-AE0F-4C52-A609-EDEA9A947C9A}" destId="{F0863E33-617C-44F5-9351-72785FA2BA89}" srcOrd="0" destOrd="0" presId="urn:microsoft.com/office/officeart/2005/8/layout/vList5"/>
    <dgm:cxn modelId="{2EDA18A7-A111-44FE-AAF4-C8216543B300}" type="presOf" srcId="{E46B3208-6BD4-4282-A91E-7324E9962764}" destId="{450370EC-E176-47C6-92D3-23B78731178D}" srcOrd="0" destOrd="2" presId="urn:microsoft.com/office/officeart/2005/8/layout/vList5"/>
    <dgm:cxn modelId="{1A4D988D-3828-468D-BE12-F6F77E78FCDD}" type="presOf" srcId="{28029093-1587-4619-A10D-A51D84532916}" destId="{A1E33E7C-1681-4476-8F7C-43CE37FB109A}" srcOrd="0" destOrd="1" presId="urn:microsoft.com/office/officeart/2005/8/layout/vList5"/>
    <dgm:cxn modelId="{CC83B143-A012-4582-8BA9-6423EF0A79FB}" type="presOf" srcId="{FBC7A1AC-410D-4068-B681-63F4581D4088}" destId="{D0D73C94-1EE5-4100-AC45-F9F45A635A4A}" srcOrd="0" destOrd="0" presId="urn:microsoft.com/office/officeart/2005/8/layout/vList5"/>
    <dgm:cxn modelId="{C66A25B8-2A28-4D1A-9D91-50DFE2A6D323}" type="presOf" srcId="{8B2CDA7D-DFCA-4A57-96E8-B0BF46A93169}" destId="{450370EC-E176-47C6-92D3-23B78731178D}" srcOrd="0" destOrd="1" presId="urn:microsoft.com/office/officeart/2005/8/layout/vList5"/>
    <dgm:cxn modelId="{AE89125C-312C-4B8F-8564-33195F679D92}" srcId="{5482251E-AE0F-4C52-A609-EDEA9A947C9A}" destId="{1D7BE795-74CF-4BC5-9D4C-01F03B483DCA}" srcOrd="1" destOrd="0" parTransId="{384CD606-DF51-41C7-A5DC-B67EAFD21286}" sibTransId="{DBE9BF5B-49F1-48BD-B1AB-1D8623201029}"/>
    <dgm:cxn modelId="{5E860B61-365F-495C-8493-259B52298F7C}" srcId="{E766CACC-784A-43D5-9933-54C3A57142C6}" destId="{5482251E-AE0F-4C52-A609-EDEA9A947C9A}" srcOrd="2" destOrd="0" parTransId="{7592B2FE-CEEB-4747-B5E0-229A067D822F}" sibTransId="{5E03AD13-68DF-4C88-BC0B-3F24622DCC77}"/>
    <dgm:cxn modelId="{F96B9808-990C-4DB7-97A1-05EED5387F73}" srcId="{FBC7A1AC-410D-4068-B681-63F4581D4088}" destId="{8B2CDA7D-DFCA-4A57-96E8-B0BF46A93169}" srcOrd="1" destOrd="0" parTransId="{414C9E55-75BB-4FEC-AE02-3A6713B29D5F}" sibTransId="{447309A0-373F-4759-A55E-4266A1C51991}"/>
    <dgm:cxn modelId="{62F97EF4-427C-4D26-BAF9-D3FFDBA96623}" type="presOf" srcId="{5303D627-3B2C-4B8C-956D-02C3026703C4}" destId="{1EEEAF50-04D1-4960-B006-4287DF8D09B1}" srcOrd="0" destOrd="0" presId="urn:microsoft.com/office/officeart/2005/8/layout/vList5"/>
    <dgm:cxn modelId="{899DC4A2-8940-438D-BA5D-03DD19E4159D}" srcId="{54B86952-D8C2-4B0F-AAD1-46D51385BF52}" destId="{28029093-1587-4619-A10D-A51D84532916}" srcOrd="1" destOrd="0" parTransId="{0F052AD9-51B5-4C54-82D9-9AB955D6565D}" sibTransId="{DA4CD8E9-1215-464C-ACC5-17CEA6408C58}"/>
    <dgm:cxn modelId="{2EF84F29-42E6-4BD1-B12A-93F653A636C3}" type="presOf" srcId="{F463B79F-9819-47DA-811C-E95D1A52CB09}" destId="{1EEEAF50-04D1-4960-B006-4287DF8D09B1}" srcOrd="0" destOrd="2" presId="urn:microsoft.com/office/officeart/2005/8/layout/vList5"/>
    <dgm:cxn modelId="{B2623E78-5A76-4A30-A24F-6633F9B02025}" type="presOf" srcId="{54B86952-D8C2-4B0F-AAD1-46D51385BF52}" destId="{E12E3B93-23D8-43BE-96C4-9C8E9FAB7F91}" srcOrd="0" destOrd="0" presId="urn:microsoft.com/office/officeart/2005/8/layout/vList5"/>
    <dgm:cxn modelId="{0CDB3E1E-9C9E-4B1A-BC26-553EB17A383C}" srcId="{54B86952-D8C2-4B0F-AAD1-46D51385BF52}" destId="{0454399E-6BA3-4DB5-8237-6B14523978A0}" srcOrd="0" destOrd="0" parTransId="{E5973B8D-E2D8-4618-B5DD-A7096121EA28}" sibTransId="{07692C8E-234A-4D81-B85A-A05304DBCD43}"/>
    <dgm:cxn modelId="{3AE2A129-8C3D-4C5D-A0E0-AFEE665700F3}" type="presParOf" srcId="{BDEA760F-7FBC-4D48-9994-604BF87ED8A8}" destId="{B8246564-E514-48B2-B062-19112F13E678}" srcOrd="0" destOrd="0" presId="urn:microsoft.com/office/officeart/2005/8/layout/vList5"/>
    <dgm:cxn modelId="{AF2DC67A-337C-4002-8B40-680DF254DA80}" type="presParOf" srcId="{B8246564-E514-48B2-B062-19112F13E678}" destId="{E12E3B93-23D8-43BE-96C4-9C8E9FAB7F91}" srcOrd="0" destOrd="0" presId="urn:microsoft.com/office/officeart/2005/8/layout/vList5"/>
    <dgm:cxn modelId="{9A80B3CF-EFEF-4858-BC68-44F2D89861BB}" type="presParOf" srcId="{B8246564-E514-48B2-B062-19112F13E678}" destId="{A1E33E7C-1681-4476-8F7C-43CE37FB109A}" srcOrd="1" destOrd="0" presId="urn:microsoft.com/office/officeart/2005/8/layout/vList5"/>
    <dgm:cxn modelId="{0CEB91F5-F6E8-41B6-ABCA-CFA4630DF9CA}" type="presParOf" srcId="{BDEA760F-7FBC-4D48-9994-604BF87ED8A8}" destId="{5CCD224F-E206-438D-BC0D-45FB60344F76}" srcOrd="1" destOrd="0" presId="urn:microsoft.com/office/officeart/2005/8/layout/vList5"/>
    <dgm:cxn modelId="{53E1AEE8-8326-4337-B8B0-A615FE77C80D}" type="presParOf" srcId="{BDEA760F-7FBC-4D48-9994-604BF87ED8A8}" destId="{1D23B44D-A0E5-476C-A137-175D53F04050}" srcOrd="2" destOrd="0" presId="urn:microsoft.com/office/officeart/2005/8/layout/vList5"/>
    <dgm:cxn modelId="{A0B32B8E-6363-49F9-A9D8-FB71C5F14C7A}" type="presParOf" srcId="{1D23B44D-A0E5-476C-A137-175D53F04050}" destId="{D0D73C94-1EE5-4100-AC45-F9F45A635A4A}" srcOrd="0" destOrd="0" presId="urn:microsoft.com/office/officeart/2005/8/layout/vList5"/>
    <dgm:cxn modelId="{56808AA4-B10B-48E1-B80F-D74D04B44528}" type="presParOf" srcId="{1D23B44D-A0E5-476C-A137-175D53F04050}" destId="{450370EC-E176-47C6-92D3-23B78731178D}" srcOrd="1" destOrd="0" presId="urn:microsoft.com/office/officeart/2005/8/layout/vList5"/>
    <dgm:cxn modelId="{163B3414-8650-4AD8-BEF2-3DF4853575CC}" type="presParOf" srcId="{BDEA760F-7FBC-4D48-9994-604BF87ED8A8}" destId="{C8318614-226F-48B0-BC74-6CA1CDEBA015}" srcOrd="3" destOrd="0" presId="urn:microsoft.com/office/officeart/2005/8/layout/vList5"/>
    <dgm:cxn modelId="{32E0EE9C-8699-4B1D-A91C-2388D9E38E78}" type="presParOf" srcId="{BDEA760F-7FBC-4D48-9994-604BF87ED8A8}" destId="{E0A49605-8C28-442B-8972-5896137557AE}" srcOrd="4" destOrd="0" presId="urn:microsoft.com/office/officeart/2005/8/layout/vList5"/>
    <dgm:cxn modelId="{92DC03F2-F73A-4229-9A96-49CDC5434ED5}" type="presParOf" srcId="{E0A49605-8C28-442B-8972-5896137557AE}" destId="{F0863E33-617C-44F5-9351-72785FA2BA89}" srcOrd="0" destOrd="0" presId="urn:microsoft.com/office/officeart/2005/8/layout/vList5"/>
    <dgm:cxn modelId="{64C6A86E-2689-44CC-9EC5-DFDB5A407D31}" type="presParOf" srcId="{E0A49605-8C28-442B-8972-5896137557AE}" destId="{1EEEAF50-04D1-4960-B006-4287DF8D09B1}"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990374" cy="2719605"/>
        <a:chOff x="0" y="0"/>
        <a:chExt cx="5990374" cy="2719605"/>
      </a:xfrm>
    </dsp:grpSpPr>
    <dsp:sp modelId="{A1E33E7C-1681-4476-8F7C-43CE37FB109A}">
      <dsp:nvSpPr>
        <dsp:cNvPr id="4" name="同侧圆角矩形 3"/>
        <dsp:cNvSpPr/>
      </dsp:nvSpPr>
      <dsp:spPr bwMode="white">
        <a:xfrm rot="5400000">
          <a:off x="3722538" y="-1478274"/>
          <a:ext cx="701834" cy="3833839"/>
        </a:xfrm>
        <a:prstGeom prst="round2SameRect">
          <a:avLst/>
        </a:prstGeom>
      </dsp:spPr>
      <dsp:style>
        <a:lnRef idx="2">
          <a:schemeClr val="dk2">
            <a:alpha val="90000"/>
            <a:tint val="40000"/>
          </a:schemeClr>
        </a:lnRef>
        <a:fillRef idx="1">
          <a:schemeClr val="dk2">
            <a:alpha val="90000"/>
            <a:tint val="40000"/>
          </a:schemeClr>
        </a:fillRef>
        <a:effectRef idx="0">
          <a:scrgbClr r="0" g="0" b="0"/>
        </a:effectRef>
        <a:fontRef idx="minor"/>
      </dsp:style>
      <dsp:txBody>
        <a:bodyPr rot="-5400000" lIns="30480" tIns="15240" rIns="30480" bIns="152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病毒、木马、蠕虫、后门、间谍软件、恶意程序全面查杀</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en-US" altLang="en-US" sz="800" dirty="0">
              <a:solidFill>
                <a:schemeClr val="dk1"/>
              </a:solidFill>
              <a:latin typeface="微软雅黑" panose="020B0503020204020204" pitchFamily="34" charset="-122"/>
              <a:ea typeface="微软雅黑" panose="020B0503020204020204" pitchFamily="34" charset="-122"/>
            </a:rPr>
            <a:t>HTTP\FTP\SMTP\POP3\IMAP</a:t>
          </a:r>
          <a:r>
            <a:rPr lang="zh-CN" altLang="en-US" sz="800" dirty="0">
              <a:solidFill>
                <a:schemeClr val="dk1"/>
              </a:solidFill>
              <a:latin typeface="微软雅黑" panose="020B0503020204020204" pitchFamily="34" charset="-122"/>
              <a:ea typeface="微软雅黑" panose="020B0503020204020204" pitchFamily="34" charset="-122"/>
            </a:rPr>
            <a:t>等主流应用协议全支持</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 超过</a:t>
          </a:r>
          <a:r>
            <a:rPr lang="en-US" altLang="en-US" sz="800" dirty="0">
              <a:solidFill>
                <a:schemeClr val="dk1"/>
              </a:solidFill>
              <a:latin typeface="微软雅黑" panose="020B0503020204020204" pitchFamily="34" charset="-122"/>
              <a:ea typeface="微软雅黑" panose="020B0503020204020204" pitchFamily="34" charset="-122"/>
            </a:rPr>
            <a:t>200</a:t>
          </a:r>
          <a:r>
            <a:rPr lang="zh-CN" altLang="en-US" sz="800" dirty="0">
              <a:solidFill>
                <a:schemeClr val="dk1"/>
              </a:solidFill>
              <a:latin typeface="微软雅黑" panose="020B0503020204020204" pitchFamily="34" charset="-122"/>
              <a:ea typeface="微软雅黑" panose="020B0503020204020204" pitchFamily="34" charset="-122"/>
            </a:rPr>
            <a:t>万病毒特征全库模杀，特征库实时在线更新</a:t>
          </a:r>
          <a:endParaRPr>
            <a:solidFill>
              <a:schemeClr val="dk1"/>
            </a:solidFill>
          </a:endParaRPr>
        </a:p>
      </dsp:txBody>
      <dsp:txXfrm rot="5400000">
        <a:off x="3722538" y="-1478274"/>
        <a:ext cx="701834" cy="3833839"/>
      </dsp:txXfrm>
    </dsp:sp>
    <dsp:sp modelId="{E12E3B93-23D8-43BE-96C4-9C8E9FAB7F91}">
      <dsp:nvSpPr>
        <dsp:cNvPr id="3" name="圆角矩形 2"/>
        <dsp:cNvSpPr/>
      </dsp:nvSpPr>
      <dsp:spPr bwMode="white">
        <a:xfrm>
          <a:off x="0" y="0"/>
          <a:ext cx="2156535" cy="877292"/>
        </a:xfrm>
        <a:prstGeom prst="roundRect">
          <a:avLst/>
        </a:prstGeom>
        <a:solidFill>
          <a:srgbClr val="019E71"/>
        </a:solidFill>
        <a:ln>
          <a:noFill/>
        </a:ln>
      </dsp:spPr>
      <dsp:style>
        <a:lnRef idx="2">
          <a:schemeClr val="lt2"/>
        </a:lnRef>
        <a:fillRef idx="1">
          <a:schemeClr val="dk2"/>
        </a:fillRef>
        <a:effectRef idx="0">
          <a:scrgbClr r="0" g="0" b="0"/>
        </a:effectRef>
        <a:fontRef idx="minor">
          <a:schemeClr val="lt1"/>
        </a:fontRef>
      </dsp:style>
      <dsp:txBody>
        <a:bodyPr lIns="53340" tIns="26670" rIns="5334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spc="300" dirty="0">
              <a:latin typeface="微软雅黑" panose="020B0503020204020204" pitchFamily="34" charset="-122"/>
              <a:ea typeface="微软雅黑" panose="020B0503020204020204" pitchFamily="34" charset="-122"/>
            </a:rPr>
            <a:t>查杀 </a:t>
          </a:r>
          <a:r>
            <a:rPr lang="zh-CN" altLang="en-US" sz="2800" b="1" spc="300" dirty="0">
              <a:latin typeface="微软雅黑" panose="020B0503020204020204" pitchFamily="34" charset="-122"/>
              <a:ea typeface="微软雅黑" panose="020B0503020204020204" pitchFamily="34" charset="-122"/>
            </a:rPr>
            <a:t>全</a:t>
          </a:r>
          <a:endParaRPr lang="zh-CN" altLang="en-US" sz="1800" b="1" spc="300" dirty="0"/>
        </a:p>
      </dsp:txBody>
      <dsp:txXfrm>
        <a:off x="0" y="0"/>
        <a:ext cx="2156535" cy="877292"/>
      </dsp:txXfrm>
    </dsp:sp>
    <dsp:sp modelId="{450370EC-E176-47C6-92D3-23B78731178D}">
      <dsp:nvSpPr>
        <dsp:cNvPr id="6" name="同侧圆角矩形 5"/>
        <dsp:cNvSpPr/>
      </dsp:nvSpPr>
      <dsp:spPr bwMode="white">
        <a:xfrm rot="5400000">
          <a:off x="3722538" y="-557117"/>
          <a:ext cx="701834" cy="3833839"/>
        </a:xfrm>
        <a:prstGeom prst="round2SameRect">
          <a:avLst/>
        </a:prstGeom>
      </dsp:spPr>
      <dsp:style>
        <a:lnRef idx="2">
          <a:schemeClr val="dk2">
            <a:alpha val="90000"/>
            <a:tint val="40000"/>
          </a:schemeClr>
        </a:lnRef>
        <a:fillRef idx="1">
          <a:schemeClr val="dk2">
            <a:alpha val="90000"/>
            <a:tint val="40000"/>
          </a:schemeClr>
        </a:fillRef>
        <a:effectRef idx="0">
          <a:scrgbClr r="0" g="0" b="0"/>
        </a:effectRef>
        <a:fontRef idx="minor"/>
      </dsp:style>
      <dsp:txBody>
        <a:bodyPr rot="-5400000" lIns="30480" tIns="15240" rIns="30480" bIns="152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en-US" altLang="en-US" sz="800" dirty="0">
              <a:solidFill>
                <a:schemeClr val="dk1"/>
              </a:solidFill>
              <a:latin typeface="微软雅黑" panose="020B0503020204020204" pitchFamily="34" charset="-122"/>
              <a:ea typeface="微软雅黑" panose="020B0503020204020204" pitchFamily="34" charset="-122"/>
            </a:rPr>
            <a:t>IM</a:t>
          </a:r>
          <a:r>
            <a:rPr lang="zh-CN" altLang="en-US" sz="800" dirty="0">
              <a:solidFill>
                <a:schemeClr val="dk1"/>
              </a:solidFill>
              <a:latin typeface="微软雅黑" panose="020B0503020204020204" pitchFamily="34" charset="-122"/>
              <a:ea typeface="微软雅黑" panose="020B0503020204020204" pitchFamily="34" charset="-122"/>
            </a:rPr>
            <a:t>传输文件病毒查杀</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邮件附件病毒查杀</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阻断后门、木马程序的上传，防止</a:t>
          </a:r>
          <a:r>
            <a:rPr lang="en-US" altLang="zh-CN" sz="800" dirty="0">
              <a:solidFill>
                <a:schemeClr val="dk1"/>
              </a:solidFill>
              <a:latin typeface="微软雅黑" panose="020B0503020204020204" pitchFamily="34" charset="-122"/>
              <a:ea typeface="微软雅黑" panose="020B0503020204020204" pitchFamily="34" charset="-122"/>
            </a:rPr>
            <a:t>Web</a:t>
          </a:r>
          <a:r>
            <a:rPr lang="zh-CN" altLang="en-US" sz="800" dirty="0">
              <a:solidFill>
                <a:schemeClr val="dk1"/>
              </a:solidFill>
              <a:latin typeface="微软雅黑" panose="020B0503020204020204" pitchFamily="34" charset="-122"/>
              <a:ea typeface="微软雅黑" panose="020B0503020204020204" pitchFamily="34" charset="-122"/>
            </a:rPr>
            <a:t>服务器挂马和恶意利用</a:t>
          </a:r>
          <a:endParaRPr>
            <a:solidFill>
              <a:schemeClr val="dk1"/>
            </a:solidFill>
          </a:endParaRPr>
        </a:p>
      </dsp:txBody>
      <dsp:txXfrm rot="5400000">
        <a:off x="3722538" y="-557117"/>
        <a:ext cx="701834" cy="3833839"/>
      </dsp:txXfrm>
    </dsp:sp>
    <dsp:sp modelId="{D0D73C94-1EE5-4100-AC45-F9F45A635A4A}">
      <dsp:nvSpPr>
        <dsp:cNvPr id="5" name="圆角矩形 4"/>
        <dsp:cNvSpPr/>
      </dsp:nvSpPr>
      <dsp:spPr bwMode="white">
        <a:xfrm>
          <a:off x="0" y="921157"/>
          <a:ext cx="2156535" cy="877292"/>
        </a:xfrm>
        <a:prstGeom prst="roundRect">
          <a:avLst/>
        </a:prstGeom>
        <a:solidFill>
          <a:srgbClr val="019E71"/>
        </a:solidFill>
        <a:ln>
          <a:noFill/>
        </a:ln>
      </dsp:spPr>
      <dsp:style>
        <a:lnRef idx="2">
          <a:schemeClr val="lt2"/>
        </a:lnRef>
        <a:fillRef idx="1">
          <a:schemeClr val="dk2"/>
        </a:fillRef>
        <a:effectRef idx="0">
          <a:scrgbClr r="0" g="0" b="0"/>
        </a:effectRef>
        <a:fontRef idx="minor">
          <a:schemeClr val="lt1"/>
        </a:fontRef>
      </dsp:style>
      <dsp:txBody>
        <a:bodyPr lIns="53340" tIns="26670" rIns="5334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spc="300" dirty="0">
              <a:latin typeface="微软雅黑" panose="020B0503020204020204" pitchFamily="34" charset="-122"/>
              <a:ea typeface="微软雅黑" panose="020B0503020204020204" pitchFamily="34" charset="-122"/>
            </a:rPr>
            <a:t>检测 </a:t>
          </a:r>
          <a:r>
            <a:rPr lang="zh-CN" altLang="en-US" sz="2800" b="1" spc="300" dirty="0">
              <a:latin typeface="微软雅黑" panose="020B0503020204020204" pitchFamily="34" charset="-122"/>
              <a:ea typeface="微软雅黑" panose="020B0503020204020204" pitchFamily="34" charset="-122"/>
            </a:rPr>
            <a:t>深</a:t>
          </a:r>
        </a:p>
      </dsp:txBody>
      <dsp:txXfrm>
        <a:off x="0" y="921157"/>
        <a:ext cx="2156535" cy="877292"/>
      </dsp:txXfrm>
    </dsp:sp>
    <dsp:sp modelId="{1EEEAF50-04D1-4960-B006-4287DF8D09B1}">
      <dsp:nvSpPr>
        <dsp:cNvPr id="8" name="同侧圆角矩形 7"/>
        <dsp:cNvSpPr/>
      </dsp:nvSpPr>
      <dsp:spPr bwMode="white">
        <a:xfrm rot="5400000">
          <a:off x="3722538" y="364039"/>
          <a:ext cx="701834" cy="3833839"/>
        </a:xfrm>
        <a:prstGeom prst="round2SameRect">
          <a:avLst/>
        </a:prstGeom>
      </dsp:spPr>
      <dsp:style>
        <a:lnRef idx="2">
          <a:schemeClr val="dk2">
            <a:alpha val="90000"/>
            <a:tint val="40000"/>
          </a:schemeClr>
        </a:lnRef>
        <a:fillRef idx="1">
          <a:schemeClr val="dk2">
            <a:alpha val="90000"/>
            <a:tint val="40000"/>
          </a:schemeClr>
        </a:fillRef>
        <a:effectRef idx="0">
          <a:scrgbClr r="0" g="0" b="0"/>
        </a:effectRef>
        <a:fontRef idx="minor"/>
      </dsp:style>
      <dsp:txBody>
        <a:bodyPr rot="-5400000" lIns="30480" tIns="15240" rIns="30480" bIns="152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支持</a:t>
          </a:r>
          <a:r>
            <a:rPr lang="en-US" altLang="en-US" sz="800" dirty="0">
              <a:solidFill>
                <a:schemeClr val="dk1"/>
              </a:solidFill>
              <a:latin typeface="微软雅黑" panose="020B0503020204020204" pitchFamily="34" charset="-122"/>
              <a:ea typeface="微软雅黑" panose="020B0503020204020204" pitchFamily="34" charset="-122"/>
            </a:rPr>
            <a:t>ZIP</a:t>
          </a:r>
          <a:r>
            <a:rPr lang="zh-CN" altLang="en-US" sz="800" dirty="0">
              <a:solidFill>
                <a:schemeClr val="dk1"/>
              </a:solidFill>
              <a:latin typeface="微软雅黑" panose="020B0503020204020204" pitchFamily="34" charset="-122"/>
              <a:ea typeface="微软雅黑" panose="020B0503020204020204" pitchFamily="34" charset="-122"/>
            </a:rPr>
            <a:t>、</a:t>
          </a:r>
          <a:r>
            <a:rPr lang="en-US" altLang="en-US" sz="800" dirty="0">
              <a:solidFill>
                <a:schemeClr val="dk1"/>
              </a:solidFill>
              <a:latin typeface="微软雅黑" panose="020B0503020204020204" pitchFamily="34" charset="-122"/>
              <a:ea typeface="微软雅黑" panose="020B0503020204020204" pitchFamily="34" charset="-122"/>
            </a:rPr>
            <a:t>GZIP</a:t>
          </a:r>
          <a:r>
            <a:rPr lang="zh-CN" altLang="en-US" sz="800" dirty="0">
              <a:solidFill>
                <a:schemeClr val="dk1"/>
              </a:solidFill>
              <a:latin typeface="微软雅黑" panose="020B0503020204020204" pitchFamily="34" charset="-122"/>
              <a:ea typeface="微软雅黑" panose="020B0503020204020204" pitchFamily="34" charset="-122"/>
            </a:rPr>
            <a:t>、</a:t>
          </a:r>
          <a:r>
            <a:rPr lang="en-US" altLang="en-US" sz="800" dirty="0">
              <a:solidFill>
                <a:schemeClr val="dk1"/>
              </a:solidFill>
              <a:latin typeface="微软雅黑" panose="020B0503020204020204" pitchFamily="34" charset="-122"/>
              <a:ea typeface="微软雅黑" panose="020B0503020204020204" pitchFamily="34" charset="-122"/>
            </a:rPr>
            <a:t>RAR</a:t>
          </a:r>
          <a:r>
            <a:rPr lang="zh-CN" altLang="en-US" sz="800" dirty="0">
              <a:solidFill>
                <a:schemeClr val="dk1"/>
              </a:solidFill>
              <a:latin typeface="微软雅黑" panose="020B0503020204020204" pitchFamily="34" charset="-122"/>
              <a:ea typeface="微软雅黑" panose="020B0503020204020204" pitchFamily="34" charset="-122"/>
            </a:rPr>
            <a:t>等，压缩文件无一漏网</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压缩壳、加密壳、变形壳多种脱壳算法，加壳病毒无处遁形</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支持启发式扫描（未知病毒检测）</a:t>
          </a:r>
          <a:endParaRPr>
            <a:solidFill>
              <a:schemeClr val="dk1"/>
            </a:solidFill>
          </a:endParaRPr>
        </a:p>
      </dsp:txBody>
      <dsp:txXfrm rot="5400000">
        <a:off x="3722538" y="364039"/>
        <a:ext cx="701834" cy="3833839"/>
      </dsp:txXfrm>
    </dsp:sp>
    <dsp:sp modelId="{F0863E33-617C-44F5-9351-72785FA2BA89}">
      <dsp:nvSpPr>
        <dsp:cNvPr id="7" name="圆角矩形 6"/>
        <dsp:cNvSpPr/>
      </dsp:nvSpPr>
      <dsp:spPr bwMode="white">
        <a:xfrm>
          <a:off x="0" y="1842313"/>
          <a:ext cx="2156535" cy="877292"/>
        </a:xfrm>
        <a:prstGeom prst="roundRect">
          <a:avLst/>
        </a:prstGeom>
        <a:solidFill>
          <a:srgbClr val="019E71"/>
        </a:solidFill>
        <a:ln>
          <a:noFill/>
        </a:ln>
      </dsp:spPr>
      <dsp:style>
        <a:lnRef idx="2">
          <a:schemeClr val="lt2"/>
        </a:lnRef>
        <a:fillRef idx="1">
          <a:schemeClr val="dk2"/>
        </a:fillRef>
        <a:effectRef idx="0">
          <a:scrgbClr r="0" g="0" b="0"/>
        </a:effectRef>
        <a:fontRef idx="minor">
          <a:schemeClr val="lt1"/>
        </a:fontRef>
      </dsp:style>
      <dsp:txBody>
        <a:bodyPr lIns="53340" tIns="26670" rIns="5334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spc="300" dirty="0">
              <a:latin typeface="微软雅黑" panose="020B0503020204020204" pitchFamily="34" charset="-122"/>
              <a:ea typeface="微软雅黑" panose="020B0503020204020204" pitchFamily="34" charset="-122"/>
            </a:rPr>
            <a:t>识别 </a:t>
          </a:r>
          <a:r>
            <a:rPr lang="zh-CN" altLang="en-US" sz="2800" b="1" spc="300" dirty="0">
              <a:latin typeface="微软雅黑" panose="020B0503020204020204" pitchFamily="34" charset="-122"/>
              <a:ea typeface="微软雅黑" panose="020B0503020204020204" pitchFamily="34" charset="-122"/>
            </a:rPr>
            <a:t>准</a:t>
          </a:r>
        </a:p>
      </dsp:txBody>
      <dsp:txXfrm>
        <a:off x="0" y="1842313"/>
        <a:ext cx="2156535" cy="8772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7046" cy="341463"/>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5629992" y="0"/>
            <a:ext cx="4307046" cy="341463"/>
          </a:xfrm>
          <a:prstGeom prst="rect">
            <a:avLst/>
          </a:prstGeom>
        </p:spPr>
        <p:txBody>
          <a:bodyPr vert="horz" lIns="91440" tIns="45720" rIns="91440" bIns="45720" rtlCol="0"/>
          <a:lstStyle>
            <a:lvl1pPr algn="r">
              <a:defRPr sz="1200"/>
            </a:lvl1pPr>
          </a:lstStyle>
          <a:p>
            <a:fld id="{54FCE7AD-E72C-4457-8976-8DD1EFA49EEC}" type="datetimeFigureOut">
              <a:rPr lang="zh-CN" altLang="en-US" smtClean="0">
                <a:latin typeface="微软雅黑" panose="020B0503020204020204" pitchFamily="34" charset="-122"/>
                <a:ea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6464151"/>
            <a:ext cx="4307046" cy="341462"/>
          </a:xfrm>
          <a:prstGeom prst="rect">
            <a:avLst/>
          </a:prstGeom>
        </p:spPr>
        <p:txBody>
          <a:bodyPr vert="horz" lIns="91440" tIns="45720" rIns="91440" bIns="45720" rtlCol="0" anchor="b"/>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5629992" y="6464151"/>
            <a:ext cx="4307046" cy="341462"/>
          </a:xfrm>
          <a:prstGeom prst="rect">
            <a:avLst/>
          </a:prstGeom>
        </p:spPr>
        <p:txBody>
          <a:bodyPr vert="horz" lIns="91440" tIns="45720" rIns="91440" bIns="45720" rtlCol="0" anchor="b"/>
          <a:lstStyle>
            <a:lvl1pPr algn="r">
              <a:defRPr sz="1200"/>
            </a:lvl1pPr>
          </a:lstStyle>
          <a:p>
            <a:fld id="{7B489D83-0F27-4D1B-9139-FBF07214AAA7}" type="slidenum">
              <a:rPr lang="zh-CN" altLang="en-US" smtClean="0">
                <a:latin typeface="微软雅黑" panose="020B0503020204020204" pitchFamily="34" charset="-122"/>
                <a:ea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7046" cy="341463"/>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5629992" y="0"/>
            <a:ext cx="4307046" cy="341463"/>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BAC19162-4A0F-47CC-98D4-361854366F34}"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993934" y="3275201"/>
            <a:ext cx="7951470" cy="2679711"/>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6464151"/>
            <a:ext cx="4307046" cy="341462"/>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5629992" y="6464151"/>
            <a:ext cx="4307046" cy="341462"/>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96EBEED1-D406-4166-BA31-10161F69BA42}"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96EBEED1-D406-4166-BA31-10161F69BA42}"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本页供版本管理使用，实际使用时可删除。</a:t>
            </a:r>
            <a:endParaRPr lang="zh-CN" altLang="en-US" dirty="0"/>
          </a:p>
        </p:txBody>
      </p:sp>
      <p:sp>
        <p:nvSpPr>
          <p:cNvPr id="4" name="灯片编号占位符 3"/>
          <p:cNvSpPr>
            <a:spLocks noGrp="1"/>
          </p:cNvSpPr>
          <p:nvPr>
            <p:ph type="sldNum" sz="quarter" idx="10"/>
          </p:nvPr>
        </p:nvSpPr>
        <p:spPr/>
        <p:txBody>
          <a:bodyPr/>
          <a:lstStyle/>
          <a:p>
            <a:fld id="{5856427F-1CAF-4421-915B-586DD54E0A4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EBEED1-D406-4166-BA31-10161F69BA42}"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EBEED1-D406-4166-BA31-10161F69BA42}"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56427F-1CAF-4421-915B-586DD54E0A4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56427F-1CAF-4421-915B-586DD54E0A4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40C82D-2687-4AEF-B221-55CB30CBFBD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426437"/>
          </a:xfrm>
          <a:prstGeom prst="rect">
            <a:avLst/>
          </a:prstGeom>
          <a:gradFill>
            <a:gsLst>
              <a:gs pos="90000">
                <a:srgbClr val="00AB7A">
                  <a:alpha val="0"/>
                </a:srgbClr>
              </a:gs>
              <a:gs pos="45000">
                <a:srgbClr val="00AB7A"/>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aseline="-25000" dirty="0">
              <a:latin typeface="微软雅黑" panose="020B0503020204020204" pitchFamily="34" charset="-122"/>
            </a:endParaRPr>
          </a:p>
        </p:txBody>
      </p:sp>
      <p:sp>
        <p:nvSpPr>
          <p:cNvPr id="4" name="日期占位符 3"/>
          <p:cNvSpPr>
            <a:spLocks noGrp="1"/>
          </p:cNvSpPr>
          <p:nvPr>
            <p:ph type="dt" sz="half" idx="10"/>
          </p:nvPr>
        </p:nvSpPr>
        <p:spPr>
          <a:xfrm>
            <a:off x="188762" y="4793144"/>
            <a:ext cx="771665" cy="203257"/>
          </a:xfrm>
          <a:prstGeom prst="rect">
            <a:avLst/>
          </a:prstGeom>
        </p:spPr>
        <p:txBody>
          <a:bodyPr/>
          <a:lstStyle>
            <a:lvl1pPr>
              <a:defRPr sz="825">
                <a:latin typeface="微软雅黑" panose="020B0503020204020204" pitchFamily="34" charset="-122"/>
                <a:ea typeface="微软雅黑" panose="020B0503020204020204" pitchFamily="34" charset="-122"/>
              </a:defRPr>
            </a:lvl1pPr>
          </a:lstStyle>
          <a:p>
            <a:fld id="{FF1E1BD9-D306-43F7-ACA5-55FBEC81EA64}" type="datetime1">
              <a:rPr lang="zh-CN" altLang="en-US" smtClean="0"/>
            </a:fld>
            <a:endParaRPr lang="zh-CN" altLang="en-US" dirty="0"/>
          </a:p>
        </p:txBody>
      </p:sp>
      <p:sp>
        <p:nvSpPr>
          <p:cNvPr id="6" name="灯片编号占位符 5"/>
          <p:cNvSpPr>
            <a:spLocks noGrp="1"/>
          </p:cNvSpPr>
          <p:nvPr>
            <p:ph type="sldNum" sz="quarter" idx="12"/>
          </p:nvPr>
        </p:nvSpPr>
        <p:spPr>
          <a:xfrm>
            <a:off x="8378048" y="4798137"/>
            <a:ext cx="591979" cy="209210"/>
          </a:xfrm>
          <a:prstGeom prst="rect">
            <a:avLst/>
          </a:prstGeom>
        </p:spPr>
        <p:txBody>
          <a:bodyPr/>
          <a:lstStyle>
            <a:lvl1pPr algn="ctr">
              <a:defRPr sz="900">
                <a:latin typeface="微软雅黑" panose="020B0503020204020204" pitchFamily="34" charset="-122"/>
                <a:ea typeface="微软雅黑" panose="020B0503020204020204" pitchFamily="34" charset="-122"/>
              </a:defRPr>
            </a:lvl1pPr>
          </a:lstStyle>
          <a:p>
            <a:fld id="{CE3A6F2A-4BD1-4B71-A85C-4AC4B8E4C9A9}" type="slidenum">
              <a:rPr lang="zh-CN" altLang="en-US" smtClean="0"/>
            </a:fld>
            <a:endParaRPr lang="zh-CN" altLang="en-US" dirty="0"/>
          </a:p>
        </p:txBody>
      </p:sp>
      <p:sp>
        <p:nvSpPr>
          <p:cNvPr id="10" name="AutoShape 31"/>
          <p:cNvSpPr>
            <a:spLocks noChangeAspect="1" noChangeArrowheads="1" noTextEdit="1"/>
          </p:cNvSpPr>
          <p:nvPr/>
        </p:nvSpPr>
        <p:spPr bwMode="auto">
          <a:xfrm>
            <a:off x="423" y="177369"/>
            <a:ext cx="188339" cy="23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dirty="0">
              <a:latin typeface="微软雅黑" panose="020B0503020204020204" pitchFamily="34" charset="-122"/>
            </a:endParaRPr>
          </a:p>
        </p:txBody>
      </p:sp>
      <p:sp>
        <p:nvSpPr>
          <p:cNvPr id="12" name="Freeform 34"/>
          <p:cNvSpPr/>
          <p:nvPr/>
        </p:nvSpPr>
        <p:spPr bwMode="auto">
          <a:xfrm>
            <a:off x="56536" y="145350"/>
            <a:ext cx="109082" cy="109082"/>
          </a:xfrm>
          <a:custGeom>
            <a:avLst/>
            <a:gdLst>
              <a:gd name="T0" fmla="*/ 58 w 65"/>
              <a:gd name="T1" fmla="*/ 25 h 65"/>
              <a:gd name="T2" fmla="*/ 40 w 65"/>
              <a:gd name="T3" fmla="*/ 25 h 65"/>
              <a:gd name="T4" fmla="*/ 40 w 65"/>
              <a:gd name="T5" fmla="*/ 7 h 65"/>
              <a:gd name="T6" fmla="*/ 33 w 65"/>
              <a:gd name="T7" fmla="*/ 0 h 65"/>
              <a:gd name="T8" fmla="*/ 25 w 65"/>
              <a:gd name="T9" fmla="*/ 7 h 65"/>
              <a:gd name="T10" fmla="*/ 25 w 65"/>
              <a:gd name="T11" fmla="*/ 11 h 65"/>
              <a:gd name="T12" fmla="*/ 25 w 65"/>
              <a:gd name="T13" fmla="*/ 25 h 65"/>
              <a:gd name="T14" fmla="*/ 7 w 65"/>
              <a:gd name="T15" fmla="*/ 25 h 65"/>
              <a:gd name="T16" fmla="*/ 0 w 65"/>
              <a:gd name="T17" fmla="*/ 32 h 65"/>
              <a:gd name="T18" fmla="*/ 7 w 65"/>
              <a:gd name="T19" fmla="*/ 40 h 65"/>
              <a:gd name="T20" fmla="*/ 25 w 65"/>
              <a:gd name="T21" fmla="*/ 40 h 65"/>
              <a:gd name="T22" fmla="*/ 25 w 65"/>
              <a:gd name="T23" fmla="*/ 57 h 65"/>
              <a:gd name="T24" fmla="*/ 33 w 65"/>
              <a:gd name="T25" fmla="*/ 65 h 65"/>
              <a:gd name="T26" fmla="*/ 40 w 65"/>
              <a:gd name="T27" fmla="*/ 57 h 65"/>
              <a:gd name="T28" fmla="*/ 40 w 65"/>
              <a:gd name="T29" fmla="*/ 40 h 65"/>
              <a:gd name="T30" fmla="*/ 45 w 65"/>
              <a:gd name="T31" fmla="*/ 40 h 65"/>
              <a:gd name="T32" fmla="*/ 58 w 65"/>
              <a:gd name="T33" fmla="*/ 40 h 65"/>
              <a:gd name="T34" fmla="*/ 65 w 65"/>
              <a:gd name="T35" fmla="*/ 32 h 65"/>
              <a:gd name="T36" fmla="*/ 58 w 65"/>
              <a:gd name="T3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5">
                <a:moveTo>
                  <a:pt x="58" y="25"/>
                </a:moveTo>
                <a:cubicBezTo>
                  <a:pt x="40" y="25"/>
                  <a:pt x="40" y="25"/>
                  <a:pt x="40" y="25"/>
                </a:cubicBezTo>
                <a:cubicBezTo>
                  <a:pt x="40" y="7"/>
                  <a:pt x="40" y="7"/>
                  <a:pt x="40" y="7"/>
                </a:cubicBezTo>
                <a:cubicBezTo>
                  <a:pt x="40" y="3"/>
                  <a:pt x="37" y="0"/>
                  <a:pt x="33" y="0"/>
                </a:cubicBezTo>
                <a:cubicBezTo>
                  <a:pt x="28" y="0"/>
                  <a:pt x="25" y="3"/>
                  <a:pt x="25" y="7"/>
                </a:cubicBezTo>
                <a:cubicBezTo>
                  <a:pt x="25" y="11"/>
                  <a:pt x="25" y="11"/>
                  <a:pt x="25" y="11"/>
                </a:cubicBezTo>
                <a:cubicBezTo>
                  <a:pt x="25" y="25"/>
                  <a:pt x="25" y="25"/>
                  <a:pt x="25" y="25"/>
                </a:cubicBezTo>
                <a:cubicBezTo>
                  <a:pt x="7" y="25"/>
                  <a:pt x="7" y="25"/>
                  <a:pt x="7" y="25"/>
                </a:cubicBezTo>
                <a:cubicBezTo>
                  <a:pt x="3" y="25"/>
                  <a:pt x="0" y="28"/>
                  <a:pt x="0" y="32"/>
                </a:cubicBezTo>
                <a:cubicBezTo>
                  <a:pt x="0" y="36"/>
                  <a:pt x="3" y="40"/>
                  <a:pt x="7" y="40"/>
                </a:cubicBezTo>
                <a:cubicBezTo>
                  <a:pt x="25" y="40"/>
                  <a:pt x="25" y="40"/>
                  <a:pt x="25" y="40"/>
                </a:cubicBezTo>
                <a:cubicBezTo>
                  <a:pt x="25" y="57"/>
                  <a:pt x="25" y="57"/>
                  <a:pt x="25" y="57"/>
                </a:cubicBezTo>
                <a:cubicBezTo>
                  <a:pt x="25" y="61"/>
                  <a:pt x="28" y="65"/>
                  <a:pt x="33" y="65"/>
                </a:cubicBezTo>
                <a:cubicBezTo>
                  <a:pt x="37" y="65"/>
                  <a:pt x="40" y="61"/>
                  <a:pt x="40" y="57"/>
                </a:cubicBezTo>
                <a:cubicBezTo>
                  <a:pt x="40" y="40"/>
                  <a:pt x="40" y="40"/>
                  <a:pt x="40" y="40"/>
                </a:cubicBezTo>
                <a:cubicBezTo>
                  <a:pt x="45" y="40"/>
                  <a:pt x="45" y="40"/>
                  <a:pt x="45" y="40"/>
                </a:cubicBezTo>
                <a:cubicBezTo>
                  <a:pt x="58" y="40"/>
                  <a:pt x="58" y="40"/>
                  <a:pt x="58" y="40"/>
                </a:cubicBezTo>
                <a:cubicBezTo>
                  <a:pt x="62" y="40"/>
                  <a:pt x="65" y="36"/>
                  <a:pt x="65" y="32"/>
                </a:cubicBezTo>
                <a:cubicBezTo>
                  <a:pt x="65" y="28"/>
                  <a:pt x="62" y="25"/>
                  <a:pt x="58" y="25"/>
                </a:cubicBezTo>
                <a:close/>
              </a:path>
            </a:pathLst>
          </a:custGeom>
          <a:solidFill>
            <a:schemeClr val="bg1"/>
          </a:solidFill>
          <a:ln>
            <a:noFill/>
          </a:ln>
          <a:effectLst>
            <a:outerShdw dist="12700" dir="2700000" algn="tl" rotWithShape="0">
              <a:prstClr val="black">
                <a:alpha val="40000"/>
              </a:prstClr>
            </a:outerShdw>
          </a:effectLst>
        </p:spPr>
        <p:txBody>
          <a:bodyPr vert="horz" wrap="square" lIns="68580" tIns="34290" rIns="68580" bIns="34290" numCol="1" anchor="t" anchorCtr="0" compatLnSpc="1"/>
          <a:lstStyle/>
          <a:p>
            <a:endParaRPr lang="zh-CN" altLang="en-US" sz="1350" dirty="0">
              <a:latin typeface="微软雅黑" panose="020B0503020204020204" pitchFamily="34" charset="-122"/>
            </a:endParaRPr>
          </a:p>
        </p:txBody>
      </p:sp>
      <p:sp>
        <p:nvSpPr>
          <p:cNvPr id="13" name="Freeform 34"/>
          <p:cNvSpPr/>
          <p:nvPr userDrawn="1"/>
        </p:nvSpPr>
        <p:spPr bwMode="auto">
          <a:xfrm>
            <a:off x="174599" y="237321"/>
            <a:ext cx="57791" cy="57791"/>
          </a:xfrm>
          <a:custGeom>
            <a:avLst/>
            <a:gdLst>
              <a:gd name="T0" fmla="*/ 58 w 65"/>
              <a:gd name="T1" fmla="*/ 25 h 65"/>
              <a:gd name="T2" fmla="*/ 40 w 65"/>
              <a:gd name="T3" fmla="*/ 25 h 65"/>
              <a:gd name="T4" fmla="*/ 40 w 65"/>
              <a:gd name="T5" fmla="*/ 7 h 65"/>
              <a:gd name="T6" fmla="*/ 33 w 65"/>
              <a:gd name="T7" fmla="*/ 0 h 65"/>
              <a:gd name="T8" fmla="*/ 25 w 65"/>
              <a:gd name="T9" fmla="*/ 7 h 65"/>
              <a:gd name="T10" fmla="*/ 25 w 65"/>
              <a:gd name="T11" fmla="*/ 11 h 65"/>
              <a:gd name="T12" fmla="*/ 25 w 65"/>
              <a:gd name="T13" fmla="*/ 25 h 65"/>
              <a:gd name="T14" fmla="*/ 7 w 65"/>
              <a:gd name="T15" fmla="*/ 25 h 65"/>
              <a:gd name="T16" fmla="*/ 0 w 65"/>
              <a:gd name="T17" fmla="*/ 32 h 65"/>
              <a:gd name="T18" fmla="*/ 7 w 65"/>
              <a:gd name="T19" fmla="*/ 40 h 65"/>
              <a:gd name="T20" fmla="*/ 25 w 65"/>
              <a:gd name="T21" fmla="*/ 40 h 65"/>
              <a:gd name="T22" fmla="*/ 25 w 65"/>
              <a:gd name="T23" fmla="*/ 57 h 65"/>
              <a:gd name="T24" fmla="*/ 33 w 65"/>
              <a:gd name="T25" fmla="*/ 65 h 65"/>
              <a:gd name="T26" fmla="*/ 40 w 65"/>
              <a:gd name="T27" fmla="*/ 57 h 65"/>
              <a:gd name="T28" fmla="*/ 40 w 65"/>
              <a:gd name="T29" fmla="*/ 40 h 65"/>
              <a:gd name="T30" fmla="*/ 45 w 65"/>
              <a:gd name="T31" fmla="*/ 40 h 65"/>
              <a:gd name="T32" fmla="*/ 58 w 65"/>
              <a:gd name="T33" fmla="*/ 40 h 65"/>
              <a:gd name="T34" fmla="*/ 65 w 65"/>
              <a:gd name="T35" fmla="*/ 32 h 65"/>
              <a:gd name="T36" fmla="*/ 58 w 65"/>
              <a:gd name="T3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5">
                <a:moveTo>
                  <a:pt x="58" y="25"/>
                </a:moveTo>
                <a:cubicBezTo>
                  <a:pt x="40" y="25"/>
                  <a:pt x="40" y="25"/>
                  <a:pt x="40" y="25"/>
                </a:cubicBezTo>
                <a:cubicBezTo>
                  <a:pt x="40" y="7"/>
                  <a:pt x="40" y="7"/>
                  <a:pt x="40" y="7"/>
                </a:cubicBezTo>
                <a:cubicBezTo>
                  <a:pt x="40" y="3"/>
                  <a:pt x="37" y="0"/>
                  <a:pt x="33" y="0"/>
                </a:cubicBezTo>
                <a:cubicBezTo>
                  <a:pt x="28" y="0"/>
                  <a:pt x="25" y="3"/>
                  <a:pt x="25" y="7"/>
                </a:cubicBezTo>
                <a:cubicBezTo>
                  <a:pt x="25" y="11"/>
                  <a:pt x="25" y="11"/>
                  <a:pt x="25" y="11"/>
                </a:cubicBezTo>
                <a:cubicBezTo>
                  <a:pt x="25" y="25"/>
                  <a:pt x="25" y="25"/>
                  <a:pt x="25" y="25"/>
                </a:cubicBezTo>
                <a:cubicBezTo>
                  <a:pt x="7" y="25"/>
                  <a:pt x="7" y="25"/>
                  <a:pt x="7" y="25"/>
                </a:cubicBezTo>
                <a:cubicBezTo>
                  <a:pt x="3" y="25"/>
                  <a:pt x="0" y="28"/>
                  <a:pt x="0" y="32"/>
                </a:cubicBezTo>
                <a:cubicBezTo>
                  <a:pt x="0" y="36"/>
                  <a:pt x="3" y="40"/>
                  <a:pt x="7" y="40"/>
                </a:cubicBezTo>
                <a:cubicBezTo>
                  <a:pt x="25" y="40"/>
                  <a:pt x="25" y="40"/>
                  <a:pt x="25" y="40"/>
                </a:cubicBezTo>
                <a:cubicBezTo>
                  <a:pt x="25" y="57"/>
                  <a:pt x="25" y="57"/>
                  <a:pt x="25" y="57"/>
                </a:cubicBezTo>
                <a:cubicBezTo>
                  <a:pt x="25" y="61"/>
                  <a:pt x="28" y="65"/>
                  <a:pt x="33" y="65"/>
                </a:cubicBezTo>
                <a:cubicBezTo>
                  <a:pt x="37" y="65"/>
                  <a:pt x="40" y="61"/>
                  <a:pt x="40" y="57"/>
                </a:cubicBezTo>
                <a:cubicBezTo>
                  <a:pt x="40" y="40"/>
                  <a:pt x="40" y="40"/>
                  <a:pt x="40" y="40"/>
                </a:cubicBezTo>
                <a:cubicBezTo>
                  <a:pt x="45" y="40"/>
                  <a:pt x="45" y="40"/>
                  <a:pt x="45" y="40"/>
                </a:cubicBezTo>
                <a:cubicBezTo>
                  <a:pt x="58" y="40"/>
                  <a:pt x="58" y="40"/>
                  <a:pt x="58" y="40"/>
                </a:cubicBezTo>
                <a:cubicBezTo>
                  <a:pt x="62" y="40"/>
                  <a:pt x="65" y="36"/>
                  <a:pt x="65" y="32"/>
                </a:cubicBezTo>
                <a:cubicBezTo>
                  <a:pt x="65" y="28"/>
                  <a:pt x="62" y="25"/>
                  <a:pt x="58" y="25"/>
                </a:cubicBezTo>
                <a:close/>
              </a:path>
            </a:pathLst>
          </a:custGeom>
          <a:solidFill>
            <a:schemeClr val="bg1">
              <a:alpha val="70000"/>
            </a:schemeClr>
          </a:solidFill>
          <a:ln>
            <a:noFill/>
          </a:ln>
          <a:effectLst>
            <a:outerShdw dist="12700" dir="2700000" algn="tl" rotWithShape="0">
              <a:prstClr val="black">
                <a:alpha val="40000"/>
              </a:prstClr>
            </a:outerShdw>
          </a:effectLst>
        </p:spPr>
        <p:txBody>
          <a:bodyPr vert="horz" wrap="square" lIns="68580" tIns="34290" rIns="68580" bIns="34290" numCol="1" anchor="t" anchorCtr="0" compatLnSpc="1"/>
          <a:lstStyle/>
          <a:p>
            <a:pPr lvl="0"/>
            <a:endParaRPr lang="zh-CN" altLang="en-US" sz="1350" dirty="0">
              <a:latin typeface="微软雅黑" panose="020B0503020204020204" pitchFamily="34" charset="-122"/>
            </a:endParaRPr>
          </a:p>
        </p:txBody>
      </p:sp>
      <p:sp>
        <p:nvSpPr>
          <p:cNvPr id="48" name="Freeform 14"/>
          <p:cNvSpPr/>
          <p:nvPr userDrawn="1"/>
        </p:nvSpPr>
        <p:spPr bwMode="auto">
          <a:xfrm>
            <a:off x="-228281" y="-343564"/>
            <a:ext cx="2008627" cy="1195991"/>
          </a:xfrm>
          <a:custGeom>
            <a:avLst/>
            <a:gdLst>
              <a:gd name="T0" fmla="*/ 233 w 240"/>
              <a:gd name="T1" fmla="*/ 98 h 143"/>
              <a:gd name="T2" fmla="*/ 0 w 240"/>
              <a:gd name="T3" fmla="*/ 52 h 143"/>
              <a:gd name="T4" fmla="*/ 5 w 240"/>
              <a:gd name="T5" fmla="*/ 66 h 143"/>
              <a:gd name="T6" fmla="*/ 37 w 240"/>
              <a:gd name="T7" fmla="*/ 58 h 143"/>
              <a:gd name="T8" fmla="*/ 71 w 240"/>
              <a:gd name="T9" fmla="*/ 58 h 143"/>
              <a:gd name="T10" fmla="*/ 112 w 240"/>
              <a:gd name="T11" fmla="*/ 71 h 143"/>
              <a:gd name="T12" fmla="*/ 148 w 240"/>
              <a:gd name="T13" fmla="*/ 97 h 143"/>
              <a:gd name="T14" fmla="*/ 174 w 240"/>
              <a:gd name="T15" fmla="*/ 122 h 143"/>
              <a:gd name="T16" fmla="*/ 194 w 240"/>
              <a:gd name="T17" fmla="*/ 136 h 143"/>
              <a:gd name="T18" fmla="*/ 233 w 240"/>
              <a:gd name="T19" fmla="*/ 129 h 143"/>
              <a:gd name="T20" fmla="*/ 233 w 240"/>
              <a:gd name="T21" fmla="*/ 9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143">
                <a:moveTo>
                  <a:pt x="233" y="98"/>
                </a:moveTo>
                <a:cubicBezTo>
                  <a:pt x="183" y="22"/>
                  <a:pt x="77" y="0"/>
                  <a:pt x="0" y="52"/>
                </a:cubicBezTo>
                <a:cubicBezTo>
                  <a:pt x="5" y="66"/>
                  <a:pt x="5" y="66"/>
                  <a:pt x="5" y="66"/>
                </a:cubicBezTo>
                <a:cubicBezTo>
                  <a:pt x="19" y="61"/>
                  <a:pt x="28" y="59"/>
                  <a:pt x="37" y="58"/>
                </a:cubicBezTo>
                <a:cubicBezTo>
                  <a:pt x="47" y="57"/>
                  <a:pt x="58" y="56"/>
                  <a:pt x="71" y="58"/>
                </a:cubicBezTo>
                <a:cubicBezTo>
                  <a:pt x="84" y="60"/>
                  <a:pt x="98" y="64"/>
                  <a:pt x="112" y="71"/>
                </a:cubicBezTo>
                <a:cubicBezTo>
                  <a:pt x="125" y="77"/>
                  <a:pt x="138" y="87"/>
                  <a:pt x="148" y="97"/>
                </a:cubicBezTo>
                <a:cubicBezTo>
                  <a:pt x="159" y="106"/>
                  <a:pt x="166" y="115"/>
                  <a:pt x="174" y="122"/>
                </a:cubicBezTo>
                <a:cubicBezTo>
                  <a:pt x="181" y="129"/>
                  <a:pt x="187" y="133"/>
                  <a:pt x="194" y="136"/>
                </a:cubicBezTo>
                <a:cubicBezTo>
                  <a:pt x="213" y="143"/>
                  <a:pt x="227" y="135"/>
                  <a:pt x="233" y="129"/>
                </a:cubicBezTo>
                <a:cubicBezTo>
                  <a:pt x="240" y="123"/>
                  <a:pt x="238" y="106"/>
                  <a:pt x="233" y="98"/>
                </a:cubicBezTo>
                <a:close/>
              </a:path>
            </a:pathLst>
          </a:custGeom>
          <a:solidFill>
            <a:srgbClr val="FFFFFF">
              <a:alpha val="15000"/>
            </a:srgbClr>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11" name="标题 1"/>
          <p:cNvSpPr>
            <a:spLocks noGrp="1"/>
          </p:cNvSpPr>
          <p:nvPr>
            <p:ph type="title"/>
          </p:nvPr>
        </p:nvSpPr>
        <p:spPr>
          <a:xfrm>
            <a:off x="339794" y="10040"/>
            <a:ext cx="6197939" cy="416397"/>
          </a:xfrm>
          <a:prstGeom prst="rect">
            <a:avLst/>
          </a:prstGeom>
        </p:spPr>
        <p:txBody>
          <a:bodyPr anchor="ctr"/>
          <a:lstStyle>
            <a:lvl1pPr>
              <a:defRPr sz="1400">
                <a:solidFill>
                  <a:schemeClr val="bg1"/>
                </a:solidFill>
                <a:effectLst>
                  <a:outerShdw blurRad="50800" dist="25400" dir="5400000" algn="t" rotWithShape="0">
                    <a:prstClr val="black">
                      <a:alpha val="50000"/>
                    </a:prstClr>
                  </a:outerShdw>
                </a:effectLst>
              </a:defRPr>
            </a:lvl1pPr>
          </a:lstStyle>
          <a:p>
            <a:r>
              <a:rPr lang="zh-CN" altLang="en-US" dirty="0"/>
              <a:t>单击此处编辑母版标题样式</a:t>
            </a:r>
            <a:endParaRPr lang="zh-CN" altLang="en-US" dirty="0"/>
          </a:p>
        </p:txBody>
      </p:sp>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8943" y="92734"/>
            <a:ext cx="976686" cy="240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级标题">
    <p:bg>
      <p:bgPr>
        <a:solidFill>
          <a:schemeClr val="bg1"/>
        </a:solidFill>
        <a:effectLst/>
      </p:bgPr>
    </p:bg>
    <p:spTree>
      <p:nvGrpSpPr>
        <p:cNvPr id="1" name=""/>
        <p:cNvGrpSpPr/>
        <p:nvPr/>
      </p:nvGrpSpPr>
      <p:grpSpPr>
        <a:xfrm>
          <a:off x="0" y="0"/>
          <a:ext cx="0" cy="0"/>
          <a:chOff x="0" y="0"/>
          <a:chExt cx="0" cy="0"/>
        </a:xfrm>
      </p:grpSpPr>
      <p:sp>
        <p:nvSpPr>
          <p:cNvPr id="2" name="Freeform 156"/>
          <p:cNvSpPr>
            <a:spLocks noEditPoints="1"/>
          </p:cNvSpPr>
          <p:nvPr userDrawn="1"/>
        </p:nvSpPr>
        <p:spPr bwMode="auto">
          <a:xfrm rot="9423817">
            <a:off x="1201493" y="-547100"/>
            <a:ext cx="3157347" cy="7815404"/>
          </a:xfrm>
          <a:custGeom>
            <a:avLst/>
            <a:gdLst>
              <a:gd name="T0" fmla="*/ 2110 w 2784"/>
              <a:gd name="T1" fmla="*/ 3712 h 6896"/>
              <a:gd name="T2" fmla="*/ 2031 w 2784"/>
              <a:gd name="T3" fmla="*/ 4146 h 6896"/>
              <a:gd name="T4" fmla="*/ 1833 w 2784"/>
              <a:gd name="T5" fmla="*/ 4790 h 6896"/>
              <a:gd name="T6" fmla="*/ 1608 w 2784"/>
              <a:gd name="T7" fmla="*/ 5170 h 6896"/>
              <a:gd name="T8" fmla="*/ 1364 w 2784"/>
              <a:gd name="T9" fmla="*/ 5519 h 6896"/>
              <a:gd name="T10" fmla="*/ 0 w 2784"/>
              <a:gd name="T11" fmla="*/ 108 h 6896"/>
              <a:gd name="T12" fmla="*/ 394 w 2784"/>
              <a:gd name="T13" fmla="*/ 300 h 6896"/>
              <a:gd name="T14" fmla="*/ 915 w 2784"/>
              <a:gd name="T15" fmla="*/ 649 h 6896"/>
              <a:gd name="T16" fmla="*/ 1224 w 2784"/>
              <a:gd name="T17" fmla="*/ 1007 h 6896"/>
              <a:gd name="T18" fmla="*/ 1494 w 2784"/>
              <a:gd name="T19" fmla="*/ 1267 h 6896"/>
              <a:gd name="T20" fmla="*/ 1816 w 2784"/>
              <a:gd name="T21" fmla="*/ 1808 h 6896"/>
              <a:gd name="T22" fmla="*/ 2038 w 2784"/>
              <a:gd name="T23" fmla="*/ 2269 h 6896"/>
              <a:gd name="T24" fmla="*/ 2110 w 2784"/>
              <a:gd name="T25" fmla="*/ 2836 h 6896"/>
              <a:gd name="T26" fmla="*/ 2342 w 2784"/>
              <a:gd name="T27" fmla="*/ 3394 h 6896"/>
              <a:gd name="T28" fmla="*/ 2378 w 2784"/>
              <a:gd name="T29" fmla="*/ 3759 h 6896"/>
              <a:gd name="T30" fmla="*/ 2187 w 2784"/>
              <a:gd name="T31" fmla="*/ 4342 h 6896"/>
              <a:gd name="T32" fmla="*/ 2000 w 2784"/>
              <a:gd name="T33" fmla="*/ 4795 h 6896"/>
              <a:gd name="T34" fmla="*/ 1733 w 2784"/>
              <a:gd name="T35" fmla="*/ 5385 h 6896"/>
              <a:gd name="T36" fmla="*/ 1476 w 2784"/>
              <a:gd name="T37" fmla="*/ 5718 h 6896"/>
              <a:gd name="T38" fmla="*/ 1180 w 2784"/>
              <a:gd name="T39" fmla="*/ 6020 h 6896"/>
              <a:gd name="T40" fmla="*/ 489 w 2784"/>
              <a:gd name="T41" fmla="*/ 122 h 6896"/>
              <a:gd name="T42" fmla="*/ 854 w 2784"/>
              <a:gd name="T43" fmla="*/ 359 h 6896"/>
              <a:gd name="T44" fmla="*/ 1346 w 2784"/>
              <a:gd name="T45" fmla="*/ 788 h 6896"/>
              <a:gd name="T46" fmla="*/ 1610 w 2784"/>
              <a:gd name="T47" fmla="*/ 1091 h 6896"/>
              <a:gd name="T48" fmla="*/ 1846 w 2784"/>
              <a:gd name="T49" fmla="*/ 1512 h 6896"/>
              <a:gd name="T50" fmla="*/ 2119 w 2784"/>
              <a:gd name="T51" fmla="*/ 2109 h 6896"/>
              <a:gd name="T52" fmla="*/ 2301 w 2784"/>
              <a:gd name="T53" fmla="*/ 2475 h 6896"/>
              <a:gd name="T54" fmla="*/ 2336 w 2784"/>
              <a:gd name="T55" fmla="*/ 3047 h 6896"/>
              <a:gd name="T56" fmla="*/ 2542 w 2784"/>
              <a:gd name="T57" fmla="*/ 3609 h 6896"/>
              <a:gd name="T58" fmla="*/ 2561 w 2784"/>
              <a:gd name="T59" fmla="*/ 3972 h 6896"/>
              <a:gd name="T60" fmla="*/ 2395 w 2784"/>
              <a:gd name="T61" fmla="*/ 4598 h 6896"/>
              <a:gd name="T62" fmla="*/ 2174 w 2784"/>
              <a:gd name="T63" fmla="*/ 5049 h 6896"/>
              <a:gd name="T64" fmla="*/ 1851 w 2784"/>
              <a:gd name="T65" fmla="*/ 5518 h 6896"/>
              <a:gd name="T66" fmla="*/ 1587 w 2784"/>
              <a:gd name="T67" fmla="*/ 5923 h 6896"/>
              <a:gd name="T68" fmla="*/ 1287 w 2784"/>
              <a:gd name="T69" fmla="*/ 6189 h 6896"/>
              <a:gd name="T70" fmla="*/ 774 w 2784"/>
              <a:gd name="T71" fmla="*/ 6601 h 6896"/>
              <a:gd name="T72" fmla="*/ 952 w 2784"/>
              <a:gd name="T73" fmla="*/ 179 h 6896"/>
              <a:gd name="T74" fmla="*/ 1441 w 2784"/>
              <a:gd name="T75" fmla="*/ 606 h 6896"/>
              <a:gd name="T76" fmla="*/ 1724 w 2784"/>
              <a:gd name="T77" fmla="*/ 922 h 6896"/>
              <a:gd name="T78" fmla="*/ 1969 w 2784"/>
              <a:gd name="T79" fmla="*/ 1297 h 6896"/>
              <a:gd name="T80" fmla="*/ 2293 w 2784"/>
              <a:gd name="T81" fmla="*/ 1858 h 6896"/>
              <a:gd name="T82" fmla="*/ 2363 w 2784"/>
              <a:gd name="T83" fmla="*/ 2265 h 6896"/>
              <a:gd name="T84" fmla="*/ 2524 w 2784"/>
              <a:gd name="T85" fmla="*/ 2847 h 6896"/>
              <a:gd name="T86" fmla="*/ 2754 w 2784"/>
              <a:gd name="T87" fmla="*/ 3360 h 6896"/>
              <a:gd name="T88" fmla="*/ 2731 w 2784"/>
              <a:gd name="T89" fmla="*/ 3722 h 6896"/>
              <a:gd name="T90" fmla="*/ 2571 w 2784"/>
              <a:gd name="T91" fmla="*/ 4394 h 6896"/>
              <a:gd name="T92" fmla="*/ 2522 w 2784"/>
              <a:gd name="T93" fmla="*/ 4803 h 6896"/>
              <a:gd name="T94" fmla="*/ 2202 w 2784"/>
              <a:gd name="T95" fmla="*/ 5348 h 6896"/>
              <a:gd name="T96" fmla="*/ 1968 w 2784"/>
              <a:gd name="T97" fmla="*/ 5780 h 6896"/>
              <a:gd name="T98" fmla="*/ 1697 w 2784"/>
              <a:gd name="T99" fmla="*/ 6057 h 6896"/>
              <a:gd name="T100" fmla="*/ 1213 w 2784"/>
              <a:gd name="T101" fmla="*/ 6526 h 6896"/>
              <a:gd name="T102" fmla="*/ 888 w 2784"/>
              <a:gd name="T103" fmla="*/ 6779 h 6896"/>
              <a:gd name="T104" fmla="*/ 1229 w 2784"/>
              <a:gd name="T105" fmla="*/ 132 h 6896"/>
              <a:gd name="T106" fmla="*/ 1549 w 2784"/>
              <a:gd name="T107" fmla="*/ 418 h 6896"/>
              <a:gd name="T108" fmla="*/ 1837 w 2784"/>
              <a:gd name="T109" fmla="*/ 741 h 6896"/>
              <a:gd name="T110" fmla="*/ 2206 w 2784"/>
              <a:gd name="T111" fmla="*/ 1272 h 6896"/>
              <a:gd name="T112" fmla="*/ 2390 w 2784"/>
              <a:gd name="T113" fmla="*/ 1655 h 6896"/>
              <a:gd name="T114" fmla="*/ 2613 w 2784"/>
              <a:gd name="T115" fmla="*/ 2283 h 6896"/>
              <a:gd name="T116" fmla="*/ 2703 w 2784"/>
              <a:gd name="T117" fmla="*/ 2662 h 6896"/>
              <a:gd name="T118" fmla="*/ 2719 w 2784"/>
              <a:gd name="T119" fmla="*/ 3113 h 6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4" h="6896">
                <a:moveTo>
                  <a:pt x="2137" y="3273"/>
                </a:moveTo>
                <a:cubicBezTo>
                  <a:pt x="2106" y="3273"/>
                  <a:pt x="2081" y="3298"/>
                  <a:pt x="2081" y="3329"/>
                </a:cubicBezTo>
                <a:cubicBezTo>
                  <a:pt x="2081" y="3360"/>
                  <a:pt x="2106" y="3385"/>
                  <a:pt x="2137" y="3385"/>
                </a:cubicBezTo>
                <a:cubicBezTo>
                  <a:pt x="2167" y="3385"/>
                  <a:pt x="2192" y="3360"/>
                  <a:pt x="2192" y="3329"/>
                </a:cubicBezTo>
                <a:cubicBezTo>
                  <a:pt x="2192" y="3298"/>
                  <a:pt x="2167" y="3273"/>
                  <a:pt x="2137" y="3273"/>
                </a:cubicBezTo>
                <a:close/>
                <a:moveTo>
                  <a:pt x="2181" y="3544"/>
                </a:moveTo>
                <a:cubicBezTo>
                  <a:pt x="2181" y="3516"/>
                  <a:pt x="2158" y="3493"/>
                  <a:pt x="2130" y="3493"/>
                </a:cubicBezTo>
                <a:cubicBezTo>
                  <a:pt x="2102" y="3493"/>
                  <a:pt x="2079" y="3516"/>
                  <a:pt x="2079" y="3544"/>
                </a:cubicBezTo>
                <a:cubicBezTo>
                  <a:pt x="2079" y="3572"/>
                  <a:pt x="2102" y="3595"/>
                  <a:pt x="2130" y="3595"/>
                </a:cubicBezTo>
                <a:cubicBezTo>
                  <a:pt x="2158" y="3595"/>
                  <a:pt x="2181" y="3572"/>
                  <a:pt x="2181" y="3544"/>
                </a:cubicBezTo>
                <a:close/>
                <a:moveTo>
                  <a:pt x="2157" y="3758"/>
                </a:moveTo>
                <a:cubicBezTo>
                  <a:pt x="2157" y="3733"/>
                  <a:pt x="2136" y="3712"/>
                  <a:pt x="2110" y="3712"/>
                </a:cubicBezTo>
                <a:cubicBezTo>
                  <a:pt x="2084" y="3712"/>
                  <a:pt x="2063" y="3733"/>
                  <a:pt x="2063" y="3758"/>
                </a:cubicBezTo>
                <a:cubicBezTo>
                  <a:pt x="2063" y="3784"/>
                  <a:pt x="2084" y="3805"/>
                  <a:pt x="2110" y="3805"/>
                </a:cubicBezTo>
                <a:cubicBezTo>
                  <a:pt x="2136" y="3805"/>
                  <a:pt x="2157" y="3784"/>
                  <a:pt x="2157" y="3758"/>
                </a:cubicBezTo>
                <a:close/>
                <a:moveTo>
                  <a:pt x="2118" y="3971"/>
                </a:moveTo>
                <a:cubicBezTo>
                  <a:pt x="2118" y="3949"/>
                  <a:pt x="2100" y="3930"/>
                  <a:pt x="2077" y="3930"/>
                </a:cubicBezTo>
                <a:cubicBezTo>
                  <a:pt x="2054" y="3930"/>
                  <a:pt x="2036" y="3949"/>
                  <a:pt x="2036" y="3971"/>
                </a:cubicBezTo>
                <a:cubicBezTo>
                  <a:pt x="2036" y="3994"/>
                  <a:pt x="2054" y="4012"/>
                  <a:pt x="2077" y="4012"/>
                </a:cubicBezTo>
                <a:cubicBezTo>
                  <a:pt x="2100" y="4012"/>
                  <a:pt x="2118" y="3994"/>
                  <a:pt x="2118" y="3971"/>
                </a:cubicBezTo>
                <a:close/>
                <a:moveTo>
                  <a:pt x="1996" y="4182"/>
                </a:moveTo>
                <a:cubicBezTo>
                  <a:pt x="1996" y="4201"/>
                  <a:pt x="2011" y="4217"/>
                  <a:pt x="2031" y="4217"/>
                </a:cubicBezTo>
                <a:cubicBezTo>
                  <a:pt x="2050" y="4217"/>
                  <a:pt x="2066" y="4201"/>
                  <a:pt x="2066" y="4182"/>
                </a:cubicBezTo>
                <a:cubicBezTo>
                  <a:pt x="2066" y="4162"/>
                  <a:pt x="2050" y="4146"/>
                  <a:pt x="2031" y="4146"/>
                </a:cubicBezTo>
                <a:cubicBezTo>
                  <a:pt x="2011" y="4146"/>
                  <a:pt x="1996" y="4162"/>
                  <a:pt x="1996" y="4182"/>
                </a:cubicBezTo>
                <a:close/>
                <a:moveTo>
                  <a:pt x="1972" y="4418"/>
                </a:moveTo>
                <a:cubicBezTo>
                  <a:pt x="1988" y="4418"/>
                  <a:pt x="2001" y="4405"/>
                  <a:pt x="2001" y="4389"/>
                </a:cubicBezTo>
                <a:cubicBezTo>
                  <a:pt x="2001" y="4373"/>
                  <a:pt x="1988" y="4360"/>
                  <a:pt x="1972" y="4360"/>
                </a:cubicBezTo>
                <a:cubicBezTo>
                  <a:pt x="1956" y="4360"/>
                  <a:pt x="1943" y="4373"/>
                  <a:pt x="1943" y="4389"/>
                </a:cubicBezTo>
                <a:cubicBezTo>
                  <a:pt x="1943" y="4405"/>
                  <a:pt x="1956" y="4418"/>
                  <a:pt x="1972" y="4418"/>
                </a:cubicBezTo>
                <a:close/>
                <a:moveTo>
                  <a:pt x="1923" y="4592"/>
                </a:moveTo>
                <a:cubicBezTo>
                  <a:pt x="1923" y="4579"/>
                  <a:pt x="1913" y="4569"/>
                  <a:pt x="1900" y="4569"/>
                </a:cubicBezTo>
                <a:cubicBezTo>
                  <a:pt x="1888" y="4569"/>
                  <a:pt x="1878" y="4579"/>
                  <a:pt x="1878" y="4592"/>
                </a:cubicBezTo>
                <a:cubicBezTo>
                  <a:pt x="1878" y="4605"/>
                  <a:pt x="1888" y="4615"/>
                  <a:pt x="1900" y="4615"/>
                </a:cubicBezTo>
                <a:cubicBezTo>
                  <a:pt x="1913" y="4615"/>
                  <a:pt x="1923" y="4605"/>
                  <a:pt x="1923" y="4592"/>
                </a:cubicBezTo>
                <a:close/>
                <a:moveTo>
                  <a:pt x="1833" y="4790"/>
                </a:moveTo>
                <a:cubicBezTo>
                  <a:pt x="1833" y="4781"/>
                  <a:pt x="1826" y="4774"/>
                  <a:pt x="1816" y="4774"/>
                </a:cubicBezTo>
                <a:cubicBezTo>
                  <a:pt x="1807" y="4774"/>
                  <a:pt x="1800" y="4781"/>
                  <a:pt x="1800" y="4790"/>
                </a:cubicBezTo>
                <a:cubicBezTo>
                  <a:pt x="1800" y="4800"/>
                  <a:pt x="1807" y="4807"/>
                  <a:pt x="1816" y="4807"/>
                </a:cubicBezTo>
                <a:cubicBezTo>
                  <a:pt x="1826" y="4807"/>
                  <a:pt x="1833" y="4800"/>
                  <a:pt x="1833" y="4790"/>
                </a:cubicBezTo>
                <a:close/>
                <a:moveTo>
                  <a:pt x="1730" y="4983"/>
                </a:moveTo>
                <a:cubicBezTo>
                  <a:pt x="1730" y="4978"/>
                  <a:pt x="1726" y="4973"/>
                  <a:pt x="1720" y="4973"/>
                </a:cubicBezTo>
                <a:cubicBezTo>
                  <a:pt x="1715" y="4973"/>
                  <a:pt x="1711" y="4978"/>
                  <a:pt x="1711" y="4983"/>
                </a:cubicBezTo>
                <a:cubicBezTo>
                  <a:pt x="1711" y="4989"/>
                  <a:pt x="1715" y="4993"/>
                  <a:pt x="1720" y="4993"/>
                </a:cubicBezTo>
                <a:cubicBezTo>
                  <a:pt x="1726" y="4993"/>
                  <a:pt x="1730" y="4989"/>
                  <a:pt x="1730" y="4983"/>
                </a:cubicBezTo>
                <a:close/>
                <a:moveTo>
                  <a:pt x="1618" y="5170"/>
                </a:moveTo>
                <a:cubicBezTo>
                  <a:pt x="1618" y="5167"/>
                  <a:pt x="1616" y="5165"/>
                  <a:pt x="1613" y="5165"/>
                </a:cubicBezTo>
                <a:cubicBezTo>
                  <a:pt x="1610" y="5165"/>
                  <a:pt x="1608" y="5167"/>
                  <a:pt x="1608" y="5170"/>
                </a:cubicBezTo>
                <a:cubicBezTo>
                  <a:pt x="1608" y="5173"/>
                  <a:pt x="1610" y="5175"/>
                  <a:pt x="1613" y="5175"/>
                </a:cubicBezTo>
                <a:cubicBezTo>
                  <a:pt x="1616" y="5175"/>
                  <a:pt x="1618" y="5173"/>
                  <a:pt x="1618" y="5170"/>
                </a:cubicBezTo>
                <a:close/>
                <a:moveTo>
                  <a:pt x="1494" y="5346"/>
                </a:moveTo>
                <a:cubicBezTo>
                  <a:pt x="1492" y="5346"/>
                  <a:pt x="1491" y="5348"/>
                  <a:pt x="1491" y="5349"/>
                </a:cubicBezTo>
                <a:cubicBezTo>
                  <a:pt x="1491" y="5351"/>
                  <a:pt x="1492" y="5352"/>
                  <a:pt x="1494" y="5352"/>
                </a:cubicBezTo>
                <a:cubicBezTo>
                  <a:pt x="1495" y="5352"/>
                  <a:pt x="1497" y="5351"/>
                  <a:pt x="1497" y="5349"/>
                </a:cubicBezTo>
                <a:cubicBezTo>
                  <a:pt x="1497" y="5348"/>
                  <a:pt x="1495" y="5346"/>
                  <a:pt x="1494" y="5346"/>
                </a:cubicBezTo>
                <a:close/>
                <a:moveTo>
                  <a:pt x="1364" y="5519"/>
                </a:moveTo>
                <a:cubicBezTo>
                  <a:pt x="1363" y="5519"/>
                  <a:pt x="1362" y="5520"/>
                  <a:pt x="1362" y="5521"/>
                </a:cubicBezTo>
                <a:cubicBezTo>
                  <a:pt x="1362" y="5522"/>
                  <a:pt x="1363" y="5523"/>
                  <a:pt x="1364" y="5523"/>
                </a:cubicBezTo>
                <a:cubicBezTo>
                  <a:pt x="1365" y="5523"/>
                  <a:pt x="1366" y="5522"/>
                  <a:pt x="1366" y="5521"/>
                </a:cubicBezTo>
                <a:cubicBezTo>
                  <a:pt x="1366" y="5520"/>
                  <a:pt x="1365" y="5519"/>
                  <a:pt x="1364" y="5519"/>
                </a:cubicBezTo>
                <a:close/>
                <a:moveTo>
                  <a:pt x="1225" y="5685"/>
                </a:moveTo>
                <a:cubicBezTo>
                  <a:pt x="1225" y="5684"/>
                  <a:pt x="1225" y="5683"/>
                  <a:pt x="1224" y="5683"/>
                </a:cubicBezTo>
                <a:cubicBezTo>
                  <a:pt x="1223" y="5683"/>
                  <a:pt x="1222" y="5684"/>
                  <a:pt x="1222" y="5685"/>
                </a:cubicBezTo>
                <a:cubicBezTo>
                  <a:pt x="1222" y="5686"/>
                  <a:pt x="1223" y="5686"/>
                  <a:pt x="1224" y="5686"/>
                </a:cubicBezTo>
                <a:cubicBezTo>
                  <a:pt x="1225" y="5686"/>
                  <a:pt x="1225" y="5686"/>
                  <a:pt x="1225" y="5685"/>
                </a:cubicBezTo>
                <a:close/>
                <a:moveTo>
                  <a:pt x="1074" y="5838"/>
                </a:moveTo>
                <a:cubicBezTo>
                  <a:pt x="1073" y="5838"/>
                  <a:pt x="1072" y="5838"/>
                  <a:pt x="1072" y="5839"/>
                </a:cubicBezTo>
                <a:cubicBezTo>
                  <a:pt x="1072" y="5840"/>
                  <a:pt x="1073" y="5841"/>
                  <a:pt x="1074" y="5841"/>
                </a:cubicBezTo>
                <a:cubicBezTo>
                  <a:pt x="1075" y="5841"/>
                  <a:pt x="1076" y="5840"/>
                  <a:pt x="1076" y="5839"/>
                </a:cubicBezTo>
                <a:cubicBezTo>
                  <a:pt x="1076" y="5838"/>
                  <a:pt x="1075" y="5838"/>
                  <a:pt x="1074" y="5838"/>
                </a:cubicBezTo>
                <a:close/>
                <a:moveTo>
                  <a:pt x="3" y="106"/>
                </a:moveTo>
                <a:cubicBezTo>
                  <a:pt x="1" y="106"/>
                  <a:pt x="0" y="107"/>
                  <a:pt x="0" y="108"/>
                </a:cubicBezTo>
                <a:cubicBezTo>
                  <a:pt x="0" y="109"/>
                  <a:pt x="1" y="110"/>
                  <a:pt x="3" y="110"/>
                </a:cubicBezTo>
                <a:cubicBezTo>
                  <a:pt x="4" y="110"/>
                  <a:pt x="5" y="109"/>
                  <a:pt x="5" y="108"/>
                </a:cubicBezTo>
                <a:cubicBezTo>
                  <a:pt x="5" y="107"/>
                  <a:pt x="4" y="106"/>
                  <a:pt x="3" y="106"/>
                </a:cubicBezTo>
                <a:close/>
                <a:moveTo>
                  <a:pt x="198" y="194"/>
                </a:moveTo>
                <a:cubicBezTo>
                  <a:pt x="196" y="194"/>
                  <a:pt x="194" y="196"/>
                  <a:pt x="194" y="198"/>
                </a:cubicBezTo>
                <a:cubicBezTo>
                  <a:pt x="194" y="200"/>
                  <a:pt x="196" y="202"/>
                  <a:pt x="198" y="202"/>
                </a:cubicBezTo>
                <a:cubicBezTo>
                  <a:pt x="200" y="202"/>
                  <a:pt x="202" y="200"/>
                  <a:pt x="202" y="198"/>
                </a:cubicBezTo>
                <a:cubicBezTo>
                  <a:pt x="202" y="196"/>
                  <a:pt x="200" y="194"/>
                  <a:pt x="198" y="194"/>
                </a:cubicBezTo>
                <a:close/>
                <a:moveTo>
                  <a:pt x="388" y="294"/>
                </a:moveTo>
                <a:cubicBezTo>
                  <a:pt x="384" y="294"/>
                  <a:pt x="382" y="297"/>
                  <a:pt x="382" y="300"/>
                </a:cubicBezTo>
                <a:cubicBezTo>
                  <a:pt x="382" y="304"/>
                  <a:pt x="384" y="306"/>
                  <a:pt x="388" y="306"/>
                </a:cubicBezTo>
                <a:cubicBezTo>
                  <a:pt x="391" y="306"/>
                  <a:pt x="394" y="304"/>
                  <a:pt x="394" y="300"/>
                </a:cubicBezTo>
                <a:cubicBezTo>
                  <a:pt x="394" y="297"/>
                  <a:pt x="391" y="294"/>
                  <a:pt x="388" y="294"/>
                </a:cubicBezTo>
                <a:close/>
                <a:moveTo>
                  <a:pt x="571" y="403"/>
                </a:moveTo>
                <a:cubicBezTo>
                  <a:pt x="565" y="403"/>
                  <a:pt x="560" y="407"/>
                  <a:pt x="560" y="413"/>
                </a:cubicBezTo>
                <a:cubicBezTo>
                  <a:pt x="560" y="419"/>
                  <a:pt x="565" y="424"/>
                  <a:pt x="571" y="424"/>
                </a:cubicBezTo>
                <a:cubicBezTo>
                  <a:pt x="577" y="424"/>
                  <a:pt x="582" y="419"/>
                  <a:pt x="582" y="413"/>
                </a:cubicBezTo>
                <a:cubicBezTo>
                  <a:pt x="582" y="407"/>
                  <a:pt x="577" y="403"/>
                  <a:pt x="571" y="403"/>
                </a:cubicBezTo>
                <a:close/>
                <a:moveTo>
                  <a:pt x="747" y="521"/>
                </a:moveTo>
                <a:cubicBezTo>
                  <a:pt x="737" y="521"/>
                  <a:pt x="730" y="528"/>
                  <a:pt x="730" y="538"/>
                </a:cubicBezTo>
                <a:cubicBezTo>
                  <a:pt x="730" y="547"/>
                  <a:pt x="737" y="555"/>
                  <a:pt x="747" y="555"/>
                </a:cubicBezTo>
                <a:cubicBezTo>
                  <a:pt x="756" y="555"/>
                  <a:pt x="764" y="547"/>
                  <a:pt x="764" y="538"/>
                </a:cubicBezTo>
                <a:cubicBezTo>
                  <a:pt x="764" y="528"/>
                  <a:pt x="756" y="521"/>
                  <a:pt x="747" y="521"/>
                </a:cubicBezTo>
                <a:close/>
                <a:moveTo>
                  <a:pt x="915" y="649"/>
                </a:moveTo>
                <a:cubicBezTo>
                  <a:pt x="901" y="649"/>
                  <a:pt x="891" y="660"/>
                  <a:pt x="891" y="673"/>
                </a:cubicBezTo>
                <a:cubicBezTo>
                  <a:pt x="891" y="686"/>
                  <a:pt x="901" y="697"/>
                  <a:pt x="915" y="697"/>
                </a:cubicBezTo>
                <a:cubicBezTo>
                  <a:pt x="928" y="697"/>
                  <a:pt x="939" y="686"/>
                  <a:pt x="939" y="673"/>
                </a:cubicBezTo>
                <a:cubicBezTo>
                  <a:pt x="939" y="660"/>
                  <a:pt x="928" y="649"/>
                  <a:pt x="915" y="649"/>
                </a:cubicBezTo>
                <a:close/>
                <a:moveTo>
                  <a:pt x="1074" y="788"/>
                </a:moveTo>
                <a:cubicBezTo>
                  <a:pt x="1057" y="788"/>
                  <a:pt x="1044" y="802"/>
                  <a:pt x="1044" y="818"/>
                </a:cubicBezTo>
                <a:cubicBezTo>
                  <a:pt x="1044" y="834"/>
                  <a:pt x="1057" y="848"/>
                  <a:pt x="1074" y="848"/>
                </a:cubicBezTo>
                <a:cubicBezTo>
                  <a:pt x="1090" y="848"/>
                  <a:pt x="1104" y="834"/>
                  <a:pt x="1104" y="818"/>
                </a:cubicBezTo>
                <a:cubicBezTo>
                  <a:pt x="1104" y="802"/>
                  <a:pt x="1090" y="788"/>
                  <a:pt x="1074" y="788"/>
                </a:cubicBezTo>
                <a:close/>
                <a:moveTo>
                  <a:pt x="1224" y="938"/>
                </a:moveTo>
                <a:cubicBezTo>
                  <a:pt x="1205" y="938"/>
                  <a:pt x="1190" y="954"/>
                  <a:pt x="1190" y="973"/>
                </a:cubicBezTo>
                <a:cubicBezTo>
                  <a:pt x="1190" y="992"/>
                  <a:pt x="1205" y="1007"/>
                  <a:pt x="1224" y="1007"/>
                </a:cubicBezTo>
                <a:cubicBezTo>
                  <a:pt x="1243" y="1007"/>
                  <a:pt x="1258" y="992"/>
                  <a:pt x="1258" y="973"/>
                </a:cubicBezTo>
                <a:cubicBezTo>
                  <a:pt x="1258" y="954"/>
                  <a:pt x="1243" y="938"/>
                  <a:pt x="1224" y="938"/>
                </a:cubicBezTo>
                <a:close/>
                <a:moveTo>
                  <a:pt x="1401" y="1136"/>
                </a:moveTo>
                <a:cubicBezTo>
                  <a:pt x="1401" y="1116"/>
                  <a:pt x="1384" y="1099"/>
                  <a:pt x="1364" y="1099"/>
                </a:cubicBezTo>
                <a:cubicBezTo>
                  <a:pt x="1343" y="1099"/>
                  <a:pt x="1327" y="1116"/>
                  <a:pt x="1327" y="1136"/>
                </a:cubicBezTo>
                <a:cubicBezTo>
                  <a:pt x="1327" y="1157"/>
                  <a:pt x="1343" y="1173"/>
                  <a:pt x="1364" y="1173"/>
                </a:cubicBezTo>
                <a:cubicBezTo>
                  <a:pt x="1384" y="1173"/>
                  <a:pt x="1401" y="1157"/>
                  <a:pt x="1401" y="1136"/>
                </a:cubicBezTo>
                <a:close/>
                <a:moveTo>
                  <a:pt x="1494" y="1267"/>
                </a:moveTo>
                <a:cubicBezTo>
                  <a:pt x="1471" y="1267"/>
                  <a:pt x="1453" y="1285"/>
                  <a:pt x="1453" y="1308"/>
                </a:cubicBezTo>
                <a:cubicBezTo>
                  <a:pt x="1453" y="1331"/>
                  <a:pt x="1471" y="1349"/>
                  <a:pt x="1494" y="1349"/>
                </a:cubicBezTo>
                <a:cubicBezTo>
                  <a:pt x="1516" y="1349"/>
                  <a:pt x="1535" y="1331"/>
                  <a:pt x="1535" y="1308"/>
                </a:cubicBezTo>
                <a:cubicBezTo>
                  <a:pt x="1535" y="1285"/>
                  <a:pt x="1516" y="1267"/>
                  <a:pt x="1494" y="1267"/>
                </a:cubicBezTo>
                <a:close/>
                <a:moveTo>
                  <a:pt x="1613" y="1441"/>
                </a:moveTo>
                <a:cubicBezTo>
                  <a:pt x="1587" y="1441"/>
                  <a:pt x="1566" y="1462"/>
                  <a:pt x="1566" y="1488"/>
                </a:cubicBezTo>
                <a:cubicBezTo>
                  <a:pt x="1566" y="1513"/>
                  <a:pt x="1587" y="1534"/>
                  <a:pt x="1613" y="1534"/>
                </a:cubicBezTo>
                <a:cubicBezTo>
                  <a:pt x="1638" y="1534"/>
                  <a:pt x="1659" y="1513"/>
                  <a:pt x="1659" y="1488"/>
                </a:cubicBezTo>
                <a:cubicBezTo>
                  <a:pt x="1659" y="1462"/>
                  <a:pt x="1638" y="1441"/>
                  <a:pt x="1613" y="1441"/>
                </a:cubicBezTo>
                <a:close/>
                <a:moveTo>
                  <a:pt x="1720" y="1727"/>
                </a:moveTo>
                <a:cubicBezTo>
                  <a:pt x="1750" y="1727"/>
                  <a:pt x="1773" y="1704"/>
                  <a:pt x="1773" y="1674"/>
                </a:cubicBezTo>
                <a:cubicBezTo>
                  <a:pt x="1773" y="1645"/>
                  <a:pt x="1750" y="1621"/>
                  <a:pt x="1720" y="1621"/>
                </a:cubicBezTo>
                <a:cubicBezTo>
                  <a:pt x="1691" y="1621"/>
                  <a:pt x="1667" y="1645"/>
                  <a:pt x="1667" y="1674"/>
                </a:cubicBezTo>
                <a:cubicBezTo>
                  <a:pt x="1667" y="1704"/>
                  <a:pt x="1691" y="1727"/>
                  <a:pt x="1720" y="1727"/>
                </a:cubicBezTo>
                <a:close/>
                <a:moveTo>
                  <a:pt x="1875" y="1867"/>
                </a:moveTo>
                <a:cubicBezTo>
                  <a:pt x="1875" y="1835"/>
                  <a:pt x="1849" y="1808"/>
                  <a:pt x="1816" y="1808"/>
                </a:cubicBezTo>
                <a:cubicBezTo>
                  <a:pt x="1784" y="1808"/>
                  <a:pt x="1758" y="1835"/>
                  <a:pt x="1758" y="1867"/>
                </a:cubicBezTo>
                <a:cubicBezTo>
                  <a:pt x="1758" y="1899"/>
                  <a:pt x="1784" y="1926"/>
                  <a:pt x="1816" y="1926"/>
                </a:cubicBezTo>
                <a:cubicBezTo>
                  <a:pt x="1849" y="1926"/>
                  <a:pt x="1875" y="1899"/>
                  <a:pt x="1875" y="1867"/>
                </a:cubicBezTo>
                <a:close/>
                <a:moveTo>
                  <a:pt x="1836" y="2065"/>
                </a:moveTo>
                <a:cubicBezTo>
                  <a:pt x="1836" y="2101"/>
                  <a:pt x="1865" y="2129"/>
                  <a:pt x="1900" y="2129"/>
                </a:cubicBezTo>
                <a:cubicBezTo>
                  <a:pt x="1936" y="2129"/>
                  <a:pt x="1964" y="2101"/>
                  <a:pt x="1964" y="2065"/>
                </a:cubicBezTo>
                <a:cubicBezTo>
                  <a:pt x="1964" y="2030"/>
                  <a:pt x="1936" y="2002"/>
                  <a:pt x="1900" y="2002"/>
                </a:cubicBezTo>
                <a:cubicBezTo>
                  <a:pt x="1865" y="2002"/>
                  <a:pt x="1836" y="2030"/>
                  <a:pt x="1836" y="2065"/>
                </a:cubicBezTo>
                <a:close/>
                <a:moveTo>
                  <a:pt x="1972" y="2202"/>
                </a:moveTo>
                <a:cubicBezTo>
                  <a:pt x="1935" y="2202"/>
                  <a:pt x="1906" y="2232"/>
                  <a:pt x="1906" y="2269"/>
                </a:cubicBezTo>
                <a:cubicBezTo>
                  <a:pt x="1906" y="2305"/>
                  <a:pt x="1935" y="2335"/>
                  <a:pt x="1972" y="2335"/>
                </a:cubicBezTo>
                <a:cubicBezTo>
                  <a:pt x="2008" y="2335"/>
                  <a:pt x="2038" y="2305"/>
                  <a:pt x="2038" y="2269"/>
                </a:cubicBezTo>
                <a:cubicBezTo>
                  <a:pt x="2038" y="2232"/>
                  <a:pt x="2008" y="2202"/>
                  <a:pt x="1972" y="2202"/>
                </a:cubicBezTo>
                <a:close/>
                <a:moveTo>
                  <a:pt x="2031" y="2410"/>
                </a:moveTo>
                <a:cubicBezTo>
                  <a:pt x="1994" y="2410"/>
                  <a:pt x="1965" y="2439"/>
                  <a:pt x="1965" y="2476"/>
                </a:cubicBezTo>
                <a:cubicBezTo>
                  <a:pt x="1965" y="2512"/>
                  <a:pt x="1994" y="2542"/>
                  <a:pt x="2031" y="2542"/>
                </a:cubicBezTo>
                <a:cubicBezTo>
                  <a:pt x="2067" y="2542"/>
                  <a:pt x="2097" y="2512"/>
                  <a:pt x="2097" y="2476"/>
                </a:cubicBezTo>
                <a:cubicBezTo>
                  <a:pt x="2097" y="2439"/>
                  <a:pt x="2067" y="2410"/>
                  <a:pt x="2031" y="2410"/>
                </a:cubicBezTo>
                <a:close/>
                <a:moveTo>
                  <a:pt x="2077" y="2621"/>
                </a:moveTo>
                <a:cubicBezTo>
                  <a:pt x="2041" y="2621"/>
                  <a:pt x="2012" y="2650"/>
                  <a:pt x="2012" y="2686"/>
                </a:cubicBezTo>
                <a:cubicBezTo>
                  <a:pt x="2012" y="2722"/>
                  <a:pt x="2041" y="2751"/>
                  <a:pt x="2077" y="2751"/>
                </a:cubicBezTo>
                <a:cubicBezTo>
                  <a:pt x="2113" y="2751"/>
                  <a:pt x="2142" y="2722"/>
                  <a:pt x="2142" y="2686"/>
                </a:cubicBezTo>
                <a:cubicBezTo>
                  <a:pt x="2142" y="2650"/>
                  <a:pt x="2113" y="2621"/>
                  <a:pt x="2077" y="2621"/>
                </a:cubicBezTo>
                <a:close/>
                <a:moveTo>
                  <a:pt x="2110" y="2836"/>
                </a:moveTo>
                <a:cubicBezTo>
                  <a:pt x="2075" y="2836"/>
                  <a:pt x="2047" y="2864"/>
                  <a:pt x="2047" y="2899"/>
                </a:cubicBezTo>
                <a:cubicBezTo>
                  <a:pt x="2047" y="2934"/>
                  <a:pt x="2075" y="2962"/>
                  <a:pt x="2110" y="2962"/>
                </a:cubicBezTo>
                <a:cubicBezTo>
                  <a:pt x="2145" y="2962"/>
                  <a:pt x="2173" y="2934"/>
                  <a:pt x="2173" y="2899"/>
                </a:cubicBezTo>
                <a:cubicBezTo>
                  <a:pt x="2173" y="2864"/>
                  <a:pt x="2145" y="2836"/>
                  <a:pt x="2110" y="2836"/>
                </a:cubicBezTo>
                <a:close/>
                <a:moveTo>
                  <a:pt x="2130" y="3054"/>
                </a:moveTo>
                <a:cubicBezTo>
                  <a:pt x="2097" y="3054"/>
                  <a:pt x="2071" y="3081"/>
                  <a:pt x="2071" y="3113"/>
                </a:cubicBezTo>
                <a:cubicBezTo>
                  <a:pt x="2071" y="3146"/>
                  <a:pt x="2097" y="3173"/>
                  <a:pt x="2130" y="3173"/>
                </a:cubicBezTo>
                <a:cubicBezTo>
                  <a:pt x="2163" y="3173"/>
                  <a:pt x="2189" y="3146"/>
                  <a:pt x="2189" y="3113"/>
                </a:cubicBezTo>
                <a:cubicBezTo>
                  <a:pt x="2189" y="3081"/>
                  <a:pt x="2163" y="3054"/>
                  <a:pt x="2130" y="3054"/>
                </a:cubicBezTo>
                <a:close/>
                <a:moveTo>
                  <a:pt x="2342" y="3263"/>
                </a:moveTo>
                <a:cubicBezTo>
                  <a:pt x="2306" y="3263"/>
                  <a:pt x="2277" y="3292"/>
                  <a:pt x="2277" y="3329"/>
                </a:cubicBezTo>
                <a:cubicBezTo>
                  <a:pt x="2277" y="3365"/>
                  <a:pt x="2306" y="3394"/>
                  <a:pt x="2342" y="3394"/>
                </a:cubicBezTo>
                <a:cubicBezTo>
                  <a:pt x="2378" y="3394"/>
                  <a:pt x="2408" y="3365"/>
                  <a:pt x="2408" y="3329"/>
                </a:cubicBezTo>
                <a:cubicBezTo>
                  <a:pt x="2408" y="3292"/>
                  <a:pt x="2378" y="3263"/>
                  <a:pt x="2342" y="3263"/>
                </a:cubicBezTo>
                <a:close/>
                <a:moveTo>
                  <a:pt x="2399" y="3544"/>
                </a:moveTo>
                <a:cubicBezTo>
                  <a:pt x="2399" y="3509"/>
                  <a:pt x="2371" y="3481"/>
                  <a:pt x="2336" y="3481"/>
                </a:cubicBezTo>
                <a:cubicBezTo>
                  <a:pt x="2301" y="3481"/>
                  <a:pt x="2273" y="3509"/>
                  <a:pt x="2273" y="3544"/>
                </a:cubicBezTo>
                <a:cubicBezTo>
                  <a:pt x="2273" y="3579"/>
                  <a:pt x="2301" y="3607"/>
                  <a:pt x="2336" y="3607"/>
                </a:cubicBezTo>
                <a:cubicBezTo>
                  <a:pt x="2371" y="3607"/>
                  <a:pt x="2399" y="3579"/>
                  <a:pt x="2399" y="3544"/>
                </a:cubicBezTo>
                <a:close/>
                <a:moveTo>
                  <a:pt x="2378" y="3759"/>
                </a:moveTo>
                <a:cubicBezTo>
                  <a:pt x="2378" y="3725"/>
                  <a:pt x="2351" y="3698"/>
                  <a:pt x="2317" y="3698"/>
                </a:cubicBezTo>
                <a:cubicBezTo>
                  <a:pt x="2283" y="3698"/>
                  <a:pt x="2256" y="3725"/>
                  <a:pt x="2256" y="3759"/>
                </a:cubicBezTo>
                <a:cubicBezTo>
                  <a:pt x="2256" y="3792"/>
                  <a:pt x="2283" y="3820"/>
                  <a:pt x="2317" y="3820"/>
                </a:cubicBezTo>
                <a:cubicBezTo>
                  <a:pt x="2351" y="3820"/>
                  <a:pt x="2378" y="3792"/>
                  <a:pt x="2378" y="3759"/>
                </a:cubicBezTo>
                <a:close/>
                <a:moveTo>
                  <a:pt x="2228" y="3972"/>
                </a:moveTo>
                <a:cubicBezTo>
                  <a:pt x="2228" y="4004"/>
                  <a:pt x="2254" y="4029"/>
                  <a:pt x="2286" y="4029"/>
                </a:cubicBezTo>
                <a:cubicBezTo>
                  <a:pt x="2318" y="4029"/>
                  <a:pt x="2344" y="4004"/>
                  <a:pt x="2344" y="3972"/>
                </a:cubicBezTo>
                <a:cubicBezTo>
                  <a:pt x="2344" y="3940"/>
                  <a:pt x="2318" y="3914"/>
                  <a:pt x="2286" y="3914"/>
                </a:cubicBezTo>
                <a:cubicBezTo>
                  <a:pt x="2254" y="3914"/>
                  <a:pt x="2228" y="3940"/>
                  <a:pt x="2228" y="3972"/>
                </a:cubicBezTo>
                <a:close/>
                <a:moveTo>
                  <a:pt x="2296" y="4183"/>
                </a:moveTo>
                <a:cubicBezTo>
                  <a:pt x="2296" y="4153"/>
                  <a:pt x="2272" y="4129"/>
                  <a:pt x="2242" y="4129"/>
                </a:cubicBezTo>
                <a:cubicBezTo>
                  <a:pt x="2213" y="4129"/>
                  <a:pt x="2189" y="4153"/>
                  <a:pt x="2189" y="4183"/>
                </a:cubicBezTo>
                <a:cubicBezTo>
                  <a:pt x="2189" y="4212"/>
                  <a:pt x="2213" y="4236"/>
                  <a:pt x="2242" y="4236"/>
                </a:cubicBezTo>
                <a:cubicBezTo>
                  <a:pt x="2272" y="4236"/>
                  <a:pt x="2296" y="4212"/>
                  <a:pt x="2296" y="4183"/>
                </a:cubicBezTo>
                <a:close/>
                <a:moveTo>
                  <a:pt x="2236" y="4391"/>
                </a:moveTo>
                <a:cubicBezTo>
                  <a:pt x="2236" y="4364"/>
                  <a:pt x="2214" y="4342"/>
                  <a:pt x="2187" y="4342"/>
                </a:cubicBezTo>
                <a:cubicBezTo>
                  <a:pt x="2160" y="4342"/>
                  <a:pt x="2138" y="4364"/>
                  <a:pt x="2138" y="4391"/>
                </a:cubicBezTo>
                <a:cubicBezTo>
                  <a:pt x="2138" y="4418"/>
                  <a:pt x="2160" y="4440"/>
                  <a:pt x="2187" y="4440"/>
                </a:cubicBezTo>
                <a:cubicBezTo>
                  <a:pt x="2214" y="4440"/>
                  <a:pt x="2236" y="4418"/>
                  <a:pt x="2236" y="4391"/>
                </a:cubicBezTo>
                <a:close/>
                <a:moveTo>
                  <a:pt x="2119" y="4640"/>
                </a:moveTo>
                <a:cubicBezTo>
                  <a:pt x="2143" y="4640"/>
                  <a:pt x="2163" y="4620"/>
                  <a:pt x="2163" y="4595"/>
                </a:cubicBezTo>
                <a:cubicBezTo>
                  <a:pt x="2163" y="4571"/>
                  <a:pt x="2143" y="4551"/>
                  <a:pt x="2119" y="4551"/>
                </a:cubicBezTo>
                <a:cubicBezTo>
                  <a:pt x="2094" y="4551"/>
                  <a:pt x="2074" y="4571"/>
                  <a:pt x="2074" y="4595"/>
                </a:cubicBezTo>
                <a:cubicBezTo>
                  <a:pt x="2074" y="4620"/>
                  <a:pt x="2094" y="4640"/>
                  <a:pt x="2119" y="4640"/>
                </a:cubicBezTo>
                <a:close/>
                <a:moveTo>
                  <a:pt x="2039" y="4835"/>
                </a:moveTo>
                <a:cubicBezTo>
                  <a:pt x="2061" y="4835"/>
                  <a:pt x="2079" y="4817"/>
                  <a:pt x="2079" y="4795"/>
                </a:cubicBezTo>
                <a:cubicBezTo>
                  <a:pt x="2079" y="4774"/>
                  <a:pt x="2061" y="4756"/>
                  <a:pt x="2039" y="4756"/>
                </a:cubicBezTo>
                <a:cubicBezTo>
                  <a:pt x="2018" y="4756"/>
                  <a:pt x="2000" y="4774"/>
                  <a:pt x="2000" y="4795"/>
                </a:cubicBezTo>
                <a:cubicBezTo>
                  <a:pt x="2000" y="4817"/>
                  <a:pt x="2018" y="4835"/>
                  <a:pt x="2039" y="4835"/>
                </a:cubicBezTo>
                <a:close/>
                <a:moveTo>
                  <a:pt x="1982" y="4991"/>
                </a:moveTo>
                <a:cubicBezTo>
                  <a:pt x="1982" y="4972"/>
                  <a:pt x="1967" y="4957"/>
                  <a:pt x="1948" y="4957"/>
                </a:cubicBezTo>
                <a:cubicBezTo>
                  <a:pt x="1930" y="4957"/>
                  <a:pt x="1915" y="4972"/>
                  <a:pt x="1915" y="4991"/>
                </a:cubicBezTo>
                <a:cubicBezTo>
                  <a:pt x="1915" y="5009"/>
                  <a:pt x="1930" y="5024"/>
                  <a:pt x="1948" y="5024"/>
                </a:cubicBezTo>
                <a:cubicBezTo>
                  <a:pt x="1967" y="5024"/>
                  <a:pt x="1982" y="5009"/>
                  <a:pt x="1982" y="4991"/>
                </a:cubicBezTo>
                <a:close/>
                <a:moveTo>
                  <a:pt x="1818" y="5180"/>
                </a:moveTo>
                <a:cubicBezTo>
                  <a:pt x="1818" y="5196"/>
                  <a:pt x="1831" y="5208"/>
                  <a:pt x="1846" y="5208"/>
                </a:cubicBezTo>
                <a:cubicBezTo>
                  <a:pt x="1862" y="5208"/>
                  <a:pt x="1874" y="5196"/>
                  <a:pt x="1874" y="5180"/>
                </a:cubicBezTo>
                <a:cubicBezTo>
                  <a:pt x="1874" y="5165"/>
                  <a:pt x="1862" y="5152"/>
                  <a:pt x="1846" y="5152"/>
                </a:cubicBezTo>
                <a:cubicBezTo>
                  <a:pt x="1831" y="5152"/>
                  <a:pt x="1818" y="5165"/>
                  <a:pt x="1818" y="5180"/>
                </a:cubicBezTo>
                <a:close/>
                <a:moveTo>
                  <a:pt x="1733" y="5385"/>
                </a:moveTo>
                <a:cubicBezTo>
                  <a:pt x="1745" y="5385"/>
                  <a:pt x="1755" y="5375"/>
                  <a:pt x="1755" y="5363"/>
                </a:cubicBezTo>
                <a:cubicBezTo>
                  <a:pt x="1755" y="5351"/>
                  <a:pt x="1745" y="5342"/>
                  <a:pt x="1733" y="5342"/>
                </a:cubicBezTo>
                <a:cubicBezTo>
                  <a:pt x="1721" y="5342"/>
                  <a:pt x="1711" y="5351"/>
                  <a:pt x="1711" y="5363"/>
                </a:cubicBezTo>
                <a:cubicBezTo>
                  <a:pt x="1711" y="5375"/>
                  <a:pt x="1721" y="5385"/>
                  <a:pt x="1733" y="5385"/>
                </a:cubicBezTo>
                <a:close/>
                <a:moveTo>
                  <a:pt x="1610" y="5525"/>
                </a:moveTo>
                <a:cubicBezTo>
                  <a:pt x="1601" y="5525"/>
                  <a:pt x="1594" y="5531"/>
                  <a:pt x="1594" y="5540"/>
                </a:cubicBezTo>
                <a:cubicBezTo>
                  <a:pt x="1594" y="5548"/>
                  <a:pt x="1601" y="5555"/>
                  <a:pt x="1610" y="5555"/>
                </a:cubicBezTo>
                <a:cubicBezTo>
                  <a:pt x="1618" y="5555"/>
                  <a:pt x="1625" y="5548"/>
                  <a:pt x="1625" y="5540"/>
                </a:cubicBezTo>
                <a:cubicBezTo>
                  <a:pt x="1625" y="5531"/>
                  <a:pt x="1618" y="5525"/>
                  <a:pt x="1610" y="5525"/>
                </a:cubicBezTo>
                <a:close/>
                <a:moveTo>
                  <a:pt x="1476" y="5700"/>
                </a:moveTo>
                <a:cubicBezTo>
                  <a:pt x="1471" y="5700"/>
                  <a:pt x="1467" y="5704"/>
                  <a:pt x="1467" y="5709"/>
                </a:cubicBezTo>
                <a:cubicBezTo>
                  <a:pt x="1467" y="5714"/>
                  <a:pt x="1471" y="5718"/>
                  <a:pt x="1476" y="5718"/>
                </a:cubicBezTo>
                <a:cubicBezTo>
                  <a:pt x="1481" y="5718"/>
                  <a:pt x="1485" y="5714"/>
                  <a:pt x="1485" y="5709"/>
                </a:cubicBezTo>
                <a:cubicBezTo>
                  <a:pt x="1485" y="5704"/>
                  <a:pt x="1481" y="5700"/>
                  <a:pt x="1476" y="5700"/>
                </a:cubicBezTo>
                <a:close/>
                <a:moveTo>
                  <a:pt x="1333" y="5865"/>
                </a:moveTo>
                <a:cubicBezTo>
                  <a:pt x="1330" y="5865"/>
                  <a:pt x="1328" y="5867"/>
                  <a:pt x="1328" y="5870"/>
                </a:cubicBezTo>
                <a:cubicBezTo>
                  <a:pt x="1328" y="5872"/>
                  <a:pt x="1330" y="5874"/>
                  <a:pt x="1333" y="5874"/>
                </a:cubicBezTo>
                <a:cubicBezTo>
                  <a:pt x="1335" y="5874"/>
                  <a:pt x="1337" y="5872"/>
                  <a:pt x="1337" y="5870"/>
                </a:cubicBezTo>
                <a:cubicBezTo>
                  <a:pt x="1337" y="5867"/>
                  <a:pt x="1335" y="5865"/>
                  <a:pt x="1333" y="5865"/>
                </a:cubicBezTo>
                <a:close/>
                <a:moveTo>
                  <a:pt x="1180" y="6020"/>
                </a:moveTo>
                <a:cubicBezTo>
                  <a:pt x="1179" y="6020"/>
                  <a:pt x="1178" y="6021"/>
                  <a:pt x="1178" y="6022"/>
                </a:cubicBezTo>
                <a:cubicBezTo>
                  <a:pt x="1178" y="6023"/>
                  <a:pt x="1179" y="6024"/>
                  <a:pt x="1180" y="6024"/>
                </a:cubicBezTo>
                <a:cubicBezTo>
                  <a:pt x="1182" y="6024"/>
                  <a:pt x="1183" y="6023"/>
                  <a:pt x="1183" y="6022"/>
                </a:cubicBezTo>
                <a:cubicBezTo>
                  <a:pt x="1183" y="6021"/>
                  <a:pt x="1182" y="6020"/>
                  <a:pt x="1180" y="6020"/>
                </a:cubicBezTo>
                <a:close/>
                <a:moveTo>
                  <a:pt x="1020" y="6164"/>
                </a:moveTo>
                <a:cubicBezTo>
                  <a:pt x="1019" y="6164"/>
                  <a:pt x="1018" y="6164"/>
                  <a:pt x="1018" y="6165"/>
                </a:cubicBezTo>
                <a:cubicBezTo>
                  <a:pt x="1018" y="6166"/>
                  <a:pt x="1019" y="6167"/>
                  <a:pt x="1020" y="6167"/>
                </a:cubicBezTo>
                <a:cubicBezTo>
                  <a:pt x="1020" y="6167"/>
                  <a:pt x="1021" y="6166"/>
                  <a:pt x="1021" y="6165"/>
                </a:cubicBezTo>
                <a:cubicBezTo>
                  <a:pt x="1021" y="6164"/>
                  <a:pt x="1020" y="6164"/>
                  <a:pt x="1020" y="6164"/>
                </a:cubicBezTo>
                <a:close/>
                <a:moveTo>
                  <a:pt x="301" y="18"/>
                </a:moveTo>
                <a:cubicBezTo>
                  <a:pt x="300" y="18"/>
                  <a:pt x="299" y="19"/>
                  <a:pt x="299" y="20"/>
                </a:cubicBezTo>
                <a:cubicBezTo>
                  <a:pt x="299" y="21"/>
                  <a:pt x="300" y="21"/>
                  <a:pt x="301" y="21"/>
                </a:cubicBezTo>
                <a:cubicBezTo>
                  <a:pt x="302" y="21"/>
                  <a:pt x="303" y="21"/>
                  <a:pt x="303" y="20"/>
                </a:cubicBezTo>
                <a:cubicBezTo>
                  <a:pt x="303" y="19"/>
                  <a:pt x="302" y="18"/>
                  <a:pt x="301" y="18"/>
                </a:cubicBezTo>
                <a:close/>
                <a:moveTo>
                  <a:pt x="491" y="120"/>
                </a:moveTo>
                <a:cubicBezTo>
                  <a:pt x="490" y="120"/>
                  <a:pt x="489" y="121"/>
                  <a:pt x="489" y="122"/>
                </a:cubicBezTo>
                <a:cubicBezTo>
                  <a:pt x="489" y="123"/>
                  <a:pt x="490" y="124"/>
                  <a:pt x="491" y="124"/>
                </a:cubicBezTo>
                <a:cubicBezTo>
                  <a:pt x="492" y="124"/>
                  <a:pt x="493" y="123"/>
                  <a:pt x="493" y="122"/>
                </a:cubicBezTo>
                <a:cubicBezTo>
                  <a:pt x="493" y="121"/>
                  <a:pt x="492" y="120"/>
                  <a:pt x="491" y="120"/>
                </a:cubicBezTo>
                <a:close/>
                <a:moveTo>
                  <a:pt x="674" y="233"/>
                </a:moveTo>
                <a:cubicBezTo>
                  <a:pt x="673" y="233"/>
                  <a:pt x="672" y="234"/>
                  <a:pt x="672" y="235"/>
                </a:cubicBezTo>
                <a:cubicBezTo>
                  <a:pt x="672" y="236"/>
                  <a:pt x="673" y="237"/>
                  <a:pt x="674" y="237"/>
                </a:cubicBezTo>
                <a:cubicBezTo>
                  <a:pt x="675" y="237"/>
                  <a:pt x="676" y="236"/>
                  <a:pt x="676" y="235"/>
                </a:cubicBezTo>
                <a:cubicBezTo>
                  <a:pt x="676" y="234"/>
                  <a:pt x="675" y="233"/>
                  <a:pt x="674" y="233"/>
                </a:cubicBezTo>
                <a:close/>
                <a:moveTo>
                  <a:pt x="851" y="355"/>
                </a:moveTo>
                <a:cubicBezTo>
                  <a:pt x="849" y="355"/>
                  <a:pt x="847" y="357"/>
                  <a:pt x="847" y="359"/>
                </a:cubicBezTo>
                <a:cubicBezTo>
                  <a:pt x="847" y="360"/>
                  <a:pt x="849" y="362"/>
                  <a:pt x="851" y="362"/>
                </a:cubicBezTo>
                <a:cubicBezTo>
                  <a:pt x="852" y="362"/>
                  <a:pt x="854" y="360"/>
                  <a:pt x="854" y="359"/>
                </a:cubicBezTo>
                <a:cubicBezTo>
                  <a:pt x="854" y="357"/>
                  <a:pt x="852" y="355"/>
                  <a:pt x="851" y="355"/>
                </a:cubicBezTo>
                <a:close/>
                <a:moveTo>
                  <a:pt x="1020" y="488"/>
                </a:moveTo>
                <a:cubicBezTo>
                  <a:pt x="1017" y="488"/>
                  <a:pt x="1015" y="490"/>
                  <a:pt x="1015" y="492"/>
                </a:cubicBezTo>
                <a:cubicBezTo>
                  <a:pt x="1015" y="495"/>
                  <a:pt x="1017" y="497"/>
                  <a:pt x="1020" y="497"/>
                </a:cubicBezTo>
                <a:cubicBezTo>
                  <a:pt x="1022" y="497"/>
                  <a:pt x="1024" y="495"/>
                  <a:pt x="1024" y="492"/>
                </a:cubicBezTo>
                <a:cubicBezTo>
                  <a:pt x="1024" y="490"/>
                  <a:pt x="1022" y="488"/>
                  <a:pt x="1020" y="488"/>
                </a:cubicBezTo>
                <a:close/>
                <a:moveTo>
                  <a:pt x="1180" y="627"/>
                </a:moveTo>
                <a:cubicBezTo>
                  <a:pt x="1176" y="627"/>
                  <a:pt x="1172" y="631"/>
                  <a:pt x="1172" y="635"/>
                </a:cubicBezTo>
                <a:cubicBezTo>
                  <a:pt x="1172" y="640"/>
                  <a:pt x="1176" y="644"/>
                  <a:pt x="1180" y="644"/>
                </a:cubicBezTo>
                <a:cubicBezTo>
                  <a:pt x="1185" y="644"/>
                  <a:pt x="1189" y="640"/>
                  <a:pt x="1189" y="635"/>
                </a:cubicBezTo>
                <a:cubicBezTo>
                  <a:pt x="1189" y="631"/>
                  <a:pt x="1185" y="627"/>
                  <a:pt x="1180" y="627"/>
                </a:cubicBezTo>
                <a:close/>
                <a:moveTo>
                  <a:pt x="1346" y="788"/>
                </a:moveTo>
                <a:cubicBezTo>
                  <a:pt x="1346" y="780"/>
                  <a:pt x="1340" y="775"/>
                  <a:pt x="1333" y="775"/>
                </a:cubicBezTo>
                <a:cubicBezTo>
                  <a:pt x="1325" y="775"/>
                  <a:pt x="1320" y="780"/>
                  <a:pt x="1320" y="788"/>
                </a:cubicBezTo>
                <a:cubicBezTo>
                  <a:pt x="1320" y="795"/>
                  <a:pt x="1325" y="801"/>
                  <a:pt x="1333" y="801"/>
                </a:cubicBezTo>
                <a:cubicBezTo>
                  <a:pt x="1340" y="801"/>
                  <a:pt x="1346" y="795"/>
                  <a:pt x="1346" y="788"/>
                </a:cubicBezTo>
                <a:close/>
                <a:moveTo>
                  <a:pt x="1476" y="969"/>
                </a:moveTo>
                <a:cubicBezTo>
                  <a:pt x="1487" y="969"/>
                  <a:pt x="1496" y="960"/>
                  <a:pt x="1496" y="949"/>
                </a:cubicBezTo>
                <a:cubicBezTo>
                  <a:pt x="1496" y="938"/>
                  <a:pt x="1487" y="929"/>
                  <a:pt x="1476" y="929"/>
                </a:cubicBezTo>
                <a:cubicBezTo>
                  <a:pt x="1465" y="929"/>
                  <a:pt x="1456" y="938"/>
                  <a:pt x="1456" y="949"/>
                </a:cubicBezTo>
                <a:cubicBezTo>
                  <a:pt x="1456" y="960"/>
                  <a:pt x="1465" y="969"/>
                  <a:pt x="1476" y="969"/>
                </a:cubicBezTo>
                <a:close/>
                <a:moveTo>
                  <a:pt x="1610" y="1144"/>
                </a:moveTo>
                <a:cubicBezTo>
                  <a:pt x="1624" y="1144"/>
                  <a:pt x="1636" y="1132"/>
                  <a:pt x="1636" y="1118"/>
                </a:cubicBezTo>
                <a:cubicBezTo>
                  <a:pt x="1636" y="1103"/>
                  <a:pt x="1624" y="1091"/>
                  <a:pt x="1610" y="1091"/>
                </a:cubicBezTo>
                <a:cubicBezTo>
                  <a:pt x="1595" y="1091"/>
                  <a:pt x="1583" y="1103"/>
                  <a:pt x="1583" y="1118"/>
                </a:cubicBezTo>
                <a:cubicBezTo>
                  <a:pt x="1583" y="1132"/>
                  <a:pt x="1595" y="1144"/>
                  <a:pt x="1610" y="1144"/>
                </a:cubicBezTo>
                <a:close/>
                <a:moveTo>
                  <a:pt x="1733" y="1325"/>
                </a:moveTo>
                <a:cubicBezTo>
                  <a:pt x="1750" y="1325"/>
                  <a:pt x="1764" y="1311"/>
                  <a:pt x="1764" y="1294"/>
                </a:cubicBezTo>
                <a:cubicBezTo>
                  <a:pt x="1764" y="1277"/>
                  <a:pt x="1750" y="1263"/>
                  <a:pt x="1733" y="1263"/>
                </a:cubicBezTo>
                <a:cubicBezTo>
                  <a:pt x="1716" y="1263"/>
                  <a:pt x="1702" y="1277"/>
                  <a:pt x="1702" y="1294"/>
                </a:cubicBezTo>
                <a:cubicBezTo>
                  <a:pt x="1702" y="1311"/>
                  <a:pt x="1716" y="1325"/>
                  <a:pt x="1733" y="1325"/>
                </a:cubicBezTo>
                <a:close/>
                <a:moveTo>
                  <a:pt x="1846" y="1512"/>
                </a:moveTo>
                <a:cubicBezTo>
                  <a:pt x="1865" y="1512"/>
                  <a:pt x="1881" y="1497"/>
                  <a:pt x="1881" y="1477"/>
                </a:cubicBezTo>
                <a:cubicBezTo>
                  <a:pt x="1881" y="1458"/>
                  <a:pt x="1865" y="1442"/>
                  <a:pt x="1846" y="1442"/>
                </a:cubicBezTo>
                <a:cubicBezTo>
                  <a:pt x="1827" y="1442"/>
                  <a:pt x="1811" y="1458"/>
                  <a:pt x="1811" y="1477"/>
                </a:cubicBezTo>
                <a:cubicBezTo>
                  <a:pt x="1811" y="1497"/>
                  <a:pt x="1827" y="1512"/>
                  <a:pt x="1846" y="1512"/>
                </a:cubicBezTo>
                <a:close/>
                <a:moveTo>
                  <a:pt x="1948" y="1705"/>
                </a:moveTo>
                <a:cubicBezTo>
                  <a:pt x="1969" y="1705"/>
                  <a:pt x="1986" y="1688"/>
                  <a:pt x="1986" y="1667"/>
                </a:cubicBezTo>
                <a:cubicBezTo>
                  <a:pt x="1986" y="1646"/>
                  <a:pt x="1969" y="1629"/>
                  <a:pt x="1948" y="1629"/>
                </a:cubicBezTo>
                <a:cubicBezTo>
                  <a:pt x="1928" y="1629"/>
                  <a:pt x="1911" y="1646"/>
                  <a:pt x="1911" y="1667"/>
                </a:cubicBezTo>
                <a:cubicBezTo>
                  <a:pt x="1911" y="1688"/>
                  <a:pt x="1928" y="1705"/>
                  <a:pt x="1948" y="1705"/>
                </a:cubicBezTo>
                <a:close/>
                <a:moveTo>
                  <a:pt x="2039" y="1904"/>
                </a:moveTo>
                <a:cubicBezTo>
                  <a:pt x="2062" y="1904"/>
                  <a:pt x="2081" y="1885"/>
                  <a:pt x="2081" y="1862"/>
                </a:cubicBezTo>
                <a:cubicBezTo>
                  <a:pt x="2081" y="1839"/>
                  <a:pt x="2062" y="1820"/>
                  <a:pt x="2039" y="1820"/>
                </a:cubicBezTo>
                <a:cubicBezTo>
                  <a:pt x="2016" y="1820"/>
                  <a:pt x="1998" y="1839"/>
                  <a:pt x="1998" y="1862"/>
                </a:cubicBezTo>
                <a:cubicBezTo>
                  <a:pt x="1998" y="1885"/>
                  <a:pt x="2016" y="1904"/>
                  <a:pt x="2039" y="1904"/>
                </a:cubicBezTo>
                <a:close/>
                <a:moveTo>
                  <a:pt x="2072" y="2062"/>
                </a:moveTo>
                <a:cubicBezTo>
                  <a:pt x="2072" y="2088"/>
                  <a:pt x="2093" y="2109"/>
                  <a:pt x="2119" y="2109"/>
                </a:cubicBezTo>
                <a:cubicBezTo>
                  <a:pt x="2145" y="2109"/>
                  <a:pt x="2166" y="2088"/>
                  <a:pt x="2166" y="2062"/>
                </a:cubicBezTo>
                <a:cubicBezTo>
                  <a:pt x="2166" y="2036"/>
                  <a:pt x="2145" y="2015"/>
                  <a:pt x="2119" y="2015"/>
                </a:cubicBezTo>
                <a:cubicBezTo>
                  <a:pt x="2093" y="2015"/>
                  <a:pt x="2072" y="2036"/>
                  <a:pt x="2072" y="2062"/>
                </a:cubicBezTo>
                <a:close/>
                <a:moveTo>
                  <a:pt x="2134" y="2267"/>
                </a:moveTo>
                <a:cubicBezTo>
                  <a:pt x="2134" y="2296"/>
                  <a:pt x="2157" y="2320"/>
                  <a:pt x="2187" y="2320"/>
                </a:cubicBezTo>
                <a:cubicBezTo>
                  <a:pt x="2216" y="2320"/>
                  <a:pt x="2240" y="2296"/>
                  <a:pt x="2240" y="2267"/>
                </a:cubicBezTo>
                <a:cubicBezTo>
                  <a:pt x="2240" y="2237"/>
                  <a:pt x="2216" y="2214"/>
                  <a:pt x="2187" y="2214"/>
                </a:cubicBezTo>
                <a:cubicBezTo>
                  <a:pt x="2157" y="2214"/>
                  <a:pt x="2134" y="2237"/>
                  <a:pt x="2134" y="2267"/>
                </a:cubicBezTo>
                <a:close/>
                <a:moveTo>
                  <a:pt x="2242" y="2416"/>
                </a:moveTo>
                <a:cubicBezTo>
                  <a:pt x="2210" y="2416"/>
                  <a:pt x="2184" y="2442"/>
                  <a:pt x="2184" y="2475"/>
                </a:cubicBezTo>
                <a:cubicBezTo>
                  <a:pt x="2184" y="2507"/>
                  <a:pt x="2210" y="2534"/>
                  <a:pt x="2242" y="2534"/>
                </a:cubicBezTo>
                <a:cubicBezTo>
                  <a:pt x="2275" y="2534"/>
                  <a:pt x="2301" y="2507"/>
                  <a:pt x="2301" y="2475"/>
                </a:cubicBezTo>
                <a:cubicBezTo>
                  <a:pt x="2301" y="2442"/>
                  <a:pt x="2275" y="2416"/>
                  <a:pt x="2242" y="2416"/>
                </a:cubicBezTo>
                <a:close/>
                <a:moveTo>
                  <a:pt x="2286" y="2622"/>
                </a:moveTo>
                <a:cubicBezTo>
                  <a:pt x="2251" y="2622"/>
                  <a:pt x="2223" y="2651"/>
                  <a:pt x="2223" y="2686"/>
                </a:cubicBezTo>
                <a:cubicBezTo>
                  <a:pt x="2223" y="2721"/>
                  <a:pt x="2251" y="2749"/>
                  <a:pt x="2286" y="2749"/>
                </a:cubicBezTo>
                <a:cubicBezTo>
                  <a:pt x="2321" y="2749"/>
                  <a:pt x="2349" y="2721"/>
                  <a:pt x="2349" y="2686"/>
                </a:cubicBezTo>
                <a:cubicBezTo>
                  <a:pt x="2349" y="2651"/>
                  <a:pt x="2321" y="2622"/>
                  <a:pt x="2286" y="2622"/>
                </a:cubicBezTo>
                <a:close/>
                <a:moveTo>
                  <a:pt x="2317" y="2833"/>
                </a:moveTo>
                <a:cubicBezTo>
                  <a:pt x="2281" y="2833"/>
                  <a:pt x="2252" y="2863"/>
                  <a:pt x="2252" y="2899"/>
                </a:cubicBezTo>
                <a:cubicBezTo>
                  <a:pt x="2252" y="2935"/>
                  <a:pt x="2281" y="2964"/>
                  <a:pt x="2317" y="2964"/>
                </a:cubicBezTo>
                <a:cubicBezTo>
                  <a:pt x="2353" y="2964"/>
                  <a:pt x="2383" y="2935"/>
                  <a:pt x="2383" y="2899"/>
                </a:cubicBezTo>
                <a:cubicBezTo>
                  <a:pt x="2383" y="2863"/>
                  <a:pt x="2353" y="2833"/>
                  <a:pt x="2317" y="2833"/>
                </a:cubicBezTo>
                <a:close/>
                <a:moveTo>
                  <a:pt x="2336" y="3047"/>
                </a:moveTo>
                <a:cubicBezTo>
                  <a:pt x="2299" y="3047"/>
                  <a:pt x="2270" y="3077"/>
                  <a:pt x="2270" y="3113"/>
                </a:cubicBezTo>
                <a:cubicBezTo>
                  <a:pt x="2270" y="3150"/>
                  <a:pt x="2299" y="3180"/>
                  <a:pt x="2336" y="3180"/>
                </a:cubicBezTo>
                <a:cubicBezTo>
                  <a:pt x="2373" y="3180"/>
                  <a:pt x="2402" y="3150"/>
                  <a:pt x="2402" y="3113"/>
                </a:cubicBezTo>
                <a:cubicBezTo>
                  <a:pt x="2402" y="3077"/>
                  <a:pt x="2373" y="3047"/>
                  <a:pt x="2336" y="3047"/>
                </a:cubicBezTo>
                <a:close/>
                <a:moveTo>
                  <a:pt x="2548" y="3267"/>
                </a:moveTo>
                <a:cubicBezTo>
                  <a:pt x="2514" y="3267"/>
                  <a:pt x="2486" y="3294"/>
                  <a:pt x="2486" y="3329"/>
                </a:cubicBezTo>
                <a:cubicBezTo>
                  <a:pt x="2486" y="3363"/>
                  <a:pt x="2514" y="3391"/>
                  <a:pt x="2548" y="3391"/>
                </a:cubicBezTo>
                <a:cubicBezTo>
                  <a:pt x="2582" y="3391"/>
                  <a:pt x="2610" y="3363"/>
                  <a:pt x="2610" y="3329"/>
                </a:cubicBezTo>
                <a:cubicBezTo>
                  <a:pt x="2610" y="3294"/>
                  <a:pt x="2582" y="3267"/>
                  <a:pt x="2548" y="3267"/>
                </a:cubicBezTo>
                <a:close/>
                <a:moveTo>
                  <a:pt x="2542" y="3479"/>
                </a:moveTo>
                <a:cubicBezTo>
                  <a:pt x="2506" y="3479"/>
                  <a:pt x="2477" y="3508"/>
                  <a:pt x="2477" y="3544"/>
                </a:cubicBezTo>
                <a:cubicBezTo>
                  <a:pt x="2477" y="3580"/>
                  <a:pt x="2506" y="3609"/>
                  <a:pt x="2542" y="3609"/>
                </a:cubicBezTo>
                <a:cubicBezTo>
                  <a:pt x="2578" y="3609"/>
                  <a:pt x="2607" y="3580"/>
                  <a:pt x="2607" y="3544"/>
                </a:cubicBezTo>
                <a:cubicBezTo>
                  <a:pt x="2607" y="3508"/>
                  <a:pt x="2578" y="3479"/>
                  <a:pt x="2542" y="3479"/>
                </a:cubicBezTo>
                <a:close/>
                <a:moveTo>
                  <a:pt x="2590" y="3759"/>
                </a:moveTo>
                <a:cubicBezTo>
                  <a:pt x="2590" y="3722"/>
                  <a:pt x="2561" y="3693"/>
                  <a:pt x="2524" y="3693"/>
                </a:cubicBezTo>
                <a:cubicBezTo>
                  <a:pt x="2488" y="3693"/>
                  <a:pt x="2458" y="3722"/>
                  <a:pt x="2458" y="3759"/>
                </a:cubicBezTo>
                <a:cubicBezTo>
                  <a:pt x="2458" y="3795"/>
                  <a:pt x="2488" y="3825"/>
                  <a:pt x="2524" y="3825"/>
                </a:cubicBezTo>
                <a:cubicBezTo>
                  <a:pt x="2561" y="3825"/>
                  <a:pt x="2590" y="3795"/>
                  <a:pt x="2590" y="3759"/>
                </a:cubicBezTo>
                <a:close/>
                <a:moveTo>
                  <a:pt x="2561" y="3972"/>
                </a:moveTo>
                <a:cubicBezTo>
                  <a:pt x="2561" y="3935"/>
                  <a:pt x="2531" y="3906"/>
                  <a:pt x="2495" y="3906"/>
                </a:cubicBezTo>
                <a:cubicBezTo>
                  <a:pt x="2458" y="3906"/>
                  <a:pt x="2428" y="3935"/>
                  <a:pt x="2428" y="3972"/>
                </a:cubicBezTo>
                <a:cubicBezTo>
                  <a:pt x="2428" y="4009"/>
                  <a:pt x="2458" y="4038"/>
                  <a:pt x="2495" y="4038"/>
                </a:cubicBezTo>
                <a:cubicBezTo>
                  <a:pt x="2531" y="4038"/>
                  <a:pt x="2561" y="4009"/>
                  <a:pt x="2561" y="3972"/>
                </a:cubicBezTo>
                <a:close/>
                <a:moveTo>
                  <a:pt x="2518" y="4183"/>
                </a:moveTo>
                <a:cubicBezTo>
                  <a:pt x="2518" y="4148"/>
                  <a:pt x="2489" y="4119"/>
                  <a:pt x="2453" y="4119"/>
                </a:cubicBezTo>
                <a:cubicBezTo>
                  <a:pt x="2418" y="4119"/>
                  <a:pt x="2389" y="4148"/>
                  <a:pt x="2389" y="4183"/>
                </a:cubicBezTo>
                <a:cubicBezTo>
                  <a:pt x="2389" y="4219"/>
                  <a:pt x="2418" y="4248"/>
                  <a:pt x="2453" y="4248"/>
                </a:cubicBezTo>
                <a:cubicBezTo>
                  <a:pt x="2489" y="4248"/>
                  <a:pt x="2518" y="4219"/>
                  <a:pt x="2518" y="4183"/>
                </a:cubicBezTo>
                <a:close/>
                <a:moveTo>
                  <a:pt x="2463" y="4392"/>
                </a:moveTo>
                <a:cubicBezTo>
                  <a:pt x="2463" y="4358"/>
                  <a:pt x="2435" y="4329"/>
                  <a:pt x="2400" y="4329"/>
                </a:cubicBezTo>
                <a:cubicBezTo>
                  <a:pt x="2366" y="4329"/>
                  <a:pt x="2338" y="4358"/>
                  <a:pt x="2338" y="4392"/>
                </a:cubicBezTo>
                <a:cubicBezTo>
                  <a:pt x="2338" y="4427"/>
                  <a:pt x="2366" y="4455"/>
                  <a:pt x="2400" y="4455"/>
                </a:cubicBezTo>
                <a:cubicBezTo>
                  <a:pt x="2435" y="4455"/>
                  <a:pt x="2463" y="4427"/>
                  <a:pt x="2463" y="4392"/>
                </a:cubicBezTo>
                <a:close/>
                <a:moveTo>
                  <a:pt x="2336" y="4657"/>
                </a:moveTo>
                <a:cubicBezTo>
                  <a:pt x="2369" y="4657"/>
                  <a:pt x="2395" y="4631"/>
                  <a:pt x="2395" y="4598"/>
                </a:cubicBezTo>
                <a:cubicBezTo>
                  <a:pt x="2395" y="4565"/>
                  <a:pt x="2369" y="4538"/>
                  <a:pt x="2336" y="4538"/>
                </a:cubicBezTo>
                <a:cubicBezTo>
                  <a:pt x="2303" y="4538"/>
                  <a:pt x="2277" y="4565"/>
                  <a:pt x="2277" y="4598"/>
                </a:cubicBezTo>
                <a:cubicBezTo>
                  <a:pt x="2277" y="4631"/>
                  <a:pt x="2303" y="4657"/>
                  <a:pt x="2336" y="4657"/>
                </a:cubicBezTo>
                <a:close/>
                <a:moveTo>
                  <a:pt x="2317" y="4800"/>
                </a:moveTo>
                <a:cubicBezTo>
                  <a:pt x="2317" y="4769"/>
                  <a:pt x="2292" y="4744"/>
                  <a:pt x="2261" y="4744"/>
                </a:cubicBezTo>
                <a:cubicBezTo>
                  <a:pt x="2230" y="4744"/>
                  <a:pt x="2205" y="4769"/>
                  <a:pt x="2205" y="4800"/>
                </a:cubicBezTo>
                <a:cubicBezTo>
                  <a:pt x="2205" y="4830"/>
                  <a:pt x="2230" y="4855"/>
                  <a:pt x="2261" y="4855"/>
                </a:cubicBezTo>
                <a:cubicBezTo>
                  <a:pt x="2292" y="4855"/>
                  <a:pt x="2317" y="4830"/>
                  <a:pt x="2317" y="4800"/>
                </a:cubicBezTo>
                <a:close/>
                <a:moveTo>
                  <a:pt x="2226" y="4997"/>
                </a:moveTo>
                <a:cubicBezTo>
                  <a:pt x="2226" y="4968"/>
                  <a:pt x="2203" y="4945"/>
                  <a:pt x="2174" y="4945"/>
                </a:cubicBezTo>
                <a:cubicBezTo>
                  <a:pt x="2145" y="4945"/>
                  <a:pt x="2122" y="4968"/>
                  <a:pt x="2122" y="4997"/>
                </a:cubicBezTo>
                <a:cubicBezTo>
                  <a:pt x="2122" y="5025"/>
                  <a:pt x="2145" y="5049"/>
                  <a:pt x="2174" y="5049"/>
                </a:cubicBezTo>
                <a:cubicBezTo>
                  <a:pt x="2203" y="5049"/>
                  <a:pt x="2226" y="5025"/>
                  <a:pt x="2226" y="4997"/>
                </a:cubicBezTo>
                <a:close/>
                <a:moveTo>
                  <a:pt x="2125" y="5189"/>
                </a:moveTo>
                <a:cubicBezTo>
                  <a:pt x="2125" y="5163"/>
                  <a:pt x="2103" y="5141"/>
                  <a:pt x="2077" y="5141"/>
                </a:cubicBezTo>
                <a:cubicBezTo>
                  <a:pt x="2050" y="5141"/>
                  <a:pt x="2029" y="5163"/>
                  <a:pt x="2029" y="5189"/>
                </a:cubicBezTo>
                <a:cubicBezTo>
                  <a:pt x="2029" y="5215"/>
                  <a:pt x="2050" y="5237"/>
                  <a:pt x="2077" y="5237"/>
                </a:cubicBezTo>
                <a:cubicBezTo>
                  <a:pt x="2103" y="5237"/>
                  <a:pt x="2125" y="5215"/>
                  <a:pt x="2125" y="5189"/>
                </a:cubicBezTo>
                <a:close/>
                <a:moveTo>
                  <a:pt x="1969" y="5332"/>
                </a:moveTo>
                <a:cubicBezTo>
                  <a:pt x="1945" y="5332"/>
                  <a:pt x="1926" y="5352"/>
                  <a:pt x="1926" y="5376"/>
                </a:cubicBezTo>
                <a:cubicBezTo>
                  <a:pt x="1926" y="5399"/>
                  <a:pt x="1945" y="5419"/>
                  <a:pt x="1969" y="5419"/>
                </a:cubicBezTo>
                <a:cubicBezTo>
                  <a:pt x="1993" y="5419"/>
                  <a:pt x="2013" y="5399"/>
                  <a:pt x="2013" y="5376"/>
                </a:cubicBezTo>
                <a:cubicBezTo>
                  <a:pt x="2013" y="5352"/>
                  <a:pt x="1993" y="5332"/>
                  <a:pt x="1969" y="5332"/>
                </a:cubicBezTo>
                <a:close/>
                <a:moveTo>
                  <a:pt x="1851" y="5518"/>
                </a:moveTo>
                <a:cubicBezTo>
                  <a:pt x="1830" y="5518"/>
                  <a:pt x="1813" y="5535"/>
                  <a:pt x="1813" y="5556"/>
                </a:cubicBezTo>
                <a:cubicBezTo>
                  <a:pt x="1813" y="5577"/>
                  <a:pt x="1830" y="5594"/>
                  <a:pt x="1851" y="5594"/>
                </a:cubicBezTo>
                <a:cubicBezTo>
                  <a:pt x="1872" y="5594"/>
                  <a:pt x="1890" y="5577"/>
                  <a:pt x="1890" y="5556"/>
                </a:cubicBezTo>
                <a:cubicBezTo>
                  <a:pt x="1890" y="5535"/>
                  <a:pt x="1872" y="5518"/>
                  <a:pt x="1851" y="5518"/>
                </a:cubicBezTo>
                <a:close/>
                <a:moveTo>
                  <a:pt x="1724" y="5697"/>
                </a:moveTo>
                <a:cubicBezTo>
                  <a:pt x="1706" y="5697"/>
                  <a:pt x="1691" y="5711"/>
                  <a:pt x="1691" y="5729"/>
                </a:cubicBezTo>
                <a:cubicBezTo>
                  <a:pt x="1691" y="5747"/>
                  <a:pt x="1706" y="5762"/>
                  <a:pt x="1724" y="5762"/>
                </a:cubicBezTo>
                <a:cubicBezTo>
                  <a:pt x="1742" y="5762"/>
                  <a:pt x="1756" y="5747"/>
                  <a:pt x="1756" y="5729"/>
                </a:cubicBezTo>
                <a:cubicBezTo>
                  <a:pt x="1756" y="5711"/>
                  <a:pt x="1742" y="5697"/>
                  <a:pt x="1724" y="5697"/>
                </a:cubicBezTo>
                <a:close/>
                <a:moveTo>
                  <a:pt x="1587" y="5868"/>
                </a:moveTo>
                <a:cubicBezTo>
                  <a:pt x="1572" y="5868"/>
                  <a:pt x="1559" y="5881"/>
                  <a:pt x="1559" y="5896"/>
                </a:cubicBezTo>
                <a:cubicBezTo>
                  <a:pt x="1559" y="5911"/>
                  <a:pt x="1572" y="5923"/>
                  <a:pt x="1587" y="5923"/>
                </a:cubicBezTo>
                <a:cubicBezTo>
                  <a:pt x="1602" y="5923"/>
                  <a:pt x="1614" y="5911"/>
                  <a:pt x="1614" y="5896"/>
                </a:cubicBezTo>
                <a:cubicBezTo>
                  <a:pt x="1614" y="5881"/>
                  <a:pt x="1602" y="5868"/>
                  <a:pt x="1587" y="5868"/>
                </a:cubicBezTo>
                <a:close/>
                <a:moveTo>
                  <a:pt x="1441" y="6033"/>
                </a:moveTo>
                <a:cubicBezTo>
                  <a:pt x="1429" y="6033"/>
                  <a:pt x="1420" y="6042"/>
                  <a:pt x="1420" y="6054"/>
                </a:cubicBezTo>
                <a:cubicBezTo>
                  <a:pt x="1420" y="6066"/>
                  <a:pt x="1429" y="6075"/>
                  <a:pt x="1441" y="6075"/>
                </a:cubicBezTo>
                <a:cubicBezTo>
                  <a:pt x="1453" y="6075"/>
                  <a:pt x="1462" y="6066"/>
                  <a:pt x="1462" y="6054"/>
                </a:cubicBezTo>
                <a:cubicBezTo>
                  <a:pt x="1462" y="6042"/>
                  <a:pt x="1453" y="6033"/>
                  <a:pt x="1441" y="6033"/>
                </a:cubicBezTo>
                <a:close/>
                <a:moveTo>
                  <a:pt x="1287" y="6189"/>
                </a:moveTo>
                <a:cubicBezTo>
                  <a:pt x="1278" y="6189"/>
                  <a:pt x="1271" y="6196"/>
                  <a:pt x="1271" y="6204"/>
                </a:cubicBezTo>
                <a:cubicBezTo>
                  <a:pt x="1271" y="6213"/>
                  <a:pt x="1278" y="6220"/>
                  <a:pt x="1287" y="6220"/>
                </a:cubicBezTo>
                <a:cubicBezTo>
                  <a:pt x="1295" y="6220"/>
                  <a:pt x="1302" y="6213"/>
                  <a:pt x="1302" y="6204"/>
                </a:cubicBezTo>
                <a:cubicBezTo>
                  <a:pt x="1302" y="6196"/>
                  <a:pt x="1295" y="6189"/>
                  <a:pt x="1287" y="6189"/>
                </a:cubicBezTo>
                <a:close/>
                <a:moveTo>
                  <a:pt x="1124" y="6336"/>
                </a:moveTo>
                <a:cubicBezTo>
                  <a:pt x="1119" y="6336"/>
                  <a:pt x="1114" y="6340"/>
                  <a:pt x="1114" y="6346"/>
                </a:cubicBezTo>
                <a:cubicBezTo>
                  <a:pt x="1114" y="6351"/>
                  <a:pt x="1119" y="6356"/>
                  <a:pt x="1124" y="6356"/>
                </a:cubicBezTo>
                <a:cubicBezTo>
                  <a:pt x="1129" y="6356"/>
                  <a:pt x="1134" y="6351"/>
                  <a:pt x="1134" y="6346"/>
                </a:cubicBezTo>
                <a:cubicBezTo>
                  <a:pt x="1134" y="6340"/>
                  <a:pt x="1129" y="6336"/>
                  <a:pt x="1124" y="6336"/>
                </a:cubicBezTo>
                <a:close/>
                <a:moveTo>
                  <a:pt x="954" y="6472"/>
                </a:moveTo>
                <a:cubicBezTo>
                  <a:pt x="951" y="6472"/>
                  <a:pt x="948" y="6475"/>
                  <a:pt x="948" y="6478"/>
                </a:cubicBezTo>
                <a:cubicBezTo>
                  <a:pt x="948" y="6481"/>
                  <a:pt x="951" y="6484"/>
                  <a:pt x="954" y="6484"/>
                </a:cubicBezTo>
                <a:cubicBezTo>
                  <a:pt x="957" y="6484"/>
                  <a:pt x="960" y="6481"/>
                  <a:pt x="960" y="6478"/>
                </a:cubicBezTo>
                <a:cubicBezTo>
                  <a:pt x="960" y="6475"/>
                  <a:pt x="957" y="6472"/>
                  <a:pt x="954" y="6472"/>
                </a:cubicBezTo>
                <a:close/>
                <a:moveTo>
                  <a:pt x="777" y="6598"/>
                </a:moveTo>
                <a:cubicBezTo>
                  <a:pt x="776" y="6598"/>
                  <a:pt x="774" y="6599"/>
                  <a:pt x="774" y="6601"/>
                </a:cubicBezTo>
                <a:cubicBezTo>
                  <a:pt x="774" y="6602"/>
                  <a:pt x="776" y="6604"/>
                  <a:pt x="777" y="6604"/>
                </a:cubicBezTo>
                <a:cubicBezTo>
                  <a:pt x="779" y="6604"/>
                  <a:pt x="780" y="6602"/>
                  <a:pt x="780" y="6601"/>
                </a:cubicBezTo>
                <a:cubicBezTo>
                  <a:pt x="780" y="6599"/>
                  <a:pt x="779" y="6598"/>
                  <a:pt x="777" y="6598"/>
                </a:cubicBezTo>
                <a:close/>
                <a:moveTo>
                  <a:pt x="777" y="58"/>
                </a:moveTo>
                <a:cubicBezTo>
                  <a:pt x="778" y="58"/>
                  <a:pt x="778" y="57"/>
                  <a:pt x="778" y="57"/>
                </a:cubicBezTo>
                <a:cubicBezTo>
                  <a:pt x="778" y="56"/>
                  <a:pt x="778" y="55"/>
                  <a:pt x="777" y="55"/>
                </a:cubicBezTo>
                <a:cubicBezTo>
                  <a:pt x="777" y="55"/>
                  <a:pt x="776" y="56"/>
                  <a:pt x="776" y="57"/>
                </a:cubicBezTo>
                <a:cubicBezTo>
                  <a:pt x="776" y="57"/>
                  <a:pt x="777" y="58"/>
                  <a:pt x="777" y="58"/>
                </a:cubicBezTo>
                <a:close/>
                <a:moveTo>
                  <a:pt x="954" y="181"/>
                </a:moveTo>
                <a:cubicBezTo>
                  <a:pt x="955" y="181"/>
                  <a:pt x="956" y="180"/>
                  <a:pt x="956" y="179"/>
                </a:cubicBezTo>
                <a:cubicBezTo>
                  <a:pt x="956" y="178"/>
                  <a:pt x="955" y="178"/>
                  <a:pt x="954" y="178"/>
                </a:cubicBezTo>
                <a:cubicBezTo>
                  <a:pt x="953" y="178"/>
                  <a:pt x="952" y="178"/>
                  <a:pt x="952" y="179"/>
                </a:cubicBezTo>
                <a:cubicBezTo>
                  <a:pt x="952" y="180"/>
                  <a:pt x="953" y="181"/>
                  <a:pt x="954" y="181"/>
                </a:cubicBezTo>
                <a:close/>
                <a:moveTo>
                  <a:pt x="1124" y="313"/>
                </a:moveTo>
                <a:cubicBezTo>
                  <a:pt x="1125" y="313"/>
                  <a:pt x="1126" y="313"/>
                  <a:pt x="1126" y="312"/>
                </a:cubicBezTo>
                <a:cubicBezTo>
                  <a:pt x="1126" y="311"/>
                  <a:pt x="1125" y="310"/>
                  <a:pt x="1124" y="310"/>
                </a:cubicBezTo>
                <a:cubicBezTo>
                  <a:pt x="1123" y="310"/>
                  <a:pt x="1122" y="311"/>
                  <a:pt x="1122" y="312"/>
                </a:cubicBezTo>
                <a:cubicBezTo>
                  <a:pt x="1122" y="313"/>
                  <a:pt x="1123" y="313"/>
                  <a:pt x="1124" y="313"/>
                </a:cubicBezTo>
                <a:close/>
                <a:moveTo>
                  <a:pt x="1287" y="455"/>
                </a:moveTo>
                <a:cubicBezTo>
                  <a:pt x="1288" y="455"/>
                  <a:pt x="1289" y="454"/>
                  <a:pt x="1289" y="453"/>
                </a:cubicBezTo>
                <a:cubicBezTo>
                  <a:pt x="1289" y="452"/>
                  <a:pt x="1288" y="451"/>
                  <a:pt x="1287" y="451"/>
                </a:cubicBezTo>
                <a:cubicBezTo>
                  <a:pt x="1285" y="451"/>
                  <a:pt x="1284" y="452"/>
                  <a:pt x="1284" y="453"/>
                </a:cubicBezTo>
                <a:cubicBezTo>
                  <a:pt x="1284" y="454"/>
                  <a:pt x="1285" y="455"/>
                  <a:pt x="1287" y="455"/>
                </a:cubicBezTo>
                <a:close/>
                <a:moveTo>
                  <a:pt x="1441" y="606"/>
                </a:moveTo>
                <a:cubicBezTo>
                  <a:pt x="1443" y="606"/>
                  <a:pt x="1444" y="605"/>
                  <a:pt x="1444" y="603"/>
                </a:cubicBezTo>
                <a:cubicBezTo>
                  <a:pt x="1444" y="602"/>
                  <a:pt x="1443" y="600"/>
                  <a:pt x="1441" y="600"/>
                </a:cubicBezTo>
                <a:cubicBezTo>
                  <a:pt x="1439" y="600"/>
                  <a:pt x="1438" y="602"/>
                  <a:pt x="1438" y="603"/>
                </a:cubicBezTo>
                <a:cubicBezTo>
                  <a:pt x="1438" y="605"/>
                  <a:pt x="1439" y="606"/>
                  <a:pt x="1441" y="606"/>
                </a:cubicBezTo>
                <a:close/>
                <a:moveTo>
                  <a:pt x="1587" y="766"/>
                </a:moveTo>
                <a:cubicBezTo>
                  <a:pt x="1589" y="766"/>
                  <a:pt x="1591" y="764"/>
                  <a:pt x="1591" y="762"/>
                </a:cubicBezTo>
                <a:cubicBezTo>
                  <a:pt x="1591" y="760"/>
                  <a:pt x="1589" y="758"/>
                  <a:pt x="1587" y="758"/>
                </a:cubicBezTo>
                <a:cubicBezTo>
                  <a:pt x="1585" y="758"/>
                  <a:pt x="1583" y="760"/>
                  <a:pt x="1583" y="762"/>
                </a:cubicBezTo>
                <a:cubicBezTo>
                  <a:pt x="1583" y="764"/>
                  <a:pt x="1585" y="766"/>
                  <a:pt x="1587" y="766"/>
                </a:cubicBezTo>
                <a:close/>
                <a:moveTo>
                  <a:pt x="1724" y="934"/>
                </a:moveTo>
                <a:cubicBezTo>
                  <a:pt x="1727" y="934"/>
                  <a:pt x="1729" y="931"/>
                  <a:pt x="1729" y="928"/>
                </a:cubicBezTo>
                <a:cubicBezTo>
                  <a:pt x="1729" y="925"/>
                  <a:pt x="1727" y="922"/>
                  <a:pt x="1724" y="922"/>
                </a:cubicBezTo>
                <a:cubicBezTo>
                  <a:pt x="1721" y="922"/>
                  <a:pt x="1718" y="925"/>
                  <a:pt x="1718" y="928"/>
                </a:cubicBezTo>
                <a:cubicBezTo>
                  <a:pt x="1718" y="931"/>
                  <a:pt x="1721" y="934"/>
                  <a:pt x="1724" y="934"/>
                </a:cubicBezTo>
                <a:close/>
                <a:moveTo>
                  <a:pt x="1851" y="1111"/>
                </a:moveTo>
                <a:cubicBezTo>
                  <a:pt x="1857" y="1111"/>
                  <a:pt x="1861" y="1107"/>
                  <a:pt x="1861" y="1102"/>
                </a:cubicBezTo>
                <a:cubicBezTo>
                  <a:pt x="1861" y="1096"/>
                  <a:pt x="1857" y="1092"/>
                  <a:pt x="1851" y="1092"/>
                </a:cubicBezTo>
                <a:cubicBezTo>
                  <a:pt x="1846" y="1092"/>
                  <a:pt x="1842" y="1096"/>
                  <a:pt x="1842" y="1102"/>
                </a:cubicBezTo>
                <a:cubicBezTo>
                  <a:pt x="1842" y="1107"/>
                  <a:pt x="1846" y="1111"/>
                  <a:pt x="1851" y="1111"/>
                </a:cubicBezTo>
                <a:close/>
                <a:moveTo>
                  <a:pt x="1969" y="1297"/>
                </a:moveTo>
                <a:cubicBezTo>
                  <a:pt x="1977" y="1297"/>
                  <a:pt x="1984" y="1290"/>
                  <a:pt x="1984" y="1282"/>
                </a:cubicBezTo>
                <a:cubicBezTo>
                  <a:pt x="1984" y="1274"/>
                  <a:pt x="1977" y="1267"/>
                  <a:pt x="1969" y="1267"/>
                </a:cubicBezTo>
                <a:cubicBezTo>
                  <a:pt x="1961" y="1267"/>
                  <a:pt x="1954" y="1274"/>
                  <a:pt x="1954" y="1282"/>
                </a:cubicBezTo>
                <a:cubicBezTo>
                  <a:pt x="1954" y="1290"/>
                  <a:pt x="1961" y="1297"/>
                  <a:pt x="1969" y="1297"/>
                </a:cubicBezTo>
                <a:close/>
                <a:moveTo>
                  <a:pt x="2077" y="1490"/>
                </a:moveTo>
                <a:cubicBezTo>
                  <a:pt x="2089" y="1490"/>
                  <a:pt x="2098" y="1480"/>
                  <a:pt x="2098" y="1468"/>
                </a:cubicBezTo>
                <a:cubicBezTo>
                  <a:pt x="2098" y="1457"/>
                  <a:pt x="2089" y="1447"/>
                  <a:pt x="2077" y="1447"/>
                </a:cubicBezTo>
                <a:cubicBezTo>
                  <a:pt x="2065" y="1447"/>
                  <a:pt x="2056" y="1457"/>
                  <a:pt x="2056" y="1468"/>
                </a:cubicBezTo>
                <a:cubicBezTo>
                  <a:pt x="2056" y="1480"/>
                  <a:pt x="2065" y="1490"/>
                  <a:pt x="2077" y="1490"/>
                </a:cubicBezTo>
                <a:close/>
                <a:moveTo>
                  <a:pt x="2174" y="1688"/>
                </a:moveTo>
                <a:cubicBezTo>
                  <a:pt x="2189" y="1688"/>
                  <a:pt x="2201" y="1676"/>
                  <a:pt x="2201" y="1661"/>
                </a:cubicBezTo>
                <a:cubicBezTo>
                  <a:pt x="2201" y="1646"/>
                  <a:pt x="2189" y="1633"/>
                  <a:pt x="2174" y="1633"/>
                </a:cubicBezTo>
                <a:cubicBezTo>
                  <a:pt x="2159" y="1633"/>
                  <a:pt x="2147" y="1646"/>
                  <a:pt x="2147" y="1661"/>
                </a:cubicBezTo>
                <a:cubicBezTo>
                  <a:pt x="2147" y="1676"/>
                  <a:pt x="2159" y="1688"/>
                  <a:pt x="2174" y="1688"/>
                </a:cubicBezTo>
                <a:close/>
                <a:moveTo>
                  <a:pt x="2261" y="1890"/>
                </a:moveTo>
                <a:cubicBezTo>
                  <a:pt x="2278" y="1890"/>
                  <a:pt x="2293" y="1876"/>
                  <a:pt x="2293" y="1858"/>
                </a:cubicBezTo>
                <a:cubicBezTo>
                  <a:pt x="2293" y="1840"/>
                  <a:pt x="2278" y="1826"/>
                  <a:pt x="2261" y="1826"/>
                </a:cubicBezTo>
                <a:cubicBezTo>
                  <a:pt x="2243" y="1826"/>
                  <a:pt x="2229" y="1840"/>
                  <a:pt x="2229" y="1858"/>
                </a:cubicBezTo>
                <a:cubicBezTo>
                  <a:pt x="2229" y="1876"/>
                  <a:pt x="2243" y="1890"/>
                  <a:pt x="2261" y="1890"/>
                </a:cubicBezTo>
                <a:close/>
                <a:moveTo>
                  <a:pt x="2336" y="2094"/>
                </a:moveTo>
                <a:cubicBezTo>
                  <a:pt x="2355" y="2094"/>
                  <a:pt x="2371" y="2079"/>
                  <a:pt x="2371" y="2060"/>
                </a:cubicBezTo>
                <a:cubicBezTo>
                  <a:pt x="2371" y="2040"/>
                  <a:pt x="2355" y="2025"/>
                  <a:pt x="2336" y="2025"/>
                </a:cubicBezTo>
                <a:cubicBezTo>
                  <a:pt x="2317" y="2025"/>
                  <a:pt x="2301" y="2040"/>
                  <a:pt x="2301" y="2060"/>
                </a:cubicBezTo>
                <a:cubicBezTo>
                  <a:pt x="2301" y="2079"/>
                  <a:pt x="2317" y="2094"/>
                  <a:pt x="2336" y="2094"/>
                </a:cubicBezTo>
                <a:close/>
                <a:moveTo>
                  <a:pt x="2400" y="2303"/>
                </a:moveTo>
                <a:cubicBezTo>
                  <a:pt x="2421" y="2303"/>
                  <a:pt x="2438" y="2286"/>
                  <a:pt x="2438" y="2265"/>
                </a:cubicBezTo>
                <a:cubicBezTo>
                  <a:pt x="2438" y="2244"/>
                  <a:pt x="2421" y="2228"/>
                  <a:pt x="2400" y="2228"/>
                </a:cubicBezTo>
                <a:cubicBezTo>
                  <a:pt x="2380" y="2228"/>
                  <a:pt x="2363" y="2244"/>
                  <a:pt x="2363" y="2265"/>
                </a:cubicBezTo>
                <a:cubicBezTo>
                  <a:pt x="2363" y="2286"/>
                  <a:pt x="2380" y="2303"/>
                  <a:pt x="2400" y="2303"/>
                </a:cubicBezTo>
                <a:close/>
                <a:moveTo>
                  <a:pt x="2412" y="2474"/>
                </a:moveTo>
                <a:cubicBezTo>
                  <a:pt x="2412" y="2497"/>
                  <a:pt x="2431" y="2515"/>
                  <a:pt x="2453" y="2515"/>
                </a:cubicBezTo>
                <a:cubicBezTo>
                  <a:pt x="2476" y="2515"/>
                  <a:pt x="2494" y="2497"/>
                  <a:pt x="2494" y="2474"/>
                </a:cubicBezTo>
                <a:cubicBezTo>
                  <a:pt x="2494" y="2451"/>
                  <a:pt x="2476" y="2433"/>
                  <a:pt x="2453" y="2433"/>
                </a:cubicBezTo>
                <a:cubicBezTo>
                  <a:pt x="2431" y="2433"/>
                  <a:pt x="2412" y="2451"/>
                  <a:pt x="2412" y="2474"/>
                </a:cubicBezTo>
                <a:close/>
                <a:moveTo>
                  <a:pt x="2449" y="2685"/>
                </a:moveTo>
                <a:cubicBezTo>
                  <a:pt x="2449" y="2711"/>
                  <a:pt x="2469" y="2731"/>
                  <a:pt x="2495" y="2731"/>
                </a:cubicBezTo>
                <a:cubicBezTo>
                  <a:pt x="2520" y="2731"/>
                  <a:pt x="2540" y="2711"/>
                  <a:pt x="2540" y="2685"/>
                </a:cubicBezTo>
                <a:cubicBezTo>
                  <a:pt x="2540" y="2660"/>
                  <a:pt x="2520" y="2640"/>
                  <a:pt x="2495" y="2640"/>
                </a:cubicBezTo>
                <a:cubicBezTo>
                  <a:pt x="2469" y="2640"/>
                  <a:pt x="2449" y="2660"/>
                  <a:pt x="2449" y="2685"/>
                </a:cubicBezTo>
                <a:close/>
                <a:moveTo>
                  <a:pt x="2524" y="2847"/>
                </a:moveTo>
                <a:cubicBezTo>
                  <a:pt x="2496" y="2847"/>
                  <a:pt x="2472" y="2870"/>
                  <a:pt x="2472" y="2899"/>
                </a:cubicBezTo>
                <a:cubicBezTo>
                  <a:pt x="2472" y="2927"/>
                  <a:pt x="2496" y="2951"/>
                  <a:pt x="2524" y="2951"/>
                </a:cubicBezTo>
                <a:cubicBezTo>
                  <a:pt x="2553" y="2951"/>
                  <a:pt x="2576" y="2927"/>
                  <a:pt x="2576" y="2899"/>
                </a:cubicBezTo>
                <a:cubicBezTo>
                  <a:pt x="2576" y="2870"/>
                  <a:pt x="2553" y="2847"/>
                  <a:pt x="2524" y="2847"/>
                </a:cubicBezTo>
                <a:close/>
                <a:moveTo>
                  <a:pt x="2484" y="3113"/>
                </a:moveTo>
                <a:cubicBezTo>
                  <a:pt x="2484" y="3145"/>
                  <a:pt x="2510" y="3171"/>
                  <a:pt x="2542" y="3171"/>
                </a:cubicBezTo>
                <a:cubicBezTo>
                  <a:pt x="2574" y="3171"/>
                  <a:pt x="2600" y="3145"/>
                  <a:pt x="2600" y="3113"/>
                </a:cubicBezTo>
                <a:cubicBezTo>
                  <a:pt x="2600" y="3082"/>
                  <a:pt x="2574" y="3056"/>
                  <a:pt x="2542" y="3056"/>
                </a:cubicBezTo>
                <a:cubicBezTo>
                  <a:pt x="2510" y="3056"/>
                  <a:pt x="2484" y="3082"/>
                  <a:pt x="2484" y="3113"/>
                </a:cubicBezTo>
                <a:close/>
                <a:moveTo>
                  <a:pt x="2754" y="3298"/>
                </a:moveTo>
                <a:cubicBezTo>
                  <a:pt x="2737" y="3298"/>
                  <a:pt x="2723" y="3312"/>
                  <a:pt x="2723" y="3329"/>
                </a:cubicBezTo>
                <a:cubicBezTo>
                  <a:pt x="2723" y="3346"/>
                  <a:pt x="2737" y="3360"/>
                  <a:pt x="2754" y="3360"/>
                </a:cubicBezTo>
                <a:cubicBezTo>
                  <a:pt x="2771" y="3360"/>
                  <a:pt x="2784" y="3346"/>
                  <a:pt x="2784" y="3329"/>
                </a:cubicBezTo>
                <a:cubicBezTo>
                  <a:pt x="2784" y="3312"/>
                  <a:pt x="2771" y="3298"/>
                  <a:pt x="2754" y="3298"/>
                </a:cubicBezTo>
                <a:close/>
                <a:moveTo>
                  <a:pt x="2748" y="3508"/>
                </a:moveTo>
                <a:cubicBezTo>
                  <a:pt x="2728" y="3508"/>
                  <a:pt x="2712" y="3524"/>
                  <a:pt x="2712" y="3544"/>
                </a:cubicBezTo>
                <a:cubicBezTo>
                  <a:pt x="2712" y="3564"/>
                  <a:pt x="2728" y="3580"/>
                  <a:pt x="2748" y="3580"/>
                </a:cubicBezTo>
                <a:cubicBezTo>
                  <a:pt x="2768" y="3580"/>
                  <a:pt x="2784" y="3564"/>
                  <a:pt x="2784" y="3544"/>
                </a:cubicBezTo>
                <a:cubicBezTo>
                  <a:pt x="2784" y="3524"/>
                  <a:pt x="2768" y="3508"/>
                  <a:pt x="2748" y="3508"/>
                </a:cubicBezTo>
                <a:close/>
                <a:moveTo>
                  <a:pt x="2731" y="3722"/>
                </a:moveTo>
                <a:cubicBezTo>
                  <a:pt x="2711" y="3722"/>
                  <a:pt x="2694" y="3738"/>
                  <a:pt x="2694" y="3759"/>
                </a:cubicBezTo>
                <a:cubicBezTo>
                  <a:pt x="2694" y="3779"/>
                  <a:pt x="2711" y="3796"/>
                  <a:pt x="2731" y="3796"/>
                </a:cubicBezTo>
                <a:cubicBezTo>
                  <a:pt x="2752" y="3796"/>
                  <a:pt x="2768" y="3779"/>
                  <a:pt x="2768" y="3759"/>
                </a:cubicBezTo>
                <a:cubicBezTo>
                  <a:pt x="2768" y="3738"/>
                  <a:pt x="2752" y="3722"/>
                  <a:pt x="2731" y="3722"/>
                </a:cubicBezTo>
                <a:close/>
                <a:moveTo>
                  <a:pt x="2703" y="3931"/>
                </a:moveTo>
                <a:cubicBezTo>
                  <a:pt x="2680" y="3931"/>
                  <a:pt x="2662" y="3950"/>
                  <a:pt x="2662" y="3972"/>
                </a:cubicBezTo>
                <a:cubicBezTo>
                  <a:pt x="2662" y="3995"/>
                  <a:pt x="2680" y="4013"/>
                  <a:pt x="2703" y="4013"/>
                </a:cubicBezTo>
                <a:cubicBezTo>
                  <a:pt x="2726" y="4013"/>
                  <a:pt x="2744" y="3995"/>
                  <a:pt x="2744" y="3972"/>
                </a:cubicBezTo>
                <a:cubicBezTo>
                  <a:pt x="2744" y="3950"/>
                  <a:pt x="2726" y="3931"/>
                  <a:pt x="2703" y="3931"/>
                </a:cubicBezTo>
                <a:close/>
                <a:moveTo>
                  <a:pt x="2664" y="4142"/>
                </a:moveTo>
                <a:cubicBezTo>
                  <a:pt x="2641" y="4142"/>
                  <a:pt x="2622" y="4161"/>
                  <a:pt x="2622" y="4184"/>
                </a:cubicBezTo>
                <a:cubicBezTo>
                  <a:pt x="2622" y="4207"/>
                  <a:pt x="2641" y="4226"/>
                  <a:pt x="2664" y="4226"/>
                </a:cubicBezTo>
                <a:cubicBezTo>
                  <a:pt x="2687" y="4226"/>
                  <a:pt x="2705" y="4207"/>
                  <a:pt x="2705" y="4184"/>
                </a:cubicBezTo>
                <a:cubicBezTo>
                  <a:pt x="2705" y="4161"/>
                  <a:pt x="2687" y="4142"/>
                  <a:pt x="2664" y="4142"/>
                </a:cubicBezTo>
                <a:close/>
                <a:moveTo>
                  <a:pt x="2613" y="4351"/>
                </a:moveTo>
                <a:cubicBezTo>
                  <a:pt x="2590" y="4351"/>
                  <a:pt x="2571" y="4370"/>
                  <a:pt x="2571" y="4394"/>
                </a:cubicBezTo>
                <a:cubicBezTo>
                  <a:pt x="2571" y="4417"/>
                  <a:pt x="2590" y="4436"/>
                  <a:pt x="2613" y="4436"/>
                </a:cubicBezTo>
                <a:cubicBezTo>
                  <a:pt x="2637" y="4436"/>
                  <a:pt x="2656" y="4417"/>
                  <a:pt x="2656" y="4394"/>
                </a:cubicBezTo>
                <a:cubicBezTo>
                  <a:pt x="2656" y="4370"/>
                  <a:pt x="2637" y="4351"/>
                  <a:pt x="2613" y="4351"/>
                </a:cubicBezTo>
                <a:close/>
                <a:moveTo>
                  <a:pt x="2552" y="4557"/>
                </a:moveTo>
                <a:cubicBezTo>
                  <a:pt x="2528" y="4557"/>
                  <a:pt x="2509" y="4576"/>
                  <a:pt x="2509" y="4600"/>
                </a:cubicBezTo>
                <a:cubicBezTo>
                  <a:pt x="2509" y="4624"/>
                  <a:pt x="2528" y="4643"/>
                  <a:pt x="2552" y="4643"/>
                </a:cubicBezTo>
                <a:cubicBezTo>
                  <a:pt x="2576" y="4643"/>
                  <a:pt x="2596" y="4624"/>
                  <a:pt x="2596" y="4600"/>
                </a:cubicBezTo>
                <a:cubicBezTo>
                  <a:pt x="2596" y="4576"/>
                  <a:pt x="2576" y="4557"/>
                  <a:pt x="2552" y="4557"/>
                </a:cubicBezTo>
                <a:close/>
                <a:moveTo>
                  <a:pt x="2480" y="4761"/>
                </a:moveTo>
                <a:cubicBezTo>
                  <a:pt x="2457" y="4761"/>
                  <a:pt x="2439" y="4780"/>
                  <a:pt x="2439" y="4803"/>
                </a:cubicBezTo>
                <a:cubicBezTo>
                  <a:pt x="2439" y="4826"/>
                  <a:pt x="2457" y="4845"/>
                  <a:pt x="2480" y="4845"/>
                </a:cubicBezTo>
                <a:cubicBezTo>
                  <a:pt x="2503" y="4845"/>
                  <a:pt x="2522" y="4826"/>
                  <a:pt x="2522" y="4803"/>
                </a:cubicBezTo>
                <a:cubicBezTo>
                  <a:pt x="2522" y="4780"/>
                  <a:pt x="2503" y="4761"/>
                  <a:pt x="2480" y="4761"/>
                </a:cubicBezTo>
                <a:close/>
                <a:moveTo>
                  <a:pt x="2398" y="4961"/>
                </a:moveTo>
                <a:cubicBezTo>
                  <a:pt x="2375" y="4961"/>
                  <a:pt x="2357" y="4979"/>
                  <a:pt x="2357" y="5002"/>
                </a:cubicBezTo>
                <a:cubicBezTo>
                  <a:pt x="2357" y="5025"/>
                  <a:pt x="2375" y="5043"/>
                  <a:pt x="2398" y="5043"/>
                </a:cubicBezTo>
                <a:cubicBezTo>
                  <a:pt x="2421" y="5043"/>
                  <a:pt x="2439" y="5025"/>
                  <a:pt x="2439" y="5002"/>
                </a:cubicBezTo>
                <a:cubicBezTo>
                  <a:pt x="2439" y="4979"/>
                  <a:pt x="2421" y="4961"/>
                  <a:pt x="2398" y="4961"/>
                </a:cubicBezTo>
                <a:close/>
                <a:moveTo>
                  <a:pt x="2305" y="5157"/>
                </a:moveTo>
                <a:cubicBezTo>
                  <a:pt x="2283" y="5157"/>
                  <a:pt x="2265" y="5175"/>
                  <a:pt x="2265" y="5197"/>
                </a:cubicBezTo>
                <a:cubicBezTo>
                  <a:pt x="2265" y="5219"/>
                  <a:pt x="2283" y="5236"/>
                  <a:pt x="2305" y="5236"/>
                </a:cubicBezTo>
                <a:cubicBezTo>
                  <a:pt x="2327" y="5236"/>
                  <a:pt x="2345" y="5219"/>
                  <a:pt x="2345" y="5197"/>
                </a:cubicBezTo>
                <a:cubicBezTo>
                  <a:pt x="2345" y="5175"/>
                  <a:pt x="2327" y="5157"/>
                  <a:pt x="2305" y="5157"/>
                </a:cubicBezTo>
                <a:close/>
                <a:moveTo>
                  <a:pt x="2202" y="5348"/>
                </a:moveTo>
                <a:cubicBezTo>
                  <a:pt x="2182" y="5348"/>
                  <a:pt x="2165" y="5365"/>
                  <a:pt x="2165" y="5386"/>
                </a:cubicBezTo>
                <a:cubicBezTo>
                  <a:pt x="2165" y="5407"/>
                  <a:pt x="2182" y="5424"/>
                  <a:pt x="2202" y="5424"/>
                </a:cubicBezTo>
                <a:cubicBezTo>
                  <a:pt x="2223" y="5424"/>
                  <a:pt x="2240" y="5407"/>
                  <a:pt x="2240" y="5386"/>
                </a:cubicBezTo>
                <a:cubicBezTo>
                  <a:pt x="2240" y="5365"/>
                  <a:pt x="2223" y="5348"/>
                  <a:pt x="2202" y="5348"/>
                </a:cubicBezTo>
                <a:close/>
                <a:moveTo>
                  <a:pt x="2090" y="5534"/>
                </a:moveTo>
                <a:cubicBezTo>
                  <a:pt x="2070" y="5534"/>
                  <a:pt x="2055" y="5550"/>
                  <a:pt x="2055" y="5570"/>
                </a:cubicBezTo>
                <a:cubicBezTo>
                  <a:pt x="2055" y="5589"/>
                  <a:pt x="2070" y="5605"/>
                  <a:pt x="2090" y="5605"/>
                </a:cubicBezTo>
                <a:cubicBezTo>
                  <a:pt x="2109" y="5605"/>
                  <a:pt x="2125" y="5589"/>
                  <a:pt x="2125" y="5570"/>
                </a:cubicBezTo>
                <a:cubicBezTo>
                  <a:pt x="2125" y="5550"/>
                  <a:pt x="2109" y="5534"/>
                  <a:pt x="2090" y="5534"/>
                </a:cubicBezTo>
                <a:close/>
                <a:moveTo>
                  <a:pt x="1968" y="5714"/>
                </a:moveTo>
                <a:cubicBezTo>
                  <a:pt x="1950" y="5714"/>
                  <a:pt x="1935" y="5729"/>
                  <a:pt x="1935" y="5747"/>
                </a:cubicBezTo>
                <a:cubicBezTo>
                  <a:pt x="1935" y="5765"/>
                  <a:pt x="1950" y="5780"/>
                  <a:pt x="1968" y="5780"/>
                </a:cubicBezTo>
                <a:cubicBezTo>
                  <a:pt x="1986" y="5780"/>
                  <a:pt x="2001" y="5765"/>
                  <a:pt x="2001" y="5747"/>
                </a:cubicBezTo>
                <a:cubicBezTo>
                  <a:pt x="2001" y="5729"/>
                  <a:pt x="1986" y="5714"/>
                  <a:pt x="1968" y="5714"/>
                </a:cubicBezTo>
                <a:close/>
                <a:moveTo>
                  <a:pt x="1837" y="5888"/>
                </a:moveTo>
                <a:cubicBezTo>
                  <a:pt x="1820" y="5888"/>
                  <a:pt x="1807" y="5901"/>
                  <a:pt x="1807" y="5918"/>
                </a:cubicBezTo>
                <a:cubicBezTo>
                  <a:pt x="1807" y="5935"/>
                  <a:pt x="1820" y="5948"/>
                  <a:pt x="1837" y="5948"/>
                </a:cubicBezTo>
                <a:cubicBezTo>
                  <a:pt x="1853" y="5948"/>
                  <a:pt x="1867" y="5935"/>
                  <a:pt x="1867" y="5918"/>
                </a:cubicBezTo>
                <a:cubicBezTo>
                  <a:pt x="1867" y="5901"/>
                  <a:pt x="1853" y="5888"/>
                  <a:pt x="1837" y="5888"/>
                </a:cubicBezTo>
                <a:close/>
                <a:moveTo>
                  <a:pt x="1697" y="6057"/>
                </a:moveTo>
                <a:cubicBezTo>
                  <a:pt x="1683" y="6057"/>
                  <a:pt x="1672" y="6068"/>
                  <a:pt x="1672" y="6082"/>
                </a:cubicBezTo>
                <a:cubicBezTo>
                  <a:pt x="1672" y="6096"/>
                  <a:pt x="1683" y="6107"/>
                  <a:pt x="1697" y="6107"/>
                </a:cubicBezTo>
                <a:cubicBezTo>
                  <a:pt x="1711" y="6107"/>
                  <a:pt x="1722" y="6096"/>
                  <a:pt x="1722" y="6082"/>
                </a:cubicBezTo>
                <a:cubicBezTo>
                  <a:pt x="1722" y="6068"/>
                  <a:pt x="1711" y="6057"/>
                  <a:pt x="1697" y="6057"/>
                </a:cubicBezTo>
                <a:close/>
                <a:moveTo>
                  <a:pt x="1549" y="6217"/>
                </a:moveTo>
                <a:cubicBezTo>
                  <a:pt x="1537" y="6217"/>
                  <a:pt x="1527" y="6226"/>
                  <a:pt x="1527" y="6238"/>
                </a:cubicBezTo>
                <a:cubicBezTo>
                  <a:pt x="1527" y="6250"/>
                  <a:pt x="1537" y="6259"/>
                  <a:pt x="1549" y="6259"/>
                </a:cubicBezTo>
                <a:cubicBezTo>
                  <a:pt x="1560" y="6259"/>
                  <a:pt x="1570" y="6250"/>
                  <a:pt x="1570" y="6238"/>
                </a:cubicBezTo>
                <a:cubicBezTo>
                  <a:pt x="1570" y="6226"/>
                  <a:pt x="1560" y="6217"/>
                  <a:pt x="1549" y="6217"/>
                </a:cubicBezTo>
                <a:close/>
                <a:moveTo>
                  <a:pt x="1392" y="6368"/>
                </a:moveTo>
                <a:cubicBezTo>
                  <a:pt x="1382" y="6368"/>
                  <a:pt x="1374" y="6376"/>
                  <a:pt x="1374" y="6386"/>
                </a:cubicBezTo>
                <a:cubicBezTo>
                  <a:pt x="1374" y="6396"/>
                  <a:pt x="1382" y="6404"/>
                  <a:pt x="1392" y="6404"/>
                </a:cubicBezTo>
                <a:cubicBezTo>
                  <a:pt x="1402" y="6404"/>
                  <a:pt x="1411" y="6396"/>
                  <a:pt x="1411" y="6386"/>
                </a:cubicBezTo>
                <a:cubicBezTo>
                  <a:pt x="1411" y="6376"/>
                  <a:pt x="1402" y="6368"/>
                  <a:pt x="1392" y="6368"/>
                </a:cubicBezTo>
                <a:close/>
                <a:moveTo>
                  <a:pt x="1229" y="6510"/>
                </a:moveTo>
                <a:cubicBezTo>
                  <a:pt x="1220" y="6510"/>
                  <a:pt x="1213" y="6517"/>
                  <a:pt x="1213" y="6526"/>
                </a:cubicBezTo>
                <a:cubicBezTo>
                  <a:pt x="1213" y="6535"/>
                  <a:pt x="1220" y="6542"/>
                  <a:pt x="1229" y="6542"/>
                </a:cubicBezTo>
                <a:cubicBezTo>
                  <a:pt x="1237" y="6542"/>
                  <a:pt x="1245" y="6535"/>
                  <a:pt x="1245" y="6526"/>
                </a:cubicBezTo>
                <a:cubicBezTo>
                  <a:pt x="1245" y="6517"/>
                  <a:pt x="1237" y="6510"/>
                  <a:pt x="1229" y="6510"/>
                </a:cubicBezTo>
                <a:close/>
                <a:moveTo>
                  <a:pt x="1058" y="6646"/>
                </a:moveTo>
                <a:cubicBezTo>
                  <a:pt x="1052" y="6646"/>
                  <a:pt x="1047" y="6651"/>
                  <a:pt x="1047" y="6657"/>
                </a:cubicBezTo>
                <a:cubicBezTo>
                  <a:pt x="1047" y="6663"/>
                  <a:pt x="1052" y="6668"/>
                  <a:pt x="1058" y="6668"/>
                </a:cubicBezTo>
                <a:cubicBezTo>
                  <a:pt x="1064" y="6668"/>
                  <a:pt x="1069" y="6663"/>
                  <a:pt x="1069" y="6657"/>
                </a:cubicBezTo>
                <a:cubicBezTo>
                  <a:pt x="1069" y="6651"/>
                  <a:pt x="1064" y="6646"/>
                  <a:pt x="1058" y="6646"/>
                </a:cubicBezTo>
                <a:close/>
                <a:moveTo>
                  <a:pt x="880" y="6772"/>
                </a:moveTo>
                <a:cubicBezTo>
                  <a:pt x="876" y="6772"/>
                  <a:pt x="873" y="6775"/>
                  <a:pt x="873" y="6779"/>
                </a:cubicBezTo>
                <a:cubicBezTo>
                  <a:pt x="873" y="6783"/>
                  <a:pt x="876" y="6787"/>
                  <a:pt x="880" y="6787"/>
                </a:cubicBezTo>
                <a:cubicBezTo>
                  <a:pt x="884" y="6787"/>
                  <a:pt x="888" y="6783"/>
                  <a:pt x="888" y="6779"/>
                </a:cubicBezTo>
                <a:cubicBezTo>
                  <a:pt x="888" y="6775"/>
                  <a:pt x="884" y="6772"/>
                  <a:pt x="880" y="6772"/>
                </a:cubicBezTo>
                <a:close/>
                <a:moveTo>
                  <a:pt x="697" y="6887"/>
                </a:moveTo>
                <a:cubicBezTo>
                  <a:pt x="694" y="6887"/>
                  <a:pt x="692" y="6889"/>
                  <a:pt x="692" y="6892"/>
                </a:cubicBezTo>
                <a:cubicBezTo>
                  <a:pt x="692" y="6894"/>
                  <a:pt x="694" y="6896"/>
                  <a:pt x="697" y="6896"/>
                </a:cubicBezTo>
                <a:cubicBezTo>
                  <a:pt x="699" y="6896"/>
                  <a:pt x="701" y="6894"/>
                  <a:pt x="701" y="6892"/>
                </a:cubicBezTo>
                <a:cubicBezTo>
                  <a:pt x="701" y="6889"/>
                  <a:pt x="699" y="6887"/>
                  <a:pt x="697" y="6887"/>
                </a:cubicBezTo>
                <a:close/>
                <a:moveTo>
                  <a:pt x="1058" y="1"/>
                </a:moveTo>
                <a:cubicBezTo>
                  <a:pt x="1058" y="1"/>
                  <a:pt x="1058" y="0"/>
                  <a:pt x="1058" y="0"/>
                </a:cubicBezTo>
                <a:cubicBezTo>
                  <a:pt x="1058" y="0"/>
                  <a:pt x="1058" y="0"/>
                  <a:pt x="1058" y="0"/>
                </a:cubicBezTo>
                <a:cubicBezTo>
                  <a:pt x="1057" y="0"/>
                  <a:pt x="1057" y="0"/>
                  <a:pt x="1057" y="0"/>
                </a:cubicBezTo>
                <a:cubicBezTo>
                  <a:pt x="1057" y="0"/>
                  <a:pt x="1057" y="1"/>
                  <a:pt x="1058" y="1"/>
                </a:cubicBezTo>
                <a:close/>
                <a:moveTo>
                  <a:pt x="1229" y="132"/>
                </a:moveTo>
                <a:cubicBezTo>
                  <a:pt x="1229" y="132"/>
                  <a:pt x="1229" y="132"/>
                  <a:pt x="1229" y="131"/>
                </a:cubicBezTo>
                <a:cubicBezTo>
                  <a:pt x="1229" y="131"/>
                  <a:pt x="1229" y="131"/>
                  <a:pt x="1229" y="131"/>
                </a:cubicBezTo>
                <a:cubicBezTo>
                  <a:pt x="1228" y="131"/>
                  <a:pt x="1228" y="131"/>
                  <a:pt x="1228" y="131"/>
                </a:cubicBezTo>
                <a:cubicBezTo>
                  <a:pt x="1228" y="132"/>
                  <a:pt x="1228" y="132"/>
                  <a:pt x="1229" y="132"/>
                </a:cubicBezTo>
                <a:close/>
                <a:moveTo>
                  <a:pt x="1392" y="272"/>
                </a:moveTo>
                <a:cubicBezTo>
                  <a:pt x="1393" y="272"/>
                  <a:pt x="1394" y="272"/>
                  <a:pt x="1394" y="271"/>
                </a:cubicBezTo>
                <a:cubicBezTo>
                  <a:pt x="1394" y="271"/>
                  <a:pt x="1393" y="270"/>
                  <a:pt x="1392" y="270"/>
                </a:cubicBezTo>
                <a:cubicBezTo>
                  <a:pt x="1392" y="270"/>
                  <a:pt x="1391" y="271"/>
                  <a:pt x="1391" y="271"/>
                </a:cubicBezTo>
                <a:cubicBezTo>
                  <a:pt x="1391" y="272"/>
                  <a:pt x="1392" y="272"/>
                  <a:pt x="1392" y="272"/>
                </a:cubicBezTo>
                <a:close/>
                <a:moveTo>
                  <a:pt x="1549" y="421"/>
                </a:moveTo>
                <a:cubicBezTo>
                  <a:pt x="1549" y="421"/>
                  <a:pt x="1550" y="420"/>
                  <a:pt x="1550" y="419"/>
                </a:cubicBezTo>
                <a:cubicBezTo>
                  <a:pt x="1550" y="419"/>
                  <a:pt x="1549" y="418"/>
                  <a:pt x="1549" y="418"/>
                </a:cubicBezTo>
                <a:cubicBezTo>
                  <a:pt x="1548" y="418"/>
                  <a:pt x="1547" y="419"/>
                  <a:pt x="1547" y="419"/>
                </a:cubicBezTo>
                <a:cubicBezTo>
                  <a:pt x="1547" y="420"/>
                  <a:pt x="1548" y="421"/>
                  <a:pt x="1549" y="421"/>
                </a:cubicBezTo>
                <a:close/>
                <a:moveTo>
                  <a:pt x="1697" y="577"/>
                </a:moveTo>
                <a:cubicBezTo>
                  <a:pt x="1698" y="577"/>
                  <a:pt x="1698" y="576"/>
                  <a:pt x="1698" y="576"/>
                </a:cubicBezTo>
                <a:cubicBezTo>
                  <a:pt x="1698" y="575"/>
                  <a:pt x="1698" y="575"/>
                  <a:pt x="1697" y="575"/>
                </a:cubicBezTo>
                <a:cubicBezTo>
                  <a:pt x="1696" y="575"/>
                  <a:pt x="1696" y="575"/>
                  <a:pt x="1696" y="576"/>
                </a:cubicBezTo>
                <a:cubicBezTo>
                  <a:pt x="1696" y="576"/>
                  <a:pt x="1696" y="577"/>
                  <a:pt x="1697" y="577"/>
                </a:cubicBezTo>
                <a:close/>
                <a:moveTo>
                  <a:pt x="1837" y="741"/>
                </a:moveTo>
                <a:cubicBezTo>
                  <a:pt x="1838" y="741"/>
                  <a:pt x="1838" y="740"/>
                  <a:pt x="1838" y="740"/>
                </a:cubicBezTo>
                <a:cubicBezTo>
                  <a:pt x="1838" y="739"/>
                  <a:pt x="1838" y="738"/>
                  <a:pt x="1837" y="738"/>
                </a:cubicBezTo>
                <a:cubicBezTo>
                  <a:pt x="1836" y="738"/>
                  <a:pt x="1835" y="739"/>
                  <a:pt x="1835" y="740"/>
                </a:cubicBezTo>
                <a:cubicBezTo>
                  <a:pt x="1835" y="740"/>
                  <a:pt x="1836" y="741"/>
                  <a:pt x="1837" y="741"/>
                </a:cubicBezTo>
                <a:close/>
                <a:moveTo>
                  <a:pt x="1968" y="912"/>
                </a:moveTo>
                <a:cubicBezTo>
                  <a:pt x="1969" y="912"/>
                  <a:pt x="1970" y="911"/>
                  <a:pt x="1970" y="910"/>
                </a:cubicBezTo>
                <a:cubicBezTo>
                  <a:pt x="1970" y="909"/>
                  <a:pt x="1969" y="909"/>
                  <a:pt x="1968" y="909"/>
                </a:cubicBezTo>
                <a:cubicBezTo>
                  <a:pt x="1967" y="909"/>
                  <a:pt x="1966" y="909"/>
                  <a:pt x="1966" y="910"/>
                </a:cubicBezTo>
                <a:cubicBezTo>
                  <a:pt x="1966" y="911"/>
                  <a:pt x="1967" y="912"/>
                  <a:pt x="1968" y="912"/>
                </a:cubicBezTo>
                <a:close/>
                <a:moveTo>
                  <a:pt x="2090" y="1090"/>
                </a:moveTo>
                <a:cubicBezTo>
                  <a:pt x="2091" y="1090"/>
                  <a:pt x="2092" y="1089"/>
                  <a:pt x="2092" y="1088"/>
                </a:cubicBezTo>
                <a:cubicBezTo>
                  <a:pt x="2092" y="1087"/>
                  <a:pt x="2091" y="1086"/>
                  <a:pt x="2090" y="1086"/>
                </a:cubicBezTo>
                <a:cubicBezTo>
                  <a:pt x="2089" y="1086"/>
                  <a:pt x="2088" y="1087"/>
                  <a:pt x="2088" y="1088"/>
                </a:cubicBezTo>
                <a:cubicBezTo>
                  <a:pt x="2088" y="1089"/>
                  <a:pt x="2089" y="1090"/>
                  <a:pt x="2090" y="1090"/>
                </a:cubicBezTo>
                <a:close/>
                <a:moveTo>
                  <a:pt x="2202" y="1275"/>
                </a:moveTo>
                <a:cubicBezTo>
                  <a:pt x="2204" y="1275"/>
                  <a:pt x="2206" y="1273"/>
                  <a:pt x="2206" y="1272"/>
                </a:cubicBezTo>
                <a:cubicBezTo>
                  <a:pt x="2206" y="1270"/>
                  <a:pt x="2204" y="1268"/>
                  <a:pt x="2202" y="1268"/>
                </a:cubicBezTo>
                <a:cubicBezTo>
                  <a:pt x="2201" y="1268"/>
                  <a:pt x="2199" y="1270"/>
                  <a:pt x="2199" y="1272"/>
                </a:cubicBezTo>
                <a:cubicBezTo>
                  <a:pt x="2199" y="1273"/>
                  <a:pt x="2201" y="1275"/>
                  <a:pt x="2202" y="1275"/>
                </a:cubicBezTo>
                <a:close/>
                <a:moveTo>
                  <a:pt x="2305" y="1466"/>
                </a:moveTo>
                <a:cubicBezTo>
                  <a:pt x="2308" y="1466"/>
                  <a:pt x="2310" y="1464"/>
                  <a:pt x="2310" y="1461"/>
                </a:cubicBezTo>
                <a:cubicBezTo>
                  <a:pt x="2310" y="1458"/>
                  <a:pt x="2308" y="1456"/>
                  <a:pt x="2305" y="1456"/>
                </a:cubicBezTo>
                <a:cubicBezTo>
                  <a:pt x="2302" y="1456"/>
                  <a:pt x="2300" y="1458"/>
                  <a:pt x="2300" y="1461"/>
                </a:cubicBezTo>
                <a:cubicBezTo>
                  <a:pt x="2300" y="1464"/>
                  <a:pt x="2302" y="1466"/>
                  <a:pt x="2305" y="1466"/>
                </a:cubicBezTo>
                <a:close/>
                <a:moveTo>
                  <a:pt x="2398" y="1663"/>
                </a:moveTo>
                <a:cubicBezTo>
                  <a:pt x="2402" y="1663"/>
                  <a:pt x="2406" y="1660"/>
                  <a:pt x="2406" y="1655"/>
                </a:cubicBezTo>
                <a:cubicBezTo>
                  <a:pt x="2406" y="1651"/>
                  <a:pt x="2402" y="1647"/>
                  <a:pt x="2398" y="1647"/>
                </a:cubicBezTo>
                <a:cubicBezTo>
                  <a:pt x="2394" y="1647"/>
                  <a:pt x="2390" y="1651"/>
                  <a:pt x="2390" y="1655"/>
                </a:cubicBezTo>
                <a:cubicBezTo>
                  <a:pt x="2390" y="1660"/>
                  <a:pt x="2394" y="1663"/>
                  <a:pt x="2398" y="1663"/>
                </a:cubicBezTo>
                <a:close/>
                <a:moveTo>
                  <a:pt x="2480" y="1866"/>
                </a:moveTo>
                <a:cubicBezTo>
                  <a:pt x="2487" y="1866"/>
                  <a:pt x="2492" y="1861"/>
                  <a:pt x="2492" y="1854"/>
                </a:cubicBezTo>
                <a:cubicBezTo>
                  <a:pt x="2492" y="1848"/>
                  <a:pt x="2487" y="1843"/>
                  <a:pt x="2480" y="1843"/>
                </a:cubicBezTo>
                <a:cubicBezTo>
                  <a:pt x="2474" y="1843"/>
                  <a:pt x="2469" y="1848"/>
                  <a:pt x="2469" y="1854"/>
                </a:cubicBezTo>
                <a:cubicBezTo>
                  <a:pt x="2469" y="1861"/>
                  <a:pt x="2474" y="1866"/>
                  <a:pt x="2480" y="1866"/>
                </a:cubicBezTo>
                <a:close/>
                <a:moveTo>
                  <a:pt x="2552" y="2072"/>
                </a:moveTo>
                <a:cubicBezTo>
                  <a:pt x="2560" y="2072"/>
                  <a:pt x="2567" y="2066"/>
                  <a:pt x="2567" y="2057"/>
                </a:cubicBezTo>
                <a:cubicBezTo>
                  <a:pt x="2567" y="2049"/>
                  <a:pt x="2560" y="2042"/>
                  <a:pt x="2552" y="2042"/>
                </a:cubicBezTo>
                <a:cubicBezTo>
                  <a:pt x="2544" y="2042"/>
                  <a:pt x="2537" y="2049"/>
                  <a:pt x="2537" y="2057"/>
                </a:cubicBezTo>
                <a:cubicBezTo>
                  <a:pt x="2537" y="2066"/>
                  <a:pt x="2544" y="2072"/>
                  <a:pt x="2552" y="2072"/>
                </a:cubicBezTo>
                <a:close/>
                <a:moveTo>
                  <a:pt x="2613" y="2283"/>
                </a:moveTo>
                <a:cubicBezTo>
                  <a:pt x="2624" y="2283"/>
                  <a:pt x="2632" y="2274"/>
                  <a:pt x="2632" y="2264"/>
                </a:cubicBezTo>
                <a:cubicBezTo>
                  <a:pt x="2632" y="2253"/>
                  <a:pt x="2624" y="2245"/>
                  <a:pt x="2613" y="2245"/>
                </a:cubicBezTo>
                <a:cubicBezTo>
                  <a:pt x="2603" y="2245"/>
                  <a:pt x="2595" y="2253"/>
                  <a:pt x="2595" y="2264"/>
                </a:cubicBezTo>
                <a:cubicBezTo>
                  <a:pt x="2595" y="2274"/>
                  <a:pt x="2603" y="2283"/>
                  <a:pt x="2613" y="2283"/>
                </a:cubicBezTo>
                <a:close/>
                <a:moveTo>
                  <a:pt x="2664" y="2494"/>
                </a:moveTo>
                <a:cubicBezTo>
                  <a:pt x="2675" y="2494"/>
                  <a:pt x="2684" y="2485"/>
                  <a:pt x="2684" y="2473"/>
                </a:cubicBezTo>
                <a:cubicBezTo>
                  <a:pt x="2684" y="2462"/>
                  <a:pt x="2675" y="2453"/>
                  <a:pt x="2664" y="2453"/>
                </a:cubicBezTo>
                <a:cubicBezTo>
                  <a:pt x="2652" y="2453"/>
                  <a:pt x="2643" y="2462"/>
                  <a:pt x="2643" y="2473"/>
                </a:cubicBezTo>
                <a:cubicBezTo>
                  <a:pt x="2643" y="2485"/>
                  <a:pt x="2652" y="2494"/>
                  <a:pt x="2664" y="2494"/>
                </a:cubicBezTo>
                <a:close/>
                <a:moveTo>
                  <a:pt x="2703" y="2708"/>
                </a:moveTo>
                <a:cubicBezTo>
                  <a:pt x="2716" y="2708"/>
                  <a:pt x="2726" y="2698"/>
                  <a:pt x="2726" y="2685"/>
                </a:cubicBezTo>
                <a:cubicBezTo>
                  <a:pt x="2726" y="2672"/>
                  <a:pt x="2716" y="2662"/>
                  <a:pt x="2703" y="2662"/>
                </a:cubicBezTo>
                <a:cubicBezTo>
                  <a:pt x="2690" y="2662"/>
                  <a:pt x="2680" y="2672"/>
                  <a:pt x="2680" y="2685"/>
                </a:cubicBezTo>
                <a:cubicBezTo>
                  <a:pt x="2680" y="2698"/>
                  <a:pt x="2690" y="2708"/>
                  <a:pt x="2703" y="2708"/>
                </a:cubicBezTo>
                <a:close/>
                <a:moveTo>
                  <a:pt x="2708" y="2899"/>
                </a:moveTo>
                <a:cubicBezTo>
                  <a:pt x="2708" y="2911"/>
                  <a:pt x="2719" y="2921"/>
                  <a:pt x="2731" y="2921"/>
                </a:cubicBezTo>
                <a:cubicBezTo>
                  <a:pt x="2744" y="2921"/>
                  <a:pt x="2754" y="2911"/>
                  <a:pt x="2754" y="2899"/>
                </a:cubicBezTo>
                <a:cubicBezTo>
                  <a:pt x="2754" y="2886"/>
                  <a:pt x="2744" y="2876"/>
                  <a:pt x="2731" y="2876"/>
                </a:cubicBezTo>
                <a:cubicBezTo>
                  <a:pt x="2719" y="2876"/>
                  <a:pt x="2708" y="2886"/>
                  <a:pt x="2708" y="2899"/>
                </a:cubicBezTo>
                <a:close/>
                <a:moveTo>
                  <a:pt x="2719" y="3113"/>
                </a:moveTo>
                <a:cubicBezTo>
                  <a:pt x="2719" y="3129"/>
                  <a:pt x="2732" y="3142"/>
                  <a:pt x="2748" y="3142"/>
                </a:cubicBezTo>
                <a:cubicBezTo>
                  <a:pt x="2764" y="3142"/>
                  <a:pt x="2777" y="3129"/>
                  <a:pt x="2777" y="3113"/>
                </a:cubicBezTo>
                <a:cubicBezTo>
                  <a:pt x="2777" y="3098"/>
                  <a:pt x="2764" y="3085"/>
                  <a:pt x="2748" y="3085"/>
                </a:cubicBezTo>
                <a:cubicBezTo>
                  <a:pt x="2732" y="3085"/>
                  <a:pt x="2719" y="3098"/>
                  <a:pt x="2719" y="3113"/>
                </a:cubicBezTo>
                <a:close/>
              </a:path>
            </a:pathLst>
          </a:custGeom>
          <a:gradFill>
            <a:gsLst>
              <a:gs pos="0">
                <a:srgbClr val="00AB7A">
                  <a:alpha val="24000"/>
                </a:srgbClr>
              </a:gs>
              <a:gs pos="100000">
                <a:srgbClr val="00AB7A">
                  <a:alpha val="0"/>
                </a:srgbClr>
              </a:gs>
            </a:gsLst>
            <a:lin ang="16200000" scaled="0"/>
          </a:gradFill>
          <a:ln>
            <a:noFill/>
          </a:ln>
        </p:spPr>
        <p:txBody>
          <a:bodyPr vert="horz" wrap="square" lIns="91440" tIns="45720" rIns="91440" bIns="45720" numCol="1" anchor="t" anchorCtr="0" compatLnSpc="1"/>
          <a:lstStyle/>
          <a:p>
            <a:pPr lvl="0"/>
            <a:endParaRPr lang="zh-CN" altLang="en-US" dirty="0">
              <a:latin typeface="微软雅黑" panose="020B0503020204020204" pitchFamily="34" charset="-122"/>
            </a:endParaRPr>
          </a:p>
        </p:txBody>
      </p:sp>
      <p:sp>
        <p:nvSpPr>
          <p:cNvPr id="3" name="Freeform 156"/>
          <p:cNvSpPr>
            <a:spLocks noEditPoints="1"/>
          </p:cNvSpPr>
          <p:nvPr userDrawn="1"/>
        </p:nvSpPr>
        <p:spPr bwMode="auto">
          <a:xfrm rot="20140498">
            <a:off x="4958374" y="-2380073"/>
            <a:ext cx="3157347" cy="7815404"/>
          </a:xfrm>
          <a:custGeom>
            <a:avLst/>
            <a:gdLst>
              <a:gd name="T0" fmla="*/ 2110 w 2784"/>
              <a:gd name="T1" fmla="*/ 3712 h 6896"/>
              <a:gd name="T2" fmla="*/ 2031 w 2784"/>
              <a:gd name="T3" fmla="*/ 4146 h 6896"/>
              <a:gd name="T4" fmla="*/ 1833 w 2784"/>
              <a:gd name="T5" fmla="*/ 4790 h 6896"/>
              <a:gd name="T6" fmla="*/ 1608 w 2784"/>
              <a:gd name="T7" fmla="*/ 5170 h 6896"/>
              <a:gd name="T8" fmla="*/ 1364 w 2784"/>
              <a:gd name="T9" fmla="*/ 5519 h 6896"/>
              <a:gd name="T10" fmla="*/ 0 w 2784"/>
              <a:gd name="T11" fmla="*/ 108 h 6896"/>
              <a:gd name="T12" fmla="*/ 394 w 2784"/>
              <a:gd name="T13" fmla="*/ 300 h 6896"/>
              <a:gd name="T14" fmla="*/ 915 w 2784"/>
              <a:gd name="T15" fmla="*/ 649 h 6896"/>
              <a:gd name="T16" fmla="*/ 1224 w 2784"/>
              <a:gd name="T17" fmla="*/ 1007 h 6896"/>
              <a:gd name="T18" fmla="*/ 1494 w 2784"/>
              <a:gd name="T19" fmla="*/ 1267 h 6896"/>
              <a:gd name="T20" fmla="*/ 1816 w 2784"/>
              <a:gd name="T21" fmla="*/ 1808 h 6896"/>
              <a:gd name="T22" fmla="*/ 2038 w 2784"/>
              <a:gd name="T23" fmla="*/ 2269 h 6896"/>
              <a:gd name="T24" fmla="*/ 2110 w 2784"/>
              <a:gd name="T25" fmla="*/ 2836 h 6896"/>
              <a:gd name="T26" fmla="*/ 2342 w 2784"/>
              <a:gd name="T27" fmla="*/ 3394 h 6896"/>
              <a:gd name="T28" fmla="*/ 2378 w 2784"/>
              <a:gd name="T29" fmla="*/ 3759 h 6896"/>
              <a:gd name="T30" fmla="*/ 2187 w 2784"/>
              <a:gd name="T31" fmla="*/ 4342 h 6896"/>
              <a:gd name="T32" fmla="*/ 2000 w 2784"/>
              <a:gd name="T33" fmla="*/ 4795 h 6896"/>
              <a:gd name="T34" fmla="*/ 1733 w 2784"/>
              <a:gd name="T35" fmla="*/ 5385 h 6896"/>
              <a:gd name="T36" fmla="*/ 1476 w 2784"/>
              <a:gd name="T37" fmla="*/ 5718 h 6896"/>
              <a:gd name="T38" fmla="*/ 1180 w 2784"/>
              <a:gd name="T39" fmla="*/ 6020 h 6896"/>
              <a:gd name="T40" fmla="*/ 489 w 2784"/>
              <a:gd name="T41" fmla="*/ 122 h 6896"/>
              <a:gd name="T42" fmla="*/ 854 w 2784"/>
              <a:gd name="T43" fmla="*/ 359 h 6896"/>
              <a:gd name="T44" fmla="*/ 1346 w 2784"/>
              <a:gd name="T45" fmla="*/ 788 h 6896"/>
              <a:gd name="T46" fmla="*/ 1610 w 2784"/>
              <a:gd name="T47" fmla="*/ 1091 h 6896"/>
              <a:gd name="T48" fmla="*/ 1846 w 2784"/>
              <a:gd name="T49" fmla="*/ 1512 h 6896"/>
              <a:gd name="T50" fmla="*/ 2119 w 2784"/>
              <a:gd name="T51" fmla="*/ 2109 h 6896"/>
              <a:gd name="T52" fmla="*/ 2301 w 2784"/>
              <a:gd name="T53" fmla="*/ 2475 h 6896"/>
              <a:gd name="T54" fmla="*/ 2336 w 2784"/>
              <a:gd name="T55" fmla="*/ 3047 h 6896"/>
              <a:gd name="T56" fmla="*/ 2542 w 2784"/>
              <a:gd name="T57" fmla="*/ 3609 h 6896"/>
              <a:gd name="T58" fmla="*/ 2561 w 2784"/>
              <a:gd name="T59" fmla="*/ 3972 h 6896"/>
              <a:gd name="T60" fmla="*/ 2395 w 2784"/>
              <a:gd name="T61" fmla="*/ 4598 h 6896"/>
              <a:gd name="T62" fmla="*/ 2174 w 2784"/>
              <a:gd name="T63" fmla="*/ 5049 h 6896"/>
              <a:gd name="T64" fmla="*/ 1851 w 2784"/>
              <a:gd name="T65" fmla="*/ 5518 h 6896"/>
              <a:gd name="T66" fmla="*/ 1587 w 2784"/>
              <a:gd name="T67" fmla="*/ 5923 h 6896"/>
              <a:gd name="T68" fmla="*/ 1287 w 2784"/>
              <a:gd name="T69" fmla="*/ 6189 h 6896"/>
              <a:gd name="T70" fmla="*/ 774 w 2784"/>
              <a:gd name="T71" fmla="*/ 6601 h 6896"/>
              <a:gd name="T72" fmla="*/ 952 w 2784"/>
              <a:gd name="T73" fmla="*/ 179 h 6896"/>
              <a:gd name="T74" fmla="*/ 1441 w 2784"/>
              <a:gd name="T75" fmla="*/ 606 h 6896"/>
              <a:gd name="T76" fmla="*/ 1724 w 2784"/>
              <a:gd name="T77" fmla="*/ 922 h 6896"/>
              <a:gd name="T78" fmla="*/ 1969 w 2784"/>
              <a:gd name="T79" fmla="*/ 1297 h 6896"/>
              <a:gd name="T80" fmla="*/ 2293 w 2784"/>
              <a:gd name="T81" fmla="*/ 1858 h 6896"/>
              <a:gd name="T82" fmla="*/ 2363 w 2784"/>
              <a:gd name="T83" fmla="*/ 2265 h 6896"/>
              <a:gd name="T84" fmla="*/ 2524 w 2784"/>
              <a:gd name="T85" fmla="*/ 2847 h 6896"/>
              <a:gd name="T86" fmla="*/ 2754 w 2784"/>
              <a:gd name="T87" fmla="*/ 3360 h 6896"/>
              <a:gd name="T88" fmla="*/ 2731 w 2784"/>
              <a:gd name="T89" fmla="*/ 3722 h 6896"/>
              <a:gd name="T90" fmla="*/ 2571 w 2784"/>
              <a:gd name="T91" fmla="*/ 4394 h 6896"/>
              <a:gd name="T92" fmla="*/ 2522 w 2784"/>
              <a:gd name="T93" fmla="*/ 4803 h 6896"/>
              <a:gd name="T94" fmla="*/ 2202 w 2784"/>
              <a:gd name="T95" fmla="*/ 5348 h 6896"/>
              <a:gd name="T96" fmla="*/ 1968 w 2784"/>
              <a:gd name="T97" fmla="*/ 5780 h 6896"/>
              <a:gd name="T98" fmla="*/ 1697 w 2784"/>
              <a:gd name="T99" fmla="*/ 6057 h 6896"/>
              <a:gd name="T100" fmla="*/ 1213 w 2784"/>
              <a:gd name="T101" fmla="*/ 6526 h 6896"/>
              <a:gd name="T102" fmla="*/ 888 w 2784"/>
              <a:gd name="T103" fmla="*/ 6779 h 6896"/>
              <a:gd name="T104" fmla="*/ 1229 w 2784"/>
              <a:gd name="T105" fmla="*/ 132 h 6896"/>
              <a:gd name="T106" fmla="*/ 1549 w 2784"/>
              <a:gd name="T107" fmla="*/ 418 h 6896"/>
              <a:gd name="T108" fmla="*/ 1837 w 2784"/>
              <a:gd name="T109" fmla="*/ 741 h 6896"/>
              <a:gd name="T110" fmla="*/ 2206 w 2784"/>
              <a:gd name="T111" fmla="*/ 1272 h 6896"/>
              <a:gd name="T112" fmla="*/ 2390 w 2784"/>
              <a:gd name="T113" fmla="*/ 1655 h 6896"/>
              <a:gd name="T114" fmla="*/ 2613 w 2784"/>
              <a:gd name="T115" fmla="*/ 2283 h 6896"/>
              <a:gd name="T116" fmla="*/ 2703 w 2784"/>
              <a:gd name="T117" fmla="*/ 2662 h 6896"/>
              <a:gd name="T118" fmla="*/ 2719 w 2784"/>
              <a:gd name="T119" fmla="*/ 3113 h 6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4" h="6896">
                <a:moveTo>
                  <a:pt x="2137" y="3273"/>
                </a:moveTo>
                <a:cubicBezTo>
                  <a:pt x="2106" y="3273"/>
                  <a:pt x="2081" y="3298"/>
                  <a:pt x="2081" y="3329"/>
                </a:cubicBezTo>
                <a:cubicBezTo>
                  <a:pt x="2081" y="3360"/>
                  <a:pt x="2106" y="3385"/>
                  <a:pt x="2137" y="3385"/>
                </a:cubicBezTo>
                <a:cubicBezTo>
                  <a:pt x="2167" y="3385"/>
                  <a:pt x="2192" y="3360"/>
                  <a:pt x="2192" y="3329"/>
                </a:cubicBezTo>
                <a:cubicBezTo>
                  <a:pt x="2192" y="3298"/>
                  <a:pt x="2167" y="3273"/>
                  <a:pt x="2137" y="3273"/>
                </a:cubicBezTo>
                <a:close/>
                <a:moveTo>
                  <a:pt x="2181" y="3544"/>
                </a:moveTo>
                <a:cubicBezTo>
                  <a:pt x="2181" y="3516"/>
                  <a:pt x="2158" y="3493"/>
                  <a:pt x="2130" y="3493"/>
                </a:cubicBezTo>
                <a:cubicBezTo>
                  <a:pt x="2102" y="3493"/>
                  <a:pt x="2079" y="3516"/>
                  <a:pt x="2079" y="3544"/>
                </a:cubicBezTo>
                <a:cubicBezTo>
                  <a:pt x="2079" y="3572"/>
                  <a:pt x="2102" y="3595"/>
                  <a:pt x="2130" y="3595"/>
                </a:cubicBezTo>
                <a:cubicBezTo>
                  <a:pt x="2158" y="3595"/>
                  <a:pt x="2181" y="3572"/>
                  <a:pt x="2181" y="3544"/>
                </a:cubicBezTo>
                <a:close/>
                <a:moveTo>
                  <a:pt x="2157" y="3758"/>
                </a:moveTo>
                <a:cubicBezTo>
                  <a:pt x="2157" y="3733"/>
                  <a:pt x="2136" y="3712"/>
                  <a:pt x="2110" y="3712"/>
                </a:cubicBezTo>
                <a:cubicBezTo>
                  <a:pt x="2084" y="3712"/>
                  <a:pt x="2063" y="3733"/>
                  <a:pt x="2063" y="3758"/>
                </a:cubicBezTo>
                <a:cubicBezTo>
                  <a:pt x="2063" y="3784"/>
                  <a:pt x="2084" y="3805"/>
                  <a:pt x="2110" y="3805"/>
                </a:cubicBezTo>
                <a:cubicBezTo>
                  <a:pt x="2136" y="3805"/>
                  <a:pt x="2157" y="3784"/>
                  <a:pt x="2157" y="3758"/>
                </a:cubicBezTo>
                <a:close/>
                <a:moveTo>
                  <a:pt x="2118" y="3971"/>
                </a:moveTo>
                <a:cubicBezTo>
                  <a:pt x="2118" y="3949"/>
                  <a:pt x="2100" y="3930"/>
                  <a:pt x="2077" y="3930"/>
                </a:cubicBezTo>
                <a:cubicBezTo>
                  <a:pt x="2054" y="3930"/>
                  <a:pt x="2036" y="3949"/>
                  <a:pt x="2036" y="3971"/>
                </a:cubicBezTo>
                <a:cubicBezTo>
                  <a:pt x="2036" y="3994"/>
                  <a:pt x="2054" y="4012"/>
                  <a:pt x="2077" y="4012"/>
                </a:cubicBezTo>
                <a:cubicBezTo>
                  <a:pt x="2100" y="4012"/>
                  <a:pt x="2118" y="3994"/>
                  <a:pt x="2118" y="3971"/>
                </a:cubicBezTo>
                <a:close/>
                <a:moveTo>
                  <a:pt x="1996" y="4182"/>
                </a:moveTo>
                <a:cubicBezTo>
                  <a:pt x="1996" y="4201"/>
                  <a:pt x="2011" y="4217"/>
                  <a:pt x="2031" y="4217"/>
                </a:cubicBezTo>
                <a:cubicBezTo>
                  <a:pt x="2050" y="4217"/>
                  <a:pt x="2066" y="4201"/>
                  <a:pt x="2066" y="4182"/>
                </a:cubicBezTo>
                <a:cubicBezTo>
                  <a:pt x="2066" y="4162"/>
                  <a:pt x="2050" y="4146"/>
                  <a:pt x="2031" y="4146"/>
                </a:cubicBezTo>
                <a:cubicBezTo>
                  <a:pt x="2011" y="4146"/>
                  <a:pt x="1996" y="4162"/>
                  <a:pt x="1996" y="4182"/>
                </a:cubicBezTo>
                <a:close/>
                <a:moveTo>
                  <a:pt x="1972" y="4418"/>
                </a:moveTo>
                <a:cubicBezTo>
                  <a:pt x="1988" y="4418"/>
                  <a:pt x="2001" y="4405"/>
                  <a:pt x="2001" y="4389"/>
                </a:cubicBezTo>
                <a:cubicBezTo>
                  <a:pt x="2001" y="4373"/>
                  <a:pt x="1988" y="4360"/>
                  <a:pt x="1972" y="4360"/>
                </a:cubicBezTo>
                <a:cubicBezTo>
                  <a:pt x="1956" y="4360"/>
                  <a:pt x="1943" y="4373"/>
                  <a:pt x="1943" y="4389"/>
                </a:cubicBezTo>
                <a:cubicBezTo>
                  <a:pt x="1943" y="4405"/>
                  <a:pt x="1956" y="4418"/>
                  <a:pt x="1972" y="4418"/>
                </a:cubicBezTo>
                <a:close/>
                <a:moveTo>
                  <a:pt x="1923" y="4592"/>
                </a:moveTo>
                <a:cubicBezTo>
                  <a:pt x="1923" y="4579"/>
                  <a:pt x="1913" y="4569"/>
                  <a:pt x="1900" y="4569"/>
                </a:cubicBezTo>
                <a:cubicBezTo>
                  <a:pt x="1888" y="4569"/>
                  <a:pt x="1878" y="4579"/>
                  <a:pt x="1878" y="4592"/>
                </a:cubicBezTo>
                <a:cubicBezTo>
                  <a:pt x="1878" y="4605"/>
                  <a:pt x="1888" y="4615"/>
                  <a:pt x="1900" y="4615"/>
                </a:cubicBezTo>
                <a:cubicBezTo>
                  <a:pt x="1913" y="4615"/>
                  <a:pt x="1923" y="4605"/>
                  <a:pt x="1923" y="4592"/>
                </a:cubicBezTo>
                <a:close/>
                <a:moveTo>
                  <a:pt x="1833" y="4790"/>
                </a:moveTo>
                <a:cubicBezTo>
                  <a:pt x="1833" y="4781"/>
                  <a:pt x="1826" y="4774"/>
                  <a:pt x="1816" y="4774"/>
                </a:cubicBezTo>
                <a:cubicBezTo>
                  <a:pt x="1807" y="4774"/>
                  <a:pt x="1800" y="4781"/>
                  <a:pt x="1800" y="4790"/>
                </a:cubicBezTo>
                <a:cubicBezTo>
                  <a:pt x="1800" y="4800"/>
                  <a:pt x="1807" y="4807"/>
                  <a:pt x="1816" y="4807"/>
                </a:cubicBezTo>
                <a:cubicBezTo>
                  <a:pt x="1826" y="4807"/>
                  <a:pt x="1833" y="4800"/>
                  <a:pt x="1833" y="4790"/>
                </a:cubicBezTo>
                <a:close/>
                <a:moveTo>
                  <a:pt x="1730" y="4983"/>
                </a:moveTo>
                <a:cubicBezTo>
                  <a:pt x="1730" y="4978"/>
                  <a:pt x="1726" y="4973"/>
                  <a:pt x="1720" y="4973"/>
                </a:cubicBezTo>
                <a:cubicBezTo>
                  <a:pt x="1715" y="4973"/>
                  <a:pt x="1711" y="4978"/>
                  <a:pt x="1711" y="4983"/>
                </a:cubicBezTo>
                <a:cubicBezTo>
                  <a:pt x="1711" y="4989"/>
                  <a:pt x="1715" y="4993"/>
                  <a:pt x="1720" y="4993"/>
                </a:cubicBezTo>
                <a:cubicBezTo>
                  <a:pt x="1726" y="4993"/>
                  <a:pt x="1730" y="4989"/>
                  <a:pt x="1730" y="4983"/>
                </a:cubicBezTo>
                <a:close/>
                <a:moveTo>
                  <a:pt x="1618" y="5170"/>
                </a:moveTo>
                <a:cubicBezTo>
                  <a:pt x="1618" y="5167"/>
                  <a:pt x="1616" y="5165"/>
                  <a:pt x="1613" y="5165"/>
                </a:cubicBezTo>
                <a:cubicBezTo>
                  <a:pt x="1610" y="5165"/>
                  <a:pt x="1608" y="5167"/>
                  <a:pt x="1608" y="5170"/>
                </a:cubicBezTo>
                <a:cubicBezTo>
                  <a:pt x="1608" y="5173"/>
                  <a:pt x="1610" y="5175"/>
                  <a:pt x="1613" y="5175"/>
                </a:cubicBezTo>
                <a:cubicBezTo>
                  <a:pt x="1616" y="5175"/>
                  <a:pt x="1618" y="5173"/>
                  <a:pt x="1618" y="5170"/>
                </a:cubicBezTo>
                <a:close/>
                <a:moveTo>
                  <a:pt x="1494" y="5346"/>
                </a:moveTo>
                <a:cubicBezTo>
                  <a:pt x="1492" y="5346"/>
                  <a:pt x="1491" y="5348"/>
                  <a:pt x="1491" y="5349"/>
                </a:cubicBezTo>
                <a:cubicBezTo>
                  <a:pt x="1491" y="5351"/>
                  <a:pt x="1492" y="5352"/>
                  <a:pt x="1494" y="5352"/>
                </a:cubicBezTo>
                <a:cubicBezTo>
                  <a:pt x="1495" y="5352"/>
                  <a:pt x="1497" y="5351"/>
                  <a:pt x="1497" y="5349"/>
                </a:cubicBezTo>
                <a:cubicBezTo>
                  <a:pt x="1497" y="5348"/>
                  <a:pt x="1495" y="5346"/>
                  <a:pt x="1494" y="5346"/>
                </a:cubicBezTo>
                <a:close/>
                <a:moveTo>
                  <a:pt x="1364" y="5519"/>
                </a:moveTo>
                <a:cubicBezTo>
                  <a:pt x="1363" y="5519"/>
                  <a:pt x="1362" y="5520"/>
                  <a:pt x="1362" y="5521"/>
                </a:cubicBezTo>
                <a:cubicBezTo>
                  <a:pt x="1362" y="5522"/>
                  <a:pt x="1363" y="5523"/>
                  <a:pt x="1364" y="5523"/>
                </a:cubicBezTo>
                <a:cubicBezTo>
                  <a:pt x="1365" y="5523"/>
                  <a:pt x="1366" y="5522"/>
                  <a:pt x="1366" y="5521"/>
                </a:cubicBezTo>
                <a:cubicBezTo>
                  <a:pt x="1366" y="5520"/>
                  <a:pt x="1365" y="5519"/>
                  <a:pt x="1364" y="5519"/>
                </a:cubicBezTo>
                <a:close/>
                <a:moveTo>
                  <a:pt x="1225" y="5685"/>
                </a:moveTo>
                <a:cubicBezTo>
                  <a:pt x="1225" y="5684"/>
                  <a:pt x="1225" y="5683"/>
                  <a:pt x="1224" y="5683"/>
                </a:cubicBezTo>
                <a:cubicBezTo>
                  <a:pt x="1223" y="5683"/>
                  <a:pt x="1222" y="5684"/>
                  <a:pt x="1222" y="5685"/>
                </a:cubicBezTo>
                <a:cubicBezTo>
                  <a:pt x="1222" y="5686"/>
                  <a:pt x="1223" y="5686"/>
                  <a:pt x="1224" y="5686"/>
                </a:cubicBezTo>
                <a:cubicBezTo>
                  <a:pt x="1225" y="5686"/>
                  <a:pt x="1225" y="5686"/>
                  <a:pt x="1225" y="5685"/>
                </a:cubicBezTo>
                <a:close/>
                <a:moveTo>
                  <a:pt x="1074" y="5838"/>
                </a:moveTo>
                <a:cubicBezTo>
                  <a:pt x="1073" y="5838"/>
                  <a:pt x="1072" y="5838"/>
                  <a:pt x="1072" y="5839"/>
                </a:cubicBezTo>
                <a:cubicBezTo>
                  <a:pt x="1072" y="5840"/>
                  <a:pt x="1073" y="5841"/>
                  <a:pt x="1074" y="5841"/>
                </a:cubicBezTo>
                <a:cubicBezTo>
                  <a:pt x="1075" y="5841"/>
                  <a:pt x="1076" y="5840"/>
                  <a:pt x="1076" y="5839"/>
                </a:cubicBezTo>
                <a:cubicBezTo>
                  <a:pt x="1076" y="5838"/>
                  <a:pt x="1075" y="5838"/>
                  <a:pt x="1074" y="5838"/>
                </a:cubicBezTo>
                <a:close/>
                <a:moveTo>
                  <a:pt x="3" y="106"/>
                </a:moveTo>
                <a:cubicBezTo>
                  <a:pt x="1" y="106"/>
                  <a:pt x="0" y="107"/>
                  <a:pt x="0" y="108"/>
                </a:cubicBezTo>
                <a:cubicBezTo>
                  <a:pt x="0" y="109"/>
                  <a:pt x="1" y="110"/>
                  <a:pt x="3" y="110"/>
                </a:cubicBezTo>
                <a:cubicBezTo>
                  <a:pt x="4" y="110"/>
                  <a:pt x="5" y="109"/>
                  <a:pt x="5" y="108"/>
                </a:cubicBezTo>
                <a:cubicBezTo>
                  <a:pt x="5" y="107"/>
                  <a:pt x="4" y="106"/>
                  <a:pt x="3" y="106"/>
                </a:cubicBezTo>
                <a:close/>
                <a:moveTo>
                  <a:pt x="198" y="194"/>
                </a:moveTo>
                <a:cubicBezTo>
                  <a:pt x="196" y="194"/>
                  <a:pt x="194" y="196"/>
                  <a:pt x="194" y="198"/>
                </a:cubicBezTo>
                <a:cubicBezTo>
                  <a:pt x="194" y="200"/>
                  <a:pt x="196" y="202"/>
                  <a:pt x="198" y="202"/>
                </a:cubicBezTo>
                <a:cubicBezTo>
                  <a:pt x="200" y="202"/>
                  <a:pt x="202" y="200"/>
                  <a:pt x="202" y="198"/>
                </a:cubicBezTo>
                <a:cubicBezTo>
                  <a:pt x="202" y="196"/>
                  <a:pt x="200" y="194"/>
                  <a:pt x="198" y="194"/>
                </a:cubicBezTo>
                <a:close/>
                <a:moveTo>
                  <a:pt x="388" y="294"/>
                </a:moveTo>
                <a:cubicBezTo>
                  <a:pt x="384" y="294"/>
                  <a:pt x="382" y="297"/>
                  <a:pt x="382" y="300"/>
                </a:cubicBezTo>
                <a:cubicBezTo>
                  <a:pt x="382" y="304"/>
                  <a:pt x="384" y="306"/>
                  <a:pt x="388" y="306"/>
                </a:cubicBezTo>
                <a:cubicBezTo>
                  <a:pt x="391" y="306"/>
                  <a:pt x="394" y="304"/>
                  <a:pt x="394" y="300"/>
                </a:cubicBezTo>
                <a:cubicBezTo>
                  <a:pt x="394" y="297"/>
                  <a:pt x="391" y="294"/>
                  <a:pt x="388" y="294"/>
                </a:cubicBezTo>
                <a:close/>
                <a:moveTo>
                  <a:pt x="571" y="403"/>
                </a:moveTo>
                <a:cubicBezTo>
                  <a:pt x="565" y="403"/>
                  <a:pt x="560" y="407"/>
                  <a:pt x="560" y="413"/>
                </a:cubicBezTo>
                <a:cubicBezTo>
                  <a:pt x="560" y="419"/>
                  <a:pt x="565" y="424"/>
                  <a:pt x="571" y="424"/>
                </a:cubicBezTo>
                <a:cubicBezTo>
                  <a:pt x="577" y="424"/>
                  <a:pt x="582" y="419"/>
                  <a:pt x="582" y="413"/>
                </a:cubicBezTo>
                <a:cubicBezTo>
                  <a:pt x="582" y="407"/>
                  <a:pt x="577" y="403"/>
                  <a:pt x="571" y="403"/>
                </a:cubicBezTo>
                <a:close/>
                <a:moveTo>
                  <a:pt x="747" y="521"/>
                </a:moveTo>
                <a:cubicBezTo>
                  <a:pt x="737" y="521"/>
                  <a:pt x="730" y="528"/>
                  <a:pt x="730" y="538"/>
                </a:cubicBezTo>
                <a:cubicBezTo>
                  <a:pt x="730" y="547"/>
                  <a:pt x="737" y="555"/>
                  <a:pt x="747" y="555"/>
                </a:cubicBezTo>
                <a:cubicBezTo>
                  <a:pt x="756" y="555"/>
                  <a:pt x="764" y="547"/>
                  <a:pt x="764" y="538"/>
                </a:cubicBezTo>
                <a:cubicBezTo>
                  <a:pt x="764" y="528"/>
                  <a:pt x="756" y="521"/>
                  <a:pt x="747" y="521"/>
                </a:cubicBezTo>
                <a:close/>
                <a:moveTo>
                  <a:pt x="915" y="649"/>
                </a:moveTo>
                <a:cubicBezTo>
                  <a:pt x="901" y="649"/>
                  <a:pt x="891" y="660"/>
                  <a:pt x="891" y="673"/>
                </a:cubicBezTo>
                <a:cubicBezTo>
                  <a:pt x="891" y="686"/>
                  <a:pt x="901" y="697"/>
                  <a:pt x="915" y="697"/>
                </a:cubicBezTo>
                <a:cubicBezTo>
                  <a:pt x="928" y="697"/>
                  <a:pt x="939" y="686"/>
                  <a:pt x="939" y="673"/>
                </a:cubicBezTo>
                <a:cubicBezTo>
                  <a:pt x="939" y="660"/>
                  <a:pt x="928" y="649"/>
                  <a:pt x="915" y="649"/>
                </a:cubicBezTo>
                <a:close/>
                <a:moveTo>
                  <a:pt x="1074" y="788"/>
                </a:moveTo>
                <a:cubicBezTo>
                  <a:pt x="1057" y="788"/>
                  <a:pt x="1044" y="802"/>
                  <a:pt x="1044" y="818"/>
                </a:cubicBezTo>
                <a:cubicBezTo>
                  <a:pt x="1044" y="834"/>
                  <a:pt x="1057" y="848"/>
                  <a:pt x="1074" y="848"/>
                </a:cubicBezTo>
                <a:cubicBezTo>
                  <a:pt x="1090" y="848"/>
                  <a:pt x="1104" y="834"/>
                  <a:pt x="1104" y="818"/>
                </a:cubicBezTo>
                <a:cubicBezTo>
                  <a:pt x="1104" y="802"/>
                  <a:pt x="1090" y="788"/>
                  <a:pt x="1074" y="788"/>
                </a:cubicBezTo>
                <a:close/>
                <a:moveTo>
                  <a:pt x="1224" y="938"/>
                </a:moveTo>
                <a:cubicBezTo>
                  <a:pt x="1205" y="938"/>
                  <a:pt x="1190" y="954"/>
                  <a:pt x="1190" y="973"/>
                </a:cubicBezTo>
                <a:cubicBezTo>
                  <a:pt x="1190" y="992"/>
                  <a:pt x="1205" y="1007"/>
                  <a:pt x="1224" y="1007"/>
                </a:cubicBezTo>
                <a:cubicBezTo>
                  <a:pt x="1243" y="1007"/>
                  <a:pt x="1258" y="992"/>
                  <a:pt x="1258" y="973"/>
                </a:cubicBezTo>
                <a:cubicBezTo>
                  <a:pt x="1258" y="954"/>
                  <a:pt x="1243" y="938"/>
                  <a:pt x="1224" y="938"/>
                </a:cubicBezTo>
                <a:close/>
                <a:moveTo>
                  <a:pt x="1401" y="1136"/>
                </a:moveTo>
                <a:cubicBezTo>
                  <a:pt x="1401" y="1116"/>
                  <a:pt x="1384" y="1099"/>
                  <a:pt x="1364" y="1099"/>
                </a:cubicBezTo>
                <a:cubicBezTo>
                  <a:pt x="1343" y="1099"/>
                  <a:pt x="1327" y="1116"/>
                  <a:pt x="1327" y="1136"/>
                </a:cubicBezTo>
                <a:cubicBezTo>
                  <a:pt x="1327" y="1157"/>
                  <a:pt x="1343" y="1173"/>
                  <a:pt x="1364" y="1173"/>
                </a:cubicBezTo>
                <a:cubicBezTo>
                  <a:pt x="1384" y="1173"/>
                  <a:pt x="1401" y="1157"/>
                  <a:pt x="1401" y="1136"/>
                </a:cubicBezTo>
                <a:close/>
                <a:moveTo>
                  <a:pt x="1494" y="1267"/>
                </a:moveTo>
                <a:cubicBezTo>
                  <a:pt x="1471" y="1267"/>
                  <a:pt x="1453" y="1285"/>
                  <a:pt x="1453" y="1308"/>
                </a:cubicBezTo>
                <a:cubicBezTo>
                  <a:pt x="1453" y="1331"/>
                  <a:pt x="1471" y="1349"/>
                  <a:pt x="1494" y="1349"/>
                </a:cubicBezTo>
                <a:cubicBezTo>
                  <a:pt x="1516" y="1349"/>
                  <a:pt x="1535" y="1331"/>
                  <a:pt x="1535" y="1308"/>
                </a:cubicBezTo>
                <a:cubicBezTo>
                  <a:pt x="1535" y="1285"/>
                  <a:pt x="1516" y="1267"/>
                  <a:pt x="1494" y="1267"/>
                </a:cubicBezTo>
                <a:close/>
                <a:moveTo>
                  <a:pt x="1613" y="1441"/>
                </a:moveTo>
                <a:cubicBezTo>
                  <a:pt x="1587" y="1441"/>
                  <a:pt x="1566" y="1462"/>
                  <a:pt x="1566" y="1488"/>
                </a:cubicBezTo>
                <a:cubicBezTo>
                  <a:pt x="1566" y="1513"/>
                  <a:pt x="1587" y="1534"/>
                  <a:pt x="1613" y="1534"/>
                </a:cubicBezTo>
                <a:cubicBezTo>
                  <a:pt x="1638" y="1534"/>
                  <a:pt x="1659" y="1513"/>
                  <a:pt x="1659" y="1488"/>
                </a:cubicBezTo>
                <a:cubicBezTo>
                  <a:pt x="1659" y="1462"/>
                  <a:pt x="1638" y="1441"/>
                  <a:pt x="1613" y="1441"/>
                </a:cubicBezTo>
                <a:close/>
                <a:moveTo>
                  <a:pt x="1720" y="1727"/>
                </a:moveTo>
                <a:cubicBezTo>
                  <a:pt x="1750" y="1727"/>
                  <a:pt x="1773" y="1704"/>
                  <a:pt x="1773" y="1674"/>
                </a:cubicBezTo>
                <a:cubicBezTo>
                  <a:pt x="1773" y="1645"/>
                  <a:pt x="1750" y="1621"/>
                  <a:pt x="1720" y="1621"/>
                </a:cubicBezTo>
                <a:cubicBezTo>
                  <a:pt x="1691" y="1621"/>
                  <a:pt x="1667" y="1645"/>
                  <a:pt x="1667" y="1674"/>
                </a:cubicBezTo>
                <a:cubicBezTo>
                  <a:pt x="1667" y="1704"/>
                  <a:pt x="1691" y="1727"/>
                  <a:pt x="1720" y="1727"/>
                </a:cubicBezTo>
                <a:close/>
                <a:moveTo>
                  <a:pt x="1875" y="1867"/>
                </a:moveTo>
                <a:cubicBezTo>
                  <a:pt x="1875" y="1835"/>
                  <a:pt x="1849" y="1808"/>
                  <a:pt x="1816" y="1808"/>
                </a:cubicBezTo>
                <a:cubicBezTo>
                  <a:pt x="1784" y="1808"/>
                  <a:pt x="1758" y="1835"/>
                  <a:pt x="1758" y="1867"/>
                </a:cubicBezTo>
                <a:cubicBezTo>
                  <a:pt x="1758" y="1899"/>
                  <a:pt x="1784" y="1926"/>
                  <a:pt x="1816" y="1926"/>
                </a:cubicBezTo>
                <a:cubicBezTo>
                  <a:pt x="1849" y="1926"/>
                  <a:pt x="1875" y="1899"/>
                  <a:pt x="1875" y="1867"/>
                </a:cubicBezTo>
                <a:close/>
                <a:moveTo>
                  <a:pt x="1836" y="2065"/>
                </a:moveTo>
                <a:cubicBezTo>
                  <a:pt x="1836" y="2101"/>
                  <a:pt x="1865" y="2129"/>
                  <a:pt x="1900" y="2129"/>
                </a:cubicBezTo>
                <a:cubicBezTo>
                  <a:pt x="1936" y="2129"/>
                  <a:pt x="1964" y="2101"/>
                  <a:pt x="1964" y="2065"/>
                </a:cubicBezTo>
                <a:cubicBezTo>
                  <a:pt x="1964" y="2030"/>
                  <a:pt x="1936" y="2002"/>
                  <a:pt x="1900" y="2002"/>
                </a:cubicBezTo>
                <a:cubicBezTo>
                  <a:pt x="1865" y="2002"/>
                  <a:pt x="1836" y="2030"/>
                  <a:pt x="1836" y="2065"/>
                </a:cubicBezTo>
                <a:close/>
                <a:moveTo>
                  <a:pt x="1972" y="2202"/>
                </a:moveTo>
                <a:cubicBezTo>
                  <a:pt x="1935" y="2202"/>
                  <a:pt x="1906" y="2232"/>
                  <a:pt x="1906" y="2269"/>
                </a:cubicBezTo>
                <a:cubicBezTo>
                  <a:pt x="1906" y="2305"/>
                  <a:pt x="1935" y="2335"/>
                  <a:pt x="1972" y="2335"/>
                </a:cubicBezTo>
                <a:cubicBezTo>
                  <a:pt x="2008" y="2335"/>
                  <a:pt x="2038" y="2305"/>
                  <a:pt x="2038" y="2269"/>
                </a:cubicBezTo>
                <a:cubicBezTo>
                  <a:pt x="2038" y="2232"/>
                  <a:pt x="2008" y="2202"/>
                  <a:pt x="1972" y="2202"/>
                </a:cubicBezTo>
                <a:close/>
                <a:moveTo>
                  <a:pt x="2031" y="2410"/>
                </a:moveTo>
                <a:cubicBezTo>
                  <a:pt x="1994" y="2410"/>
                  <a:pt x="1965" y="2439"/>
                  <a:pt x="1965" y="2476"/>
                </a:cubicBezTo>
                <a:cubicBezTo>
                  <a:pt x="1965" y="2512"/>
                  <a:pt x="1994" y="2542"/>
                  <a:pt x="2031" y="2542"/>
                </a:cubicBezTo>
                <a:cubicBezTo>
                  <a:pt x="2067" y="2542"/>
                  <a:pt x="2097" y="2512"/>
                  <a:pt x="2097" y="2476"/>
                </a:cubicBezTo>
                <a:cubicBezTo>
                  <a:pt x="2097" y="2439"/>
                  <a:pt x="2067" y="2410"/>
                  <a:pt x="2031" y="2410"/>
                </a:cubicBezTo>
                <a:close/>
                <a:moveTo>
                  <a:pt x="2077" y="2621"/>
                </a:moveTo>
                <a:cubicBezTo>
                  <a:pt x="2041" y="2621"/>
                  <a:pt x="2012" y="2650"/>
                  <a:pt x="2012" y="2686"/>
                </a:cubicBezTo>
                <a:cubicBezTo>
                  <a:pt x="2012" y="2722"/>
                  <a:pt x="2041" y="2751"/>
                  <a:pt x="2077" y="2751"/>
                </a:cubicBezTo>
                <a:cubicBezTo>
                  <a:pt x="2113" y="2751"/>
                  <a:pt x="2142" y="2722"/>
                  <a:pt x="2142" y="2686"/>
                </a:cubicBezTo>
                <a:cubicBezTo>
                  <a:pt x="2142" y="2650"/>
                  <a:pt x="2113" y="2621"/>
                  <a:pt x="2077" y="2621"/>
                </a:cubicBezTo>
                <a:close/>
                <a:moveTo>
                  <a:pt x="2110" y="2836"/>
                </a:moveTo>
                <a:cubicBezTo>
                  <a:pt x="2075" y="2836"/>
                  <a:pt x="2047" y="2864"/>
                  <a:pt x="2047" y="2899"/>
                </a:cubicBezTo>
                <a:cubicBezTo>
                  <a:pt x="2047" y="2934"/>
                  <a:pt x="2075" y="2962"/>
                  <a:pt x="2110" y="2962"/>
                </a:cubicBezTo>
                <a:cubicBezTo>
                  <a:pt x="2145" y="2962"/>
                  <a:pt x="2173" y="2934"/>
                  <a:pt x="2173" y="2899"/>
                </a:cubicBezTo>
                <a:cubicBezTo>
                  <a:pt x="2173" y="2864"/>
                  <a:pt x="2145" y="2836"/>
                  <a:pt x="2110" y="2836"/>
                </a:cubicBezTo>
                <a:close/>
                <a:moveTo>
                  <a:pt x="2130" y="3054"/>
                </a:moveTo>
                <a:cubicBezTo>
                  <a:pt x="2097" y="3054"/>
                  <a:pt x="2071" y="3081"/>
                  <a:pt x="2071" y="3113"/>
                </a:cubicBezTo>
                <a:cubicBezTo>
                  <a:pt x="2071" y="3146"/>
                  <a:pt x="2097" y="3173"/>
                  <a:pt x="2130" y="3173"/>
                </a:cubicBezTo>
                <a:cubicBezTo>
                  <a:pt x="2163" y="3173"/>
                  <a:pt x="2189" y="3146"/>
                  <a:pt x="2189" y="3113"/>
                </a:cubicBezTo>
                <a:cubicBezTo>
                  <a:pt x="2189" y="3081"/>
                  <a:pt x="2163" y="3054"/>
                  <a:pt x="2130" y="3054"/>
                </a:cubicBezTo>
                <a:close/>
                <a:moveTo>
                  <a:pt x="2342" y="3263"/>
                </a:moveTo>
                <a:cubicBezTo>
                  <a:pt x="2306" y="3263"/>
                  <a:pt x="2277" y="3292"/>
                  <a:pt x="2277" y="3329"/>
                </a:cubicBezTo>
                <a:cubicBezTo>
                  <a:pt x="2277" y="3365"/>
                  <a:pt x="2306" y="3394"/>
                  <a:pt x="2342" y="3394"/>
                </a:cubicBezTo>
                <a:cubicBezTo>
                  <a:pt x="2378" y="3394"/>
                  <a:pt x="2408" y="3365"/>
                  <a:pt x="2408" y="3329"/>
                </a:cubicBezTo>
                <a:cubicBezTo>
                  <a:pt x="2408" y="3292"/>
                  <a:pt x="2378" y="3263"/>
                  <a:pt x="2342" y="3263"/>
                </a:cubicBezTo>
                <a:close/>
                <a:moveTo>
                  <a:pt x="2399" y="3544"/>
                </a:moveTo>
                <a:cubicBezTo>
                  <a:pt x="2399" y="3509"/>
                  <a:pt x="2371" y="3481"/>
                  <a:pt x="2336" y="3481"/>
                </a:cubicBezTo>
                <a:cubicBezTo>
                  <a:pt x="2301" y="3481"/>
                  <a:pt x="2273" y="3509"/>
                  <a:pt x="2273" y="3544"/>
                </a:cubicBezTo>
                <a:cubicBezTo>
                  <a:pt x="2273" y="3579"/>
                  <a:pt x="2301" y="3607"/>
                  <a:pt x="2336" y="3607"/>
                </a:cubicBezTo>
                <a:cubicBezTo>
                  <a:pt x="2371" y="3607"/>
                  <a:pt x="2399" y="3579"/>
                  <a:pt x="2399" y="3544"/>
                </a:cubicBezTo>
                <a:close/>
                <a:moveTo>
                  <a:pt x="2378" y="3759"/>
                </a:moveTo>
                <a:cubicBezTo>
                  <a:pt x="2378" y="3725"/>
                  <a:pt x="2351" y="3698"/>
                  <a:pt x="2317" y="3698"/>
                </a:cubicBezTo>
                <a:cubicBezTo>
                  <a:pt x="2283" y="3698"/>
                  <a:pt x="2256" y="3725"/>
                  <a:pt x="2256" y="3759"/>
                </a:cubicBezTo>
                <a:cubicBezTo>
                  <a:pt x="2256" y="3792"/>
                  <a:pt x="2283" y="3820"/>
                  <a:pt x="2317" y="3820"/>
                </a:cubicBezTo>
                <a:cubicBezTo>
                  <a:pt x="2351" y="3820"/>
                  <a:pt x="2378" y="3792"/>
                  <a:pt x="2378" y="3759"/>
                </a:cubicBezTo>
                <a:close/>
                <a:moveTo>
                  <a:pt x="2228" y="3972"/>
                </a:moveTo>
                <a:cubicBezTo>
                  <a:pt x="2228" y="4004"/>
                  <a:pt x="2254" y="4029"/>
                  <a:pt x="2286" y="4029"/>
                </a:cubicBezTo>
                <a:cubicBezTo>
                  <a:pt x="2318" y="4029"/>
                  <a:pt x="2344" y="4004"/>
                  <a:pt x="2344" y="3972"/>
                </a:cubicBezTo>
                <a:cubicBezTo>
                  <a:pt x="2344" y="3940"/>
                  <a:pt x="2318" y="3914"/>
                  <a:pt x="2286" y="3914"/>
                </a:cubicBezTo>
                <a:cubicBezTo>
                  <a:pt x="2254" y="3914"/>
                  <a:pt x="2228" y="3940"/>
                  <a:pt x="2228" y="3972"/>
                </a:cubicBezTo>
                <a:close/>
                <a:moveTo>
                  <a:pt x="2296" y="4183"/>
                </a:moveTo>
                <a:cubicBezTo>
                  <a:pt x="2296" y="4153"/>
                  <a:pt x="2272" y="4129"/>
                  <a:pt x="2242" y="4129"/>
                </a:cubicBezTo>
                <a:cubicBezTo>
                  <a:pt x="2213" y="4129"/>
                  <a:pt x="2189" y="4153"/>
                  <a:pt x="2189" y="4183"/>
                </a:cubicBezTo>
                <a:cubicBezTo>
                  <a:pt x="2189" y="4212"/>
                  <a:pt x="2213" y="4236"/>
                  <a:pt x="2242" y="4236"/>
                </a:cubicBezTo>
                <a:cubicBezTo>
                  <a:pt x="2272" y="4236"/>
                  <a:pt x="2296" y="4212"/>
                  <a:pt x="2296" y="4183"/>
                </a:cubicBezTo>
                <a:close/>
                <a:moveTo>
                  <a:pt x="2236" y="4391"/>
                </a:moveTo>
                <a:cubicBezTo>
                  <a:pt x="2236" y="4364"/>
                  <a:pt x="2214" y="4342"/>
                  <a:pt x="2187" y="4342"/>
                </a:cubicBezTo>
                <a:cubicBezTo>
                  <a:pt x="2160" y="4342"/>
                  <a:pt x="2138" y="4364"/>
                  <a:pt x="2138" y="4391"/>
                </a:cubicBezTo>
                <a:cubicBezTo>
                  <a:pt x="2138" y="4418"/>
                  <a:pt x="2160" y="4440"/>
                  <a:pt x="2187" y="4440"/>
                </a:cubicBezTo>
                <a:cubicBezTo>
                  <a:pt x="2214" y="4440"/>
                  <a:pt x="2236" y="4418"/>
                  <a:pt x="2236" y="4391"/>
                </a:cubicBezTo>
                <a:close/>
                <a:moveTo>
                  <a:pt x="2119" y="4640"/>
                </a:moveTo>
                <a:cubicBezTo>
                  <a:pt x="2143" y="4640"/>
                  <a:pt x="2163" y="4620"/>
                  <a:pt x="2163" y="4595"/>
                </a:cubicBezTo>
                <a:cubicBezTo>
                  <a:pt x="2163" y="4571"/>
                  <a:pt x="2143" y="4551"/>
                  <a:pt x="2119" y="4551"/>
                </a:cubicBezTo>
                <a:cubicBezTo>
                  <a:pt x="2094" y="4551"/>
                  <a:pt x="2074" y="4571"/>
                  <a:pt x="2074" y="4595"/>
                </a:cubicBezTo>
                <a:cubicBezTo>
                  <a:pt x="2074" y="4620"/>
                  <a:pt x="2094" y="4640"/>
                  <a:pt x="2119" y="4640"/>
                </a:cubicBezTo>
                <a:close/>
                <a:moveTo>
                  <a:pt x="2039" y="4835"/>
                </a:moveTo>
                <a:cubicBezTo>
                  <a:pt x="2061" y="4835"/>
                  <a:pt x="2079" y="4817"/>
                  <a:pt x="2079" y="4795"/>
                </a:cubicBezTo>
                <a:cubicBezTo>
                  <a:pt x="2079" y="4774"/>
                  <a:pt x="2061" y="4756"/>
                  <a:pt x="2039" y="4756"/>
                </a:cubicBezTo>
                <a:cubicBezTo>
                  <a:pt x="2018" y="4756"/>
                  <a:pt x="2000" y="4774"/>
                  <a:pt x="2000" y="4795"/>
                </a:cubicBezTo>
                <a:cubicBezTo>
                  <a:pt x="2000" y="4817"/>
                  <a:pt x="2018" y="4835"/>
                  <a:pt x="2039" y="4835"/>
                </a:cubicBezTo>
                <a:close/>
                <a:moveTo>
                  <a:pt x="1982" y="4991"/>
                </a:moveTo>
                <a:cubicBezTo>
                  <a:pt x="1982" y="4972"/>
                  <a:pt x="1967" y="4957"/>
                  <a:pt x="1948" y="4957"/>
                </a:cubicBezTo>
                <a:cubicBezTo>
                  <a:pt x="1930" y="4957"/>
                  <a:pt x="1915" y="4972"/>
                  <a:pt x="1915" y="4991"/>
                </a:cubicBezTo>
                <a:cubicBezTo>
                  <a:pt x="1915" y="5009"/>
                  <a:pt x="1930" y="5024"/>
                  <a:pt x="1948" y="5024"/>
                </a:cubicBezTo>
                <a:cubicBezTo>
                  <a:pt x="1967" y="5024"/>
                  <a:pt x="1982" y="5009"/>
                  <a:pt x="1982" y="4991"/>
                </a:cubicBezTo>
                <a:close/>
                <a:moveTo>
                  <a:pt x="1818" y="5180"/>
                </a:moveTo>
                <a:cubicBezTo>
                  <a:pt x="1818" y="5196"/>
                  <a:pt x="1831" y="5208"/>
                  <a:pt x="1846" y="5208"/>
                </a:cubicBezTo>
                <a:cubicBezTo>
                  <a:pt x="1862" y="5208"/>
                  <a:pt x="1874" y="5196"/>
                  <a:pt x="1874" y="5180"/>
                </a:cubicBezTo>
                <a:cubicBezTo>
                  <a:pt x="1874" y="5165"/>
                  <a:pt x="1862" y="5152"/>
                  <a:pt x="1846" y="5152"/>
                </a:cubicBezTo>
                <a:cubicBezTo>
                  <a:pt x="1831" y="5152"/>
                  <a:pt x="1818" y="5165"/>
                  <a:pt x="1818" y="5180"/>
                </a:cubicBezTo>
                <a:close/>
                <a:moveTo>
                  <a:pt x="1733" y="5385"/>
                </a:moveTo>
                <a:cubicBezTo>
                  <a:pt x="1745" y="5385"/>
                  <a:pt x="1755" y="5375"/>
                  <a:pt x="1755" y="5363"/>
                </a:cubicBezTo>
                <a:cubicBezTo>
                  <a:pt x="1755" y="5351"/>
                  <a:pt x="1745" y="5342"/>
                  <a:pt x="1733" y="5342"/>
                </a:cubicBezTo>
                <a:cubicBezTo>
                  <a:pt x="1721" y="5342"/>
                  <a:pt x="1711" y="5351"/>
                  <a:pt x="1711" y="5363"/>
                </a:cubicBezTo>
                <a:cubicBezTo>
                  <a:pt x="1711" y="5375"/>
                  <a:pt x="1721" y="5385"/>
                  <a:pt x="1733" y="5385"/>
                </a:cubicBezTo>
                <a:close/>
                <a:moveTo>
                  <a:pt x="1610" y="5525"/>
                </a:moveTo>
                <a:cubicBezTo>
                  <a:pt x="1601" y="5525"/>
                  <a:pt x="1594" y="5531"/>
                  <a:pt x="1594" y="5540"/>
                </a:cubicBezTo>
                <a:cubicBezTo>
                  <a:pt x="1594" y="5548"/>
                  <a:pt x="1601" y="5555"/>
                  <a:pt x="1610" y="5555"/>
                </a:cubicBezTo>
                <a:cubicBezTo>
                  <a:pt x="1618" y="5555"/>
                  <a:pt x="1625" y="5548"/>
                  <a:pt x="1625" y="5540"/>
                </a:cubicBezTo>
                <a:cubicBezTo>
                  <a:pt x="1625" y="5531"/>
                  <a:pt x="1618" y="5525"/>
                  <a:pt x="1610" y="5525"/>
                </a:cubicBezTo>
                <a:close/>
                <a:moveTo>
                  <a:pt x="1476" y="5700"/>
                </a:moveTo>
                <a:cubicBezTo>
                  <a:pt x="1471" y="5700"/>
                  <a:pt x="1467" y="5704"/>
                  <a:pt x="1467" y="5709"/>
                </a:cubicBezTo>
                <a:cubicBezTo>
                  <a:pt x="1467" y="5714"/>
                  <a:pt x="1471" y="5718"/>
                  <a:pt x="1476" y="5718"/>
                </a:cubicBezTo>
                <a:cubicBezTo>
                  <a:pt x="1481" y="5718"/>
                  <a:pt x="1485" y="5714"/>
                  <a:pt x="1485" y="5709"/>
                </a:cubicBezTo>
                <a:cubicBezTo>
                  <a:pt x="1485" y="5704"/>
                  <a:pt x="1481" y="5700"/>
                  <a:pt x="1476" y="5700"/>
                </a:cubicBezTo>
                <a:close/>
                <a:moveTo>
                  <a:pt x="1333" y="5865"/>
                </a:moveTo>
                <a:cubicBezTo>
                  <a:pt x="1330" y="5865"/>
                  <a:pt x="1328" y="5867"/>
                  <a:pt x="1328" y="5870"/>
                </a:cubicBezTo>
                <a:cubicBezTo>
                  <a:pt x="1328" y="5872"/>
                  <a:pt x="1330" y="5874"/>
                  <a:pt x="1333" y="5874"/>
                </a:cubicBezTo>
                <a:cubicBezTo>
                  <a:pt x="1335" y="5874"/>
                  <a:pt x="1337" y="5872"/>
                  <a:pt x="1337" y="5870"/>
                </a:cubicBezTo>
                <a:cubicBezTo>
                  <a:pt x="1337" y="5867"/>
                  <a:pt x="1335" y="5865"/>
                  <a:pt x="1333" y="5865"/>
                </a:cubicBezTo>
                <a:close/>
                <a:moveTo>
                  <a:pt x="1180" y="6020"/>
                </a:moveTo>
                <a:cubicBezTo>
                  <a:pt x="1179" y="6020"/>
                  <a:pt x="1178" y="6021"/>
                  <a:pt x="1178" y="6022"/>
                </a:cubicBezTo>
                <a:cubicBezTo>
                  <a:pt x="1178" y="6023"/>
                  <a:pt x="1179" y="6024"/>
                  <a:pt x="1180" y="6024"/>
                </a:cubicBezTo>
                <a:cubicBezTo>
                  <a:pt x="1182" y="6024"/>
                  <a:pt x="1183" y="6023"/>
                  <a:pt x="1183" y="6022"/>
                </a:cubicBezTo>
                <a:cubicBezTo>
                  <a:pt x="1183" y="6021"/>
                  <a:pt x="1182" y="6020"/>
                  <a:pt x="1180" y="6020"/>
                </a:cubicBezTo>
                <a:close/>
                <a:moveTo>
                  <a:pt x="1020" y="6164"/>
                </a:moveTo>
                <a:cubicBezTo>
                  <a:pt x="1019" y="6164"/>
                  <a:pt x="1018" y="6164"/>
                  <a:pt x="1018" y="6165"/>
                </a:cubicBezTo>
                <a:cubicBezTo>
                  <a:pt x="1018" y="6166"/>
                  <a:pt x="1019" y="6167"/>
                  <a:pt x="1020" y="6167"/>
                </a:cubicBezTo>
                <a:cubicBezTo>
                  <a:pt x="1020" y="6167"/>
                  <a:pt x="1021" y="6166"/>
                  <a:pt x="1021" y="6165"/>
                </a:cubicBezTo>
                <a:cubicBezTo>
                  <a:pt x="1021" y="6164"/>
                  <a:pt x="1020" y="6164"/>
                  <a:pt x="1020" y="6164"/>
                </a:cubicBezTo>
                <a:close/>
                <a:moveTo>
                  <a:pt x="301" y="18"/>
                </a:moveTo>
                <a:cubicBezTo>
                  <a:pt x="300" y="18"/>
                  <a:pt x="299" y="19"/>
                  <a:pt x="299" y="20"/>
                </a:cubicBezTo>
                <a:cubicBezTo>
                  <a:pt x="299" y="21"/>
                  <a:pt x="300" y="21"/>
                  <a:pt x="301" y="21"/>
                </a:cubicBezTo>
                <a:cubicBezTo>
                  <a:pt x="302" y="21"/>
                  <a:pt x="303" y="21"/>
                  <a:pt x="303" y="20"/>
                </a:cubicBezTo>
                <a:cubicBezTo>
                  <a:pt x="303" y="19"/>
                  <a:pt x="302" y="18"/>
                  <a:pt x="301" y="18"/>
                </a:cubicBezTo>
                <a:close/>
                <a:moveTo>
                  <a:pt x="491" y="120"/>
                </a:moveTo>
                <a:cubicBezTo>
                  <a:pt x="490" y="120"/>
                  <a:pt x="489" y="121"/>
                  <a:pt x="489" y="122"/>
                </a:cubicBezTo>
                <a:cubicBezTo>
                  <a:pt x="489" y="123"/>
                  <a:pt x="490" y="124"/>
                  <a:pt x="491" y="124"/>
                </a:cubicBezTo>
                <a:cubicBezTo>
                  <a:pt x="492" y="124"/>
                  <a:pt x="493" y="123"/>
                  <a:pt x="493" y="122"/>
                </a:cubicBezTo>
                <a:cubicBezTo>
                  <a:pt x="493" y="121"/>
                  <a:pt x="492" y="120"/>
                  <a:pt x="491" y="120"/>
                </a:cubicBezTo>
                <a:close/>
                <a:moveTo>
                  <a:pt x="674" y="233"/>
                </a:moveTo>
                <a:cubicBezTo>
                  <a:pt x="673" y="233"/>
                  <a:pt x="672" y="234"/>
                  <a:pt x="672" y="235"/>
                </a:cubicBezTo>
                <a:cubicBezTo>
                  <a:pt x="672" y="236"/>
                  <a:pt x="673" y="237"/>
                  <a:pt x="674" y="237"/>
                </a:cubicBezTo>
                <a:cubicBezTo>
                  <a:pt x="675" y="237"/>
                  <a:pt x="676" y="236"/>
                  <a:pt x="676" y="235"/>
                </a:cubicBezTo>
                <a:cubicBezTo>
                  <a:pt x="676" y="234"/>
                  <a:pt x="675" y="233"/>
                  <a:pt x="674" y="233"/>
                </a:cubicBezTo>
                <a:close/>
                <a:moveTo>
                  <a:pt x="851" y="355"/>
                </a:moveTo>
                <a:cubicBezTo>
                  <a:pt x="849" y="355"/>
                  <a:pt x="847" y="357"/>
                  <a:pt x="847" y="359"/>
                </a:cubicBezTo>
                <a:cubicBezTo>
                  <a:pt x="847" y="360"/>
                  <a:pt x="849" y="362"/>
                  <a:pt x="851" y="362"/>
                </a:cubicBezTo>
                <a:cubicBezTo>
                  <a:pt x="852" y="362"/>
                  <a:pt x="854" y="360"/>
                  <a:pt x="854" y="359"/>
                </a:cubicBezTo>
                <a:cubicBezTo>
                  <a:pt x="854" y="357"/>
                  <a:pt x="852" y="355"/>
                  <a:pt x="851" y="355"/>
                </a:cubicBezTo>
                <a:close/>
                <a:moveTo>
                  <a:pt x="1020" y="488"/>
                </a:moveTo>
                <a:cubicBezTo>
                  <a:pt x="1017" y="488"/>
                  <a:pt x="1015" y="490"/>
                  <a:pt x="1015" y="492"/>
                </a:cubicBezTo>
                <a:cubicBezTo>
                  <a:pt x="1015" y="495"/>
                  <a:pt x="1017" y="497"/>
                  <a:pt x="1020" y="497"/>
                </a:cubicBezTo>
                <a:cubicBezTo>
                  <a:pt x="1022" y="497"/>
                  <a:pt x="1024" y="495"/>
                  <a:pt x="1024" y="492"/>
                </a:cubicBezTo>
                <a:cubicBezTo>
                  <a:pt x="1024" y="490"/>
                  <a:pt x="1022" y="488"/>
                  <a:pt x="1020" y="488"/>
                </a:cubicBezTo>
                <a:close/>
                <a:moveTo>
                  <a:pt x="1180" y="627"/>
                </a:moveTo>
                <a:cubicBezTo>
                  <a:pt x="1176" y="627"/>
                  <a:pt x="1172" y="631"/>
                  <a:pt x="1172" y="635"/>
                </a:cubicBezTo>
                <a:cubicBezTo>
                  <a:pt x="1172" y="640"/>
                  <a:pt x="1176" y="644"/>
                  <a:pt x="1180" y="644"/>
                </a:cubicBezTo>
                <a:cubicBezTo>
                  <a:pt x="1185" y="644"/>
                  <a:pt x="1189" y="640"/>
                  <a:pt x="1189" y="635"/>
                </a:cubicBezTo>
                <a:cubicBezTo>
                  <a:pt x="1189" y="631"/>
                  <a:pt x="1185" y="627"/>
                  <a:pt x="1180" y="627"/>
                </a:cubicBezTo>
                <a:close/>
                <a:moveTo>
                  <a:pt x="1346" y="788"/>
                </a:moveTo>
                <a:cubicBezTo>
                  <a:pt x="1346" y="780"/>
                  <a:pt x="1340" y="775"/>
                  <a:pt x="1333" y="775"/>
                </a:cubicBezTo>
                <a:cubicBezTo>
                  <a:pt x="1325" y="775"/>
                  <a:pt x="1320" y="780"/>
                  <a:pt x="1320" y="788"/>
                </a:cubicBezTo>
                <a:cubicBezTo>
                  <a:pt x="1320" y="795"/>
                  <a:pt x="1325" y="801"/>
                  <a:pt x="1333" y="801"/>
                </a:cubicBezTo>
                <a:cubicBezTo>
                  <a:pt x="1340" y="801"/>
                  <a:pt x="1346" y="795"/>
                  <a:pt x="1346" y="788"/>
                </a:cubicBezTo>
                <a:close/>
                <a:moveTo>
                  <a:pt x="1476" y="969"/>
                </a:moveTo>
                <a:cubicBezTo>
                  <a:pt x="1487" y="969"/>
                  <a:pt x="1496" y="960"/>
                  <a:pt x="1496" y="949"/>
                </a:cubicBezTo>
                <a:cubicBezTo>
                  <a:pt x="1496" y="938"/>
                  <a:pt x="1487" y="929"/>
                  <a:pt x="1476" y="929"/>
                </a:cubicBezTo>
                <a:cubicBezTo>
                  <a:pt x="1465" y="929"/>
                  <a:pt x="1456" y="938"/>
                  <a:pt x="1456" y="949"/>
                </a:cubicBezTo>
                <a:cubicBezTo>
                  <a:pt x="1456" y="960"/>
                  <a:pt x="1465" y="969"/>
                  <a:pt x="1476" y="969"/>
                </a:cubicBezTo>
                <a:close/>
                <a:moveTo>
                  <a:pt x="1610" y="1144"/>
                </a:moveTo>
                <a:cubicBezTo>
                  <a:pt x="1624" y="1144"/>
                  <a:pt x="1636" y="1132"/>
                  <a:pt x="1636" y="1118"/>
                </a:cubicBezTo>
                <a:cubicBezTo>
                  <a:pt x="1636" y="1103"/>
                  <a:pt x="1624" y="1091"/>
                  <a:pt x="1610" y="1091"/>
                </a:cubicBezTo>
                <a:cubicBezTo>
                  <a:pt x="1595" y="1091"/>
                  <a:pt x="1583" y="1103"/>
                  <a:pt x="1583" y="1118"/>
                </a:cubicBezTo>
                <a:cubicBezTo>
                  <a:pt x="1583" y="1132"/>
                  <a:pt x="1595" y="1144"/>
                  <a:pt x="1610" y="1144"/>
                </a:cubicBezTo>
                <a:close/>
                <a:moveTo>
                  <a:pt x="1733" y="1325"/>
                </a:moveTo>
                <a:cubicBezTo>
                  <a:pt x="1750" y="1325"/>
                  <a:pt x="1764" y="1311"/>
                  <a:pt x="1764" y="1294"/>
                </a:cubicBezTo>
                <a:cubicBezTo>
                  <a:pt x="1764" y="1277"/>
                  <a:pt x="1750" y="1263"/>
                  <a:pt x="1733" y="1263"/>
                </a:cubicBezTo>
                <a:cubicBezTo>
                  <a:pt x="1716" y="1263"/>
                  <a:pt x="1702" y="1277"/>
                  <a:pt x="1702" y="1294"/>
                </a:cubicBezTo>
                <a:cubicBezTo>
                  <a:pt x="1702" y="1311"/>
                  <a:pt x="1716" y="1325"/>
                  <a:pt x="1733" y="1325"/>
                </a:cubicBezTo>
                <a:close/>
                <a:moveTo>
                  <a:pt x="1846" y="1512"/>
                </a:moveTo>
                <a:cubicBezTo>
                  <a:pt x="1865" y="1512"/>
                  <a:pt x="1881" y="1497"/>
                  <a:pt x="1881" y="1477"/>
                </a:cubicBezTo>
                <a:cubicBezTo>
                  <a:pt x="1881" y="1458"/>
                  <a:pt x="1865" y="1442"/>
                  <a:pt x="1846" y="1442"/>
                </a:cubicBezTo>
                <a:cubicBezTo>
                  <a:pt x="1827" y="1442"/>
                  <a:pt x="1811" y="1458"/>
                  <a:pt x="1811" y="1477"/>
                </a:cubicBezTo>
                <a:cubicBezTo>
                  <a:pt x="1811" y="1497"/>
                  <a:pt x="1827" y="1512"/>
                  <a:pt x="1846" y="1512"/>
                </a:cubicBezTo>
                <a:close/>
                <a:moveTo>
                  <a:pt x="1948" y="1705"/>
                </a:moveTo>
                <a:cubicBezTo>
                  <a:pt x="1969" y="1705"/>
                  <a:pt x="1986" y="1688"/>
                  <a:pt x="1986" y="1667"/>
                </a:cubicBezTo>
                <a:cubicBezTo>
                  <a:pt x="1986" y="1646"/>
                  <a:pt x="1969" y="1629"/>
                  <a:pt x="1948" y="1629"/>
                </a:cubicBezTo>
                <a:cubicBezTo>
                  <a:pt x="1928" y="1629"/>
                  <a:pt x="1911" y="1646"/>
                  <a:pt x="1911" y="1667"/>
                </a:cubicBezTo>
                <a:cubicBezTo>
                  <a:pt x="1911" y="1688"/>
                  <a:pt x="1928" y="1705"/>
                  <a:pt x="1948" y="1705"/>
                </a:cubicBezTo>
                <a:close/>
                <a:moveTo>
                  <a:pt x="2039" y="1904"/>
                </a:moveTo>
                <a:cubicBezTo>
                  <a:pt x="2062" y="1904"/>
                  <a:pt x="2081" y="1885"/>
                  <a:pt x="2081" y="1862"/>
                </a:cubicBezTo>
                <a:cubicBezTo>
                  <a:pt x="2081" y="1839"/>
                  <a:pt x="2062" y="1820"/>
                  <a:pt x="2039" y="1820"/>
                </a:cubicBezTo>
                <a:cubicBezTo>
                  <a:pt x="2016" y="1820"/>
                  <a:pt x="1998" y="1839"/>
                  <a:pt x="1998" y="1862"/>
                </a:cubicBezTo>
                <a:cubicBezTo>
                  <a:pt x="1998" y="1885"/>
                  <a:pt x="2016" y="1904"/>
                  <a:pt x="2039" y="1904"/>
                </a:cubicBezTo>
                <a:close/>
                <a:moveTo>
                  <a:pt x="2072" y="2062"/>
                </a:moveTo>
                <a:cubicBezTo>
                  <a:pt x="2072" y="2088"/>
                  <a:pt x="2093" y="2109"/>
                  <a:pt x="2119" y="2109"/>
                </a:cubicBezTo>
                <a:cubicBezTo>
                  <a:pt x="2145" y="2109"/>
                  <a:pt x="2166" y="2088"/>
                  <a:pt x="2166" y="2062"/>
                </a:cubicBezTo>
                <a:cubicBezTo>
                  <a:pt x="2166" y="2036"/>
                  <a:pt x="2145" y="2015"/>
                  <a:pt x="2119" y="2015"/>
                </a:cubicBezTo>
                <a:cubicBezTo>
                  <a:pt x="2093" y="2015"/>
                  <a:pt x="2072" y="2036"/>
                  <a:pt x="2072" y="2062"/>
                </a:cubicBezTo>
                <a:close/>
                <a:moveTo>
                  <a:pt x="2134" y="2267"/>
                </a:moveTo>
                <a:cubicBezTo>
                  <a:pt x="2134" y="2296"/>
                  <a:pt x="2157" y="2320"/>
                  <a:pt x="2187" y="2320"/>
                </a:cubicBezTo>
                <a:cubicBezTo>
                  <a:pt x="2216" y="2320"/>
                  <a:pt x="2240" y="2296"/>
                  <a:pt x="2240" y="2267"/>
                </a:cubicBezTo>
                <a:cubicBezTo>
                  <a:pt x="2240" y="2237"/>
                  <a:pt x="2216" y="2214"/>
                  <a:pt x="2187" y="2214"/>
                </a:cubicBezTo>
                <a:cubicBezTo>
                  <a:pt x="2157" y="2214"/>
                  <a:pt x="2134" y="2237"/>
                  <a:pt x="2134" y="2267"/>
                </a:cubicBezTo>
                <a:close/>
                <a:moveTo>
                  <a:pt x="2242" y="2416"/>
                </a:moveTo>
                <a:cubicBezTo>
                  <a:pt x="2210" y="2416"/>
                  <a:pt x="2184" y="2442"/>
                  <a:pt x="2184" y="2475"/>
                </a:cubicBezTo>
                <a:cubicBezTo>
                  <a:pt x="2184" y="2507"/>
                  <a:pt x="2210" y="2534"/>
                  <a:pt x="2242" y="2534"/>
                </a:cubicBezTo>
                <a:cubicBezTo>
                  <a:pt x="2275" y="2534"/>
                  <a:pt x="2301" y="2507"/>
                  <a:pt x="2301" y="2475"/>
                </a:cubicBezTo>
                <a:cubicBezTo>
                  <a:pt x="2301" y="2442"/>
                  <a:pt x="2275" y="2416"/>
                  <a:pt x="2242" y="2416"/>
                </a:cubicBezTo>
                <a:close/>
                <a:moveTo>
                  <a:pt x="2286" y="2622"/>
                </a:moveTo>
                <a:cubicBezTo>
                  <a:pt x="2251" y="2622"/>
                  <a:pt x="2223" y="2651"/>
                  <a:pt x="2223" y="2686"/>
                </a:cubicBezTo>
                <a:cubicBezTo>
                  <a:pt x="2223" y="2721"/>
                  <a:pt x="2251" y="2749"/>
                  <a:pt x="2286" y="2749"/>
                </a:cubicBezTo>
                <a:cubicBezTo>
                  <a:pt x="2321" y="2749"/>
                  <a:pt x="2349" y="2721"/>
                  <a:pt x="2349" y="2686"/>
                </a:cubicBezTo>
                <a:cubicBezTo>
                  <a:pt x="2349" y="2651"/>
                  <a:pt x="2321" y="2622"/>
                  <a:pt x="2286" y="2622"/>
                </a:cubicBezTo>
                <a:close/>
                <a:moveTo>
                  <a:pt x="2317" y="2833"/>
                </a:moveTo>
                <a:cubicBezTo>
                  <a:pt x="2281" y="2833"/>
                  <a:pt x="2252" y="2863"/>
                  <a:pt x="2252" y="2899"/>
                </a:cubicBezTo>
                <a:cubicBezTo>
                  <a:pt x="2252" y="2935"/>
                  <a:pt x="2281" y="2964"/>
                  <a:pt x="2317" y="2964"/>
                </a:cubicBezTo>
                <a:cubicBezTo>
                  <a:pt x="2353" y="2964"/>
                  <a:pt x="2383" y="2935"/>
                  <a:pt x="2383" y="2899"/>
                </a:cubicBezTo>
                <a:cubicBezTo>
                  <a:pt x="2383" y="2863"/>
                  <a:pt x="2353" y="2833"/>
                  <a:pt x="2317" y="2833"/>
                </a:cubicBezTo>
                <a:close/>
                <a:moveTo>
                  <a:pt x="2336" y="3047"/>
                </a:moveTo>
                <a:cubicBezTo>
                  <a:pt x="2299" y="3047"/>
                  <a:pt x="2270" y="3077"/>
                  <a:pt x="2270" y="3113"/>
                </a:cubicBezTo>
                <a:cubicBezTo>
                  <a:pt x="2270" y="3150"/>
                  <a:pt x="2299" y="3180"/>
                  <a:pt x="2336" y="3180"/>
                </a:cubicBezTo>
                <a:cubicBezTo>
                  <a:pt x="2373" y="3180"/>
                  <a:pt x="2402" y="3150"/>
                  <a:pt x="2402" y="3113"/>
                </a:cubicBezTo>
                <a:cubicBezTo>
                  <a:pt x="2402" y="3077"/>
                  <a:pt x="2373" y="3047"/>
                  <a:pt x="2336" y="3047"/>
                </a:cubicBezTo>
                <a:close/>
                <a:moveTo>
                  <a:pt x="2548" y="3267"/>
                </a:moveTo>
                <a:cubicBezTo>
                  <a:pt x="2514" y="3267"/>
                  <a:pt x="2486" y="3294"/>
                  <a:pt x="2486" y="3329"/>
                </a:cubicBezTo>
                <a:cubicBezTo>
                  <a:pt x="2486" y="3363"/>
                  <a:pt x="2514" y="3391"/>
                  <a:pt x="2548" y="3391"/>
                </a:cubicBezTo>
                <a:cubicBezTo>
                  <a:pt x="2582" y="3391"/>
                  <a:pt x="2610" y="3363"/>
                  <a:pt x="2610" y="3329"/>
                </a:cubicBezTo>
                <a:cubicBezTo>
                  <a:pt x="2610" y="3294"/>
                  <a:pt x="2582" y="3267"/>
                  <a:pt x="2548" y="3267"/>
                </a:cubicBezTo>
                <a:close/>
                <a:moveTo>
                  <a:pt x="2542" y="3479"/>
                </a:moveTo>
                <a:cubicBezTo>
                  <a:pt x="2506" y="3479"/>
                  <a:pt x="2477" y="3508"/>
                  <a:pt x="2477" y="3544"/>
                </a:cubicBezTo>
                <a:cubicBezTo>
                  <a:pt x="2477" y="3580"/>
                  <a:pt x="2506" y="3609"/>
                  <a:pt x="2542" y="3609"/>
                </a:cubicBezTo>
                <a:cubicBezTo>
                  <a:pt x="2578" y="3609"/>
                  <a:pt x="2607" y="3580"/>
                  <a:pt x="2607" y="3544"/>
                </a:cubicBezTo>
                <a:cubicBezTo>
                  <a:pt x="2607" y="3508"/>
                  <a:pt x="2578" y="3479"/>
                  <a:pt x="2542" y="3479"/>
                </a:cubicBezTo>
                <a:close/>
                <a:moveTo>
                  <a:pt x="2590" y="3759"/>
                </a:moveTo>
                <a:cubicBezTo>
                  <a:pt x="2590" y="3722"/>
                  <a:pt x="2561" y="3693"/>
                  <a:pt x="2524" y="3693"/>
                </a:cubicBezTo>
                <a:cubicBezTo>
                  <a:pt x="2488" y="3693"/>
                  <a:pt x="2458" y="3722"/>
                  <a:pt x="2458" y="3759"/>
                </a:cubicBezTo>
                <a:cubicBezTo>
                  <a:pt x="2458" y="3795"/>
                  <a:pt x="2488" y="3825"/>
                  <a:pt x="2524" y="3825"/>
                </a:cubicBezTo>
                <a:cubicBezTo>
                  <a:pt x="2561" y="3825"/>
                  <a:pt x="2590" y="3795"/>
                  <a:pt x="2590" y="3759"/>
                </a:cubicBezTo>
                <a:close/>
                <a:moveTo>
                  <a:pt x="2561" y="3972"/>
                </a:moveTo>
                <a:cubicBezTo>
                  <a:pt x="2561" y="3935"/>
                  <a:pt x="2531" y="3906"/>
                  <a:pt x="2495" y="3906"/>
                </a:cubicBezTo>
                <a:cubicBezTo>
                  <a:pt x="2458" y="3906"/>
                  <a:pt x="2428" y="3935"/>
                  <a:pt x="2428" y="3972"/>
                </a:cubicBezTo>
                <a:cubicBezTo>
                  <a:pt x="2428" y="4009"/>
                  <a:pt x="2458" y="4038"/>
                  <a:pt x="2495" y="4038"/>
                </a:cubicBezTo>
                <a:cubicBezTo>
                  <a:pt x="2531" y="4038"/>
                  <a:pt x="2561" y="4009"/>
                  <a:pt x="2561" y="3972"/>
                </a:cubicBezTo>
                <a:close/>
                <a:moveTo>
                  <a:pt x="2518" y="4183"/>
                </a:moveTo>
                <a:cubicBezTo>
                  <a:pt x="2518" y="4148"/>
                  <a:pt x="2489" y="4119"/>
                  <a:pt x="2453" y="4119"/>
                </a:cubicBezTo>
                <a:cubicBezTo>
                  <a:pt x="2418" y="4119"/>
                  <a:pt x="2389" y="4148"/>
                  <a:pt x="2389" y="4183"/>
                </a:cubicBezTo>
                <a:cubicBezTo>
                  <a:pt x="2389" y="4219"/>
                  <a:pt x="2418" y="4248"/>
                  <a:pt x="2453" y="4248"/>
                </a:cubicBezTo>
                <a:cubicBezTo>
                  <a:pt x="2489" y="4248"/>
                  <a:pt x="2518" y="4219"/>
                  <a:pt x="2518" y="4183"/>
                </a:cubicBezTo>
                <a:close/>
                <a:moveTo>
                  <a:pt x="2463" y="4392"/>
                </a:moveTo>
                <a:cubicBezTo>
                  <a:pt x="2463" y="4358"/>
                  <a:pt x="2435" y="4329"/>
                  <a:pt x="2400" y="4329"/>
                </a:cubicBezTo>
                <a:cubicBezTo>
                  <a:pt x="2366" y="4329"/>
                  <a:pt x="2338" y="4358"/>
                  <a:pt x="2338" y="4392"/>
                </a:cubicBezTo>
                <a:cubicBezTo>
                  <a:pt x="2338" y="4427"/>
                  <a:pt x="2366" y="4455"/>
                  <a:pt x="2400" y="4455"/>
                </a:cubicBezTo>
                <a:cubicBezTo>
                  <a:pt x="2435" y="4455"/>
                  <a:pt x="2463" y="4427"/>
                  <a:pt x="2463" y="4392"/>
                </a:cubicBezTo>
                <a:close/>
                <a:moveTo>
                  <a:pt x="2336" y="4657"/>
                </a:moveTo>
                <a:cubicBezTo>
                  <a:pt x="2369" y="4657"/>
                  <a:pt x="2395" y="4631"/>
                  <a:pt x="2395" y="4598"/>
                </a:cubicBezTo>
                <a:cubicBezTo>
                  <a:pt x="2395" y="4565"/>
                  <a:pt x="2369" y="4538"/>
                  <a:pt x="2336" y="4538"/>
                </a:cubicBezTo>
                <a:cubicBezTo>
                  <a:pt x="2303" y="4538"/>
                  <a:pt x="2277" y="4565"/>
                  <a:pt x="2277" y="4598"/>
                </a:cubicBezTo>
                <a:cubicBezTo>
                  <a:pt x="2277" y="4631"/>
                  <a:pt x="2303" y="4657"/>
                  <a:pt x="2336" y="4657"/>
                </a:cubicBezTo>
                <a:close/>
                <a:moveTo>
                  <a:pt x="2317" y="4800"/>
                </a:moveTo>
                <a:cubicBezTo>
                  <a:pt x="2317" y="4769"/>
                  <a:pt x="2292" y="4744"/>
                  <a:pt x="2261" y="4744"/>
                </a:cubicBezTo>
                <a:cubicBezTo>
                  <a:pt x="2230" y="4744"/>
                  <a:pt x="2205" y="4769"/>
                  <a:pt x="2205" y="4800"/>
                </a:cubicBezTo>
                <a:cubicBezTo>
                  <a:pt x="2205" y="4830"/>
                  <a:pt x="2230" y="4855"/>
                  <a:pt x="2261" y="4855"/>
                </a:cubicBezTo>
                <a:cubicBezTo>
                  <a:pt x="2292" y="4855"/>
                  <a:pt x="2317" y="4830"/>
                  <a:pt x="2317" y="4800"/>
                </a:cubicBezTo>
                <a:close/>
                <a:moveTo>
                  <a:pt x="2226" y="4997"/>
                </a:moveTo>
                <a:cubicBezTo>
                  <a:pt x="2226" y="4968"/>
                  <a:pt x="2203" y="4945"/>
                  <a:pt x="2174" y="4945"/>
                </a:cubicBezTo>
                <a:cubicBezTo>
                  <a:pt x="2145" y="4945"/>
                  <a:pt x="2122" y="4968"/>
                  <a:pt x="2122" y="4997"/>
                </a:cubicBezTo>
                <a:cubicBezTo>
                  <a:pt x="2122" y="5025"/>
                  <a:pt x="2145" y="5049"/>
                  <a:pt x="2174" y="5049"/>
                </a:cubicBezTo>
                <a:cubicBezTo>
                  <a:pt x="2203" y="5049"/>
                  <a:pt x="2226" y="5025"/>
                  <a:pt x="2226" y="4997"/>
                </a:cubicBezTo>
                <a:close/>
                <a:moveTo>
                  <a:pt x="2125" y="5189"/>
                </a:moveTo>
                <a:cubicBezTo>
                  <a:pt x="2125" y="5163"/>
                  <a:pt x="2103" y="5141"/>
                  <a:pt x="2077" y="5141"/>
                </a:cubicBezTo>
                <a:cubicBezTo>
                  <a:pt x="2050" y="5141"/>
                  <a:pt x="2029" y="5163"/>
                  <a:pt x="2029" y="5189"/>
                </a:cubicBezTo>
                <a:cubicBezTo>
                  <a:pt x="2029" y="5215"/>
                  <a:pt x="2050" y="5237"/>
                  <a:pt x="2077" y="5237"/>
                </a:cubicBezTo>
                <a:cubicBezTo>
                  <a:pt x="2103" y="5237"/>
                  <a:pt x="2125" y="5215"/>
                  <a:pt x="2125" y="5189"/>
                </a:cubicBezTo>
                <a:close/>
                <a:moveTo>
                  <a:pt x="1969" y="5332"/>
                </a:moveTo>
                <a:cubicBezTo>
                  <a:pt x="1945" y="5332"/>
                  <a:pt x="1926" y="5352"/>
                  <a:pt x="1926" y="5376"/>
                </a:cubicBezTo>
                <a:cubicBezTo>
                  <a:pt x="1926" y="5399"/>
                  <a:pt x="1945" y="5419"/>
                  <a:pt x="1969" y="5419"/>
                </a:cubicBezTo>
                <a:cubicBezTo>
                  <a:pt x="1993" y="5419"/>
                  <a:pt x="2013" y="5399"/>
                  <a:pt x="2013" y="5376"/>
                </a:cubicBezTo>
                <a:cubicBezTo>
                  <a:pt x="2013" y="5352"/>
                  <a:pt x="1993" y="5332"/>
                  <a:pt x="1969" y="5332"/>
                </a:cubicBezTo>
                <a:close/>
                <a:moveTo>
                  <a:pt x="1851" y="5518"/>
                </a:moveTo>
                <a:cubicBezTo>
                  <a:pt x="1830" y="5518"/>
                  <a:pt x="1813" y="5535"/>
                  <a:pt x="1813" y="5556"/>
                </a:cubicBezTo>
                <a:cubicBezTo>
                  <a:pt x="1813" y="5577"/>
                  <a:pt x="1830" y="5594"/>
                  <a:pt x="1851" y="5594"/>
                </a:cubicBezTo>
                <a:cubicBezTo>
                  <a:pt x="1872" y="5594"/>
                  <a:pt x="1890" y="5577"/>
                  <a:pt x="1890" y="5556"/>
                </a:cubicBezTo>
                <a:cubicBezTo>
                  <a:pt x="1890" y="5535"/>
                  <a:pt x="1872" y="5518"/>
                  <a:pt x="1851" y="5518"/>
                </a:cubicBezTo>
                <a:close/>
                <a:moveTo>
                  <a:pt x="1724" y="5697"/>
                </a:moveTo>
                <a:cubicBezTo>
                  <a:pt x="1706" y="5697"/>
                  <a:pt x="1691" y="5711"/>
                  <a:pt x="1691" y="5729"/>
                </a:cubicBezTo>
                <a:cubicBezTo>
                  <a:pt x="1691" y="5747"/>
                  <a:pt x="1706" y="5762"/>
                  <a:pt x="1724" y="5762"/>
                </a:cubicBezTo>
                <a:cubicBezTo>
                  <a:pt x="1742" y="5762"/>
                  <a:pt x="1756" y="5747"/>
                  <a:pt x="1756" y="5729"/>
                </a:cubicBezTo>
                <a:cubicBezTo>
                  <a:pt x="1756" y="5711"/>
                  <a:pt x="1742" y="5697"/>
                  <a:pt x="1724" y="5697"/>
                </a:cubicBezTo>
                <a:close/>
                <a:moveTo>
                  <a:pt x="1587" y="5868"/>
                </a:moveTo>
                <a:cubicBezTo>
                  <a:pt x="1572" y="5868"/>
                  <a:pt x="1559" y="5881"/>
                  <a:pt x="1559" y="5896"/>
                </a:cubicBezTo>
                <a:cubicBezTo>
                  <a:pt x="1559" y="5911"/>
                  <a:pt x="1572" y="5923"/>
                  <a:pt x="1587" y="5923"/>
                </a:cubicBezTo>
                <a:cubicBezTo>
                  <a:pt x="1602" y="5923"/>
                  <a:pt x="1614" y="5911"/>
                  <a:pt x="1614" y="5896"/>
                </a:cubicBezTo>
                <a:cubicBezTo>
                  <a:pt x="1614" y="5881"/>
                  <a:pt x="1602" y="5868"/>
                  <a:pt x="1587" y="5868"/>
                </a:cubicBezTo>
                <a:close/>
                <a:moveTo>
                  <a:pt x="1441" y="6033"/>
                </a:moveTo>
                <a:cubicBezTo>
                  <a:pt x="1429" y="6033"/>
                  <a:pt x="1420" y="6042"/>
                  <a:pt x="1420" y="6054"/>
                </a:cubicBezTo>
                <a:cubicBezTo>
                  <a:pt x="1420" y="6066"/>
                  <a:pt x="1429" y="6075"/>
                  <a:pt x="1441" y="6075"/>
                </a:cubicBezTo>
                <a:cubicBezTo>
                  <a:pt x="1453" y="6075"/>
                  <a:pt x="1462" y="6066"/>
                  <a:pt x="1462" y="6054"/>
                </a:cubicBezTo>
                <a:cubicBezTo>
                  <a:pt x="1462" y="6042"/>
                  <a:pt x="1453" y="6033"/>
                  <a:pt x="1441" y="6033"/>
                </a:cubicBezTo>
                <a:close/>
                <a:moveTo>
                  <a:pt x="1287" y="6189"/>
                </a:moveTo>
                <a:cubicBezTo>
                  <a:pt x="1278" y="6189"/>
                  <a:pt x="1271" y="6196"/>
                  <a:pt x="1271" y="6204"/>
                </a:cubicBezTo>
                <a:cubicBezTo>
                  <a:pt x="1271" y="6213"/>
                  <a:pt x="1278" y="6220"/>
                  <a:pt x="1287" y="6220"/>
                </a:cubicBezTo>
                <a:cubicBezTo>
                  <a:pt x="1295" y="6220"/>
                  <a:pt x="1302" y="6213"/>
                  <a:pt x="1302" y="6204"/>
                </a:cubicBezTo>
                <a:cubicBezTo>
                  <a:pt x="1302" y="6196"/>
                  <a:pt x="1295" y="6189"/>
                  <a:pt x="1287" y="6189"/>
                </a:cubicBezTo>
                <a:close/>
                <a:moveTo>
                  <a:pt x="1124" y="6336"/>
                </a:moveTo>
                <a:cubicBezTo>
                  <a:pt x="1119" y="6336"/>
                  <a:pt x="1114" y="6340"/>
                  <a:pt x="1114" y="6346"/>
                </a:cubicBezTo>
                <a:cubicBezTo>
                  <a:pt x="1114" y="6351"/>
                  <a:pt x="1119" y="6356"/>
                  <a:pt x="1124" y="6356"/>
                </a:cubicBezTo>
                <a:cubicBezTo>
                  <a:pt x="1129" y="6356"/>
                  <a:pt x="1134" y="6351"/>
                  <a:pt x="1134" y="6346"/>
                </a:cubicBezTo>
                <a:cubicBezTo>
                  <a:pt x="1134" y="6340"/>
                  <a:pt x="1129" y="6336"/>
                  <a:pt x="1124" y="6336"/>
                </a:cubicBezTo>
                <a:close/>
                <a:moveTo>
                  <a:pt x="954" y="6472"/>
                </a:moveTo>
                <a:cubicBezTo>
                  <a:pt x="951" y="6472"/>
                  <a:pt x="948" y="6475"/>
                  <a:pt x="948" y="6478"/>
                </a:cubicBezTo>
                <a:cubicBezTo>
                  <a:pt x="948" y="6481"/>
                  <a:pt x="951" y="6484"/>
                  <a:pt x="954" y="6484"/>
                </a:cubicBezTo>
                <a:cubicBezTo>
                  <a:pt x="957" y="6484"/>
                  <a:pt x="960" y="6481"/>
                  <a:pt x="960" y="6478"/>
                </a:cubicBezTo>
                <a:cubicBezTo>
                  <a:pt x="960" y="6475"/>
                  <a:pt x="957" y="6472"/>
                  <a:pt x="954" y="6472"/>
                </a:cubicBezTo>
                <a:close/>
                <a:moveTo>
                  <a:pt x="777" y="6598"/>
                </a:moveTo>
                <a:cubicBezTo>
                  <a:pt x="776" y="6598"/>
                  <a:pt x="774" y="6599"/>
                  <a:pt x="774" y="6601"/>
                </a:cubicBezTo>
                <a:cubicBezTo>
                  <a:pt x="774" y="6602"/>
                  <a:pt x="776" y="6604"/>
                  <a:pt x="777" y="6604"/>
                </a:cubicBezTo>
                <a:cubicBezTo>
                  <a:pt x="779" y="6604"/>
                  <a:pt x="780" y="6602"/>
                  <a:pt x="780" y="6601"/>
                </a:cubicBezTo>
                <a:cubicBezTo>
                  <a:pt x="780" y="6599"/>
                  <a:pt x="779" y="6598"/>
                  <a:pt x="777" y="6598"/>
                </a:cubicBezTo>
                <a:close/>
                <a:moveTo>
                  <a:pt x="777" y="58"/>
                </a:moveTo>
                <a:cubicBezTo>
                  <a:pt x="778" y="58"/>
                  <a:pt x="778" y="57"/>
                  <a:pt x="778" y="57"/>
                </a:cubicBezTo>
                <a:cubicBezTo>
                  <a:pt x="778" y="56"/>
                  <a:pt x="778" y="55"/>
                  <a:pt x="777" y="55"/>
                </a:cubicBezTo>
                <a:cubicBezTo>
                  <a:pt x="777" y="55"/>
                  <a:pt x="776" y="56"/>
                  <a:pt x="776" y="57"/>
                </a:cubicBezTo>
                <a:cubicBezTo>
                  <a:pt x="776" y="57"/>
                  <a:pt x="777" y="58"/>
                  <a:pt x="777" y="58"/>
                </a:cubicBezTo>
                <a:close/>
                <a:moveTo>
                  <a:pt x="954" y="181"/>
                </a:moveTo>
                <a:cubicBezTo>
                  <a:pt x="955" y="181"/>
                  <a:pt x="956" y="180"/>
                  <a:pt x="956" y="179"/>
                </a:cubicBezTo>
                <a:cubicBezTo>
                  <a:pt x="956" y="178"/>
                  <a:pt x="955" y="178"/>
                  <a:pt x="954" y="178"/>
                </a:cubicBezTo>
                <a:cubicBezTo>
                  <a:pt x="953" y="178"/>
                  <a:pt x="952" y="178"/>
                  <a:pt x="952" y="179"/>
                </a:cubicBezTo>
                <a:cubicBezTo>
                  <a:pt x="952" y="180"/>
                  <a:pt x="953" y="181"/>
                  <a:pt x="954" y="181"/>
                </a:cubicBezTo>
                <a:close/>
                <a:moveTo>
                  <a:pt x="1124" y="313"/>
                </a:moveTo>
                <a:cubicBezTo>
                  <a:pt x="1125" y="313"/>
                  <a:pt x="1126" y="313"/>
                  <a:pt x="1126" y="312"/>
                </a:cubicBezTo>
                <a:cubicBezTo>
                  <a:pt x="1126" y="311"/>
                  <a:pt x="1125" y="310"/>
                  <a:pt x="1124" y="310"/>
                </a:cubicBezTo>
                <a:cubicBezTo>
                  <a:pt x="1123" y="310"/>
                  <a:pt x="1122" y="311"/>
                  <a:pt x="1122" y="312"/>
                </a:cubicBezTo>
                <a:cubicBezTo>
                  <a:pt x="1122" y="313"/>
                  <a:pt x="1123" y="313"/>
                  <a:pt x="1124" y="313"/>
                </a:cubicBezTo>
                <a:close/>
                <a:moveTo>
                  <a:pt x="1287" y="455"/>
                </a:moveTo>
                <a:cubicBezTo>
                  <a:pt x="1288" y="455"/>
                  <a:pt x="1289" y="454"/>
                  <a:pt x="1289" y="453"/>
                </a:cubicBezTo>
                <a:cubicBezTo>
                  <a:pt x="1289" y="452"/>
                  <a:pt x="1288" y="451"/>
                  <a:pt x="1287" y="451"/>
                </a:cubicBezTo>
                <a:cubicBezTo>
                  <a:pt x="1285" y="451"/>
                  <a:pt x="1284" y="452"/>
                  <a:pt x="1284" y="453"/>
                </a:cubicBezTo>
                <a:cubicBezTo>
                  <a:pt x="1284" y="454"/>
                  <a:pt x="1285" y="455"/>
                  <a:pt x="1287" y="455"/>
                </a:cubicBezTo>
                <a:close/>
                <a:moveTo>
                  <a:pt x="1441" y="606"/>
                </a:moveTo>
                <a:cubicBezTo>
                  <a:pt x="1443" y="606"/>
                  <a:pt x="1444" y="605"/>
                  <a:pt x="1444" y="603"/>
                </a:cubicBezTo>
                <a:cubicBezTo>
                  <a:pt x="1444" y="602"/>
                  <a:pt x="1443" y="600"/>
                  <a:pt x="1441" y="600"/>
                </a:cubicBezTo>
                <a:cubicBezTo>
                  <a:pt x="1439" y="600"/>
                  <a:pt x="1438" y="602"/>
                  <a:pt x="1438" y="603"/>
                </a:cubicBezTo>
                <a:cubicBezTo>
                  <a:pt x="1438" y="605"/>
                  <a:pt x="1439" y="606"/>
                  <a:pt x="1441" y="606"/>
                </a:cubicBezTo>
                <a:close/>
                <a:moveTo>
                  <a:pt x="1587" y="766"/>
                </a:moveTo>
                <a:cubicBezTo>
                  <a:pt x="1589" y="766"/>
                  <a:pt x="1591" y="764"/>
                  <a:pt x="1591" y="762"/>
                </a:cubicBezTo>
                <a:cubicBezTo>
                  <a:pt x="1591" y="760"/>
                  <a:pt x="1589" y="758"/>
                  <a:pt x="1587" y="758"/>
                </a:cubicBezTo>
                <a:cubicBezTo>
                  <a:pt x="1585" y="758"/>
                  <a:pt x="1583" y="760"/>
                  <a:pt x="1583" y="762"/>
                </a:cubicBezTo>
                <a:cubicBezTo>
                  <a:pt x="1583" y="764"/>
                  <a:pt x="1585" y="766"/>
                  <a:pt x="1587" y="766"/>
                </a:cubicBezTo>
                <a:close/>
                <a:moveTo>
                  <a:pt x="1724" y="934"/>
                </a:moveTo>
                <a:cubicBezTo>
                  <a:pt x="1727" y="934"/>
                  <a:pt x="1729" y="931"/>
                  <a:pt x="1729" y="928"/>
                </a:cubicBezTo>
                <a:cubicBezTo>
                  <a:pt x="1729" y="925"/>
                  <a:pt x="1727" y="922"/>
                  <a:pt x="1724" y="922"/>
                </a:cubicBezTo>
                <a:cubicBezTo>
                  <a:pt x="1721" y="922"/>
                  <a:pt x="1718" y="925"/>
                  <a:pt x="1718" y="928"/>
                </a:cubicBezTo>
                <a:cubicBezTo>
                  <a:pt x="1718" y="931"/>
                  <a:pt x="1721" y="934"/>
                  <a:pt x="1724" y="934"/>
                </a:cubicBezTo>
                <a:close/>
                <a:moveTo>
                  <a:pt x="1851" y="1111"/>
                </a:moveTo>
                <a:cubicBezTo>
                  <a:pt x="1857" y="1111"/>
                  <a:pt x="1861" y="1107"/>
                  <a:pt x="1861" y="1102"/>
                </a:cubicBezTo>
                <a:cubicBezTo>
                  <a:pt x="1861" y="1096"/>
                  <a:pt x="1857" y="1092"/>
                  <a:pt x="1851" y="1092"/>
                </a:cubicBezTo>
                <a:cubicBezTo>
                  <a:pt x="1846" y="1092"/>
                  <a:pt x="1842" y="1096"/>
                  <a:pt x="1842" y="1102"/>
                </a:cubicBezTo>
                <a:cubicBezTo>
                  <a:pt x="1842" y="1107"/>
                  <a:pt x="1846" y="1111"/>
                  <a:pt x="1851" y="1111"/>
                </a:cubicBezTo>
                <a:close/>
                <a:moveTo>
                  <a:pt x="1969" y="1297"/>
                </a:moveTo>
                <a:cubicBezTo>
                  <a:pt x="1977" y="1297"/>
                  <a:pt x="1984" y="1290"/>
                  <a:pt x="1984" y="1282"/>
                </a:cubicBezTo>
                <a:cubicBezTo>
                  <a:pt x="1984" y="1274"/>
                  <a:pt x="1977" y="1267"/>
                  <a:pt x="1969" y="1267"/>
                </a:cubicBezTo>
                <a:cubicBezTo>
                  <a:pt x="1961" y="1267"/>
                  <a:pt x="1954" y="1274"/>
                  <a:pt x="1954" y="1282"/>
                </a:cubicBezTo>
                <a:cubicBezTo>
                  <a:pt x="1954" y="1290"/>
                  <a:pt x="1961" y="1297"/>
                  <a:pt x="1969" y="1297"/>
                </a:cubicBezTo>
                <a:close/>
                <a:moveTo>
                  <a:pt x="2077" y="1490"/>
                </a:moveTo>
                <a:cubicBezTo>
                  <a:pt x="2089" y="1490"/>
                  <a:pt x="2098" y="1480"/>
                  <a:pt x="2098" y="1468"/>
                </a:cubicBezTo>
                <a:cubicBezTo>
                  <a:pt x="2098" y="1457"/>
                  <a:pt x="2089" y="1447"/>
                  <a:pt x="2077" y="1447"/>
                </a:cubicBezTo>
                <a:cubicBezTo>
                  <a:pt x="2065" y="1447"/>
                  <a:pt x="2056" y="1457"/>
                  <a:pt x="2056" y="1468"/>
                </a:cubicBezTo>
                <a:cubicBezTo>
                  <a:pt x="2056" y="1480"/>
                  <a:pt x="2065" y="1490"/>
                  <a:pt x="2077" y="1490"/>
                </a:cubicBezTo>
                <a:close/>
                <a:moveTo>
                  <a:pt x="2174" y="1688"/>
                </a:moveTo>
                <a:cubicBezTo>
                  <a:pt x="2189" y="1688"/>
                  <a:pt x="2201" y="1676"/>
                  <a:pt x="2201" y="1661"/>
                </a:cubicBezTo>
                <a:cubicBezTo>
                  <a:pt x="2201" y="1646"/>
                  <a:pt x="2189" y="1633"/>
                  <a:pt x="2174" y="1633"/>
                </a:cubicBezTo>
                <a:cubicBezTo>
                  <a:pt x="2159" y="1633"/>
                  <a:pt x="2147" y="1646"/>
                  <a:pt x="2147" y="1661"/>
                </a:cubicBezTo>
                <a:cubicBezTo>
                  <a:pt x="2147" y="1676"/>
                  <a:pt x="2159" y="1688"/>
                  <a:pt x="2174" y="1688"/>
                </a:cubicBezTo>
                <a:close/>
                <a:moveTo>
                  <a:pt x="2261" y="1890"/>
                </a:moveTo>
                <a:cubicBezTo>
                  <a:pt x="2278" y="1890"/>
                  <a:pt x="2293" y="1876"/>
                  <a:pt x="2293" y="1858"/>
                </a:cubicBezTo>
                <a:cubicBezTo>
                  <a:pt x="2293" y="1840"/>
                  <a:pt x="2278" y="1826"/>
                  <a:pt x="2261" y="1826"/>
                </a:cubicBezTo>
                <a:cubicBezTo>
                  <a:pt x="2243" y="1826"/>
                  <a:pt x="2229" y="1840"/>
                  <a:pt x="2229" y="1858"/>
                </a:cubicBezTo>
                <a:cubicBezTo>
                  <a:pt x="2229" y="1876"/>
                  <a:pt x="2243" y="1890"/>
                  <a:pt x="2261" y="1890"/>
                </a:cubicBezTo>
                <a:close/>
                <a:moveTo>
                  <a:pt x="2336" y="2094"/>
                </a:moveTo>
                <a:cubicBezTo>
                  <a:pt x="2355" y="2094"/>
                  <a:pt x="2371" y="2079"/>
                  <a:pt x="2371" y="2060"/>
                </a:cubicBezTo>
                <a:cubicBezTo>
                  <a:pt x="2371" y="2040"/>
                  <a:pt x="2355" y="2025"/>
                  <a:pt x="2336" y="2025"/>
                </a:cubicBezTo>
                <a:cubicBezTo>
                  <a:pt x="2317" y="2025"/>
                  <a:pt x="2301" y="2040"/>
                  <a:pt x="2301" y="2060"/>
                </a:cubicBezTo>
                <a:cubicBezTo>
                  <a:pt x="2301" y="2079"/>
                  <a:pt x="2317" y="2094"/>
                  <a:pt x="2336" y="2094"/>
                </a:cubicBezTo>
                <a:close/>
                <a:moveTo>
                  <a:pt x="2400" y="2303"/>
                </a:moveTo>
                <a:cubicBezTo>
                  <a:pt x="2421" y="2303"/>
                  <a:pt x="2438" y="2286"/>
                  <a:pt x="2438" y="2265"/>
                </a:cubicBezTo>
                <a:cubicBezTo>
                  <a:pt x="2438" y="2244"/>
                  <a:pt x="2421" y="2228"/>
                  <a:pt x="2400" y="2228"/>
                </a:cubicBezTo>
                <a:cubicBezTo>
                  <a:pt x="2380" y="2228"/>
                  <a:pt x="2363" y="2244"/>
                  <a:pt x="2363" y="2265"/>
                </a:cubicBezTo>
                <a:cubicBezTo>
                  <a:pt x="2363" y="2286"/>
                  <a:pt x="2380" y="2303"/>
                  <a:pt x="2400" y="2303"/>
                </a:cubicBezTo>
                <a:close/>
                <a:moveTo>
                  <a:pt x="2412" y="2474"/>
                </a:moveTo>
                <a:cubicBezTo>
                  <a:pt x="2412" y="2497"/>
                  <a:pt x="2431" y="2515"/>
                  <a:pt x="2453" y="2515"/>
                </a:cubicBezTo>
                <a:cubicBezTo>
                  <a:pt x="2476" y="2515"/>
                  <a:pt x="2494" y="2497"/>
                  <a:pt x="2494" y="2474"/>
                </a:cubicBezTo>
                <a:cubicBezTo>
                  <a:pt x="2494" y="2451"/>
                  <a:pt x="2476" y="2433"/>
                  <a:pt x="2453" y="2433"/>
                </a:cubicBezTo>
                <a:cubicBezTo>
                  <a:pt x="2431" y="2433"/>
                  <a:pt x="2412" y="2451"/>
                  <a:pt x="2412" y="2474"/>
                </a:cubicBezTo>
                <a:close/>
                <a:moveTo>
                  <a:pt x="2449" y="2685"/>
                </a:moveTo>
                <a:cubicBezTo>
                  <a:pt x="2449" y="2711"/>
                  <a:pt x="2469" y="2731"/>
                  <a:pt x="2495" y="2731"/>
                </a:cubicBezTo>
                <a:cubicBezTo>
                  <a:pt x="2520" y="2731"/>
                  <a:pt x="2540" y="2711"/>
                  <a:pt x="2540" y="2685"/>
                </a:cubicBezTo>
                <a:cubicBezTo>
                  <a:pt x="2540" y="2660"/>
                  <a:pt x="2520" y="2640"/>
                  <a:pt x="2495" y="2640"/>
                </a:cubicBezTo>
                <a:cubicBezTo>
                  <a:pt x="2469" y="2640"/>
                  <a:pt x="2449" y="2660"/>
                  <a:pt x="2449" y="2685"/>
                </a:cubicBezTo>
                <a:close/>
                <a:moveTo>
                  <a:pt x="2524" y="2847"/>
                </a:moveTo>
                <a:cubicBezTo>
                  <a:pt x="2496" y="2847"/>
                  <a:pt x="2472" y="2870"/>
                  <a:pt x="2472" y="2899"/>
                </a:cubicBezTo>
                <a:cubicBezTo>
                  <a:pt x="2472" y="2927"/>
                  <a:pt x="2496" y="2951"/>
                  <a:pt x="2524" y="2951"/>
                </a:cubicBezTo>
                <a:cubicBezTo>
                  <a:pt x="2553" y="2951"/>
                  <a:pt x="2576" y="2927"/>
                  <a:pt x="2576" y="2899"/>
                </a:cubicBezTo>
                <a:cubicBezTo>
                  <a:pt x="2576" y="2870"/>
                  <a:pt x="2553" y="2847"/>
                  <a:pt x="2524" y="2847"/>
                </a:cubicBezTo>
                <a:close/>
                <a:moveTo>
                  <a:pt x="2484" y="3113"/>
                </a:moveTo>
                <a:cubicBezTo>
                  <a:pt x="2484" y="3145"/>
                  <a:pt x="2510" y="3171"/>
                  <a:pt x="2542" y="3171"/>
                </a:cubicBezTo>
                <a:cubicBezTo>
                  <a:pt x="2574" y="3171"/>
                  <a:pt x="2600" y="3145"/>
                  <a:pt x="2600" y="3113"/>
                </a:cubicBezTo>
                <a:cubicBezTo>
                  <a:pt x="2600" y="3082"/>
                  <a:pt x="2574" y="3056"/>
                  <a:pt x="2542" y="3056"/>
                </a:cubicBezTo>
                <a:cubicBezTo>
                  <a:pt x="2510" y="3056"/>
                  <a:pt x="2484" y="3082"/>
                  <a:pt x="2484" y="3113"/>
                </a:cubicBezTo>
                <a:close/>
                <a:moveTo>
                  <a:pt x="2754" y="3298"/>
                </a:moveTo>
                <a:cubicBezTo>
                  <a:pt x="2737" y="3298"/>
                  <a:pt x="2723" y="3312"/>
                  <a:pt x="2723" y="3329"/>
                </a:cubicBezTo>
                <a:cubicBezTo>
                  <a:pt x="2723" y="3346"/>
                  <a:pt x="2737" y="3360"/>
                  <a:pt x="2754" y="3360"/>
                </a:cubicBezTo>
                <a:cubicBezTo>
                  <a:pt x="2771" y="3360"/>
                  <a:pt x="2784" y="3346"/>
                  <a:pt x="2784" y="3329"/>
                </a:cubicBezTo>
                <a:cubicBezTo>
                  <a:pt x="2784" y="3312"/>
                  <a:pt x="2771" y="3298"/>
                  <a:pt x="2754" y="3298"/>
                </a:cubicBezTo>
                <a:close/>
                <a:moveTo>
                  <a:pt x="2748" y="3508"/>
                </a:moveTo>
                <a:cubicBezTo>
                  <a:pt x="2728" y="3508"/>
                  <a:pt x="2712" y="3524"/>
                  <a:pt x="2712" y="3544"/>
                </a:cubicBezTo>
                <a:cubicBezTo>
                  <a:pt x="2712" y="3564"/>
                  <a:pt x="2728" y="3580"/>
                  <a:pt x="2748" y="3580"/>
                </a:cubicBezTo>
                <a:cubicBezTo>
                  <a:pt x="2768" y="3580"/>
                  <a:pt x="2784" y="3564"/>
                  <a:pt x="2784" y="3544"/>
                </a:cubicBezTo>
                <a:cubicBezTo>
                  <a:pt x="2784" y="3524"/>
                  <a:pt x="2768" y="3508"/>
                  <a:pt x="2748" y="3508"/>
                </a:cubicBezTo>
                <a:close/>
                <a:moveTo>
                  <a:pt x="2731" y="3722"/>
                </a:moveTo>
                <a:cubicBezTo>
                  <a:pt x="2711" y="3722"/>
                  <a:pt x="2694" y="3738"/>
                  <a:pt x="2694" y="3759"/>
                </a:cubicBezTo>
                <a:cubicBezTo>
                  <a:pt x="2694" y="3779"/>
                  <a:pt x="2711" y="3796"/>
                  <a:pt x="2731" y="3796"/>
                </a:cubicBezTo>
                <a:cubicBezTo>
                  <a:pt x="2752" y="3796"/>
                  <a:pt x="2768" y="3779"/>
                  <a:pt x="2768" y="3759"/>
                </a:cubicBezTo>
                <a:cubicBezTo>
                  <a:pt x="2768" y="3738"/>
                  <a:pt x="2752" y="3722"/>
                  <a:pt x="2731" y="3722"/>
                </a:cubicBezTo>
                <a:close/>
                <a:moveTo>
                  <a:pt x="2703" y="3931"/>
                </a:moveTo>
                <a:cubicBezTo>
                  <a:pt x="2680" y="3931"/>
                  <a:pt x="2662" y="3950"/>
                  <a:pt x="2662" y="3972"/>
                </a:cubicBezTo>
                <a:cubicBezTo>
                  <a:pt x="2662" y="3995"/>
                  <a:pt x="2680" y="4013"/>
                  <a:pt x="2703" y="4013"/>
                </a:cubicBezTo>
                <a:cubicBezTo>
                  <a:pt x="2726" y="4013"/>
                  <a:pt x="2744" y="3995"/>
                  <a:pt x="2744" y="3972"/>
                </a:cubicBezTo>
                <a:cubicBezTo>
                  <a:pt x="2744" y="3950"/>
                  <a:pt x="2726" y="3931"/>
                  <a:pt x="2703" y="3931"/>
                </a:cubicBezTo>
                <a:close/>
                <a:moveTo>
                  <a:pt x="2664" y="4142"/>
                </a:moveTo>
                <a:cubicBezTo>
                  <a:pt x="2641" y="4142"/>
                  <a:pt x="2622" y="4161"/>
                  <a:pt x="2622" y="4184"/>
                </a:cubicBezTo>
                <a:cubicBezTo>
                  <a:pt x="2622" y="4207"/>
                  <a:pt x="2641" y="4226"/>
                  <a:pt x="2664" y="4226"/>
                </a:cubicBezTo>
                <a:cubicBezTo>
                  <a:pt x="2687" y="4226"/>
                  <a:pt x="2705" y="4207"/>
                  <a:pt x="2705" y="4184"/>
                </a:cubicBezTo>
                <a:cubicBezTo>
                  <a:pt x="2705" y="4161"/>
                  <a:pt x="2687" y="4142"/>
                  <a:pt x="2664" y="4142"/>
                </a:cubicBezTo>
                <a:close/>
                <a:moveTo>
                  <a:pt x="2613" y="4351"/>
                </a:moveTo>
                <a:cubicBezTo>
                  <a:pt x="2590" y="4351"/>
                  <a:pt x="2571" y="4370"/>
                  <a:pt x="2571" y="4394"/>
                </a:cubicBezTo>
                <a:cubicBezTo>
                  <a:pt x="2571" y="4417"/>
                  <a:pt x="2590" y="4436"/>
                  <a:pt x="2613" y="4436"/>
                </a:cubicBezTo>
                <a:cubicBezTo>
                  <a:pt x="2637" y="4436"/>
                  <a:pt x="2656" y="4417"/>
                  <a:pt x="2656" y="4394"/>
                </a:cubicBezTo>
                <a:cubicBezTo>
                  <a:pt x="2656" y="4370"/>
                  <a:pt x="2637" y="4351"/>
                  <a:pt x="2613" y="4351"/>
                </a:cubicBezTo>
                <a:close/>
                <a:moveTo>
                  <a:pt x="2552" y="4557"/>
                </a:moveTo>
                <a:cubicBezTo>
                  <a:pt x="2528" y="4557"/>
                  <a:pt x="2509" y="4576"/>
                  <a:pt x="2509" y="4600"/>
                </a:cubicBezTo>
                <a:cubicBezTo>
                  <a:pt x="2509" y="4624"/>
                  <a:pt x="2528" y="4643"/>
                  <a:pt x="2552" y="4643"/>
                </a:cubicBezTo>
                <a:cubicBezTo>
                  <a:pt x="2576" y="4643"/>
                  <a:pt x="2596" y="4624"/>
                  <a:pt x="2596" y="4600"/>
                </a:cubicBezTo>
                <a:cubicBezTo>
                  <a:pt x="2596" y="4576"/>
                  <a:pt x="2576" y="4557"/>
                  <a:pt x="2552" y="4557"/>
                </a:cubicBezTo>
                <a:close/>
                <a:moveTo>
                  <a:pt x="2480" y="4761"/>
                </a:moveTo>
                <a:cubicBezTo>
                  <a:pt x="2457" y="4761"/>
                  <a:pt x="2439" y="4780"/>
                  <a:pt x="2439" y="4803"/>
                </a:cubicBezTo>
                <a:cubicBezTo>
                  <a:pt x="2439" y="4826"/>
                  <a:pt x="2457" y="4845"/>
                  <a:pt x="2480" y="4845"/>
                </a:cubicBezTo>
                <a:cubicBezTo>
                  <a:pt x="2503" y="4845"/>
                  <a:pt x="2522" y="4826"/>
                  <a:pt x="2522" y="4803"/>
                </a:cubicBezTo>
                <a:cubicBezTo>
                  <a:pt x="2522" y="4780"/>
                  <a:pt x="2503" y="4761"/>
                  <a:pt x="2480" y="4761"/>
                </a:cubicBezTo>
                <a:close/>
                <a:moveTo>
                  <a:pt x="2398" y="4961"/>
                </a:moveTo>
                <a:cubicBezTo>
                  <a:pt x="2375" y="4961"/>
                  <a:pt x="2357" y="4979"/>
                  <a:pt x="2357" y="5002"/>
                </a:cubicBezTo>
                <a:cubicBezTo>
                  <a:pt x="2357" y="5025"/>
                  <a:pt x="2375" y="5043"/>
                  <a:pt x="2398" y="5043"/>
                </a:cubicBezTo>
                <a:cubicBezTo>
                  <a:pt x="2421" y="5043"/>
                  <a:pt x="2439" y="5025"/>
                  <a:pt x="2439" y="5002"/>
                </a:cubicBezTo>
                <a:cubicBezTo>
                  <a:pt x="2439" y="4979"/>
                  <a:pt x="2421" y="4961"/>
                  <a:pt x="2398" y="4961"/>
                </a:cubicBezTo>
                <a:close/>
                <a:moveTo>
                  <a:pt x="2305" y="5157"/>
                </a:moveTo>
                <a:cubicBezTo>
                  <a:pt x="2283" y="5157"/>
                  <a:pt x="2265" y="5175"/>
                  <a:pt x="2265" y="5197"/>
                </a:cubicBezTo>
                <a:cubicBezTo>
                  <a:pt x="2265" y="5219"/>
                  <a:pt x="2283" y="5236"/>
                  <a:pt x="2305" y="5236"/>
                </a:cubicBezTo>
                <a:cubicBezTo>
                  <a:pt x="2327" y="5236"/>
                  <a:pt x="2345" y="5219"/>
                  <a:pt x="2345" y="5197"/>
                </a:cubicBezTo>
                <a:cubicBezTo>
                  <a:pt x="2345" y="5175"/>
                  <a:pt x="2327" y="5157"/>
                  <a:pt x="2305" y="5157"/>
                </a:cubicBezTo>
                <a:close/>
                <a:moveTo>
                  <a:pt x="2202" y="5348"/>
                </a:moveTo>
                <a:cubicBezTo>
                  <a:pt x="2182" y="5348"/>
                  <a:pt x="2165" y="5365"/>
                  <a:pt x="2165" y="5386"/>
                </a:cubicBezTo>
                <a:cubicBezTo>
                  <a:pt x="2165" y="5407"/>
                  <a:pt x="2182" y="5424"/>
                  <a:pt x="2202" y="5424"/>
                </a:cubicBezTo>
                <a:cubicBezTo>
                  <a:pt x="2223" y="5424"/>
                  <a:pt x="2240" y="5407"/>
                  <a:pt x="2240" y="5386"/>
                </a:cubicBezTo>
                <a:cubicBezTo>
                  <a:pt x="2240" y="5365"/>
                  <a:pt x="2223" y="5348"/>
                  <a:pt x="2202" y="5348"/>
                </a:cubicBezTo>
                <a:close/>
                <a:moveTo>
                  <a:pt x="2090" y="5534"/>
                </a:moveTo>
                <a:cubicBezTo>
                  <a:pt x="2070" y="5534"/>
                  <a:pt x="2055" y="5550"/>
                  <a:pt x="2055" y="5570"/>
                </a:cubicBezTo>
                <a:cubicBezTo>
                  <a:pt x="2055" y="5589"/>
                  <a:pt x="2070" y="5605"/>
                  <a:pt x="2090" y="5605"/>
                </a:cubicBezTo>
                <a:cubicBezTo>
                  <a:pt x="2109" y="5605"/>
                  <a:pt x="2125" y="5589"/>
                  <a:pt x="2125" y="5570"/>
                </a:cubicBezTo>
                <a:cubicBezTo>
                  <a:pt x="2125" y="5550"/>
                  <a:pt x="2109" y="5534"/>
                  <a:pt x="2090" y="5534"/>
                </a:cubicBezTo>
                <a:close/>
                <a:moveTo>
                  <a:pt x="1968" y="5714"/>
                </a:moveTo>
                <a:cubicBezTo>
                  <a:pt x="1950" y="5714"/>
                  <a:pt x="1935" y="5729"/>
                  <a:pt x="1935" y="5747"/>
                </a:cubicBezTo>
                <a:cubicBezTo>
                  <a:pt x="1935" y="5765"/>
                  <a:pt x="1950" y="5780"/>
                  <a:pt x="1968" y="5780"/>
                </a:cubicBezTo>
                <a:cubicBezTo>
                  <a:pt x="1986" y="5780"/>
                  <a:pt x="2001" y="5765"/>
                  <a:pt x="2001" y="5747"/>
                </a:cubicBezTo>
                <a:cubicBezTo>
                  <a:pt x="2001" y="5729"/>
                  <a:pt x="1986" y="5714"/>
                  <a:pt x="1968" y="5714"/>
                </a:cubicBezTo>
                <a:close/>
                <a:moveTo>
                  <a:pt x="1837" y="5888"/>
                </a:moveTo>
                <a:cubicBezTo>
                  <a:pt x="1820" y="5888"/>
                  <a:pt x="1807" y="5901"/>
                  <a:pt x="1807" y="5918"/>
                </a:cubicBezTo>
                <a:cubicBezTo>
                  <a:pt x="1807" y="5935"/>
                  <a:pt x="1820" y="5948"/>
                  <a:pt x="1837" y="5948"/>
                </a:cubicBezTo>
                <a:cubicBezTo>
                  <a:pt x="1853" y="5948"/>
                  <a:pt x="1867" y="5935"/>
                  <a:pt x="1867" y="5918"/>
                </a:cubicBezTo>
                <a:cubicBezTo>
                  <a:pt x="1867" y="5901"/>
                  <a:pt x="1853" y="5888"/>
                  <a:pt x="1837" y="5888"/>
                </a:cubicBezTo>
                <a:close/>
                <a:moveTo>
                  <a:pt x="1697" y="6057"/>
                </a:moveTo>
                <a:cubicBezTo>
                  <a:pt x="1683" y="6057"/>
                  <a:pt x="1672" y="6068"/>
                  <a:pt x="1672" y="6082"/>
                </a:cubicBezTo>
                <a:cubicBezTo>
                  <a:pt x="1672" y="6096"/>
                  <a:pt x="1683" y="6107"/>
                  <a:pt x="1697" y="6107"/>
                </a:cubicBezTo>
                <a:cubicBezTo>
                  <a:pt x="1711" y="6107"/>
                  <a:pt x="1722" y="6096"/>
                  <a:pt x="1722" y="6082"/>
                </a:cubicBezTo>
                <a:cubicBezTo>
                  <a:pt x="1722" y="6068"/>
                  <a:pt x="1711" y="6057"/>
                  <a:pt x="1697" y="6057"/>
                </a:cubicBezTo>
                <a:close/>
                <a:moveTo>
                  <a:pt x="1549" y="6217"/>
                </a:moveTo>
                <a:cubicBezTo>
                  <a:pt x="1537" y="6217"/>
                  <a:pt x="1527" y="6226"/>
                  <a:pt x="1527" y="6238"/>
                </a:cubicBezTo>
                <a:cubicBezTo>
                  <a:pt x="1527" y="6250"/>
                  <a:pt x="1537" y="6259"/>
                  <a:pt x="1549" y="6259"/>
                </a:cubicBezTo>
                <a:cubicBezTo>
                  <a:pt x="1560" y="6259"/>
                  <a:pt x="1570" y="6250"/>
                  <a:pt x="1570" y="6238"/>
                </a:cubicBezTo>
                <a:cubicBezTo>
                  <a:pt x="1570" y="6226"/>
                  <a:pt x="1560" y="6217"/>
                  <a:pt x="1549" y="6217"/>
                </a:cubicBezTo>
                <a:close/>
                <a:moveTo>
                  <a:pt x="1392" y="6368"/>
                </a:moveTo>
                <a:cubicBezTo>
                  <a:pt x="1382" y="6368"/>
                  <a:pt x="1374" y="6376"/>
                  <a:pt x="1374" y="6386"/>
                </a:cubicBezTo>
                <a:cubicBezTo>
                  <a:pt x="1374" y="6396"/>
                  <a:pt x="1382" y="6404"/>
                  <a:pt x="1392" y="6404"/>
                </a:cubicBezTo>
                <a:cubicBezTo>
                  <a:pt x="1402" y="6404"/>
                  <a:pt x="1411" y="6396"/>
                  <a:pt x="1411" y="6386"/>
                </a:cubicBezTo>
                <a:cubicBezTo>
                  <a:pt x="1411" y="6376"/>
                  <a:pt x="1402" y="6368"/>
                  <a:pt x="1392" y="6368"/>
                </a:cubicBezTo>
                <a:close/>
                <a:moveTo>
                  <a:pt x="1229" y="6510"/>
                </a:moveTo>
                <a:cubicBezTo>
                  <a:pt x="1220" y="6510"/>
                  <a:pt x="1213" y="6517"/>
                  <a:pt x="1213" y="6526"/>
                </a:cubicBezTo>
                <a:cubicBezTo>
                  <a:pt x="1213" y="6535"/>
                  <a:pt x="1220" y="6542"/>
                  <a:pt x="1229" y="6542"/>
                </a:cubicBezTo>
                <a:cubicBezTo>
                  <a:pt x="1237" y="6542"/>
                  <a:pt x="1245" y="6535"/>
                  <a:pt x="1245" y="6526"/>
                </a:cubicBezTo>
                <a:cubicBezTo>
                  <a:pt x="1245" y="6517"/>
                  <a:pt x="1237" y="6510"/>
                  <a:pt x="1229" y="6510"/>
                </a:cubicBezTo>
                <a:close/>
                <a:moveTo>
                  <a:pt x="1058" y="6646"/>
                </a:moveTo>
                <a:cubicBezTo>
                  <a:pt x="1052" y="6646"/>
                  <a:pt x="1047" y="6651"/>
                  <a:pt x="1047" y="6657"/>
                </a:cubicBezTo>
                <a:cubicBezTo>
                  <a:pt x="1047" y="6663"/>
                  <a:pt x="1052" y="6668"/>
                  <a:pt x="1058" y="6668"/>
                </a:cubicBezTo>
                <a:cubicBezTo>
                  <a:pt x="1064" y="6668"/>
                  <a:pt x="1069" y="6663"/>
                  <a:pt x="1069" y="6657"/>
                </a:cubicBezTo>
                <a:cubicBezTo>
                  <a:pt x="1069" y="6651"/>
                  <a:pt x="1064" y="6646"/>
                  <a:pt x="1058" y="6646"/>
                </a:cubicBezTo>
                <a:close/>
                <a:moveTo>
                  <a:pt x="880" y="6772"/>
                </a:moveTo>
                <a:cubicBezTo>
                  <a:pt x="876" y="6772"/>
                  <a:pt x="873" y="6775"/>
                  <a:pt x="873" y="6779"/>
                </a:cubicBezTo>
                <a:cubicBezTo>
                  <a:pt x="873" y="6783"/>
                  <a:pt x="876" y="6787"/>
                  <a:pt x="880" y="6787"/>
                </a:cubicBezTo>
                <a:cubicBezTo>
                  <a:pt x="884" y="6787"/>
                  <a:pt x="888" y="6783"/>
                  <a:pt x="888" y="6779"/>
                </a:cubicBezTo>
                <a:cubicBezTo>
                  <a:pt x="888" y="6775"/>
                  <a:pt x="884" y="6772"/>
                  <a:pt x="880" y="6772"/>
                </a:cubicBezTo>
                <a:close/>
                <a:moveTo>
                  <a:pt x="697" y="6887"/>
                </a:moveTo>
                <a:cubicBezTo>
                  <a:pt x="694" y="6887"/>
                  <a:pt x="692" y="6889"/>
                  <a:pt x="692" y="6892"/>
                </a:cubicBezTo>
                <a:cubicBezTo>
                  <a:pt x="692" y="6894"/>
                  <a:pt x="694" y="6896"/>
                  <a:pt x="697" y="6896"/>
                </a:cubicBezTo>
                <a:cubicBezTo>
                  <a:pt x="699" y="6896"/>
                  <a:pt x="701" y="6894"/>
                  <a:pt x="701" y="6892"/>
                </a:cubicBezTo>
                <a:cubicBezTo>
                  <a:pt x="701" y="6889"/>
                  <a:pt x="699" y="6887"/>
                  <a:pt x="697" y="6887"/>
                </a:cubicBezTo>
                <a:close/>
                <a:moveTo>
                  <a:pt x="1058" y="1"/>
                </a:moveTo>
                <a:cubicBezTo>
                  <a:pt x="1058" y="1"/>
                  <a:pt x="1058" y="0"/>
                  <a:pt x="1058" y="0"/>
                </a:cubicBezTo>
                <a:cubicBezTo>
                  <a:pt x="1058" y="0"/>
                  <a:pt x="1058" y="0"/>
                  <a:pt x="1058" y="0"/>
                </a:cubicBezTo>
                <a:cubicBezTo>
                  <a:pt x="1057" y="0"/>
                  <a:pt x="1057" y="0"/>
                  <a:pt x="1057" y="0"/>
                </a:cubicBezTo>
                <a:cubicBezTo>
                  <a:pt x="1057" y="0"/>
                  <a:pt x="1057" y="1"/>
                  <a:pt x="1058" y="1"/>
                </a:cubicBezTo>
                <a:close/>
                <a:moveTo>
                  <a:pt x="1229" y="132"/>
                </a:moveTo>
                <a:cubicBezTo>
                  <a:pt x="1229" y="132"/>
                  <a:pt x="1229" y="132"/>
                  <a:pt x="1229" y="131"/>
                </a:cubicBezTo>
                <a:cubicBezTo>
                  <a:pt x="1229" y="131"/>
                  <a:pt x="1229" y="131"/>
                  <a:pt x="1229" y="131"/>
                </a:cubicBezTo>
                <a:cubicBezTo>
                  <a:pt x="1228" y="131"/>
                  <a:pt x="1228" y="131"/>
                  <a:pt x="1228" y="131"/>
                </a:cubicBezTo>
                <a:cubicBezTo>
                  <a:pt x="1228" y="132"/>
                  <a:pt x="1228" y="132"/>
                  <a:pt x="1229" y="132"/>
                </a:cubicBezTo>
                <a:close/>
                <a:moveTo>
                  <a:pt x="1392" y="272"/>
                </a:moveTo>
                <a:cubicBezTo>
                  <a:pt x="1393" y="272"/>
                  <a:pt x="1394" y="272"/>
                  <a:pt x="1394" y="271"/>
                </a:cubicBezTo>
                <a:cubicBezTo>
                  <a:pt x="1394" y="271"/>
                  <a:pt x="1393" y="270"/>
                  <a:pt x="1392" y="270"/>
                </a:cubicBezTo>
                <a:cubicBezTo>
                  <a:pt x="1392" y="270"/>
                  <a:pt x="1391" y="271"/>
                  <a:pt x="1391" y="271"/>
                </a:cubicBezTo>
                <a:cubicBezTo>
                  <a:pt x="1391" y="272"/>
                  <a:pt x="1392" y="272"/>
                  <a:pt x="1392" y="272"/>
                </a:cubicBezTo>
                <a:close/>
                <a:moveTo>
                  <a:pt x="1549" y="421"/>
                </a:moveTo>
                <a:cubicBezTo>
                  <a:pt x="1549" y="421"/>
                  <a:pt x="1550" y="420"/>
                  <a:pt x="1550" y="419"/>
                </a:cubicBezTo>
                <a:cubicBezTo>
                  <a:pt x="1550" y="419"/>
                  <a:pt x="1549" y="418"/>
                  <a:pt x="1549" y="418"/>
                </a:cubicBezTo>
                <a:cubicBezTo>
                  <a:pt x="1548" y="418"/>
                  <a:pt x="1547" y="419"/>
                  <a:pt x="1547" y="419"/>
                </a:cubicBezTo>
                <a:cubicBezTo>
                  <a:pt x="1547" y="420"/>
                  <a:pt x="1548" y="421"/>
                  <a:pt x="1549" y="421"/>
                </a:cubicBezTo>
                <a:close/>
                <a:moveTo>
                  <a:pt x="1697" y="577"/>
                </a:moveTo>
                <a:cubicBezTo>
                  <a:pt x="1698" y="577"/>
                  <a:pt x="1698" y="576"/>
                  <a:pt x="1698" y="576"/>
                </a:cubicBezTo>
                <a:cubicBezTo>
                  <a:pt x="1698" y="575"/>
                  <a:pt x="1698" y="575"/>
                  <a:pt x="1697" y="575"/>
                </a:cubicBezTo>
                <a:cubicBezTo>
                  <a:pt x="1696" y="575"/>
                  <a:pt x="1696" y="575"/>
                  <a:pt x="1696" y="576"/>
                </a:cubicBezTo>
                <a:cubicBezTo>
                  <a:pt x="1696" y="576"/>
                  <a:pt x="1696" y="577"/>
                  <a:pt x="1697" y="577"/>
                </a:cubicBezTo>
                <a:close/>
                <a:moveTo>
                  <a:pt x="1837" y="741"/>
                </a:moveTo>
                <a:cubicBezTo>
                  <a:pt x="1838" y="741"/>
                  <a:pt x="1838" y="740"/>
                  <a:pt x="1838" y="740"/>
                </a:cubicBezTo>
                <a:cubicBezTo>
                  <a:pt x="1838" y="739"/>
                  <a:pt x="1838" y="738"/>
                  <a:pt x="1837" y="738"/>
                </a:cubicBezTo>
                <a:cubicBezTo>
                  <a:pt x="1836" y="738"/>
                  <a:pt x="1835" y="739"/>
                  <a:pt x="1835" y="740"/>
                </a:cubicBezTo>
                <a:cubicBezTo>
                  <a:pt x="1835" y="740"/>
                  <a:pt x="1836" y="741"/>
                  <a:pt x="1837" y="741"/>
                </a:cubicBezTo>
                <a:close/>
                <a:moveTo>
                  <a:pt x="1968" y="912"/>
                </a:moveTo>
                <a:cubicBezTo>
                  <a:pt x="1969" y="912"/>
                  <a:pt x="1970" y="911"/>
                  <a:pt x="1970" y="910"/>
                </a:cubicBezTo>
                <a:cubicBezTo>
                  <a:pt x="1970" y="909"/>
                  <a:pt x="1969" y="909"/>
                  <a:pt x="1968" y="909"/>
                </a:cubicBezTo>
                <a:cubicBezTo>
                  <a:pt x="1967" y="909"/>
                  <a:pt x="1966" y="909"/>
                  <a:pt x="1966" y="910"/>
                </a:cubicBezTo>
                <a:cubicBezTo>
                  <a:pt x="1966" y="911"/>
                  <a:pt x="1967" y="912"/>
                  <a:pt x="1968" y="912"/>
                </a:cubicBezTo>
                <a:close/>
                <a:moveTo>
                  <a:pt x="2090" y="1090"/>
                </a:moveTo>
                <a:cubicBezTo>
                  <a:pt x="2091" y="1090"/>
                  <a:pt x="2092" y="1089"/>
                  <a:pt x="2092" y="1088"/>
                </a:cubicBezTo>
                <a:cubicBezTo>
                  <a:pt x="2092" y="1087"/>
                  <a:pt x="2091" y="1086"/>
                  <a:pt x="2090" y="1086"/>
                </a:cubicBezTo>
                <a:cubicBezTo>
                  <a:pt x="2089" y="1086"/>
                  <a:pt x="2088" y="1087"/>
                  <a:pt x="2088" y="1088"/>
                </a:cubicBezTo>
                <a:cubicBezTo>
                  <a:pt x="2088" y="1089"/>
                  <a:pt x="2089" y="1090"/>
                  <a:pt x="2090" y="1090"/>
                </a:cubicBezTo>
                <a:close/>
                <a:moveTo>
                  <a:pt x="2202" y="1275"/>
                </a:moveTo>
                <a:cubicBezTo>
                  <a:pt x="2204" y="1275"/>
                  <a:pt x="2206" y="1273"/>
                  <a:pt x="2206" y="1272"/>
                </a:cubicBezTo>
                <a:cubicBezTo>
                  <a:pt x="2206" y="1270"/>
                  <a:pt x="2204" y="1268"/>
                  <a:pt x="2202" y="1268"/>
                </a:cubicBezTo>
                <a:cubicBezTo>
                  <a:pt x="2201" y="1268"/>
                  <a:pt x="2199" y="1270"/>
                  <a:pt x="2199" y="1272"/>
                </a:cubicBezTo>
                <a:cubicBezTo>
                  <a:pt x="2199" y="1273"/>
                  <a:pt x="2201" y="1275"/>
                  <a:pt x="2202" y="1275"/>
                </a:cubicBezTo>
                <a:close/>
                <a:moveTo>
                  <a:pt x="2305" y="1466"/>
                </a:moveTo>
                <a:cubicBezTo>
                  <a:pt x="2308" y="1466"/>
                  <a:pt x="2310" y="1464"/>
                  <a:pt x="2310" y="1461"/>
                </a:cubicBezTo>
                <a:cubicBezTo>
                  <a:pt x="2310" y="1458"/>
                  <a:pt x="2308" y="1456"/>
                  <a:pt x="2305" y="1456"/>
                </a:cubicBezTo>
                <a:cubicBezTo>
                  <a:pt x="2302" y="1456"/>
                  <a:pt x="2300" y="1458"/>
                  <a:pt x="2300" y="1461"/>
                </a:cubicBezTo>
                <a:cubicBezTo>
                  <a:pt x="2300" y="1464"/>
                  <a:pt x="2302" y="1466"/>
                  <a:pt x="2305" y="1466"/>
                </a:cubicBezTo>
                <a:close/>
                <a:moveTo>
                  <a:pt x="2398" y="1663"/>
                </a:moveTo>
                <a:cubicBezTo>
                  <a:pt x="2402" y="1663"/>
                  <a:pt x="2406" y="1660"/>
                  <a:pt x="2406" y="1655"/>
                </a:cubicBezTo>
                <a:cubicBezTo>
                  <a:pt x="2406" y="1651"/>
                  <a:pt x="2402" y="1647"/>
                  <a:pt x="2398" y="1647"/>
                </a:cubicBezTo>
                <a:cubicBezTo>
                  <a:pt x="2394" y="1647"/>
                  <a:pt x="2390" y="1651"/>
                  <a:pt x="2390" y="1655"/>
                </a:cubicBezTo>
                <a:cubicBezTo>
                  <a:pt x="2390" y="1660"/>
                  <a:pt x="2394" y="1663"/>
                  <a:pt x="2398" y="1663"/>
                </a:cubicBezTo>
                <a:close/>
                <a:moveTo>
                  <a:pt x="2480" y="1866"/>
                </a:moveTo>
                <a:cubicBezTo>
                  <a:pt x="2487" y="1866"/>
                  <a:pt x="2492" y="1861"/>
                  <a:pt x="2492" y="1854"/>
                </a:cubicBezTo>
                <a:cubicBezTo>
                  <a:pt x="2492" y="1848"/>
                  <a:pt x="2487" y="1843"/>
                  <a:pt x="2480" y="1843"/>
                </a:cubicBezTo>
                <a:cubicBezTo>
                  <a:pt x="2474" y="1843"/>
                  <a:pt x="2469" y="1848"/>
                  <a:pt x="2469" y="1854"/>
                </a:cubicBezTo>
                <a:cubicBezTo>
                  <a:pt x="2469" y="1861"/>
                  <a:pt x="2474" y="1866"/>
                  <a:pt x="2480" y="1866"/>
                </a:cubicBezTo>
                <a:close/>
                <a:moveTo>
                  <a:pt x="2552" y="2072"/>
                </a:moveTo>
                <a:cubicBezTo>
                  <a:pt x="2560" y="2072"/>
                  <a:pt x="2567" y="2066"/>
                  <a:pt x="2567" y="2057"/>
                </a:cubicBezTo>
                <a:cubicBezTo>
                  <a:pt x="2567" y="2049"/>
                  <a:pt x="2560" y="2042"/>
                  <a:pt x="2552" y="2042"/>
                </a:cubicBezTo>
                <a:cubicBezTo>
                  <a:pt x="2544" y="2042"/>
                  <a:pt x="2537" y="2049"/>
                  <a:pt x="2537" y="2057"/>
                </a:cubicBezTo>
                <a:cubicBezTo>
                  <a:pt x="2537" y="2066"/>
                  <a:pt x="2544" y="2072"/>
                  <a:pt x="2552" y="2072"/>
                </a:cubicBezTo>
                <a:close/>
                <a:moveTo>
                  <a:pt x="2613" y="2283"/>
                </a:moveTo>
                <a:cubicBezTo>
                  <a:pt x="2624" y="2283"/>
                  <a:pt x="2632" y="2274"/>
                  <a:pt x="2632" y="2264"/>
                </a:cubicBezTo>
                <a:cubicBezTo>
                  <a:pt x="2632" y="2253"/>
                  <a:pt x="2624" y="2245"/>
                  <a:pt x="2613" y="2245"/>
                </a:cubicBezTo>
                <a:cubicBezTo>
                  <a:pt x="2603" y="2245"/>
                  <a:pt x="2595" y="2253"/>
                  <a:pt x="2595" y="2264"/>
                </a:cubicBezTo>
                <a:cubicBezTo>
                  <a:pt x="2595" y="2274"/>
                  <a:pt x="2603" y="2283"/>
                  <a:pt x="2613" y="2283"/>
                </a:cubicBezTo>
                <a:close/>
                <a:moveTo>
                  <a:pt x="2664" y="2494"/>
                </a:moveTo>
                <a:cubicBezTo>
                  <a:pt x="2675" y="2494"/>
                  <a:pt x="2684" y="2485"/>
                  <a:pt x="2684" y="2473"/>
                </a:cubicBezTo>
                <a:cubicBezTo>
                  <a:pt x="2684" y="2462"/>
                  <a:pt x="2675" y="2453"/>
                  <a:pt x="2664" y="2453"/>
                </a:cubicBezTo>
                <a:cubicBezTo>
                  <a:pt x="2652" y="2453"/>
                  <a:pt x="2643" y="2462"/>
                  <a:pt x="2643" y="2473"/>
                </a:cubicBezTo>
                <a:cubicBezTo>
                  <a:pt x="2643" y="2485"/>
                  <a:pt x="2652" y="2494"/>
                  <a:pt x="2664" y="2494"/>
                </a:cubicBezTo>
                <a:close/>
                <a:moveTo>
                  <a:pt x="2703" y="2708"/>
                </a:moveTo>
                <a:cubicBezTo>
                  <a:pt x="2716" y="2708"/>
                  <a:pt x="2726" y="2698"/>
                  <a:pt x="2726" y="2685"/>
                </a:cubicBezTo>
                <a:cubicBezTo>
                  <a:pt x="2726" y="2672"/>
                  <a:pt x="2716" y="2662"/>
                  <a:pt x="2703" y="2662"/>
                </a:cubicBezTo>
                <a:cubicBezTo>
                  <a:pt x="2690" y="2662"/>
                  <a:pt x="2680" y="2672"/>
                  <a:pt x="2680" y="2685"/>
                </a:cubicBezTo>
                <a:cubicBezTo>
                  <a:pt x="2680" y="2698"/>
                  <a:pt x="2690" y="2708"/>
                  <a:pt x="2703" y="2708"/>
                </a:cubicBezTo>
                <a:close/>
                <a:moveTo>
                  <a:pt x="2708" y="2899"/>
                </a:moveTo>
                <a:cubicBezTo>
                  <a:pt x="2708" y="2911"/>
                  <a:pt x="2719" y="2921"/>
                  <a:pt x="2731" y="2921"/>
                </a:cubicBezTo>
                <a:cubicBezTo>
                  <a:pt x="2744" y="2921"/>
                  <a:pt x="2754" y="2911"/>
                  <a:pt x="2754" y="2899"/>
                </a:cubicBezTo>
                <a:cubicBezTo>
                  <a:pt x="2754" y="2886"/>
                  <a:pt x="2744" y="2876"/>
                  <a:pt x="2731" y="2876"/>
                </a:cubicBezTo>
                <a:cubicBezTo>
                  <a:pt x="2719" y="2876"/>
                  <a:pt x="2708" y="2886"/>
                  <a:pt x="2708" y="2899"/>
                </a:cubicBezTo>
                <a:close/>
                <a:moveTo>
                  <a:pt x="2719" y="3113"/>
                </a:moveTo>
                <a:cubicBezTo>
                  <a:pt x="2719" y="3129"/>
                  <a:pt x="2732" y="3142"/>
                  <a:pt x="2748" y="3142"/>
                </a:cubicBezTo>
                <a:cubicBezTo>
                  <a:pt x="2764" y="3142"/>
                  <a:pt x="2777" y="3129"/>
                  <a:pt x="2777" y="3113"/>
                </a:cubicBezTo>
                <a:cubicBezTo>
                  <a:pt x="2777" y="3098"/>
                  <a:pt x="2764" y="3085"/>
                  <a:pt x="2748" y="3085"/>
                </a:cubicBezTo>
                <a:cubicBezTo>
                  <a:pt x="2732" y="3085"/>
                  <a:pt x="2719" y="3098"/>
                  <a:pt x="2719" y="3113"/>
                </a:cubicBezTo>
                <a:close/>
              </a:path>
            </a:pathLst>
          </a:custGeom>
          <a:gradFill>
            <a:gsLst>
              <a:gs pos="0">
                <a:srgbClr val="00AB7A">
                  <a:alpha val="24000"/>
                </a:srgbClr>
              </a:gs>
              <a:gs pos="100000">
                <a:srgbClr val="00AB7A">
                  <a:alpha val="0"/>
                </a:srgbClr>
              </a:gs>
            </a:gsLst>
            <a:lin ang="16200000" scaled="0"/>
          </a:gra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nvGrpSpPr>
          <p:cNvPr id="11" name="组合 10"/>
          <p:cNvGrpSpPr/>
          <p:nvPr userDrawn="1"/>
        </p:nvGrpSpPr>
        <p:grpSpPr>
          <a:xfrm>
            <a:off x="3620127" y="1586867"/>
            <a:ext cx="1903750" cy="470604"/>
            <a:chOff x="3360674" y="1589916"/>
            <a:chExt cx="2485488" cy="614408"/>
          </a:xfrm>
        </p:grpSpPr>
        <p:sp>
          <p:nvSpPr>
            <p:cNvPr id="15" name="任意多边形 10"/>
            <p:cNvSpPr/>
            <p:nvPr/>
          </p:nvSpPr>
          <p:spPr>
            <a:xfrm>
              <a:off x="4939537" y="1589916"/>
              <a:ext cx="906625" cy="614408"/>
            </a:xfrm>
            <a:custGeom>
              <a:avLst/>
              <a:gdLst>
                <a:gd name="connsiteX0" fmla="*/ 0 w 1335937"/>
                <a:gd name="connsiteY0" fmla="*/ 0 h 905346"/>
                <a:gd name="connsiteX1" fmla="*/ 1203150 w 1335937"/>
                <a:gd name="connsiteY1" fmla="*/ 0 h 905346"/>
                <a:gd name="connsiteX2" fmla="*/ 1335937 w 1335937"/>
                <a:gd name="connsiteY2" fmla="*/ 132787 h 905346"/>
                <a:gd name="connsiteX3" fmla="*/ 1335937 w 1335937"/>
                <a:gd name="connsiteY3" fmla="*/ 772559 h 905346"/>
                <a:gd name="connsiteX4" fmla="*/ 1203150 w 1335937"/>
                <a:gd name="connsiteY4" fmla="*/ 905346 h 905346"/>
                <a:gd name="connsiteX5" fmla="*/ 0 w 1335937"/>
                <a:gd name="connsiteY5" fmla="*/ 905346 h 9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37" h="905346">
                  <a:moveTo>
                    <a:pt x="0" y="0"/>
                  </a:moveTo>
                  <a:lnTo>
                    <a:pt x="1203150" y="0"/>
                  </a:lnTo>
                  <a:cubicBezTo>
                    <a:pt x="1276486" y="0"/>
                    <a:pt x="1335937" y="59451"/>
                    <a:pt x="1335937" y="132787"/>
                  </a:cubicBezTo>
                  <a:lnTo>
                    <a:pt x="1335937" y="772559"/>
                  </a:lnTo>
                  <a:cubicBezTo>
                    <a:pt x="1335937" y="845895"/>
                    <a:pt x="1276486" y="905346"/>
                    <a:pt x="1203150" y="905346"/>
                  </a:cubicBezTo>
                  <a:lnTo>
                    <a:pt x="0" y="905346"/>
                  </a:lnTo>
                  <a:close/>
                </a:path>
              </a:pathLst>
            </a:custGeom>
            <a:solidFill>
              <a:srgbClr val="00AB7A"/>
            </a:solidFill>
            <a:ln>
              <a:noFill/>
            </a:ln>
          </p:spPr>
          <p:txBody>
            <a:bodyPr vert="horz" wrap="square" lIns="91440" tIns="45720" rIns="91440" bIns="45720" numCol="1" anchor="ctr" anchorCtr="0" compatLnSpc="1">
              <a:noAutofit/>
            </a:bodyPr>
            <a:lstStyle/>
            <a:p>
              <a:pPr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任意多边形 12"/>
            <p:cNvSpPr/>
            <p:nvPr/>
          </p:nvSpPr>
          <p:spPr>
            <a:xfrm>
              <a:off x="3360674" y="1589916"/>
              <a:ext cx="1578864" cy="614408"/>
            </a:xfrm>
            <a:custGeom>
              <a:avLst/>
              <a:gdLst>
                <a:gd name="connsiteX0" fmla="*/ 132787 w 2290286"/>
                <a:gd name="connsiteY0" fmla="*/ 0 h 905346"/>
                <a:gd name="connsiteX1" fmla="*/ 2290286 w 2290286"/>
                <a:gd name="connsiteY1" fmla="*/ 0 h 905346"/>
                <a:gd name="connsiteX2" fmla="*/ 2290286 w 2290286"/>
                <a:gd name="connsiteY2" fmla="*/ 905346 h 905346"/>
                <a:gd name="connsiteX3" fmla="*/ 132787 w 2290286"/>
                <a:gd name="connsiteY3" fmla="*/ 905346 h 905346"/>
                <a:gd name="connsiteX4" fmla="*/ 0 w 2290286"/>
                <a:gd name="connsiteY4" fmla="*/ 772559 h 905346"/>
                <a:gd name="connsiteX5" fmla="*/ 0 w 2290286"/>
                <a:gd name="connsiteY5" fmla="*/ 132787 h 905346"/>
                <a:gd name="connsiteX6" fmla="*/ 132787 w 2290286"/>
                <a:gd name="connsiteY6" fmla="*/ 0 h 9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286" h="905346">
                  <a:moveTo>
                    <a:pt x="132787" y="0"/>
                  </a:moveTo>
                  <a:lnTo>
                    <a:pt x="2290286" y="0"/>
                  </a:lnTo>
                  <a:lnTo>
                    <a:pt x="2290286" y="905346"/>
                  </a:lnTo>
                  <a:lnTo>
                    <a:pt x="132787" y="905346"/>
                  </a:lnTo>
                  <a:cubicBezTo>
                    <a:pt x="59451" y="905346"/>
                    <a:pt x="0" y="845895"/>
                    <a:pt x="0" y="772559"/>
                  </a:cubicBezTo>
                  <a:lnTo>
                    <a:pt x="0" y="132787"/>
                  </a:lnTo>
                  <a:cubicBezTo>
                    <a:pt x="0" y="59451"/>
                    <a:pt x="59451" y="0"/>
                    <a:pt x="132787" y="0"/>
                  </a:cubicBezTo>
                  <a:close/>
                </a:path>
              </a:pathLst>
            </a:custGeom>
            <a:solidFill>
              <a:srgbClr val="4E5766"/>
            </a:solidFill>
            <a:ln>
              <a:noFill/>
            </a:ln>
          </p:spPr>
          <p:txBody>
            <a:bodyPr vert="horz" wrap="square" lIns="91440" tIns="45720" rIns="91440" bIns="45720" numCol="1" anchor="ctr" anchorCtr="0" compatLnSpc="1">
              <a:no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PART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7" name="标题 10"/>
          <p:cNvSpPr>
            <a:spLocks noGrp="1"/>
          </p:cNvSpPr>
          <p:nvPr>
            <p:ph type="title"/>
          </p:nvPr>
        </p:nvSpPr>
        <p:spPr>
          <a:xfrm>
            <a:off x="2345672" y="2181792"/>
            <a:ext cx="4452656" cy="1444125"/>
          </a:xfrm>
          <a:prstGeom prst="rect">
            <a:avLst/>
          </a:prstGeom>
        </p:spPr>
        <p:txBody>
          <a:bodyPr/>
          <a:lstStyle>
            <a:lvl1pPr algn="ctr">
              <a:defRPr lang="zh-CN" altLang="en-US" sz="4000" b="1" kern="1200" dirty="0">
                <a:solidFill>
                  <a:srgbClr val="4E5766"/>
                </a:solidFill>
                <a:latin typeface="微软雅黑" panose="020B0503020204020204" pitchFamily="34" charset="-122"/>
                <a:ea typeface="微软雅黑" panose="020B0503020204020204" pitchFamily="34" charset="-122"/>
                <a:cs typeface="+mj-cs"/>
              </a:defRPr>
            </a:lvl1pPr>
          </a:lstStyle>
          <a:p>
            <a:r>
              <a:rPr lang="zh-CN" altLang="en-US" dirty="0"/>
              <a:t>单击此处编辑母版标题样式</a:t>
            </a:r>
            <a:endParaRPr lang="zh-CN" altLang="en-US" dirty="0"/>
          </a:p>
        </p:txBody>
      </p:sp>
      <p:sp>
        <p:nvSpPr>
          <p:cNvPr id="18" name="文本占位符 15"/>
          <p:cNvSpPr>
            <a:spLocks noGrp="1"/>
          </p:cNvSpPr>
          <p:nvPr>
            <p:ph type="body" sz="quarter" idx="10" hasCustomPrompt="1"/>
          </p:nvPr>
        </p:nvSpPr>
        <p:spPr>
          <a:xfrm>
            <a:off x="4896424" y="1580011"/>
            <a:ext cx="1640623" cy="470604"/>
          </a:xfrm>
          <a:prstGeom prst="rect">
            <a:avLst/>
          </a:prstGeom>
        </p:spPr>
        <p:txBody>
          <a:bodyPr/>
          <a:lstStyle>
            <a:lvl1pPr marL="0" indent="0" algn="l">
              <a:buNone/>
              <a:defRPr lang="zh-CN" altLang="en-US" sz="2400" b="1"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dirty="0"/>
              <a:t>单击此处编辑</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988" y="0"/>
            <a:ext cx="9144000" cy="5143500"/>
          </a:xfrm>
          <a:prstGeom prst="rect">
            <a:avLst/>
          </a:prstGeom>
        </p:spPr>
      </p:pic>
      <p:sp>
        <p:nvSpPr>
          <p:cNvPr id="4" name="日期占位符 3"/>
          <p:cNvSpPr>
            <a:spLocks noGrp="1"/>
          </p:cNvSpPr>
          <p:nvPr>
            <p:ph type="dt" sz="half" idx="10"/>
          </p:nvPr>
        </p:nvSpPr>
        <p:spPr>
          <a:xfrm>
            <a:off x="121305" y="4740220"/>
            <a:ext cx="771665" cy="203257"/>
          </a:xfrm>
          <a:prstGeom prst="rect">
            <a:avLst/>
          </a:prstGeom>
        </p:spPr>
        <p:txBody>
          <a:bodyPr/>
          <a:lstStyle>
            <a:lvl1pPr>
              <a:defRPr sz="825">
                <a:latin typeface="微软雅黑" panose="020B0503020204020204" pitchFamily="34" charset="-122"/>
                <a:ea typeface="微软雅黑" panose="020B0503020204020204" pitchFamily="34" charset="-122"/>
              </a:defRPr>
            </a:lvl1pPr>
          </a:lstStyle>
          <a:p>
            <a:fld id="{47817226-A4A8-4CA8-8499-073E4B5E2127}" type="datetimeFigureOut">
              <a:rPr lang="zh-CN" altLang="en-US" smtClean="0"/>
            </a:fld>
            <a:endParaRPr lang="zh-CN" altLang="en-US"/>
          </a:p>
        </p:txBody>
      </p:sp>
      <p:sp>
        <p:nvSpPr>
          <p:cNvPr id="6" name="灯片编号占位符 5"/>
          <p:cNvSpPr>
            <a:spLocks noGrp="1"/>
          </p:cNvSpPr>
          <p:nvPr>
            <p:ph type="sldNum" sz="quarter" idx="12"/>
          </p:nvPr>
        </p:nvSpPr>
        <p:spPr>
          <a:xfrm>
            <a:off x="8302185" y="4877140"/>
            <a:ext cx="591979" cy="209210"/>
          </a:xfrm>
          <a:prstGeom prst="rect">
            <a:avLst/>
          </a:prstGeom>
        </p:spPr>
        <p:txBody>
          <a:bodyPr/>
          <a:lstStyle>
            <a:lvl1pPr algn="ctr">
              <a:defRPr sz="900">
                <a:latin typeface="微软雅黑" panose="020B0503020204020204" pitchFamily="34" charset="-122"/>
                <a:ea typeface="微软雅黑" panose="020B0503020204020204" pitchFamily="34" charset="-122"/>
              </a:defRPr>
            </a:lvl1pPr>
          </a:lstStyle>
          <a:p>
            <a:fld id="{CE3A6F2A-4BD1-4B71-A85C-4AC4B8E4C9A9}" type="slidenum">
              <a:rPr lang="zh-CN" altLang="en-US" smtClean="0"/>
            </a:fld>
            <a:endParaRPr lang="zh-CN" altLang="en-US" dirty="0"/>
          </a:p>
        </p:txBody>
      </p:sp>
      <p:sp>
        <p:nvSpPr>
          <p:cNvPr id="11" name="矩形 10"/>
          <p:cNvSpPr/>
          <p:nvPr userDrawn="1"/>
        </p:nvSpPr>
        <p:spPr>
          <a:xfrm>
            <a:off x="-133812" y="0"/>
            <a:ext cx="9144000" cy="426437"/>
          </a:xfrm>
          <a:prstGeom prst="rect">
            <a:avLst/>
          </a:prstGeom>
          <a:gradFill>
            <a:gsLst>
              <a:gs pos="90000">
                <a:srgbClr val="00AB7A">
                  <a:alpha val="0"/>
                </a:srgbClr>
              </a:gs>
              <a:gs pos="45000">
                <a:srgbClr val="00AB7A"/>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zh-CN" altLang="en-US" baseline="-25000" dirty="0">
              <a:latin typeface="微软雅黑" panose="020B0503020204020204" pitchFamily="34" charset="-122"/>
            </a:endParaRPr>
          </a:p>
        </p:txBody>
      </p:sp>
      <p:sp>
        <p:nvSpPr>
          <p:cNvPr id="15" name="AutoShape 31"/>
          <p:cNvSpPr>
            <a:spLocks noChangeAspect="1" noChangeArrowheads="1" noTextEdit="1"/>
          </p:cNvSpPr>
          <p:nvPr userDrawn="1"/>
        </p:nvSpPr>
        <p:spPr bwMode="auto">
          <a:xfrm>
            <a:off x="423" y="177369"/>
            <a:ext cx="188339" cy="23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dirty="0">
              <a:latin typeface="微软雅黑" panose="020B0503020204020204" pitchFamily="34" charset="-122"/>
            </a:endParaRPr>
          </a:p>
        </p:txBody>
      </p:sp>
      <p:sp>
        <p:nvSpPr>
          <p:cNvPr id="16" name="Freeform 34"/>
          <p:cNvSpPr/>
          <p:nvPr userDrawn="1"/>
        </p:nvSpPr>
        <p:spPr bwMode="auto">
          <a:xfrm>
            <a:off x="49102" y="145350"/>
            <a:ext cx="109082" cy="109082"/>
          </a:xfrm>
          <a:custGeom>
            <a:avLst/>
            <a:gdLst>
              <a:gd name="T0" fmla="*/ 58 w 65"/>
              <a:gd name="T1" fmla="*/ 25 h 65"/>
              <a:gd name="T2" fmla="*/ 40 w 65"/>
              <a:gd name="T3" fmla="*/ 25 h 65"/>
              <a:gd name="T4" fmla="*/ 40 w 65"/>
              <a:gd name="T5" fmla="*/ 7 h 65"/>
              <a:gd name="T6" fmla="*/ 33 w 65"/>
              <a:gd name="T7" fmla="*/ 0 h 65"/>
              <a:gd name="T8" fmla="*/ 25 w 65"/>
              <a:gd name="T9" fmla="*/ 7 h 65"/>
              <a:gd name="T10" fmla="*/ 25 w 65"/>
              <a:gd name="T11" fmla="*/ 11 h 65"/>
              <a:gd name="T12" fmla="*/ 25 w 65"/>
              <a:gd name="T13" fmla="*/ 25 h 65"/>
              <a:gd name="T14" fmla="*/ 7 w 65"/>
              <a:gd name="T15" fmla="*/ 25 h 65"/>
              <a:gd name="T16" fmla="*/ 0 w 65"/>
              <a:gd name="T17" fmla="*/ 32 h 65"/>
              <a:gd name="T18" fmla="*/ 7 w 65"/>
              <a:gd name="T19" fmla="*/ 40 h 65"/>
              <a:gd name="T20" fmla="*/ 25 w 65"/>
              <a:gd name="T21" fmla="*/ 40 h 65"/>
              <a:gd name="T22" fmla="*/ 25 w 65"/>
              <a:gd name="T23" fmla="*/ 57 h 65"/>
              <a:gd name="T24" fmla="*/ 33 w 65"/>
              <a:gd name="T25" fmla="*/ 65 h 65"/>
              <a:gd name="T26" fmla="*/ 40 w 65"/>
              <a:gd name="T27" fmla="*/ 57 h 65"/>
              <a:gd name="T28" fmla="*/ 40 w 65"/>
              <a:gd name="T29" fmla="*/ 40 h 65"/>
              <a:gd name="T30" fmla="*/ 45 w 65"/>
              <a:gd name="T31" fmla="*/ 40 h 65"/>
              <a:gd name="T32" fmla="*/ 58 w 65"/>
              <a:gd name="T33" fmla="*/ 40 h 65"/>
              <a:gd name="T34" fmla="*/ 65 w 65"/>
              <a:gd name="T35" fmla="*/ 32 h 65"/>
              <a:gd name="T36" fmla="*/ 58 w 65"/>
              <a:gd name="T3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5">
                <a:moveTo>
                  <a:pt x="58" y="25"/>
                </a:moveTo>
                <a:cubicBezTo>
                  <a:pt x="40" y="25"/>
                  <a:pt x="40" y="25"/>
                  <a:pt x="40" y="25"/>
                </a:cubicBezTo>
                <a:cubicBezTo>
                  <a:pt x="40" y="7"/>
                  <a:pt x="40" y="7"/>
                  <a:pt x="40" y="7"/>
                </a:cubicBezTo>
                <a:cubicBezTo>
                  <a:pt x="40" y="3"/>
                  <a:pt x="37" y="0"/>
                  <a:pt x="33" y="0"/>
                </a:cubicBezTo>
                <a:cubicBezTo>
                  <a:pt x="28" y="0"/>
                  <a:pt x="25" y="3"/>
                  <a:pt x="25" y="7"/>
                </a:cubicBezTo>
                <a:cubicBezTo>
                  <a:pt x="25" y="11"/>
                  <a:pt x="25" y="11"/>
                  <a:pt x="25" y="11"/>
                </a:cubicBezTo>
                <a:cubicBezTo>
                  <a:pt x="25" y="25"/>
                  <a:pt x="25" y="25"/>
                  <a:pt x="25" y="25"/>
                </a:cubicBezTo>
                <a:cubicBezTo>
                  <a:pt x="7" y="25"/>
                  <a:pt x="7" y="25"/>
                  <a:pt x="7" y="25"/>
                </a:cubicBezTo>
                <a:cubicBezTo>
                  <a:pt x="3" y="25"/>
                  <a:pt x="0" y="28"/>
                  <a:pt x="0" y="32"/>
                </a:cubicBezTo>
                <a:cubicBezTo>
                  <a:pt x="0" y="36"/>
                  <a:pt x="3" y="40"/>
                  <a:pt x="7" y="40"/>
                </a:cubicBezTo>
                <a:cubicBezTo>
                  <a:pt x="25" y="40"/>
                  <a:pt x="25" y="40"/>
                  <a:pt x="25" y="40"/>
                </a:cubicBezTo>
                <a:cubicBezTo>
                  <a:pt x="25" y="57"/>
                  <a:pt x="25" y="57"/>
                  <a:pt x="25" y="57"/>
                </a:cubicBezTo>
                <a:cubicBezTo>
                  <a:pt x="25" y="61"/>
                  <a:pt x="28" y="65"/>
                  <a:pt x="33" y="65"/>
                </a:cubicBezTo>
                <a:cubicBezTo>
                  <a:pt x="37" y="65"/>
                  <a:pt x="40" y="61"/>
                  <a:pt x="40" y="57"/>
                </a:cubicBezTo>
                <a:cubicBezTo>
                  <a:pt x="40" y="40"/>
                  <a:pt x="40" y="40"/>
                  <a:pt x="40" y="40"/>
                </a:cubicBezTo>
                <a:cubicBezTo>
                  <a:pt x="45" y="40"/>
                  <a:pt x="45" y="40"/>
                  <a:pt x="45" y="40"/>
                </a:cubicBezTo>
                <a:cubicBezTo>
                  <a:pt x="58" y="40"/>
                  <a:pt x="58" y="40"/>
                  <a:pt x="58" y="40"/>
                </a:cubicBezTo>
                <a:cubicBezTo>
                  <a:pt x="62" y="40"/>
                  <a:pt x="65" y="36"/>
                  <a:pt x="65" y="32"/>
                </a:cubicBezTo>
                <a:cubicBezTo>
                  <a:pt x="65" y="28"/>
                  <a:pt x="62" y="25"/>
                  <a:pt x="58" y="25"/>
                </a:cubicBezTo>
                <a:close/>
              </a:path>
            </a:pathLst>
          </a:custGeom>
          <a:solidFill>
            <a:schemeClr val="bg1"/>
          </a:solidFill>
          <a:ln>
            <a:noFill/>
          </a:ln>
          <a:effectLst>
            <a:outerShdw dist="12700" dir="2700000" algn="tl" rotWithShape="0">
              <a:prstClr val="black">
                <a:alpha val="40000"/>
              </a:prstClr>
            </a:outerShdw>
          </a:effectLst>
        </p:spPr>
        <p:txBody>
          <a:bodyPr vert="horz" wrap="square" lIns="68580" tIns="34290" rIns="68580" bIns="34290" numCol="1" anchor="t" anchorCtr="0" compatLnSpc="1"/>
          <a:lstStyle/>
          <a:p>
            <a:endParaRPr lang="zh-CN" altLang="en-US" sz="1350" dirty="0">
              <a:latin typeface="微软雅黑" panose="020B0503020204020204" pitchFamily="34" charset="-122"/>
            </a:endParaRPr>
          </a:p>
        </p:txBody>
      </p:sp>
      <p:sp>
        <p:nvSpPr>
          <p:cNvPr id="17" name="Freeform 34"/>
          <p:cNvSpPr/>
          <p:nvPr userDrawn="1"/>
        </p:nvSpPr>
        <p:spPr bwMode="auto">
          <a:xfrm>
            <a:off x="174599" y="237321"/>
            <a:ext cx="57791" cy="57791"/>
          </a:xfrm>
          <a:custGeom>
            <a:avLst/>
            <a:gdLst>
              <a:gd name="T0" fmla="*/ 58 w 65"/>
              <a:gd name="T1" fmla="*/ 25 h 65"/>
              <a:gd name="T2" fmla="*/ 40 w 65"/>
              <a:gd name="T3" fmla="*/ 25 h 65"/>
              <a:gd name="T4" fmla="*/ 40 w 65"/>
              <a:gd name="T5" fmla="*/ 7 h 65"/>
              <a:gd name="T6" fmla="*/ 33 w 65"/>
              <a:gd name="T7" fmla="*/ 0 h 65"/>
              <a:gd name="T8" fmla="*/ 25 w 65"/>
              <a:gd name="T9" fmla="*/ 7 h 65"/>
              <a:gd name="T10" fmla="*/ 25 w 65"/>
              <a:gd name="T11" fmla="*/ 11 h 65"/>
              <a:gd name="T12" fmla="*/ 25 w 65"/>
              <a:gd name="T13" fmla="*/ 25 h 65"/>
              <a:gd name="T14" fmla="*/ 7 w 65"/>
              <a:gd name="T15" fmla="*/ 25 h 65"/>
              <a:gd name="T16" fmla="*/ 0 w 65"/>
              <a:gd name="T17" fmla="*/ 32 h 65"/>
              <a:gd name="T18" fmla="*/ 7 w 65"/>
              <a:gd name="T19" fmla="*/ 40 h 65"/>
              <a:gd name="T20" fmla="*/ 25 w 65"/>
              <a:gd name="T21" fmla="*/ 40 h 65"/>
              <a:gd name="T22" fmla="*/ 25 w 65"/>
              <a:gd name="T23" fmla="*/ 57 h 65"/>
              <a:gd name="T24" fmla="*/ 33 w 65"/>
              <a:gd name="T25" fmla="*/ 65 h 65"/>
              <a:gd name="T26" fmla="*/ 40 w 65"/>
              <a:gd name="T27" fmla="*/ 57 h 65"/>
              <a:gd name="T28" fmla="*/ 40 w 65"/>
              <a:gd name="T29" fmla="*/ 40 h 65"/>
              <a:gd name="T30" fmla="*/ 45 w 65"/>
              <a:gd name="T31" fmla="*/ 40 h 65"/>
              <a:gd name="T32" fmla="*/ 58 w 65"/>
              <a:gd name="T33" fmla="*/ 40 h 65"/>
              <a:gd name="T34" fmla="*/ 65 w 65"/>
              <a:gd name="T35" fmla="*/ 32 h 65"/>
              <a:gd name="T36" fmla="*/ 58 w 65"/>
              <a:gd name="T3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5">
                <a:moveTo>
                  <a:pt x="58" y="25"/>
                </a:moveTo>
                <a:cubicBezTo>
                  <a:pt x="40" y="25"/>
                  <a:pt x="40" y="25"/>
                  <a:pt x="40" y="25"/>
                </a:cubicBezTo>
                <a:cubicBezTo>
                  <a:pt x="40" y="7"/>
                  <a:pt x="40" y="7"/>
                  <a:pt x="40" y="7"/>
                </a:cubicBezTo>
                <a:cubicBezTo>
                  <a:pt x="40" y="3"/>
                  <a:pt x="37" y="0"/>
                  <a:pt x="33" y="0"/>
                </a:cubicBezTo>
                <a:cubicBezTo>
                  <a:pt x="28" y="0"/>
                  <a:pt x="25" y="3"/>
                  <a:pt x="25" y="7"/>
                </a:cubicBezTo>
                <a:cubicBezTo>
                  <a:pt x="25" y="11"/>
                  <a:pt x="25" y="11"/>
                  <a:pt x="25" y="11"/>
                </a:cubicBezTo>
                <a:cubicBezTo>
                  <a:pt x="25" y="25"/>
                  <a:pt x="25" y="25"/>
                  <a:pt x="25" y="25"/>
                </a:cubicBezTo>
                <a:cubicBezTo>
                  <a:pt x="7" y="25"/>
                  <a:pt x="7" y="25"/>
                  <a:pt x="7" y="25"/>
                </a:cubicBezTo>
                <a:cubicBezTo>
                  <a:pt x="3" y="25"/>
                  <a:pt x="0" y="28"/>
                  <a:pt x="0" y="32"/>
                </a:cubicBezTo>
                <a:cubicBezTo>
                  <a:pt x="0" y="36"/>
                  <a:pt x="3" y="40"/>
                  <a:pt x="7" y="40"/>
                </a:cubicBezTo>
                <a:cubicBezTo>
                  <a:pt x="25" y="40"/>
                  <a:pt x="25" y="40"/>
                  <a:pt x="25" y="40"/>
                </a:cubicBezTo>
                <a:cubicBezTo>
                  <a:pt x="25" y="57"/>
                  <a:pt x="25" y="57"/>
                  <a:pt x="25" y="57"/>
                </a:cubicBezTo>
                <a:cubicBezTo>
                  <a:pt x="25" y="61"/>
                  <a:pt x="28" y="65"/>
                  <a:pt x="33" y="65"/>
                </a:cubicBezTo>
                <a:cubicBezTo>
                  <a:pt x="37" y="65"/>
                  <a:pt x="40" y="61"/>
                  <a:pt x="40" y="57"/>
                </a:cubicBezTo>
                <a:cubicBezTo>
                  <a:pt x="40" y="40"/>
                  <a:pt x="40" y="40"/>
                  <a:pt x="40" y="40"/>
                </a:cubicBezTo>
                <a:cubicBezTo>
                  <a:pt x="45" y="40"/>
                  <a:pt x="45" y="40"/>
                  <a:pt x="45" y="40"/>
                </a:cubicBezTo>
                <a:cubicBezTo>
                  <a:pt x="58" y="40"/>
                  <a:pt x="58" y="40"/>
                  <a:pt x="58" y="40"/>
                </a:cubicBezTo>
                <a:cubicBezTo>
                  <a:pt x="62" y="40"/>
                  <a:pt x="65" y="36"/>
                  <a:pt x="65" y="32"/>
                </a:cubicBezTo>
                <a:cubicBezTo>
                  <a:pt x="65" y="28"/>
                  <a:pt x="62" y="25"/>
                  <a:pt x="58" y="25"/>
                </a:cubicBezTo>
                <a:close/>
              </a:path>
            </a:pathLst>
          </a:custGeom>
          <a:solidFill>
            <a:schemeClr val="bg1">
              <a:alpha val="70000"/>
            </a:schemeClr>
          </a:solidFill>
          <a:ln>
            <a:noFill/>
          </a:ln>
          <a:effectLst>
            <a:outerShdw dist="12700" dir="2700000" algn="tl" rotWithShape="0">
              <a:prstClr val="black">
                <a:alpha val="40000"/>
              </a:prstClr>
            </a:outerShdw>
          </a:effectLst>
        </p:spPr>
        <p:txBody>
          <a:bodyPr vert="horz" wrap="square" lIns="68580" tIns="34290" rIns="68580" bIns="34290" numCol="1" anchor="t" anchorCtr="0" compatLnSpc="1"/>
          <a:lstStyle/>
          <a:p>
            <a:pPr lvl="0"/>
            <a:endParaRPr lang="zh-CN" altLang="en-US" sz="1350" dirty="0">
              <a:latin typeface="微软雅黑" panose="020B0503020204020204" pitchFamily="34" charset="-122"/>
            </a:endParaRPr>
          </a:p>
        </p:txBody>
      </p:sp>
      <p:sp>
        <p:nvSpPr>
          <p:cNvPr id="18" name="标题 1"/>
          <p:cNvSpPr>
            <a:spLocks noGrp="1"/>
          </p:cNvSpPr>
          <p:nvPr>
            <p:ph type="title"/>
          </p:nvPr>
        </p:nvSpPr>
        <p:spPr>
          <a:xfrm>
            <a:off x="332360" y="10040"/>
            <a:ext cx="6197939" cy="416397"/>
          </a:xfrm>
          <a:prstGeom prst="rect">
            <a:avLst/>
          </a:prstGeom>
        </p:spPr>
        <p:txBody>
          <a:bodyPr anchor="ctr"/>
          <a:lstStyle>
            <a:lvl1pPr>
              <a:defRPr sz="1400">
                <a:solidFill>
                  <a:schemeClr val="bg1"/>
                </a:solidFill>
                <a:effectLst>
                  <a:outerShdw blurRad="50800" dist="25400" dir="5400000" algn="t" rotWithShape="0">
                    <a:prstClr val="black">
                      <a:alpha val="50000"/>
                    </a:prstClr>
                  </a:outerShdw>
                </a:effectLst>
              </a:defRPr>
            </a:lvl1pPr>
          </a:lstStyle>
          <a:p>
            <a:r>
              <a:rPr lang="zh-CN" altLang="en-US" dirty="0"/>
              <a:t>单击此处编辑母版标题样式</a:t>
            </a:r>
            <a:endParaRPr lang="zh-CN" altLang="en-US" dirty="0"/>
          </a:p>
        </p:txBody>
      </p:sp>
      <p:pic>
        <p:nvPicPr>
          <p:cNvPr id="19" name="图片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1509" y="92734"/>
            <a:ext cx="976686" cy="240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8943" y="92734"/>
            <a:ext cx="976686" cy="240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矩形 1"/>
          <p:cNvSpPr/>
          <p:nvPr userDrawn="1"/>
        </p:nvSpPr>
        <p:spPr>
          <a:xfrm>
            <a:off x="0" y="1"/>
            <a:ext cx="9144000" cy="426437"/>
          </a:xfrm>
          <a:prstGeom prst="rect">
            <a:avLst/>
          </a:prstGeom>
          <a:gradFill>
            <a:gsLst>
              <a:gs pos="90000">
                <a:srgbClr val="00AB7A">
                  <a:alpha val="0"/>
                </a:srgbClr>
              </a:gs>
              <a:gs pos="45000">
                <a:srgbClr val="00AB7A"/>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700" baseline="-25000" dirty="0">
              <a:cs typeface="微软雅黑" panose="020B0503020204020204" pitchFamily="34" charset="-122"/>
            </a:endParaRPr>
          </a:p>
        </p:txBody>
      </p:sp>
      <p:sp>
        <p:nvSpPr>
          <p:cNvPr id="10" name="AutoShape 31"/>
          <p:cNvSpPr>
            <a:spLocks noChangeAspect="1" noChangeArrowheads="1" noTextEdit="1"/>
          </p:cNvSpPr>
          <p:nvPr/>
        </p:nvSpPr>
        <p:spPr bwMode="auto">
          <a:xfrm>
            <a:off x="424" y="177369"/>
            <a:ext cx="188339" cy="23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34"/>
          <p:cNvSpPr/>
          <p:nvPr/>
        </p:nvSpPr>
        <p:spPr bwMode="auto">
          <a:xfrm>
            <a:off x="56536" y="145350"/>
            <a:ext cx="109082" cy="109082"/>
          </a:xfrm>
          <a:custGeom>
            <a:avLst/>
            <a:gdLst>
              <a:gd name="T0" fmla="*/ 58 w 65"/>
              <a:gd name="T1" fmla="*/ 25 h 65"/>
              <a:gd name="T2" fmla="*/ 40 w 65"/>
              <a:gd name="T3" fmla="*/ 25 h 65"/>
              <a:gd name="T4" fmla="*/ 40 w 65"/>
              <a:gd name="T5" fmla="*/ 7 h 65"/>
              <a:gd name="T6" fmla="*/ 33 w 65"/>
              <a:gd name="T7" fmla="*/ 0 h 65"/>
              <a:gd name="T8" fmla="*/ 25 w 65"/>
              <a:gd name="T9" fmla="*/ 7 h 65"/>
              <a:gd name="T10" fmla="*/ 25 w 65"/>
              <a:gd name="T11" fmla="*/ 11 h 65"/>
              <a:gd name="T12" fmla="*/ 25 w 65"/>
              <a:gd name="T13" fmla="*/ 25 h 65"/>
              <a:gd name="T14" fmla="*/ 7 w 65"/>
              <a:gd name="T15" fmla="*/ 25 h 65"/>
              <a:gd name="T16" fmla="*/ 0 w 65"/>
              <a:gd name="T17" fmla="*/ 32 h 65"/>
              <a:gd name="T18" fmla="*/ 7 w 65"/>
              <a:gd name="T19" fmla="*/ 40 h 65"/>
              <a:gd name="T20" fmla="*/ 25 w 65"/>
              <a:gd name="T21" fmla="*/ 40 h 65"/>
              <a:gd name="T22" fmla="*/ 25 w 65"/>
              <a:gd name="T23" fmla="*/ 57 h 65"/>
              <a:gd name="T24" fmla="*/ 33 w 65"/>
              <a:gd name="T25" fmla="*/ 65 h 65"/>
              <a:gd name="T26" fmla="*/ 40 w 65"/>
              <a:gd name="T27" fmla="*/ 57 h 65"/>
              <a:gd name="T28" fmla="*/ 40 w 65"/>
              <a:gd name="T29" fmla="*/ 40 h 65"/>
              <a:gd name="T30" fmla="*/ 45 w 65"/>
              <a:gd name="T31" fmla="*/ 40 h 65"/>
              <a:gd name="T32" fmla="*/ 58 w 65"/>
              <a:gd name="T33" fmla="*/ 40 h 65"/>
              <a:gd name="T34" fmla="*/ 65 w 65"/>
              <a:gd name="T35" fmla="*/ 32 h 65"/>
              <a:gd name="T36" fmla="*/ 58 w 65"/>
              <a:gd name="T3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5">
                <a:moveTo>
                  <a:pt x="58" y="25"/>
                </a:moveTo>
                <a:cubicBezTo>
                  <a:pt x="40" y="25"/>
                  <a:pt x="40" y="25"/>
                  <a:pt x="40" y="25"/>
                </a:cubicBezTo>
                <a:cubicBezTo>
                  <a:pt x="40" y="7"/>
                  <a:pt x="40" y="7"/>
                  <a:pt x="40" y="7"/>
                </a:cubicBezTo>
                <a:cubicBezTo>
                  <a:pt x="40" y="3"/>
                  <a:pt x="37" y="0"/>
                  <a:pt x="33" y="0"/>
                </a:cubicBezTo>
                <a:cubicBezTo>
                  <a:pt x="28" y="0"/>
                  <a:pt x="25" y="3"/>
                  <a:pt x="25" y="7"/>
                </a:cubicBezTo>
                <a:cubicBezTo>
                  <a:pt x="25" y="11"/>
                  <a:pt x="25" y="11"/>
                  <a:pt x="25" y="11"/>
                </a:cubicBezTo>
                <a:cubicBezTo>
                  <a:pt x="25" y="25"/>
                  <a:pt x="25" y="25"/>
                  <a:pt x="25" y="25"/>
                </a:cubicBezTo>
                <a:cubicBezTo>
                  <a:pt x="7" y="25"/>
                  <a:pt x="7" y="25"/>
                  <a:pt x="7" y="25"/>
                </a:cubicBezTo>
                <a:cubicBezTo>
                  <a:pt x="3" y="25"/>
                  <a:pt x="0" y="28"/>
                  <a:pt x="0" y="32"/>
                </a:cubicBezTo>
                <a:cubicBezTo>
                  <a:pt x="0" y="36"/>
                  <a:pt x="3" y="40"/>
                  <a:pt x="7" y="40"/>
                </a:cubicBezTo>
                <a:cubicBezTo>
                  <a:pt x="25" y="40"/>
                  <a:pt x="25" y="40"/>
                  <a:pt x="25" y="40"/>
                </a:cubicBezTo>
                <a:cubicBezTo>
                  <a:pt x="25" y="57"/>
                  <a:pt x="25" y="57"/>
                  <a:pt x="25" y="57"/>
                </a:cubicBezTo>
                <a:cubicBezTo>
                  <a:pt x="25" y="61"/>
                  <a:pt x="28" y="65"/>
                  <a:pt x="33" y="65"/>
                </a:cubicBezTo>
                <a:cubicBezTo>
                  <a:pt x="37" y="65"/>
                  <a:pt x="40" y="61"/>
                  <a:pt x="40" y="57"/>
                </a:cubicBezTo>
                <a:cubicBezTo>
                  <a:pt x="40" y="40"/>
                  <a:pt x="40" y="40"/>
                  <a:pt x="40" y="40"/>
                </a:cubicBezTo>
                <a:cubicBezTo>
                  <a:pt x="45" y="40"/>
                  <a:pt x="45" y="40"/>
                  <a:pt x="45" y="40"/>
                </a:cubicBezTo>
                <a:cubicBezTo>
                  <a:pt x="58" y="40"/>
                  <a:pt x="58" y="40"/>
                  <a:pt x="58" y="40"/>
                </a:cubicBezTo>
                <a:cubicBezTo>
                  <a:pt x="62" y="40"/>
                  <a:pt x="65" y="36"/>
                  <a:pt x="65" y="32"/>
                </a:cubicBezTo>
                <a:cubicBezTo>
                  <a:pt x="65" y="28"/>
                  <a:pt x="62" y="25"/>
                  <a:pt x="58" y="25"/>
                </a:cubicBezTo>
                <a:close/>
              </a:path>
            </a:pathLst>
          </a:custGeom>
          <a:solidFill>
            <a:schemeClr val="bg1"/>
          </a:solidFill>
          <a:ln>
            <a:noFill/>
          </a:ln>
          <a:effectLst>
            <a:outerShdw dist="12700" dir="2700000" algn="tl" rotWithShape="0">
              <a:prstClr val="black">
                <a:alpha val="40000"/>
              </a:prstClr>
            </a:outerShdw>
          </a:effectLst>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34"/>
          <p:cNvSpPr/>
          <p:nvPr userDrawn="1"/>
        </p:nvSpPr>
        <p:spPr bwMode="auto">
          <a:xfrm>
            <a:off x="174599" y="237321"/>
            <a:ext cx="57791" cy="57791"/>
          </a:xfrm>
          <a:custGeom>
            <a:avLst/>
            <a:gdLst>
              <a:gd name="T0" fmla="*/ 58 w 65"/>
              <a:gd name="T1" fmla="*/ 25 h 65"/>
              <a:gd name="T2" fmla="*/ 40 w 65"/>
              <a:gd name="T3" fmla="*/ 25 h 65"/>
              <a:gd name="T4" fmla="*/ 40 w 65"/>
              <a:gd name="T5" fmla="*/ 7 h 65"/>
              <a:gd name="T6" fmla="*/ 33 w 65"/>
              <a:gd name="T7" fmla="*/ 0 h 65"/>
              <a:gd name="T8" fmla="*/ 25 w 65"/>
              <a:gd name="T9" fmla="*/ 7 h 65"/>
              <a:gd name="T10" fmla="*/ 25 w 65"/>
              <a:gd name="T11" fmla="*/ 11 h 65"/>
              <a:gd name="T12" fmla="*/ 25 w 65"/>
              <a:gd name="T13" fmla="*/ 25 h 65"/>
              <a:gd name="T14" fmla="*/ 7 w 65"/>
              <a:gd name="T15" fmla="*/ 25 h 65"/>
              <a:gd name="T16" fmla="*/ 0 w 65"/>
              <a:gd name="T17" fmla="*/ 32 h 65"/>
              <a:gd name="T18" fmla="*/ 7 w 65"/>
              <a:gd name="T19" fmla="*/ 40 h 65"/>
              <a:gd name="T20" fmla="*/ 25 w 65"/>
              <a:gd name="T21" fmla="*/ 40 h 65"/>
              <a:gd name="T22" fmla="*/ 25 w 65"/>
              <a:gd name="T23" fmla="*/ 57 h 65"/>
              <a:gd name="T24" fmla="*/ 33 w 65"/>
              <a:gd name="T25" fmla="*/ 65 h 65"/>
              <a:gd name="T26" fmla="*/ 40 w 65"/>
              <a:gd name="T27" fmla="*/ 57 h 65"/>
              <a:gd name="T28" fmla="*/ 40 w 65"/>
              <a:gd name="T29" fmla="*/ 40 h 65"/>
              <a:gd name="T30" fmla="*/ 45 w 65"/>
              <a:gd name="T31" fmla="*/ 40 h 65"/>
              <a:gd name="T32" fmla="*/ 58 w 65"/>
              <a:gd name="T33" fmla="*/ 40 h 65"/>
              <a:gd name="T34" fmla="*/ 65 w 65"/>
              <a:gd name="T35" fmla="*/ 32 h 65"/>
              <a:gd name="T36" fmla="*/ 58 w 65"/>
              <a:gd name="T3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5">
                <a:moveTo>
                  <a:pt x="58" y="25"/>
                </a:moveTo>
                <a:cubicBezTo>
                  <a:pt x="40" y="25"/>
                  <a:pt x="40" y="25"/>
                  <a:pt x="40" y="25"/>
                </a:cubicBezTo>
                <a:cubicBezTo>
                  <a:pt x="40" y="7"/>
                  <a:pt x="40" y="7"/>
                  <a:pt x="40" y="7"/>
                </a:cubicBezTo>
                <a:cubicBezTo>
                  <a:pt x="40" y="3"/>
                  <a:pt x="37" y="0"/>
                  <a:pt x="33" y="0"/>
                </a:cubicBezTo>
                <a:cubicBezTo>
                  <a:pt x="28" y="0"/>
                  <a:pt x="25" y="3"/>
                  <a:pt x="25" y="7"/>
                </a:cubicBezTo>
                <a:cubicBezTo>
                  <a:pt x="25" y="11"/>
                  <a:pt x="25" y="11"/>
                  <a:pt x="25" y="11"/>
                </a:cubicBezTo>
                <a:cubicBezTo>
                  <a:pt x="25" y="25"/>
                  <a:pt x="25" y="25"/>
                  <a:pt x="25" y="25"/>
                </a:cubicBezTo>
                <a:cubicBezTo>
                  <a:pt x="7" y="25"/>
                  <a:pt x="7" y="25"/>
                  <a:pt x="7" y="25"/>
                </a:cubicBezTo>
                <a:cubicBezTo>
                  <a:pt x="3" y="25"/>
                  <a:pt x="0" y="28"/>
                  <a:pt x="0" y="32"/>
                </a:cubicBezTo>
                <a:cubicBezTo>
                  <a:pt x="0" y="36"/>
                  <a:pt x="3" y="40"/>
                  <a:pt x="7" y="40"/>
                </a:cubicBezTo>
                <a:cubicBezTo>
                  <a:pt x="25" y="40"/>
                  <a:pt x="25" y="40"/>
                  <a:pt x="25" y="40"/>
                </a:cubicBezTo>
                <a:cubicBezTo>
                  <a:pt x="25" y="57"/>
                  <a:pt x="25" y="57"/>
                  <a:pt x="25" y="57"/>
                </a:cubicBezTo>
                <a:cubicBezTo>
                  <a:pt x="25" y="61"/>
                  <a:pt x="28" y="65"/>
                  <a:pt x="33" y="65"/>
                </a:cubicBezTo>
                <a:cubicBezTo>
                  <a:pt x="37" y="65"/>
                  <a:pt x="40" y="61"/>
                  <a:pt x="40" y="57"/>
                </a:cubicBezTo>
                <a:cubicBezTo>
                  <a:pt x="40" y="40"/>
                  <a:pt x="40" y="40"/>
                  <a:pt x="40" y="40"/>
                </a:cubicBezTo>
                <a:cubicBezTo>
                  <a:pt x="45" y="40"/>
                  <a:pt x="45" y="40"/>
                  <a:pt x="45" y="40"/>
                </a:cubicBezTo>
                <a:cubicBezTo>
                  <a:pt x="58" y="40"/>
                  <a:pt x="58" y="40"/>
                  <a:pt x="58" y="40"/>
                </a:cubicBezTo>
                <a:cubicBezTo>
                  <a:pt x="62" y="40"/>
                  <a:pt x="65" y="36"/>
                  <a:pt x="65" y="32"/>
                </a:cubicBezTo>
                <a:cubicBezTo>
                  <a:pt x="65" y="28"/>
                  <a:pt x="62" y="25"/>
                  <a:pt x="58" y="25"/>
                </a:cubicBezTo>
                <a:close/>
              </a:path>
            </a:pathLst>
          </a:custGeom>
          <a:solidFill>
            <a:schemeClr val="bg1">
              <a:alpha val="70000"/>
            </a:schemeClr>
          </a:solidFill>
          <a:ln>
            <a:noFill/>
          </a:ln>
          <a:effectLst>
            <a:outerShdw dist="12700" dir="2700000" algn="tl" rotWithShape="0">
              <a:prstClr val="black">
                <a:alpha val="40000"/>
              </a:prstClr>
            </a:outerShdw>
          </a:effectLst>
        </p:spPr>
        <p:txBody>
          <a:bodyPr vert="horz" wrap="square" lIns="68580" tIns="34290" rIns="68580" bIns="34290" numCol="1" anchor="t" anchorCtr="0" compatLnSpc="1"/>
          <a:lstStyle/>
          <a:p>
            <a:pPr lvl="0"/>
            <a:endParaRPr lang="zh-CN" altLang="en-US" sz="135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Freeform 14"/>
          <p:cNvSpPr/>
          <p:nvPr userDrawn="1"/>
        </p:nvSpPr>
        <p:spPr bwMode="auto">
          <a:xfrm>
            <a:off x="-228281" y="-343564"/>
            <a:ext cx="2008627" cy="1195991"/>
          </a:xfrm>
          <a:custGeom>
            <a:avLst/>
            <a:gdLst>
              <a:gd name="T0" fmla="*/ 233 w 240"/>
              <a:gd name="T1" fmla="*/ 98 h 143"/>
              <a:gd name="T2" fmla="*/ 0 w 240"/>
              <a:gd name="T3" fmla="*/ 52 h 143"/>
              <a:gd name="T4" fmla="*/ 5 w 240"/>
              <a:gd name="T5" fmla="*/ 66 h 143"/>
              <a:gd name="T6" fmla="*/ 37 w 240"/>
              <a:gd name="T7" fmla="*/ 58 h 143"/>
              <a:gd name="T8" fmla="*/ 71 w 240"/>
              <a:gd name="T9" fmla="*/ 58 h 143"/>
              <a:gd name="T10" fmla="*/ 112 w 240"/>
              <a:gd name="T11" fmla="*/ 71 h 143"/>
              <a:gd name="T12" fmla="*/ 148 w 240"/>
              <a:gd name="T13" fmla="*/ 97 h 143"/>
              <a:gd name="T14" fmla="*/ 174 w 240"/>
              <a:gd name="T15" fmla="*/ 122 h 143"/>
              <a:gd name="T16" fmla="*/ 194 w 240"/>
              <a:gd name="T17" fmla="*/ 136 h 143"/>
              <a:gd name="T18" fmla="*/ 233 w 240"/>
              <a:gd name="T19" fmla="*/ 129 h 143"/>
              <a:gd name="T20" fmla="*/ 233 w 240"/>
              <a:gd name="T21" fmla="*/ 9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143">
                <a:moveTo>
                  <a:pt x="233" y="98"/>
                </a:moveTo>
                <a:cubicBezTo>
                  <a:pt x="183" y="22"/>
                  <a:pt x="77" y="0"/>
                  <a:pt x="0" y="52"/>
                </a:cubicBezTo>
                <a:cubicBezTo>
                  <a:pt x="5" y="66"/>
                  <a:pt x="5" y="66"/>
                  <a:pt x="5" y="66"/>
                </a:cubicBezTo>
                <a:cubicBezTo>
                  <a:pt x="19" y="61"/>
                  <a:pt x="28" y="59"/>
                  <a:pt x="37" y="58"/>
                </a:cubicBezTo>
                <a:cubicBezTo>
                  <a:pt x="47" y="57"/>
                  <a:pt x="58" y="56"/>
                  <a:pt x="71" y="58"/>
                </a:cubicBezTo>
                <a:cubicBezTo>
                  <a:pt x="84" y="60"/>
                  <a:pt x="98" y="64"/>
                  <a:pt x="112" y="71"/>
                </a:cubicBezTo>
                <a:cubicBezTo>
                  <a:pt x="125" y="77"/>
                  <a:pt x="138" y="87"/>
                  <a:pt x="148" y="97"/>
                </a:cubicBezTo>
                <a:cubicBezTo>
                  <a:pt x="159" y="106"/>
                  <a:pt x="166" y="115"/>
                  <a:pt x="174" y="122"/>
                </a:cubicBezTo>
                <a:cubicBezTo>
                  <a:pt x="181" y="129"/>
                  <a:pt x="187" y="133"/>
                  <a:pt x="194" y="136"/>
                </a:cubicBezTo>
                <a:cubicBezTo>
                  <a:pt x="213" y="143"/>
                  <a:pt x="227" y="135"/>
                  <a:pt x="233" y="129"/>
                </a:cubicBezTo>
                <a:cubicBezTo>
                  <a:pt x="240" y="123"/>
                  <a:pt x="238" y="106"/>
                  <a:pt x="233" y="98"/>
                </a:cubicBezTo>
                <a:close/>
              </a:path>
            </a:pathLst>
          </a:custGeom>
          <a:solidFill>
            <a:srgbClr val="FFFFFF">
              <a:alpha val="15000"/>
            </a:srgbClr>
          </a:solidFill>
          <a:ln>
            <a:noFill/>
          </a:ln>
        </p:spPr>
        <p:txBody>
          <a:bodyPr vert="horz" wrap="square" lIns="91440" tIns="45720" rIns="91440" bIns="45720" numCol="1" anchor="t" anchorCtr="0" compatLnSpc="1"/>
          <a:lstStyle/>
          <a:p>
            <a:endParaRPr lang="zh-CN" altLang="en-US" sz="27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8943" y="92734"/>
            <a:ext cx="976686" cy="240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hdr="0" ftr="0" dt="0"/>
  <p:txStyles>
    <p:titleStyle>
      <a:lvl1pPr algn="l" defTabSz="457200" rtl="0" eaLnBrk="1" latinLnBrk="0" hangingPunct="1">
        <a:spcBef>
          <a:spcPct val="0"/>
        </a:spcBef>
        <a:buNone/>
        <a:defRPr sz="18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457200" rtl="0" eaLnBrk="1" latinLnBrk="0" hangingPunct="1">
        <a:spcBef>
          <a:spcPct val="20000"/>
        </a:spcBef>
        <a:buFont typeface="Arial" panose="020B0604020202020204"/>
        <a:buChar char="•"/>
        <a:defRPr sz="16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457200" rtl="0" eaLnBrk="1" latinLnBrk="0" hangingPunct="1">
        <a:spcBef>
          <a:spcPct val="20000"/>
        </a:spcBef>
        <a:buFont typeface="Arial" panose="020B0604020202020204"/>
        <a:buChar char="–"/>
        <a:defRPr sz="1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457200" rtl="0" eaLnBrk="1" latinLnBrk="0" hangingPunct="1">
        <a:spcBef>
          <a:spcPct val="20000"/>
        </a:spcBef>
        <a:buFont typeface="Arial" panose="020B0604020202020204"/>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457200" rtl="0" eaLnBrk="1" latinLnBrk="0" hangingPunct="1">
        <a:spcBef>
          <a:spcPct val="20000"/>
        </a:spcBef>
        <a:buFont typeface="Arial" panose="020B0604020202020204"/>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6.xml"/><Relationship Id="rId2" Type="http://schemas.openxmlformats.org/officeDocument/2006/relationships/image" Target="../media/image27.pn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6.xml"/><Relationship Id="rId5" Type="http://schemas.microsoft.com/office/2007/relationships/hdphoto" Target="../media/image32.wdp"/><Relationship Id="rId4" Type="http://schemas.openxmlformats.org/officeDocument/2006/relationships/image" Target="../media/image31.png"/><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6.xml"/><Relationship Id="rId2" Type="http://schemas.openxmlformats.org/officeDocument/2006/relationships/image" Target="../media/image34.png"/><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19.xml.rels><?xml version="1.0" encoding="UTF-8" standalone="yes"?>
<Relationships xmlns="http://schemas.openxmlformats.org/package/2006/relationships"><Relationship Id="rId9" Type="http://schemas.openxmlformats.org/officeDocument/2006/relationships/image" Target="../media/image54.jpeg"/><Relationship Id="rId8" Type="http://schemas.openxmlformats.org/officeDocument/2006/relationships/image" Target="../media/image53.jpeg"/><Relationship Id="rId7" Type="http://schemas.openxmlformats.org/officeDocument/2006/relationships/image" Target="../media/image52.jpeg"/><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36" Type="http://schemas.openxmlformats.org/officeDocument/2006/relationships/notesSlide" Target="../notesSlides/notesSlide18.xml"/><Relationship Id="rId35" Type="http://schemas.openxmlformats.org/officeDocument/2006/relationships/slideLayout" Target="../slideLayouts/slideLayout6.xml"/><Relationship Id="rId34" Type="http://schemas.openxmlformats.org/officeDocument/2006/relationships/image" Target="../media/image79.jpeg"/><Relationship Id="rId33" Type="http://schemas.openxmlformats.org/officeDocument/2006/relationships/image" Target="../media/image78.png"/><Relationship Id="rId32" Type="http://schemas.openxmlformats.org/officeDocument/2006/relationships/image" Target="../media/image77.png"/><Relationship Id="rId31" Type="http://schemas.openxmlformats.org/officeDocument/2006/relationships/image" Target="../media/image76.jpeg"/><Relationship Id="rId30" Type="http://schemas.openxmlformats.org/officeDocument/2006/relationships/image" Target="../media/image75.jpeg"/><Relationship Id="rId3" Type="http://schemas.openxmlformats.org/officeDocument/2006/relationships/image" Target="../media/image48.jpeg"/><Relationship Id="rId29" Type="http://schemas.openxmlformats.org/officeDocument/2006/relationships/image" Target="../media/image74.jpeg"/><Relationship Id="rId28" Type="http://schemas.openxmlformats.org/officeDocument/2006/relationships/image" Target="../media/image73.jpeg"/><Relationship Id="rId27" Type="http://schemas.openxmlformats.org/officeDocument/2006/relationships/image" Target="../media/image72.jpeg"/><Relationship Id="rId26" Type="http://schemas.openxmlformats.org/officeDocument/2006/relationships/image" Target="../media/image71.jpeg"/><Relationship Id="rId25" Type="http://schemas.openxmlformats.org/officeDocument/2006/relationships/image" Target="../media/image70.png"/><Relationship Id="rId24" Type="http://schemas.openxmlformats.org/officeDocument/2006/relationships/image" Target="../media/image69.png"/><Relationship Id="rId23" Type="http://schemas.openxmlformats.org/officeDocument/2006/relationships/image" Target="../media/image68.jpeg"/><Relationship Id="rId22" Type="http://schemas.openxmlformats.org/officeDocument/2006/relationships/image" Target="../media/image67.jpeg"/><Relationship Id="rId21" Type="http://schemas.openxmlformats.org/officeDocument/2006/relationships/image" Target="../media/image66.jpeg"/><Relationship Id="rId20" Type="http://schemas.openxmlformats.org/officeDocument/2006/relationships/image" Target="../media/image65.jpeg"/><Relationship Id="rId2" Type="http://schemas.openxmlformats.org/officeDocument/2006/relationships/image" Target="../media/image47.jpeg"/><Relationship Id="rId19" Type="http://schemas.openxmlformats.org/officeDocument/2006/relationships/image" Target="../media/image64.jpeg"/><Relationship Id="rId18" Type="http://schemas.openxmlformats.org/officeDocument/2006/relationships/image" Target="../media/image63.jpeg"/><Relationship Id="rId17" Type="http://schemas.openxmlformats.org/officeDocument/2006/relationships/image" Target="../media/image62.jpeg"/><Relationship Id="rId16" Type="http://schemas.openxmlformats.org/officeDocument/2006/relationships/image" Target="../media/image61.jpeg"/><Relationship Id="rId15" Type="http://schemas.openxmlformats.org/officeDocument/2006/relationships/image" Target="../media/image60.jpeg"/><Relationship Id="rId14" Type="http://schemas.openxmlformats.org/officeDocument/2006/relationships/image" Target="../media/image59.jpeg"/><Relationship Id="rId13" Type="http://schemas.openxmlformats.org/officeDocument/2006/relationships/image" Target="../media/image58.jpeg"/><Relationship Id="rId12" Type="http://schemas.openxmlformats.org/officeDocument/2006/relationships/image" Target="../media/image57.png"/><Relationship Id="rId11" Type="http://schemas.openxmlformats.org/officeDocument/2006/relationships/image" Target="../media/image56.jpeg"/><Relationship Id="rId10" Type="http://schemas.openxmlformats.org/officeDocument/2006/relationships/image" Target="../media/image55.jpeg"/><Relationship Id="rId1"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6.xml"/><Relationship Id="rId4" Type="http://schemas.openxmlformats.org/officeDocument/2006/relationships/image" Target="../media/image83.png"/><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6.xml"/><Relationship Id="rId2" Type="http://schemas.openxmlformats.org/officeDocument/2006/relationships/image" Target="../media/image85.png"/><Relationship Id="rId1" Type="http://schemas.openxmlformats.org/officeDocument/2006/relationships/image" Target="../media/image84.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image" Target="../media/image89.png"/><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image" Target="../media/image86.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6.xml"/><Relationship Id="rId4" Type="http://schemas.openxmlformats.org/officeDocument/2006/relationships/image" Target="../media/image93.png"/><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image" Target="../media/image90.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6.xml"/><Relationship Id="rId5" Type="http://schemas.openxmlformats.org/officeDocument/2006/relationships/image" Target="../media/image98.png"/><Relationship Id="rId4" Type="http://schemas.openxmlformats.org/officeDocument/2006/relationships/image" Target="../media/image97.png"/><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image" Target="../media/image94.png"/></Relationships>
</file>

<file path=ppt/slides/_rels/slide25.xml.rels><?xml version="1.0" encoding="UTF-8" standalone="yes"?>
<Relationships xmlns="http://schemas.openxmlformats.org/package/2006/relationships"><Relationship Id="rId9" Type="http://schemas.openxmlformats.org/officeDocument/2006/relationships/image" Target="../media/image107.png"/><Relationship Id="rId8" Type="http://schemas.openxmlformats.org/officeDocument/2006/relationships/image" Target="../media/image106.png"/><Relationship Id="rId7" Type="http://schemas.openxmlformats.org/officeDocument/2006/relationships/image" Target="../media/image105.png"/><Relationship Id="rId6" Type="http://schemas.microsoft.com/office/2007/relationships/hdphoto" Target="../media/image104.wdp"/><Relationship Id="rId5" Type="http://schemas.openxmlformats.org/officeDocument/2006/relationships/image" Target="../media/image103.png"/><Relationship Id="rId4" Type="http://schemas.openxmlformats.org/officeDocument/2006/relationships/image" Target="../media/image102.png"/><Relationship Id="rId3" Type="http://schemas.openxmlformats.org/officeDocument/2006/relationships/image" Target="../media/image101.png"/><Relationship Id="rId2" Type="http://schemas.openxmlformats.org/officeDocument/2006/relationships/image" Target="../media/image100.png"/><Relationship Id="rId13" Type="http://schemas.openxmlformats.org/officeDocument/2006/relationships/notesSlide" Target="../notesSlides/notesSlide24.xml"/><Relationship Id="rId12" Type="http://schemas.openxmlformats.org/officeDocument/2006/relationships/slideLayout" Target="../slideLayouts/slideLayout6.xml"/><Relationship Id="rId11" Type="http://schemas.openxmlformats.org/officeDocument/2006/relationships/image" Target="../media/image109.png"/><Relationship Id="rId10" Type="http://schemas.openxmlformats.org/officeDocument/2006/relationships/image" Target="../media/image108.png"/><Relationship Id="rId1" Type="http://schemas.openxmlformats.org/officeDocument/2006/relationships/image" Target="../media/image9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1.png"/></Relationships>
</file>

<file path=ppt/slides/_rels/slide3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1" Type="http://schemas.openxmlformats.org/officeDocument/2006/relationships/slideLayout" Target="../slideLayouts/slideLayout8.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9" Type="http://schemas.openxmlformats.org/officeDocument/2006/relationships/image" Target="../media/image120.png"/><Relationship Id="rId8" Type="http://schemas.openxmlformats.org/officeDocument/2006/relationships/image" Target="../media/image119.png"/><Relationship Id="rId7" Type="http://schemas.openxmlformats.org/officeDocument/2006/relationships/image" Target="../media/image118.png"/><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 Id="rId3" Type="http://schemas.openxmlformats.org/officeDocument/2006/relationships/image" Target="../media/image114.png"/><Relationship Id="rId21" Type="http://schemas.openxmlformats.org/officeDocument/2006/relationships/notesSlide" Target="../notesSlides/notesSlide29.xml"/><Relationship Id="rId20" Type="http://schemas.openxmlformats.org/officeDocument/2006/relationships/slideLayout" Target="../slideLayouts/slideLayout6.xml"/><Relationship Id="rId2" Type="http://schemas.openxmlformats.org/officeDocument/2006/relationships/image" Target="../media/image113.png"/><Relationship Id="rId19" Type="http://schemas.openxmlformats.org/officeDocument/2006/relationships/image" Target="../media/image130.png"/><Relationship Id="rId18" Type="http://schemas.openxmlformats.org/officeDocument/2006/relationships/image" Target="../media/image129.png"/><Relationship Id="rId17" Type="http://schemas.openxmlformats.org/officeDocument/2006/relationships/image" Target="../media/image128.png"/><Relationship Id="rId16" Type="http://schemas.openxmlformats.org/officeDocument/2006/relationships/image" Target="../media/image127.png"/><Relationship Id="rId15" Type="http://schemas.openxmlformats.org/officeDocument/2006/relationships/image" Target="../media/image126.png"/><Relationship Id="rId14" Type="http://schemas.openxmlformats.org/officeDocument/2006/relationships/image" Target="../media/image125.png"/><Relationship Id="rId13" Type="http://schemas.openxmlformats.org/officeDocument/2006/relationships/image" Target="../media/image124.png"/><Relationship Id="rId12" Type="http://schemas.openxmlformats.org/officeDocument/2006/relationships/image" Target="../media/image123.png"/><Relationship Id="rId11" Type="http://schemas.openxmlformats.org/officeDocument/2006/relationships/image" Target="../media/image122.png"/><Relationship Id="rId10" Type="http://schemas.openxmlformats.org/officeDocument/2006/relationships/image" Target="../media/image121.png"/><Relationship Id="rId1" Type="http://schemas.openxmlformats.org/officeDocument/2006/relationships/image" Target="../media/image112.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image" Target="../media/image13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image15.wdp"/><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09428" y="1575077"/>
            <a:ext cx="8325144" cy="1830245"/>
          </a:xfrm>
          <a:prstGeom prst="rect">
            <a:avLst/>
          </a:prstGeom>
          <a:noFill/>
        </p:spPr>
        <p:txBody>
          <a:bodyPr wrap="square" rtlCol="0" anchor="t">
            <a:spAutoFit/>
          </a:bodyPr>
          <a:lstStyle/>
          <a:p>
            <a:pPr marL="0" marR="0" lvl="0" indent="0" defTabSz="457200" rtl="0" eaLnBrk="1" fontAlgn="auto" latinLnBrk="0" hangingPunct="1">
              <a:lnSpc>
                <a:spcPct val="150000"/>
              </a:lnSpc>
              <a:spcBef>
                <a:spcPts val="0"/>
              </a:spcBef>
              <a:spcAft>
                <a:spcPts val="0"/>
              </a:spcAft>
              <a:buClrTx/>
              <a:buSzTx/>
              <a:buFontTx/>
              <a:buNone/>
              <a:defRPr/>
            </a:pPr>
            <a:r>
              <a:rPr kumimoji="0" lang="en-US" altLang="zh-CN" sz="4000" b="1" i="0" u="none" strike="noStrike" kern="1200" cap="none" spc="30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360</a:t>
            </a:r>
            <a:r>
              <a:rPr kumimoji="0" lang="zh-CN" altLang="en-US" sz="4000" b="1" i="0" u="none" strike="noStrike" kern="1200" cap="none" spc="30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入侵防御</a:t>
            </a:r>
            <a:r>
              <a:rPr lang="zh-CN" altLang="en-US" sz="4000" b="1" spc="300" dirty="0" smtClean="0">
                <a:solidFill>
                  <a:prstClr val="white"/>
                </a:solidFill>
                <a:latin typeface="微软雅黑" panose="020B0503020204020204" pitchFamily="34" charset="-122"/>
                <a:ea typeface="微软雅黑" panose="020B0503020204020204" pitchFamily="34" charset="-122"/>
                <a:cs typeface="+mn-ea"/>
                <a:sym typeface="+mn-lt"/>
              </a:rPr>
              <a:t>系统</a:t>
            </a:r>
            <a:r>
              <a:rPr kumimoji="0" lang="zh-CN" altLang="en-US" sz="4000" b="1" i="0" u="none" strike="noStrike" kern="1200" cap="none" spc="30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产品介绍</a:t>
            </a:r>
            <a:endParaRPr kumimoji="0" lang="en-US" altLang="zh-CN" sz="4000" b="1" i="0" u="none" strike="noStrike" kern="1200" cap="none" spc="30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a:p>
            <a:pPr marL="0" marR="0" lvl="0" indent="0" defTabSz="457200" rtl="0" eaLnBrk="1" fontAlgn="auto" latinLnBrk="0" hangingPunct="1">
              <a:lnSpc>
                <a:spcPct val="150000"/>
              </a:lnSpc>
              <a:spcBef>
                <a:spcPts val="0"/>
              </a:spcBef>
              <a:spcAft>
                <a:spcPts val="0"/>
              </a:spcAft>
              <a:buClrTx/>
              <a:buSzTx/>
              <a:buFontTx/>
              <a:buNone/>
              <a:defRPr/>
            </a:pPr>
            <a:r>
              <a:rPr kumimoji="0" lang="zh-CN" altLang="en-US" sz="4000" b="1" i="0" u="none" strike="noStrike" kern="1200" cap="none" spc="30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（销售版）</a:t>
            </a:r>
            <a:endParaRPr kumimoji="0" lang="zh-CN" altLang="en-US" sz="4000" b="1" i="0" u="none" strike="noStrike" kern="1200" cap="none" spc="30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9428" y="854535"/>
            <a:ext cx="2021606" cy="4987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411431"/>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病毒防护</a:t>
            </a:r>
            <a:r>
              <a:rPr lang="zh-CN" altLang="en-US" sz="1800" dirty="0">
                <a:solidFill>
                  <a:schemeClr val="bg1"/>
                </a:solidFill>
                <a:cs typeface="+mn-cs"/>
              </a:rPr>
              <a:t>：</a:t>
            </a:r>
            <a:r>
              <a:rPr lang="zh-CN" altLang="en-US" sz="1800" dirty="0" smtClean="0">
                <a:solidFill>
                  <a:schemeClr val="bg1"/>
                </a:solidFill>
                <a:cs typeface="+mn-cs"/>
              </a:rPr>
              <a:t>全</a:t>
            </a:r>
            <a:r>
              <a:rPr lang="zh-CN" altLang="en-US" sz="1800" dirty="0">
                <a:solidFill>
                  <a:schemeClr val="bg1"/>
                </a:solidFill>
                <a:cs typeface="+mn-cs"/>
              </a:rPr>
              <a:t>、深、</a:t>
            </a:r>
            <a:r>
              <a:rPr lang="zh-CN" altLang="en-US" sz="1800" dirty="0" smtClean="0">
                <a:solidFill>
                  <a:schemeClr val="bg1"/>
                </a:solidFill>
                <a:cs typeface="+mn-cs"/>
              </a:rPr>
              <a:t>准</a:t>
            </a:r>
            <a:endParaRPr lang="zh-CN" altLang="en-US" sz="1800" dirty="0">
              <a:solidFill>
                <a:schemeClr val="bg1"/>
              </a:solidFill>
              <a:cs typeface="+mn-cs"/>
            </a:endParaRPr>
          </a:p>
        </p:txBody>
      </p:sp>
      <p:sp>
        <p:nvSpPr>
          <p:cNvPr id="4" name="矩形 3"/>
          <p:cNvSpPr/>
          <p:nvPr/>
        </p:nvSpPr>
        <p:spPr>
          <a:xfrm>
            <a:off x="1531130" y="589618"/>
            <a:ext cx="6081740" cy="613694"/>
          </a:xfrm>
          <a:prstGeom prst="rect">
            <a:avLst/>
          </a:prstGeom>
        </p:spPr>
        <p:txBody>
          <a:bodyPr wrap="square">
            <a:spAutoFit/>
          </a:bodyPr>
          <a:lstStyle/>
          <a:p>
            <a:pPr algn="ctr">
              <a:lnSpc>
                <a:spcPct val="150000"/>
              </a:lnSpc>
            </a:pPr>
            <a:r>
              <a:rPr lang="en-US" altLang="zh-CN" sz="1200" dirty="0">
                <a:latin typeface="微软雅黑" panose="020B0503020204020204" pitchFamily="34" charset="-122"/>
                <a:ea typeface="微软雅黑" panose="020B0503020204020204" pitchFamily="34" charset="-122"/>
              </a:rPr>
              <a:t>IM</a:t>
            </a:r>
            <a:r>
              <a:rPr lang="zh-CN" altLang="en-US" sz="1200" dirty="0">
                <a:latin typeface="微软雅黑" panose="020B0503020204020204" pitchFamily="34" charset="-122"/>
                <a:ea typeface="微软雅黑" panose="020B0503020204020204" pitchFamily="34" charset="-122"/>
              </a:rPr>
              <a:t>深度检测，解压、脱壳、启发式三大防逃逸技术；</a:t>
            </a: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zh-CN" altLang="en-US" sz="1200" dirty="0">
                <a:latin typeface="微软雅黑" panose="020B0503020204020204" pitchFamily="34" charset="-122"/>
                <a:ea typeface="微软雅黑" panose="020B0503020204020204" pitchFamily="34" charset="-122"/>
              </a:rPr>
              <a:t>病毒查杀全，检测深，识别准。</a:t>
            </a:r>
            <a:endParaRPr lang="en-US" altLang="zh-CN" sz="1200" dirty="0">
              <a:latin typeface="微软雅黑" panose="020B0503020204020204" pitchFamily="34" charset="-122"/>
              <a:ea typeface="微软雅黑" panose="020B0503020204020204" pitchFamily="34" charset="-122"/>
            </a:endParaRPr>
          </a:p>
        </p:txBody>
      </p:sp>
      <p:graphicFrame>
        <p:nvGraphicFramePr>
          <p:cNvPr id="5" name="图示 4"/>
          <p:cNvGraphicFramePr/>
          <p:nvPr/>
        </p:nvGraphicFramePr>
        <p:xfrm>
          <a:off x="1518374" y="1584498"/>
          <a:ext cx="5990374" cy="27196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435924"/>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业务</a:t>
            </a:r>
            <a:r>
              <a:rPr lang="zh-CN" altLang="en-US" sz="1800" dirty="0">
                <a:solidFill>
                  <a:schemeClr val="bg1"/>
                </a:solidFill>
                <a:cs typeface="+mn-cs"/>
              </a:rPr>
              <a:t>威胁情报</a:t>
            </a:r>
            <a:r>
              <a:rPr lang="zh-CN" altLang="en-US" sz="1800" dirty="0" smtClean="0">
                <a:solidFill>
                  <a:schemeClr val="bg1"/>
                </a:solidFill>
                <a:cs typeface="+mn-cs"/>
              </a:rPr>
              <a:t>分析</a:t>
            </a:r>
            <a:endParaRPr lang="zh-CN" altLang="en-US" sz="1800" dirty="0">
              <a:solidFill>
                <a:schemeClr val="bg1"/>
              </a:solidFill>
              <a:cs typeface="+mn-cs"/>
            </a:endParaRPr>
          </a:p>
        </p:txBody>
      </p:sp>
      <p:sp>
        <p:nvSpPr>
          <p:cNvPr id="4" name="文本框 3"/>
          <p:cNvSpPr txBox="1"/>
          <p:nvPr/>
        </p:nvSpPr>
        <p:spPr>
          <a:xfrm>
            <a:off x="224366" y="526611"/>
            <a:ext cx="8695268" cy="613694"/>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支持基于全球和内网维度进行威胁分析和统计，事前帮助管理员了解安全态势，通过一键“黑名单”方式规避网络风险；</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支持通过威胁情报查询</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IP</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、域名、文件</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Hash</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等安全状态</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9189" y="1324414"/>
            <a:ext cx="5673484" cy="2797614"/>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6" name="图片 5"/>
          <p:cNvPicPr>
            <a:picLocks noChangeAspect="1"/>
          </p:cNvPicPr>
          <p:nvPr/>
        </p:nvPicPr>
        <p:blipFill>
          <a:blip r:embed="rId2"/>
          <a:stretch>
            <a:fillRect/>
          </a:stretch>
        </p:blipFill>
        <p:spPr>
          <a:xfrm>
            <a:off x="2524647" y="1937764"/>
            <a:ext cx="5759817" cy="2812353"/>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409741"/>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内</a:t>
            </a:r>
            <a:r>
              <a:rPr lang="zh-CN" altLang="en-US" sz="1800" dirty="0">
                <a:solidFill>
                  <a:schemeClr val="bg1"/>
                </a:solidFill>
                <a:cs typeface="+mn-cs"/>
              </a:rPr>
              <a:t>网资产发现和</a:t>
            </a:r>
            <a:r>
              <a:rPr lang="zh-CN" altLang="en-US" sz="1800" dirty="0" smtClean="0">
                <a:solidFill>
                  <a:schemeClr val="bg1"/>
                </a:solidFill>
                <a:cs typeface="+mn-cs"/>
              </a:rPr>
              <a:t>管理</a:t>
            </a:r>
            <a:endParaRPr lang="zh-CN" altLang="en-US" sz="1800" dirty="0">
              <a:solidFill>
                <a:schemeClr val="bg1"/>
              </a:solidFill>
              <a:cs typeface="+mn-cs"/>
            </a:endParaRPr>
          </a:p>
        </p:txBody>
      </p:sp>
      <p:grpSp>
        <p:nvGrpSpPr>
          <p:cNvPr id="52" name="组合 51"/>
          <p:cNvGrpSpPr/>
          <p:nvPr/>
        </p:nvGrpSpPr>
        <p:grpSpPr>
          <a:xfrm>
            <a:off x="-176270" y="631759"/>
            <a:ext cx="9320271" cy="4129217"/>
            <a:chOff x="-176270" y="631759"/>
            <a:chExt cx="9320271" cy="4129217"/>
          </a:xfrm>
        </p:grpSpPr>
        <p:sp>
          <p:nvSpPr>
            <p:cNvPr id="38" name="í$ḻídê"/>
            <p:cNvSpPr/>
            <p:nvPr/>
          </p:nvSpPr>
          <p:spPr>
            <a:xfrm>
              <a:off x="2435564" y="1902348"/>
              <a:ext cx="4272878" cy="2107200"/>
            </a:xfrm>
            <a:custGeom>
              <a:avLst/>
              <a:gdLst>
                <a:gd name="connsiteX0" fmla="*/ 2848585 w 5697170"/>
                <a:gd name="connsiteY0" fmla="*/ 0 h 2772369"/>
                <a:gd name="connsiteX1" fmla="*/ 5682463 w 5697170"/>
                <a:gd name="connsiteY1" fmla="*/ 2488913 h 2772369"/>
                <a:gd name="connsiteX2" fmla="*/ 5697170 w 5697170"/>
                <a:gd name="connsiteY2" fmla="*/ 2772369 h 2772369"/>
                <a:gd name="connsiteX3" fmla="*/ 4619906 w 5697170"/>
                <a:gd name="connsiteY3" fmla="*/ 2772369 h 2772369"/>
                <a:gd name="connsiteX4" fmla="*/ 4680026 w 5697170"/>
                <a:gd name="connsiteY4" fmla="*/ 2665070 h 2772369"/>
                <a:gd name="connsiteX5" fmla="*/ 4836224 w 5697170"/>
                <a:gd name="connsiteY5" fmla="*/ 1999885 h 2772369"/>
                <a:gd name="connsiteX6" fmla="*/ 2848585 w 5697170"/>
                <a:gd name="connsiteY6" fmla="*/ 290976 h 2772369"/>
                <a:gd name="connsiteX7" fmla="*/ 860946 w 5697170"/>
                <a:gd name="connsiteY7" fmla="*/ 1999885 h 2772369"/>
                <a:gd name="connsiteX8" fmla="*/ 1017145 w 5697170"/>
                <a:gd name="connsiteY8" fmla="*/ 2665070 h 2772369"/>
                <a:gd name="connsiteX9" fmla="*/ 1077264 w 5697170"/>
                <a:gd name="connsiteY9" fmla="*/ 2772369 h 2772369"/>
                <a:gd name="connsiteX10" fmla="*/ 0 w 5697170"/>
                <a:gd name="connsiteY10" fmla="*/ 2772369 h 2772369"/>
                <a:gd name="connsiteX11" fmla="*/ 14708 w 5697170"/>
                <a:gd name="connsiteY11" fmla="*/ 2488913 h 2772369"/>
                <a:gd name="connsiteX12" fmla="*/ 2848585 w 5697170"/>
                <a:gd name="connsiteY12" fmla="*/ 0 h 277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7170" h="2772369">
                  <a:moveTo>
                    <a:pt x="2848585" y="0"/>
                  </a:moveTo>
                  <a:cubicBezTo>
                    <a:pt x="4323488" y="0"/>
                    <a:pt x="5536587" y="1090928"/>
                    <a:pt x="5682463" y="2488913"/>
                  </a:cubicBezTo>
                  <a:lnTo>
                    <a:pt x="5697170" y="2772369"/>
                  </a:lnTo>
                  <a:lnTo>
                    <a:pt x="4619906" y="2772369"/>
                  </a:lnTo>
                  <a:lnTo>
                    <a:pt x="4680026" y="2665070"/>
                  </a:lnTo>
                  <a:cubicBezTo>
                    <a:pt x="4780606" y="2460619"/>
                    <a:pt x="4836224" y="2235836"/>
                    <a:pt x="4836224" y="1999885"/>
                  </a:cubicBezTo>
                  <a:cubicBezTo>
                    <a:pt x="4836224" y="1056081"/>
                    <a:pt x="3946328" y="290976"/>
                    <a:pt x="2848585" y="290976"/>
                  </a:cubicBezTo>
                  <a:cubicBezTo>
                    <a:pt x="1750842" y="290976"/>
                    <a:pt x="860946" y="1056081"/>
                    <a:pt x="860946" y="1999885"/>
                  </a:cubicBezTo>
                  <a:cubicBezTo>
                    <a:pt x="860946" y="2235836"/>
                    <a:pt x="916565" y="2460619"/>
                    <a:pt x="1017145" y="2665070"/>
                  </a:cubicBezTo>
                  <a:lnTo>
                    <a:pt x="1077264" y="2772369"/>
                  </a:lnTo>
                  <a:lnTo>
                    <a:pt x="0" y="2772369"/>
                  </a:lnTo>
                  <a:lnTo>
                    <a:pt x="14708" y="2488913"/>
                  </a:lnTo>
                  <a:cubicBezTo>
                    <a:pt x="160583" y="1090928"/>
                    <a:pt x="1373683" y="0"/>
                    <a:pt x="284858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39" name="îşlíḓe"/>
            <p:cNvSpPr/>
            <p:nvPr/>
          </p:nvSpPr>
          <p:spPr>
            <a:xfrm>
              <a:off x="1690253" y="2958002"/>
              <a:ext cx="2118786" cy="1051546"/>
            </a:xfrm>
            <a:custGeom>
              <a:avLst/>
              <a:gdLst>
                <a:gd name="connsiteX0" fmla="*/ 1412524 w 2825048"/>
                <a:gd name="connsiteY0" fmla="*/ 0 h 1412523"/>
                <a:gd name="connsiteX1" fmla="*/ 2817755 w 2825048"/>
                <a:gd name="connsiteY1" fmla="*/ 1268102 h 1412523"/>
                <a:gd name="connsiteX2" fmla="*/ 2825048 w 2825048"/>
                <a:gd name="connsiteY2" fmla="*/ 1412523 h 1412523"/>
                <a:gd name="connsiteX3" fmla="*/ 0 w 2825048"/>
                <a:gd name="connsiteY3" fmla="*/ 1412523 h 1412523"/>
                <a:gd name="connsiteX4" fmla="*/ 7293 w 2825048"/>
                <a:gd name="connsiteY4" fmla="*/ 1268102 h 1412523"/>
                <a:gd name="connsiteX5" fmla="*/ 1412524 w 2825048"/>
                <a:gd name="connsiteY5" fmla="*/ 0 h 14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048" h="1412523">
                  <a:moveTo>
                    <a:pt x="1412524" y="0"/>
                  </a:moveTo>
                  <a:cubicBezTo>
                    <a:pt x="2143882" y="0"/>
                    <a:pt x="2745420" y="555828"/>
                    <a:pt x="2817755" y="1268102"/>
                  </a:cubicBezTo>
                  <a:lnTo>
                    <a:pt x="2825048" y="1412523"/>
                  </a:lnTo>
                  <a:lnTo>
                    <a:pt x="0" y="1412523"/>
                  </a:lnTo>
                  <a:lnTo>
                    <a:pt x="7293" y="1268102"/>
                  </a:lnTo>
                  <a:cubicBezTo>
                    <a:pt x="79628" y="555828"/>
                    <a:pt x="681166" y="0"/>
                    <a:pt x="1412524" y="0"/>
                  </a:cubicBezTo>
                  <a:close/>
                </a:path>
              </a:pathLst>
            </a:cu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2000" b="1" i="1" dirty="0">
                <a:latin typeface="微软雅黑" panose="020B0503020204020204" pitchFamily="34" charset="-122"/>
                <a:ea typeface="微软雅黑" panose="020B0503020204020204" pitchFamily="34" charset="-122"/>
              </a:endParaRPr>
            </a:p>
            <a:p>
              <a:pPr algn="ctr"/>
              <a:r>
                <a:rPr lang="zh-CN" altLang="en-US" sz="2000" b="1" i="1" dirty="0">
                  <a:latin typeface="微软雅黑" panose="020B0503020204020204" pitchFamily="34" charset="-122"/>
                  <a:ea typeface="微软雅黑" panose="020B0503020204020204" pitchFamily="34" charset="-122"/>
                </a:rPr>
                <a:t>流量被动识别</a:t>
              </a:r>
              <a:endParaRPr sz="2000" b="1" i="1" dirty="0">
                <a:latin typeface="微软雅黑" panose="020B0503020204020204" pitchFamily="34" charset="-122"/>
                <a:ea typeface="微软雅黑" panose="020B0503020204020204" pitchFamily="34" charset="-122"/>
              </a:endParaRPr>
            </a:p>
          </p:txBody>
        </p:sp>
        <p:sp>
          <p:nvSpPr>
            <p:cNvPr id="40" name="isḻîdé"/>
            <p:cNvSpPr/>
            <p:nvPr/>
          </p:nvSpPr>
          <p:spPr>
            <a:xfrm>
              <a:off x="5334964" y="2958002"/>
              <a:ext cx="2118786" cy="1051546"/>
            </a:xfrm>
            <a:custGeom>
              <a:avLst/>
              <a:gdLst>
                <a:gd name="connsiteX0" fmla="*/ 1412524 w 2825048"/>
                <a:gd name="connsiteY0" fmla="*/ 0 h 1412523"/>
                <a:gd name="connsiteX1" fmla="*/ 2817755 w 2825048"/>
                <a:gd name="connsiteY1" fmla="*/ 1268102 h 1412523"/>
                <a:gd name="connsiteX2" fmla="*/ 2825048 w 2825048"/>
                <a:gd name="connsiteY2" fmla="*/ 1412523 h 1412523"/>
                <a:gd name="connsiteX3" fmla="*/ 0 w 2825048"/>
                <a:gd name="connsiteY3" fmla="*/ 1412523 h 1412523"/>
                <a:gd name="connsiteX4" fmla="*/ 7293 w 2825048"/>
                <a:gd name="connsiteY4" fmla="*/ 1268102 h 1412523"/>
                <a:gd name="connsiteX5" fmla="*/ 1412524 w 2825048"/>
                <a:gd name="connsiteY5" fmla="*/ 0 h 14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048" h="1412523">
                  <a:moveTo>
                    <a:pt x="1412524" y="0"/>
                  </a:moveTo>
                  <a:cubicBezTo>
                    <a:pt x="2143882" y="0"/>
                    <a:pt x="2745420" y="555828"/>
                    <a:pt x="2817755" y="1268102"/>
                  </a:cubicBezTo>
                  <a:lnTo>
                    <a:pt x="2825048" y="1412523"/>
                  </a:lnTo>
                  <a:lnTo>
                    <a:pt x="0" y="1412523"/>
                  </a:lnTo>
                  <a:lnTo>
                    <a:pt x="7293" y="1268102"/>
                  </a:lnTo>
                  <a:cubicBezTo>
                    <a:pt x="79628" y="555828"/>
                    <a:pt x="681166" y="0"/>
                    <a:pt x="1412524" y="0"/>
                  </a:cubicBezTo>
                  <a:close/>
                </a:path>
              </a:pathLst>
            </a:cu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2000" b="1" i="1" dirty="0">
                <a:latin typeface="微软雅黑" panose="020B0503020204020204" pitchFamily="34" charset="-122"/>
                <a:ea typeface="微软雅黑" panose="020B0503020204020204" pitchFamily="34" charset="-122"/>
              </a:endParaRPr>
            </a:p>
            <a:p>
              <a:pPr algn="ctr"/>
              <a:r>
                <a:rPr lang="zh-CN" altLang="en-US" sz="2000" b="1" i="1" dirty="0">
                  <a:latin typeface="微软雅黑" panose="020B0503020204020204" pitchFamily="34" charset="-122"/>
                  <a:ea typeface="微软雅黑" panose="020B0503020204020204" pitchFamily="34" charset="-122"/>
                </a:rPr>
                <a:t>设备主动探测</a:t>
              </a:r>
              <a:endParaRPr sz="2000" b="1" i="1" dirty="0">
                <a:latin typeface="微软雅黑" panose="020B0503020204020204" pitchFamily="34" charset="-122"/>
                <a:ea typeface="微软雅黑" panose="020B0503020204020204" pitchFamily="34" charset="-122"/>
              </a:endParaRPr>
            </a:p>
          </p:txBody>
        </p:sp>
        <p:sp>
          <p:nvSpPr>
            <p:cNvPr id="41" name="îŝlïdè"/>
            <p:cNvSpPr txBox="1"/>
            <p:nvPr/>
          </p:nvSpPr>
          <p:spPr>
            <a:xfrm>
              <a:off x="-176270" y="4009548"/>
              <a:ext cx="9320271" cy="751428"/>
            </a:xfrm>
            <a:prstGeom prst="rect">
              <a:avLst/>
            </a:prstGeom>
            <a:solidFill>
              <a:schemeClr val="bg1">
                <a:lumMod val="95000"/>
              </a:schemeClr>
            </a:solid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Arial" panose="020B0604020202020204" pitchFamily="34" charset="0"/>
                </a:rPr>
                <a:t>网络</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Arial" panose="020B0604020202020204" pitchFamily="34" charset="0"/>
                </a:rPr>
                <a:t>流量识别发现</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Arial" panose="020B0604020202020204" pitchFamily="34" charset="0"/>
                </a:rPr>
                <a:t>主动扫描方式发现内网资产信息，通过关联分析安全威胁事件和日志，实现全网威胁分析和事件检索。</a:t>
              </a:r>
              <a:endParaRPr kumimoji="0" lang="zh-CN" altLang="en-US" sz="12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iṥḻïḑè"/>
            <p:cNvSpPr/>
            <p:nvPr/>
          </p:nvSpPr>
          <p:spPr>
            <a:xfrm>
              <a:off x="3990975" y="1404143"/>
              <a:ext cx="1162049" cy="1177654"/>
            </a:xfrm>
            <a:prstGeom prst="ellipse">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fontScale="85000" lnSpcReduction="10000"/>
            </a:bodyPr>
            <a:lstStyle/>
            <a:p>
              <a:pPr indent="-225425" algn="ctr" fontAlgn="base">
                <a:lnSpc>
                  <a:spcPct val="110000"/>
                </a:lnSpc>
                <a:spcBef>
                  <a:spcPct val="0"/>
                </a:spcBef>
                <a:spcAft>
                  <a:spcPct val="0"/>
                </a:spcAft>
              </a:pPr>
              <a:r>
                <a:rPr lang="zh-CN" altLang="en-US" b="1" kern="0" dirty="0">
                  <a:solidFill>
                    <a:schemeClr val="bg1"/>
                  </a:solidFill>
                  <a:latin typeface="微软雅黑" panose="020B0503020204020204" pitchFamily="34" charset="-122"/>
                  <a:ea typeface="微软雅黑" panose="020B0503020204020204" pitchFamily="34" charset="-122"/>
                </a:rPr>
                <a:t>资产管理与分析</a:t>
              </a:r>
              <a:endParaRPr lang="en-US" b="1" kern="0" dirty="0">
                <a:solidFill>
                  <a:schemeClr val="bg1"/>
                </a:solidFill>
                <a:latin typeface="微软雅黑" panose="020B0503020204020204" pitchFamily="34" charset="-122"/>
                <a:ea typeface="微软雅黑" panose="020B0503020204020204" pitchFamily="34" charset="-122"/>
              </a:endParaRPr>
            </a:p>
          </p:txBody>
        </p:sp>
        <p:grpSp>
          <p:nvGrpSpPr>
            <p:cNvPr id="43" name="îślïḑè"/>
            <p:cNvGrpSpPr/>
            <p:nvPr/>
          </p:nvGrpSpPr>
          <p:grpSpPr>
            <a:xfrm>
              <a:off x="3057527" y="631759"/>
              <a:ext cx="3028950" cy="669873"/>
              <a:chOff x="673100" y="1329955"/>
              <a:chExt cx="3335939" cy="881329"/>
            </a:xfrm>
          </p:grpSpPr>
          <p:sp>
            <p:nvSpPr>
              <p:cNvPr id="50" name="ïṧlíḋe"/>
              <p:cNvSpPr txBox="1"/>
              <p:nvPr/>
            </p:nvSpPr>
            <p:spPr>
              <a:xfrm>
                <a:off x="1042510" y="1700648"/>
                <a:ext cx="2597115" cy="510636"/>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1000" dirty="0">
                    <a:solidFill>
                      <a:schemeClr val="dk1">
                        <a:lumMod val="100000"/>
                      </a:schemeClr>
                    </a:solidFill>
                    <a:latin typeface="微软雅黑" panose="020B0503020204020204" pitchFamily="34" charset="-122"/>
                    <a:ea typeface="微软雅黑" panose="020B0503020204020204" pitchFamily="34" charset="-122"/>
                  </a:rPr>
                  <a:t>清点内网资产，并结合安全日志对资产安全状态进行评估，发现风险资产</a:t>
                </a:r>
                <a:endParaRPr lang="zh-CN" altLang="en-US" sz="1000" dirty="0">
                  <a:solidFill>
                    <a:schemeClr val="dk1">
                      <a:lumMod val="100000"/>
                    </a:schemeClr>
                  </a:solidFill>
                  <a:latin typeface="微软雅黑" panose="020B0503020204020204" pitchFamily="34" charset="-122"/>
                  <a:ea typeface="微软雅黑" panose="020B0503020204020204" pitchFamily="34" charset="-122"/>
                </a:endParaRPr>
              </a:p>
            </p:txBody>
          </p:sp>
          <p:sp>
            <p:nvSpPr>
              <p:cNvPr id="51" name="îsḷïḋê"/>
              <p:cNvSpPr txBox="1"/>
              <p:nvPr/>
            </p:nvSpPr>
            <p:spPr>
              <a:xfrm>
                <a:off x="673100" y="1329955"/>
                <a:ext cx="3335939" cy="340265"/>
              </a:xfrm>
              <a:prstGeom prst="rect">
                <a:avLst/>
              </a:prstGeom>
              <a:noFill/>
            </p:spPr>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solidFill>
                      <a:schemeClr val="dk1">
                        <a:lumMod val="100000"/>
                      </a:schemeClr>
                    </a:solidFill>
                    <a:latin typeface="微软雅黑" panose="020B0503020204020204" pitchFamily="34" charset="-122"/>
                    <a:ea typeface="微软雅黑" panose="020B0503020204020204" pitchFamily="34" charset="-122"/>
                  </a:rPr>
                  <a:t>资产管理与安全分析</a:t>
                </a:r>
                <a:endParaRPr lang="zh-CN" altLang="en-US" sz="1600" b="1" dirty="0">
                  <a:solidFill>
                    <a:schemeClr val="dk1">
                      <a:lumMod val="100000"/>
                    </a:schemeClr>
                  </a:solidFill>
                  <a:latin typeface="微软雅黑" panose="020B0503020204020204" pitchFamily="34" charset="-122"/>
                  <a:ea typeface="微软雅黑" panose="020B0503020204020204" pitchFamily="34" charset="-122"/>
                </a:endParaRPr>
              </a:p>
            </p:txBody>
          </p:sp>
        </p:grpSp>
        <p:grpSp>
          <p:nvGrpSpPr>
            <p:cNvPr id="44" name="î$ľíḓè"/>
            <p:cNvGrpSpPr/>
            <p:nvPr/>
          </p:nvGrpSpPr>
          <p:grpSpPr>
            <a:xfrm>
              <a:off x="-46385" y="2192388"/>
              <a:ext cx="2481946" cy="742622"/>
              <a:chOff x="-472073" y="1619975"/>
              <a:chExt cx="4481113" cy="977041"/>
            </a:xfrm>
          </p:grpSpPr>
          <p:sp>
            <p:nvSpPr>
              <p:cNvPr id="48" name="ísḷîḍé"/>
              <p:cNvSpPr txBox="1"/>
              <p:nvPr/>
            </p:nvSpPr>
            <p:spPr>
              <a:xfrm>
                <a:off x="-472073" y="1995035"/>
                <a:ext cx="4481105" cy="601981"/>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pPr>
                <a:r>
                  <a:rPr lang="zh-CN" altLang="en-US" sz="1000" dirty="0" smtClean="0">
                    <a:solidFill>
                      <a:schemeClr val="dk1">
                        <a:lumMod val="100000"/>
                      </a:schemeClr>
                    </a:solidFill>
                    <a:latin typeface="微软雅黑" panose="020B0503020204020204" pitchFamily="34" charset="-122"/>
                    <a:ea typeface="微软雅黑" panose="020B0503020204020204" pitchFamily="34" charset="-122"/>
                  </a:rPr>
                  <a:t>对</a:t>
                </a:r>
                <a:r>
                  <a:rPr lang="zh-CN" altLang="en-US" sz="1000" dirty="0">
                    <a:solidFill>
                      <a:schemeClr val="dk1">
                        <a:lumMod val="100000"/>
                      </a:schemeClr>
                    </a:solidFill>
                    <a:latin typeface="微软雅黑" panose="020B0503020204020204" pitchFamily="34" charset="-122"/>
                    <a:ea typeface="微软雅黑" panose="020B0503020204020204" pitchFamily="34" charset="-122"/>
                  </a:rPr>
                  <a:t>经过设备的流量进行识别和分析，发现常规资产，例如</a:t>
                </a:r>
                <a:r>
                  <a:rPr lang="en-US" altLang="zh-CN" sz="1000" dirty="0">
                    <a:solidFill>
                      <a:schemeClr val="dk1">
                        <a:lumMod val="100000"/>
                      </a:schemeClr>
                    </a:solidFill>
                    <a:latin typeface="微软雅黑" panose="020B0503020204020204" pitchFamily="34" charset="-122"/>
                    <a:ea typeface="微软雅黑" panose="020B0503020204020204" pitchFamily="34" charset="-122"/>
                  </a:rPr>
                  <a:t>PC</a:t>
                </a:r>
                <a:r>
                  <a:rPr lang="zh-CN" altLang="en-US" sz="1000" dirty="0">
                    <a:solidFill>
                      <a:schemeClr val="dk1">
                        <a:lumMod val="100000"/>
                      </a:schemeClr>
                    </a:solidFill>
                    <a:latin typeface="微软雅黑" panose="020B0503020204020204" pitchFamily="34" charset="-122"/>
                    <a:ea typeface="微软雅黑" panose="020B0503020204020204" pitchFamily="34" charset="-122"/>
                  </a:rPr>
                  <a:t>、服务器等终端设备</a:t>
                </a:r>
                <a:endParaRPr lang="zh-CN" altLang="en-US" sz="1000" dirty="0">
                  <a:solidFill>
                    <a:schemeClr val="dk1">
                      <a:lumMod val="100000"/>
                    </a:schemeClr>
                  </a:solidFill>
                  <a:latin typeface="微软雅黑" panose="020B0503020204020204" pitchFamily="34" charset="-122"/>
                  <a:ea typeface="微软雅黑" panose="020B0503020204020204" pitchFamily="34" charset="-122"/>
                </a:endParaRPr>
              </a:p>
            </p:txBody>
          </p:sp>
          <p:sp>
            <p:nvSpPr>
              <p:cNvPr id="49" name="íṥ1îdé"/>
              <p:cNvSpPr txBox="1"/>
              <p:nvPr/>
            </p:nvSpPr>
            <p:spPr>
              <a:xfrm>
                <a:off x="518831" y="1619975"/>
                <a:ext cx="3490209" cy="340265"/>
              </a:xfrm>
              <a:prstGeom prst="rect">
                <a:avLst/>
              </a:prstGeom>
              <a:noFill/>
            </p:spPr>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1600" b="1" dirty="0">
                    <a:solidFill>
                      <a:srgbClr val="0070C0"/>
                    </a:solidFill>
                    <a:latin typeface="微软雅黑" panose="020B0503020204020204" pitchFamily="34" charset="-122"/>
                    <a:ea typeface="微软雅黑" panose="020B0503020204020204" pitchFamily="34" charset="-122"/>
                  </a:rPr>
                  <a:t>流量被动识别</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grpSp>
        <p:grpSp>
          <p:nvGrpSpPr>
            <p:cNvPr id="45" name="ïśḷîḍé"/>
            <p:cNvGrpSpPr/>
            <p:nvPr/>
          </p:nvGrpSpPr>
          <p:grpSpPr>
            <a:xfrm>
              <a:off x="6707250" y="2192388"/>
              <a:ext cx="2322449" cy="716176"/>
              <a:chOff x="518829" y="1619975"/>
              <a:chExt cx="4193143" cy="942247"/>
            </a:xfrm>
          </p:grpSpPr>
          <p:sp>
            <p:nvSpPr>
              <p:cNvPr id="46" name="iṣľïḑê"/>
              <p:cNvSpPr txBox="1"/>
              <p:nvPr/>
            </p:nvSpPr>
            <p:spPr>
              <a:xfrm>
                <a:off x="518829" y="1960241"/>
                <a:ext cx="4193143" cy="601981"/>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0000"/>
                  </a:lnSpc>
                </a:pPr>
                <a:r>
                  <a:rPr lang="zh-CN" altLang="en-US" sz="1000" dirty="0">
                    <a:solidFill>
                      <a:schemeClr val="dk1">
                        <a:lumMod val="100000"/>
                      </a:schemeClr>
                    </a:solidFill>
                    <a:latin typeface="微软雅黑" panose="020B0503020204020204" pitchFamily="34" charset="-122"/>
                    <a:ea typeface="微软雅黑" panose="020B0503020204020204" pitchFamily="34" charset="-122"/>
                  </a:rPr>
                  <a:t>通过主动探测的方式，发现网络中的静默资产，例如网络设备、打印机等</a:t>
                </a:r>
                <a:endParaRPr lang="zh-CN" altLang="en-US" sz="1000" dirty="0">
                  <a:solidFill>
                    <a:schemeClr val="dk1">
                      <a:lumMod val="100000"/>
                    </a:schemeClr>
                  </a:solidFill>
                  <a:latin typeface="微软雅黑" panose="020B0503020204020204" pitchFamily="34" charset="-122"/>
                  <a:ea typeface="微软雅黑" panose="020B0503020204020204" pitchFamily="34" charset="-122"/>
                </a:endParaRPr>
              </a:p>
            </p:txBody>
          </p:sp>
          <p:sp>
            <p:nvSpPr>
              <p:cNvPr id="47" name="íşlïďè"/>
              <p:cNvSpPr txBox="1"/>
              <p:nvPr/>
            </p:nvSpPr>
            <p:spPr>
              <a:xfrm>
                <a:off x="518831" y="1619975"/>
                <a:ext cx="3490209" cy="340265"/>
              </a:xfrm>
              <a:prstGeom prst="rect">
                <a:avLst/>
              </a:prstGeom>
              <a:noFill/>
            </p:spPr>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600" b="1" dirty="0">
                    <a:solidFill>
                      <a:srgbClr val="C00000"/>
                    </a:solidFill>
                    <a:latin typeface="微软雅黑" panose="020B0503020204020204" pitchFamily="34" charset="-122"/>
                    <a:ea typeface="微软雅黑" panose="020B0503020204020204" pitchFamily="34" charset="-122"/>
                  </a:rPr>
                  <a:t>设备主动探测</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76270" y="852199"/>
            <a:ext cx="9320271" cy="3908777"/>
            <a:chOff x="-176270" y="852199"/>
            <a:chExt cx="9320271" cy="3908777"/>
          </a:xfrm>
        </p:grpSpPr>
        <p:sp>
          <p:nvSpPr>
            <p:cNvPr id="40" name="í$ḻídê"/>
            <p:cNvSpPr/>
            <p:nvPr/>
          </p:nvSpPr>
          <p:spPr>
            <a:xfrm>
              <a:off x="2435564" y="1902348"/>
              <a:ext cx="4272878" cy="2107200"/>
            </a:xfrm>
            <a:custGeom>
              <a:avLst/>
              <a:gdLst>
                <a:gd name="connsiteX0" fmla="*/ 2848585 w 5697170"/>
                <a:gd name="connsiteY0" fmla="*/ 0 h 2772369"/>
                <a:gd name="connsiteX1" fmla="*/ 5682463 w 5697170"/>
                <a:gd name="connsiteY1" fmla="*/ 2488913 h 2772369"/>
                <a:gd name="connsiteX2" fmla="*/ 5697170 w 5697170"/>
                <a:gd name="connsiteY2" fmla="*/ 2772369 h 2772369"/>
                <a:gd name="connsiteX3" fmla="*/ 4619906 w 5697170"/>
                <a:gd name="connsiteY3" fmla="*/ 2772369 h 2772369"/>
                <a:gd name="connsiteX4" fmla="*/ 4680026 w 5697170"/>
                <a:gd name="connsiteY4" fmla="*/ 2665070 h 2772369"/>
                <a:gd name="connsiteX5" fmla="*/ 4836224 w 5697170"/>
                <a:gd name="connsiteY5" fmla="*/ 1999885 h 2772369"/>
                <a:gd name="connsiteX6" fmla="*/ 2848585 w 5697170"/>
                <a:gd name="connsiteY6" fmla="*/ 290976 h 2772369"/>
                <a:gd name="connsiteX7" fmla="*/ 860946 w 5697170"/>
                <a:gd name="connsiteY7" fmla="*/ 1999885 h 2772369"/>
                <a:gd name="connsiteX8" fmla="*/ 1017145 w 5697170"/>
                <a:gd name="connsiteY8" fmla="*/ 2665070 h 2772369"/>
                <a:gd name="connsiteX9" fmla="*/ 1077264 w 5697170"/>
                <a:gd name="connsiteY9" fmla="*/ 2772369 h 2772369"/>
                <a:gd name="connsiteX10" fmla="*/ 0 w 5697170"/>
                <a:gd name="connsiteY10" fmla="*/ 2772369 h 2772369"/>
                <a:gd name="connsiteX11" fmla="*/ 14708 w 5697170"/>
                <a:gd name="connsiteY11" fmla="*/ 2488913 h 2772369"/>
                <a:gd name="connsiteX12" fmla="*/ 2848585 w 5697170"/>
                <a:gd name="connsiteY12" fmla="*/ 0 h 277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7170" h="2772369">
                  <a:moveTo>
                    <a:pt x="2848585" y="0"/>
                  </a:moveTo>
                  <a:cubicBezTo>
                    <a:pt x="4323488" y="0"/>
                    <a:pt x="5536587" y="1090928"/>
                    <a:pt x="5682463" y="2488913"/>
                  </a:cubicBezTo>
                  <a:lnTo>
                    <a:pt x="5697170" y="2772369"/>
                  </a:lnTo>
                  <a:lnTo>
                    <a:pt x="4619906" y="2772369"/>
                  </a:lnTo>
                  <a:lnTo>
                    <a:pt x="4680026" y="2665070"/>
                  </a:lnTo>
                  <a:cubicBezTo>
                    <a:pt x="4780606" y="2460619"/>
                    <a:pt x="4836224" y="2235836"/>
                    <a:pt x="4836224" y="1999885"/>
                  </a:cubicBezTo>
                  <a:cubicBezTo>
                    <a:pt x="4836224" y="1056081"/>
                    <a:pt x="3946328" y="290976"/>
                    <a:pt x="2848585" y="290976"/>
                  </a:cubicBezTo>
                  <a:cubicBezTo>
                    <a:pt x="1750842" y="290976"/>
                    <a:pt x="860946" y="1056081"/>
                    <a:pt x="860946" y="1999885"/>
                  </a:cubicBezTo>
                  <a:cubicBezTo>
                    <a:pt x="860946" y="2235836"/>
                    <a:pt x="916565" y="2460619"/>
                    <a:pt x="1017145" y="2665070"/>
                  </a:cubicBezTo>
                  <a:lnTo>
                    <a:pt x="1077264" y="2772369"/>
                  </a:lnTo>
                  <a:lnTo>
                    <a:pt x="0" y="2772369"/>
                  </a:lnTo>
                  <a:lnTo>
                    <a:pt x="14708" y="2488913"/>
                  </a:lnTo>
                  <a:cubicBezTo>
                    <a:pt x="160583" y="1090928"/>
                    <a:pt x="1373683" y="0"/>
                    <a:pt x="284858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41" name="îşlíḓe"/>
            <p:cNvSpPr/>
            <p:nvPr/>
          </p:nvSpPr>
          <p:spPr>
            <a:xfrm>
              <a:off x="1690253" y="2958002"/>
              <a:ext cx="2118786" cy="1051546"/>
            </a:xfrm>
            <a:custGeom>
              <a:avLst/>
              <a:gdLst>
                <a:gd name="connsiteX0" fmla="*/ 1412524 w 2825048"/>
                <a:gd name="connsiteY0" fmla="*/ 0 h 1412523"/>
                <a:gd name="connsiteX1" fmla="*/ 2817755 w 2825048"/>
                <a:gd name="connsiteY1" fmla="*/ 1268102 h 1412523"/>
                <a:gd name="connsiteX2" fmla="*/ 2825048 w 2825048"/>
                <a:gd name="connsiteY2" fmla="*/ 1412523 h 1412523"/>
                <a:gd name="connsiteX3" fmla="*/ 0 w 2825048"/>
                <a:gd name="connsiteY3" fmla="*/ 1412523 h 1412523"/>
                <a:gd name="connsiteX4" fmla="*/ 7293 w 2825048"/>
                <a:gd name="connsiteY4" fmla="*/ 1268102 h 1412523"/>
                <a:gd name="connsiteX5" fmla="*/ 1412524 w 2825048"/>
                <a:gd name="connsiteY5" fmla="*/ 0 h 14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048" h="1412523">
                  <a:moveTo>
                    <a:pt x="1412524" y="0"/>
                  </a:moveTo>
                  <a:cubicBezTo>
                    <a:pt x="2143882" y="0"/>
                    <a:pt x="2745420" y="555828"/>
                    <a:pt x="2817755" y="1268102"/>
                  </a:cubicBezTo>
                  <a:lnTo>
                    <a:pt x="2825048" y="1412523"/>
                  </a:lnTo>
                  <a:lnTo>
                    <a:pt x="0" y="1412523"/>
                  </a:lnTo>
                  <a:lnTo>
                    <a:pt x="7293" y="1268102"/>
                  </a:lnTo>
                  <a:cubicBezTo>
                    <a:pt x="79628" y="555828"/>
                    <a:pt x="681166" y="0"/>
                    <a:pt x="1412524" y="0"/>
                  </a:cubicBezTo>
                  <a:close/>
                </a:path>
              </a:pathLst>
            </a:cu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2000" b="1" i="1" dirty="0">
                <a:latin typeface="微软雅黑" panose="020B0503020204020204" pitchFamily="34" charset="-122"/>
                <a:ea typeface="微软雅黑" panose="020B0503020204020204" pitchFamily="34" charset="-122"/>
              </a:endParaRPr>
            </a:p>
            <a:p>
              <a:pPr algn="ctr"/>
              <a:r>
                <a:rPr lang="zh-CN" altLang="en-US" sz="2000" b="1" i="1" dirty="0">
                  <a:latin typeface="微软雅黑" panose="020B0503020204020204" pitchFamily="34" charset="-122"/>
                  <a:ea typeface="微软雅黑" panose="020B0503020204020204" pitchFamily="34" charset="-122"/>
                </a:rPr>
                <a:t>流量被动识别</a:t>
              </a:r>
              <a:endParaRPr sz="2000" b="1" i="1" dirty="0">
                <a:latin typeface="微软雅黑" panose="020B0503020204020204" pitchFamily="34" charset="-122"/>
                <a:ea typeface="微软雅黑" panose="020B0503020204020204" pitchFamily="34" charset="-122"/>
              </a:endParaRPr>
            </a:p>
          </p:txBody>
        </p:sp>
        <p:sp>
          <p:nvSpPr>
            <p:cNvPr id="42" name="isḻîdé"/>
            <p:cNvSpPr/>
            <p:nvPr/>
          </p:nvSpPr>
          <p:spPr>
            <a:xfrm>
              <a:off x="5334964" y="2958002"/>
              <a:ext cx="2118786" cy="1051546"/>
            </a:xfrm>
            <a:custGeom>
              <a:avLst/>
              <a:gdLst>
                <a:gd name="connsiteX0" fmla="*/ 1412524 w 2825048"/>
                <a:gd name="connsiteY0" fmla="*/ 0 h 1412523"/>
                <a:gd name="connsiteX1" fmla="*/ 2817755 w 2825048"/>
                <a:gd name="connsiteY1" fmla="*/ 1268102 h 1412523"/>
                <a:gd name="connsiteX2" fmla="*/ 2825048 w 2825048"/>
                <a:gd name="connsiteY2" fmla="*/ 1412523 h 1412523"/>
                <a:gd name="connsiteX3" fmla="*/ 0 w 2825048"/>
                <a:gd name="connsiteY3" fmla="*/ 1412523 h 1412523"/>
                <a:gd name="connsiteX4" fmla="*/ 7293 w 2825048"/>
                <a:gd name="connsiteY4" fmla="*/ 1268102 h 1412523"/>
                <a:gd name="connsiteX5" fmla="*/ 1412524 w 2825048"/>
                <a:gd name="connsiteY5" fmla="*/ 0 h 14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048" h="1412523">
                  <a:moveTo>
                    <a:pt x="1412524" y="0"/>
                  </a:moveTo>
                  <a:cubicBezTo>
                    <a:pt x="2143882" y="0"/>
                    <a:pt x="2745420" y="555828"/>
                    <a:pt x="2817755" y="1268102"/>
                  </a:cubicBezTo>
                  <a:lnTo>
                    <a:pt x="2825048" y="1412523"/>
                  </a:lnTo>
                  <a:lnTo>
                    <a:pt x="0" y="1412523"/>
                  </a:lnTo>
                  <a:lnTo>
                    <a:pt x="7293" y="1268102"/>
                  </a:lnTo>
                  <a:cubicBezTo>
                    <a:pt x="79628" y="555828"/>
                    <a:pt x="681166" y="0"/>
                    <a:pt x="1412524" y="0"/>
                  </a:cubicBezTo>
                  <a:close/>
                </a:path>
              </a:pathLst>
            </a:cu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2000" b="1" i="1" dirty="0">
                <a:latin typeface="微软雅黑" panose="020B0503020204020204" pitchFamily="34" charset="-122"/>
                <a:ea typeface="微软雅黑" panose="020B0503020204020204" pitchFamily="34" charset="-122"/>
              </a:endParaRPr>
            </a:p>
            <a:p>
              <a:pPr algn="ctr"/>
              <a:r>
                <a:rPr lang="zh-CN" altLang="en-US" sz="2000" b="1" i="1" dirty="0">
                  <a:latin typeface="微软雅黑" panose="020B0503020204020204" pitchFamily="34" charset="-122"/>
                  <a:ea typeface="微软雅黑" panose="020B0503020204020204" pitchFamily="34" charset="-122"/>
                </a:rPr>
                <a:t>设备主动探测</a:t>
              </a:r>
              <a:endParaRPr sz="2000" b="1" i="1" dirty="0">
                <a:latin typeface="微软雅黑" panose="020B0503020204020204" pitchFamily="34" charset="-122"/>
                <a:ea typeface="微软雅黑" panose="020B0503020204020204" pitchFamily="34" charset="-122"/>
              </a:endParaRPr>
            </a:p>
          </p:txBody>
        </p:sp>
        <p:sp>
          <p:nvSpPr>
            <p:cNvPr id="43" name="îŝlïdè"/>
            <p:cNvSpPr txBox="1"/>
            <p:nvPr/>
          </p:nvSpPr>
          <p:spPr>
            <a:xfrm>
              <a:off x="-176270" y="4009548"/>
              <a:ext cx="9320271" cy="751428"/>
            </a:xfrm>
            <a:prstGeom prst="rect">
              <a:avLst/>
            </a:prstGeom>
            <a:solidFill>
              <a:schemeClr val="bg1">
                <a:lumMod val="95000"/>
              </a:schemeClr>
            </a:solid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Arial" panose="020B0604020202020204" pitchFamily="34" charset="0"/>
                </a:rPr>
                <a:t>网络</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Arial" panose="020B0604020202020204" pitchFamily="34" charset="0"/>
                </a:rPr>
                <a:t>流量识别发现</a:t>
              </a:r>
              <a:r>
                <a:rPr kumimoji="0" lang="en-US" altLang="zh-CN" sz="12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2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Arial" panose="020B0604020202020204" pitchFamily="34" charset="0"/>
                </a:rPr>
                <a:t>主动扫描方式发现内网资产信息，通过关联分析安全威胁事件和日志，实现全网威胁分析和事件检索。</a:t>
              </a:r>
              <a:endParaRPr kumimoji="0" lang="zh-CN" altLang="en-US" sz="12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iṥḻïḑè"/>
            <p:cNvSpPr/>
            <p:nvPr/>
          </p:nvSpPr>
          <p:spPr>
            <a:xfrm>
              <a:off x="3990975" y="1404143"/>
              <a:ext cx="1162049" cy="1177654"/>
            </a:xfrm>
            <a:prstGeom prst="ellipse">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fontScale="85000" lnSpcReduction="10000"/>
            </a:bodyPr>
            <a:lstStyle/>
            <a:p>
              <a:pPr indent="-225425" algn="ctr" fontAlgn="base">
                <a:lnSpc>
                  <a:spcPct val="110000"/>
                </a:lnSpc>
                <a:spcBef>
                  <a:spcPct val="0"/>
                </a:spcBef>
                <a:spcAft>
                  <a:spcPct val="0"/>
                </a:spcAft>
              </a:pPr>
              <a:r>
                <a:rPr lang="zh-CN" altLang="en-US" b="1" kern="0" dirty="0">
                  <a:solidFill>
                    <a:schemeClr val="bg1"/>
                  </a:solidFill>
                  <a:latin typeface="微软雅黑" panose="020B0503020204020204" pitchFamily="34" charset="-122"/>
                  <a:ea typeface="微软雅黑" panose="020B0503020204020204" pitchFamily="34" charset="-122"/>
                </a:rPr>
                <a:t>资产管理与分析</a:t>
              </a:r>
              <a:endParaRPr lang="en-US" b="1" kern="0" dirty="0">
                <a:solidFill>
                  <a:schemeClr val="bg1"/>
                </a:solidFill>
                <a:latin typeface="微软雅黑" panose="020B0503020204020204" pitchFamily="34" charset="-122"/>
                <a:ea typeface="微软雅黑" panose="020B0503020204020204" pitchFamily="34" charset="-122"/>
              </a:endParaRPr>
            </a:p>
          </p:txBody>
        </p:sp>
        <p:grpSp>
          <p:nvGrpSpPr>
            <p:cNvPr id="45" name="îślïḑè"/>
            <p:cNvGrpSpPr/>
            <p:nvPr/>
          </p:nvGrpSpPr>
          <p:grpSpPr>
            <a:xfrm>
              <a:off x="2867027" y="852199"/>
              <a:ext cx="3649724" cy="669873"/>
              <a:chOff x="463293" y="1619975"/>
              <a:chExt cx="4019629" cy="881328"/>
            </a:xfrm>
          </p:grpSpPr>
          <p:sp>
            <p:nvSpPr>
              <p:cNvPr id="52" name="ïṧlíḋe"/>
              <p:cNvSpPr txBox="1"/>
              <p:nvPr/>
            </p:nvSpPr>
            <p:spPr>
              <a:xfrm>
                <a:off x="463293" y="1990668"/>
                <a:ext cx="4019629" cy="510635"/>
              </a:xfrm>
              <a:prstGeom prst="rect">
                <a:avLst/>
              </a:prstGeom>
              <a:noFill/>
            </p:spPr>
            <p:txBody>
              <a:bodyPr wrap="square" lIns="91440" tIns="45720" rIns="91440" bIns="45720">
                <a:normAutofit fontScale="7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1100" dirty="0">
                    <a:solidFill>
                      <a:schemeClr val="dk1">
                        <a:lumMod val="100000"/>
                      </a:schemeClr>
                    </a:solidFill>
                    <a:latin typeface="微软雅黑" panose="020B0503020204020204" pitchFamily="34" charset="-122"/>
                    <a:ea typeface="微软雅黑" panose="020B0503020204020204" pitchFamily="34" charset="-122"/>
                  </a:rPr>
                  <a:t>清点内网资产，并结合安全日志对资产安全状态进行评估，发现风险资产</a:t>
                </a:r>
                <a:endParaRPr lang="zh-CN" altLang="en-US" sz="1100" dirty="0">
                  <a:solidFill>
                    <a:schemeClr val="dk1">
                      <a:lumMod val="100000"/>
                    </a:schemeClr>
                  </a:solidFill>
                  <a:latin typeface="微软雅黑" panose="020B0503020204020204" pitchFamily="34" charset="-122"/>
                  <a:ea typeface="微软雅黑" panose="020B0503020204020204" pitchFamily="34" charset="-122"/>
                </a:endParaRPr>
              </a:p>
            </p:txBody>
          </p:sp>
          <p:sp>
            <p:nvSpPr>
              <p:cNvPr id="53" name="îsḷïḋê"/>
              <p:cNvSpPr txBox="1"/>
              <p:nvPr/>
            </p:nvSpPr>
            <p:spPr>
              <a:xfrm>
                <a:off x="673100" y="1619975"/>
                <a:ext cx="3335939" cy="340265"/>
              </a:xfrm>
              <a:prstGeom prst="rect">
                <a:avLst/>
              </a:prstGeom>
              <a:noFill/>
            </p:spPr>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solidFill>
                      <a:schemeClr val="dk1">
                        <a:lumMod val="100000"/>
                      </a:schemeClr>
                    </a:solidFill>
                    <a:latin typeface="微软雅黑" panose="020B0503020204020204" pitchFamily="34" charset="-122"/>
                    <a:ea typeface="微软雅黑" panose="020B0503020204020204" pitchFamily="34" charset="-122"/>
                  </a:rPr>
                  <a:t>资产管理与安全分析</a:t>
                </a:r>
                <a:endParaRPr lang="zh-CN" altLang="en-US" sz="1600" b="1" dirty="0">
                  <a:solidFill>
                    <a:schemeClr val="dk1">
                      <a:lumMod val="100000"/>
                    </a:schemeClr>
                  </a:solidFill>
                  <a:latin typeface="微软雅黑" panose="020B0503020204020204" pitchFamily="34" charset="-122"/>
                  <a:ea typeface="微软雅黑" panose="020B0503020204020204" pitchFamily="34" charset="-122"/>
                </a:endParaRPr>
              </a:p>
            </p:txBody>
          </p:sp>
        </p:grpSp>
        <p:grpSp>
          <p:nvGrpSpPr>
            <p:cNvPr id="46" name="î$ľíḓè"/>
            <p:cNvGrpSpPr/>
            <p:nvPr/>
          </p:nvGrpSpPr>
          <p:grpSpPr>
            <a:xfrm>
              <a:off x="457200" y="2192388"/>
              <a:ext cx="1978361" cy="716176"/>
              <a:chOff x="437142" y="1619975"/>
              <a:chExt cx="3571898" cy="942247"/>
            </a:xfrm>
          </p:grpSpPr>
          <p:sp>
            <p:nvSpPr>
              <p:cNvPr id="50" name="ísḷîḍé"/>
              <p:cNvSpPr txBox="1"/>
              <p:nvPr/>
            </p:nvSpPr>
            <p:spPr>
              <a:xfrm>
                <a:off x="437142" y="1960241"/>
                <a:ext cx="3571898" cy="601981"/>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pPr>
                <a:r>
                  <a:rPr lang="zh-CN" altLang="en-US" sz="800" dirty="0" smtClean="0">
                    <a:solidFill>
                      <a:schemeClr val="dk1">
                        <a:lumMod val="100000"/>
                      </a:schemeClr>
                    </a:solidFill>
                    <a:latin typeface="微软雅黑" panose="020B0503020204020204" pitchFamily="34" charset="-122"/>
                    <a:ea typeface="微软雅黑" panose="020B0503020204020204" pitchFamily="34" charset="-122"/>
                  </a:rPr>
                  <a:t>对</a:t>
                </a:r>
                <a:r>
                  <a:rPr lang="zh-CN" altLang="en-US" sz="800" dirty="0">
                    <a:solidFill>
                      <a:schemeClr val="dk1">
                        <a:lumMod val="100000"/>
                      </a:schemeClr>
                    </a:solidFill>
                    <a:latin typeface="微软雅黑" panose="020B0503020204020204" pitchFamily="34" charset="-122"/>
                    <a:ea typeface="微软雅黑" panose="020B0503020204020204" pitchFamily="34" charset="-122"/>
                  </a:rPr>
                  <a:t>经过设备的流量进行识别和分析，发现常规资产，例如</a:t>
                </a:r>
                <a:r>
                  <a:rPr lang="en-US" altLang="zh-CN" sz="800" dirty="0">
                    <a:solidFill>
                      <a:schemeClr val="dk1">
                        <a:lumMod val="100000"/>
                      </a:schemeClr>
                    </a:solidFill>
                    <a:latin typeface="微软雅黑" panose="020B0503020204020204" pitchFamily="34" charset="-122"/>
                    <a:ea typeface="微软雅黑" panose="020B0503020204020204" pitchFamily="34" charset="-122"/>
                  </a:rPr>
                  <a:t>PC</a:t>
                </a:r>
                <a:r>
                  <a:rPr lang="zh-CN" altLang="en-US" sz="800" dirty="0">
                    <a:solidFill>
                      <a:schemeClr val="dk1">
                        <a:lumMod val="100000"/>
                      </a:schemeClr>
                    </a:solidFill>
                    <a:latin typeface="微软雅黑" panose="020B0503020204020204" pitchFamily="34" charset="-122"/>
                    <a:ea typeface="微软雅黑" panose="020B0503020204020204" pitchFamily="34" charset="-122"/>
                  </a:rPr>
                  <a:t>、服务器等终端设备</a:t>
                </a:r>
                <a:endParaRPr lang="zh-CN" altLang="en-US" sz="800" dirty="0">
                  <a:solidFill>
                    <a:schemeClr val="dk1">
                      <a:lumMod val="100000"/>
                    </a:schemeClr>
                  </a:solidFill>
                  <a:latin typeface="微软雅黑" panose="020B0503020204020204" pitchFamily="34" charset="-122"/>
                  <a:ea typeface="微软雅黑" panose="020B0503020204020204" pitchFamily="34" charset="-122"/>
                </a:endParaRPr>
              </a:p>
            </p:txBody>
          </p:sp>
          <p:sp>
            <p:nvSpPr>
              <p:cNvPr id="51" name="íṥ1îdé"/>
              <p:cNvSpPr txBox="1"/>
              <p:nvPr/>
            </p:nvSpPr>
            <p:spPr>
              <a:xfrm>
                <a:off x="518831" y="1619975"/>
                <a:ext cx="3490209" cy="340265"/>
              </a:xfrm>
              <a:prstGeom prst="rect">
                <a:avLst/>
              </a:prstGeom>
              <a:noFill/>
            </p:spPr>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1600" b="1" dirty="0">
                    <a:solidFill>
                      <a:srgbClr val="0070C0"/>
                    </a:solidFill>
                    <a:latin typeface="微软雅黑" panose="020B0503020204020204" pitchFamily="34" charset="-122"/>
                    <a:ea typeface="微软雅黑" panose="020B0503020204020204" pitchFamily="34" charset="-122"/>
                  </a:rPr>
                  <a:t>流量被动识别</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grpSp>
        <p:grpSp>
          <p:nvGrpSpPr>
            <p:cNvPr id="47" name="ïśḷîḍé"/>
            <p:cNvGrpSpPr/>
            <p:nvPr/>
          </p:nvGrpSpPr>
          <p:grpSpPr>
            <a:xfrm>
              <a:off x="6707251" y="2192388"/>
              <a:ext cx="1933116" cy="716176"/>
              <a:chOff x="518831" y="1619975"/>
              <a:chExt cx="3490209" cy="942247"/>
            </a:xfrm>
          </p:grpSpPr>
          <p:sp>
            <p:nvSpPr>
              <p:cNvPr id="48" name="iṣľïḑê"/>
              <p:cNvSpPr txBox="1"/>
              <p:nvPr/>
            </p:nvSpPr>
            <p:spPr>
              <a:xfrm>
                <a:off x="518831" y="1960241"/>
                <a:ext cx="3490209" cy="601981"/>
              </a:xfrm>
              <a:prstGeom prst="rect">
                <a:avLst/>
              </a:prstGeom>
              <a:noFill/>
            </p:spPr>
            <p:txBody>
              <a:bodyPr wrap="square" lIns="91440" tIns="45720" rIns="91440" bIns="45720">
                <a:normAutofit fontScale="7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0000"/>
                  </a:lnSpc>
                </a:pPr>
                <a:r>
                  <a:rPr lang="zh-CN" altLang="en-US" sz="1100" dirty="0">
                    <a:solidFill>
                      <a:schemeClr val="dk1">
                        <a:lumMod val="100000"/>
                      </a:schemeClr>
                    </a:solidFill>
                    <a:latin typeface="微软雅黑" panose="020B0503020204020204" pitchFamily="34" charset="-122"/>
                    <a:ea typeface="微软雅黑" panose="020B0503020204020204" pitchFamily="34" charset="-122"/>
                  </a:rPr>
                  <a:t>通过主动探测的方式，发现网络中的静默资产，例如网络设备、打印机等</a:t>
                </a:r>
                <a:endParaRPr lang="zh-CN" altLang="en-US" sz="1100" dirty="0">
                  <a:solidFill>
                    <a:schemeClr val="dk1">
                      <a:lumMod val="100000"/>
                    </a:schemeClr>
                  </a:solidFill>
                  <a:latin typeface="微软雅黑" panose="020B0503020204020204" pitchFamily="34" charset="-122"/>
                  <a:ea typeface="微软雅黑" panose="020B0503020204020204" pitchFamily="34" charset="-122"/>
                </a:endParaRPr>
              </a:p>
            </p:txBody>
          </p:sp>
          <p:sp>
            <p:nvSpPr>
              <p:cNvPr id="49" name="íşlïďè"/>
              <p:cNvSpPr txBox="1"/>
              <p:nvPr/>
            </p:nvSpPr>
            <p:spPr>
              <a:xfrm>
                <a:off x="518831" y="1619975"/>
                <a:ext cx="3490209" cy="340265"/>
              </a:xfrm>
              <a:prstGeom prst="rect">
                <a:avLst/>
              </a:prstGeom>
              <a:noFill/>
            </p:spPr>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600" b="1" dirty="0">
                    <a:solidFill>
                      <a:srgbClr val="C00000"/>
                    </a:solidFill>
                    <a:latin typeface="微软雅黑" panose="020B0503020204020204" pitchFamily="34" charset="-122"/>
                    <a:ea typeface="微软雅黑" panose="020B0503020204020204" pitchFamily="34" charset="-122"/>
                  </a:rPr>
                  <a:t>设备主动探测</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grpSp>
      <p:sp>
        <p:nvSpPr>
          <p:cNvPr id="3" name="标题 1"/>
          <p:cNvSpPr txBox="1">
            <a:spLocks noChangeArrowheads="1"/>
          </p:cNvSpPr>
          <p:nvPr/>
        </p:nvSpPr>
        <p:spPr bwMode="auto">
          <a:xfrm>
            <a:off x="222961" y="21275"/>
            <a:ext cx="6858000" cy="449121"/>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内</a:t>
            </a:r>
            <a:r>
              <a:rPr lang="zh-CN" altLang="en-US" sz="1800" dirty="0">
                <a:solidFill>
                  <a:schemeClr val="bg1"/>
                </a:solidFill>
                <a:cs typeface="+mn-cs"/>
              </a:rPr>
              <a:t>网资产发现和</a:t>
            </a:r>
            <a:r>
              <a:rPr lang="zh-CN" altLang="en-US" sz="1800" dirty="0" smtClean="0">
                <a:solidFill>
                  <a:schemeClr val="bg1"/>
                </a:solidFill>
                <a:cs typeface="+mn-cs"/>
              </a:rPr>
              <a:t>管理</a:t>
            </a:r>
            <a:endParaRPr lang="zh-CN" altLang="en-US" sz="1800" dirty="0">
              <a:solidFill>
                <a:schemeClr val="bg1"/>
              </a:solidFill>
              <a:cs typeface="+mn-cs"/>
            </a:endParaRPr>
          </a:p>
        </p:txBody>
      </p:sp>
      <p:pic>
        <p:nvPicPr>
          <p:cNvPr id="19" name="图片 18"/>
          <p:cNvPicPr>
            <a:picLocks noChangeAspect="1"/>
          </p:cNvPicPr>
          <p:nvPr/>
        </p:nvPicPr>
        <p:blipFill>
          <a:blip r:embed="rId1"/>
          <a:stretch>
            <a:fillRect/>
          </a:stretch>
        </p:blipFill>
        <p:spPr>
          <a:xfrm>
            <a:off x="336319" y="844313"/>
            <a:ext cx="6271745" cy="3141811"/>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0" name="矩形 19"/>
          <p:cNvSpPr/>
          <p:nvPr/>
        </p:nvSpPr>
        <p:spPr bwMode="auto">
          <a:xfrm>
            <a:off x="309187" y="3655937"/>
            <a:ext cx="6158438" cy="170815"/>
          </a:xfrm>
          <a:prstGeom prst="rect">
            <a:avLst/>
          </a:prstGeom>
          <a:noFill/>
          <a:ln>
            <a:solidFill>
              <a:srgbClr val="019E71"/>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1" name="图片 20"/>
          <p:cNvPicPr>
            <a:picLocks noChangeAspect="1"/>
          </p:cNvPicPr>
          <p:nvPr/>
        </p:nvPicPr>
        <p:blipFill>
          <a:blip r:embed="rId2"/>
          <a:stretch>
            <a:fillRect/>
          </a:stretch>
        </p:blipFill>
        <p:spPr>
          <a:xfrm>
            <a:off x="2450748" y="1062061"/>
            <a:ext cx="5833716" cy="2859985"/>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2" name="任意多边形 21"/>
          <p:cNvSpPr/>
          <p:nvPr/>
        </p:nvSpPr>
        <p:spPr>
          <a:xfrm flipH="1">
            <a:off x="859535" y="1028362"/>
            <a:ext cx="7772401" cy="262757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noFill/>
          <a:ln w="6350" cap="flat">
            <a:solidFill>
              <a:srgbClr val="019E71"/>
            </a:solidFill>
            <a:prstDash val="solid"/>
            <a:miter lim="800000"/>
            <a:headEnd type="triangle"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68496" tIns="34248" rIns="68496" bIns="34248" numCol="1" anchor="t" anchorCtr="0" compatLnSpc="1"/>
          <a:lstStyle/>
          <a:p>
            <a:endParaRPr lang="zh-CN" altLang="en-US" sz="1795"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23" name="图片 22"/>
          <p:cNvPicPr>
            <a:picLocks noChangeAspect="1"/>
          </p:cNvPicPr>
          <p:nvPr/>
        </p:nvPicPr>
        <p:blipFill>
          <a:blip r:embed="rId3"/>
          <a:stretch>
            <a:fillRect/>
          </a:stretch>
        </p:blipFill>
        <p:spPr>
          <a:xfrm>
            <a:off x="612058" y="1457160"/>
            <a:ext cx="7861382" cy="3240436"/>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37603"/>
            <a:ext cx="6858000" cy="370610"/>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内</a:t>
            </a:r>
            <a:r>
              <a:rPr lang="zh-CN" altLang="en-US" sz="1800" dirty="0">
                <a:solidFill>
                  <a:schemeClr val="bg1"/>
                </a:solidFill>
                <a:cs typeface="+mn-cs"/>
              </a:rPr>
              <a:t>网风险扫描</a:t>
            </a:r>
            <a:r>
              <a:rPr lang="zh-CN" altLang="en-US" sz="1800" dirty="0" smtClean="0">
                <a:solidFill>
                  <a:schemeClr val="bg1"/>
                </a:solidFill>
                <a:cs typeface="+mn-cs"/>
              </a:rPr>
              <a:t>分析</a:t>
            </a:r>
            <a:endParaRPr lang="zh-CN" altLang="en-US" sz="1800" dirty="0">
              <a:solidFill>
                <a:schemeClr val="bg1"/>
              </a:solidFill>
              <a:cs typeface="+mn-cs"/>
            </a:endParaRPr>
          </a:p>
        </p:txBody>
      </p:sp>
      <p:sp>
        <p:nvSpPr>
          <p:cNvPr id="4" name="矩形 3"/>
          <p:cNvSpPr/>
          <p:nvPr/>
        </p:nvSpPr>
        <p:spPr>
          <a:xfrm>
            <a:off x="4664842" y="1434534"/>
            <a:ext cx="2525816" cy="715004"/>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900" dirty="0">
                <a:latin typeface="微软雅黑" panose="020B0503020204020204" pitchFamily="34" charset="-122"/>
                <a:ea typeface="微软雅黑" panose="020B0503020204020204" pitchFamily="34" charset="-122"/>
                <a:sym typeface="Arial" panose="020B0604020202020204" pitchFamily="34" charset="0"/>
              </a:rPr>
              <a:t>建立主动扫描服务器扫描任务</a:t>
            </a:r>
            <a:endParaRPr lang="en-US" altLang="zh-CN" sz="900" dirty="0">
              <a:latin typeface="微软雅黑" panose="020B0503020204020204" pitchFamily="34" charset="-122"/>
              <a:ea typeface="微软雅黑" panose="020B0503020204020204" pitchFamily="34" charset="-122"/>
              <a:sym typeface="Arial" panose="020B0604020202020204" pitchFamily="34" charset="0"/>
            </a:endParaRPr>
          </a:p>
          <a:p>
            <a:pPr marL="171450" indent="-171450">
              <a:lnSpc>
                <a:spcPct val="150000"/>
              </a:lnSpc>
              <a:buFont typeface="Arial" panose="020B0604020202020204" pitchFamily="34" charset="0"/>
              <a:buChar char="•"/>
            </a:pPr>
            <a:r>
              <a:rPr lang="zh-CN" altLang="en-US" sz="900" dirty="0">
                <a:latin typeface="微软雅黑" panose="020B0503020204020204" pitchFamily="34" charset="-122"/>
                <a:ea typeface="微软雅黑" panose="020B0503020204020204" pitchFamily="34" charset="-122"/>
                <a:sym typeface="Arial" panose="020B0604020202020204" pitchFamily="34" charset="0"/>
              </a:rPr>
              <a:t>准确发现服务器提供对外服务及高危风险端口</a:t>
            </a:r>
            <a:endParaRPr lang="zh-CN" altLang="en-US" sz="9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4"/>
          <p:cNvSpPr txBox="1"/>
          <p:nvPr/>
        </p:nvSpPr>
        <p:spPr>
          <a:xfrm>
            <a:off x="367629" y="1440281"/>
            <a:ext cx="2868126" cy="507447"/>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900" dirty="0">
                <a:latin typeface="微软雅黑" panose="020B0503020204020204" pitchFamily="34" charset="-122"/>
                <a:ea typeface="微软雅黑" panose="020B0503020204020204" pitchFamily="34" charset="-122"/>
                <a:sym typeface="Arial" panose="020B0604020202020204" pitchFamily="34" charset="0"/>
              </a:rPr>
              <a:t>系统预定义了并支持自定义弱密码字典</a:t>
            </a:r>
            <a:endParaRPr lang="en-US" altLang="zh-CN" sz="900" dirty="0">
              <a:latin typeface="微软雅黑" panose="020B0503020204020204" pitchFamily="34" charset="-122"/>
              <a:ea typeface="微软雅黑" panose="020B0503020204020204" pitchFamily="34" charset="-122"/>
              <a:sym typeface="Arial" panose="020B0604020202020204" pitchFamily="34" charset="0"/>
            </a:endParaRPr>
          </a:p>
          <a:p>
            <a:pPr marL="171450" indent="-171450">
              <a:lnSpc>
                <a:spcPct val="150000"/>
              </a:lnSpc>
              <a:buFont typeface="Arial" panose="020B0604020202020204" pitchFamily="34" charset="0"/>
              <a:buChar char="•"/>
            </a:pPr>
            <a:r>
              <a:rPr lang="zh-CN" altLang="en-US" sz="900" dirty="0">
                <a:latin typeface="微软雅黑" panose="020B0503020204020204" pitchFamily="34" charset="-122"/>
                <a:ea typeface="微软雅黑" panose="020B0503020204020204" pitchFamily="34" charset="-122"/>
                <a:sym typeface="Arial" panose="020B0604020202020204" pitchFamily="34" charset="0"/>
              </a:rPr>
              <a:t>主动弱密码扫描发现内网弱口令风险</a:t>
            </a:r>
            <a:endParaRPr lang="en-US" altLang="zh-CN" sz="9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bwMode="auto">
          <a:xfrm>
            <a:off x="4630809" y="1190229"/>
            <a:ext cx="3988936" cy="3427043"/>
          </a:xfrm>
          <a:prstGeom prst="rect">
            <a:avLst/>
          </a:prstGeom>
          <a:noFill/>
          <a:ln>
            <a:solidFill>
              <a:schemeClr val="bg1">
                <a:lumMod val="65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标题 1"/>
          <p:cNvSpPr txBox="1"/>
          <p:nvPr/>
        </p:nvSpPr>
        <p:spPr>
          <a:xfrm>
            <a:off x="4630807" y="1103243"/>
            <a:ext cx="3988935" cy="304391"/>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lvl="0" algn="ctr"/>
            <a:r>
              <a:rPr lang="zh-CN" altLang="en-US" sz="12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端口扫描</a:t>
            </a:r>
            <a:endParaRPr lang="zh-CN" altLang="en-US" sz="12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矩形 50"/>
          <p:cNvSpPr/>
          <p:nvPr/>
        </p:nvSpPr>
        <p:spPr>
          <a:xfrm>
            <a:off x="280887" y="536603"/>
            <a:ext cx="8582226" cy="336567"/>
          </a:xfrm>
          <a:prstGeom prst="rect">
            <a:avLst/>
          </a:prstGeom>
        </p:spPr>
        <p:txBody>
          <a:bodyPr wrap="square">
            <a:spAutoFit/>
          </a:bodyPr>
          <a:lstStyle/>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内网风险扫描分析，可以有效的发现内网不必要开发的端口服务及弱口令带来的网络风险。</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矩形 8"/>
          <p:cNvSpPr/>
          <p:nvPr/>
        </p:nvSpPr>
        <p:spPr bwMode="auto">
          <a:xfrm>
            <a:off x="309189" y="1200219"/>
            <a:ext cx="3988936" cy="3427043"/>
          </a:xfrm>
          <a:prstGeom prst="rect">
            <a:avLst/>
          </a:prstGeom>
          <a:noFill/>
          <a:ln>
            <a:solidFill>
              <a:schemeClr val="bg1">
                <a:lumMod val="65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标题 1"/>
          <p:cNvSpPr txBox="1"/>
          <p:nvPr/>
        </p:nvSpPr>
        <p:spPr>
          <a:xfrm>
            <a:off x="309188" y="1113233"/>
            <a:ext cx="3988935" cy="304391"/>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lvl="0" algn="ctr"/>
            <a:r>
              <a:rPr lang="zh-CN" altLang="en-US" sz="12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弱密码扫描</a:t>
            </a:r>
            <a:endParaRPr lang="zh-CN" altLang="en-US" sz="12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11" name="图片 10"/>
          <p:cNvPicPr>
            <a:picLocks noChangeAspect="1"/>
          </p:cNvPicPr>
          <p:nvPr/>
        </p:nvPicPr>
        <p:blipFill>
          <a:blip r:embed="rId1"/>
          <a:stretch>
            <a:fillRect/>
          </a:stretch>
        </p:blipFill>
        <p:spPr>
          <a:xfrm>
            <a:off x="4835313" y="1947728"/>
            <a:ext cx="3406480" cy="260797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2" name="图片 11"/>
          <p:cNvPicPr>
            <a:picLocks noChangeAspect="1"/>
          </p:cNvPicPr>
          <p:nvPr/>
        </p:nvPicPr>
        <p:blipFill>
          <a:blip r:embed="rId2"/>
          <a:stretch>
            <a:fillRect/>
          </a:stretch>
        </p:blipFill>
        <p:spPr>
          <a:xfrm>
            <a:off x="781237" y="1944120"/>
            <a:ext cx="2970791" cy="261123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1275"/>
            <a:ext cx="6858000" cy="350793"/>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a:solidFill>
                  <a:schemeClr val="bg1"/>
                </a:solidFill>
                <a:cs typeface="+mn-cs"/>
              </a:rPr>
              <a:t>失陷主机检测</a:t>
            </a:r>
            <a:endParaRPr lang="zh-CN" altLang="en-US" sz="1800" dirty="0">
              <a:solidFill>
                <a:schemeClr val="bg1"/>
              </a:solidFill>
              <a:cs typeface="+mn-cs"/>
            </a:endParaRPr>
          </a:p>
        </p:txBody>
      </p:sp>
      <p:sp>
        <p:nvSpPr>
          <p:cNvPr id="6" name="íSlïdê"/>
          <p:cNvSpPr txBox="1"/>
          <p:nvPr/>
        </p:nvSpPr>
        <p:spPr>
          <a:xfrm>
            <a:off x="1560649" y="576778"/>
            <a:ext cx="6022702" cy="320072"/>
          </a:xfrm>
          <a:prstGeom prst="rect">
            <a:avLst/>
          </a:prstGeom>
          <a:noFill/>
        </p:spPr>
        <p:txBody>
          <a:bodyPr wrap="square" lIns="71933" tIns="0" rIns="71933" bIns="0" anchor="ctr" anchorCtr="0">
            <a:norm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及时发现内部失陷主机，避免威胁扩散，及时止损。</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矩形 22"/>
          <p:cNvSpPr/>
          <p:nvPr/>
        </p:nvSpPr>
        <p:spPr bwMode="auto">
          <a:xfrm>
            <a:off x="5466129" y="1237369"/>
            <a:ext cx="2530938" cy="2967541"/>
          </a:xfrm>
          <a:prstGeom prst="rect">
            <a:avLst/>
          </a:prstGeom>
          <a:ln w="1270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矩形 23"/>
          <p:cNvSpPr/>
          <p:nvPr/>
        </p:nvSpPr>
        <p:spPr bwMode="auto">
          <a:xfrm>
            <a:off x="625552" y="1267830"/>
            <a:ext cx="4500556" cy="2937080"/>
          </a:xfrm>
          <a:prstGeom prst="rect">
            <a:avLst/>
          </a:prstGeom>
          <a:ln w="12700">
            <a:solidFill>
              <a:srgbClr val="2D2F45"/>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矩形 24"/>
          <p:cNvSpPr/>
          <p:nvPr/>
        </p:nvSpPr>
        <p:spPr bwMode="auto">
          <a:xfrm>
            <a:off x="929979" y="1627705"/>
            <a:ext cx="1041844" cy="330034"/>
          </a:xfrm>
          <a:prstGeom prst="rect">
            <a:avLst/>
          </a:prstGeom>
          <a:ln w="15875">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10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木马</a:t>
            </a:r>
            <a:endParaRPr lang="zh-CN" altLang="en-US" sz="110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矩形 25"/>
          <p:cNvSpPr/>
          <p:nvPr/>
        </p:nvSpPr>
        <p:spPr bwMode="auto">
          <a:xfrm>
            <a:off x="929979" y="2093974"/>
            <a:ext cx="1041844" cy="330034"/>
          </a:xfrm>
          <a:prstGeom prst="rect">
            <a:avLst/>
          </a:prstGeom>
          <a:ln w="15875">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10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数据外传</a:t>
            </a:r>
            <a:endParaRPr lang="zh-CN" altLang="en-US" sz="110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矩形 26"/>
          <p:cNvSpPr/>
          <p:nvPr/>
        </p:nvSpPr>
        <p:spPr bwMode="auto">
          <a:xfrm>
            <a:off x="929979" y="2560244"/>
            <a:ext cx="1041844" cy="330034"/>
          </a:xfrm>
          <a:prstGeom prst="rect">
            <a:avLst/>
          </a:prstGeom>
          <a:ln w="15875">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10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间谍软件</a:t>
            </a:r>
            <a:endParaRPr lang="zh-CN" altLang="en-US" sz="110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矩形 27"/>
          <p:cNvSpPr/>
          <p:nvPr/>
        </p:nvSpPr>
        <p:spPr bwMode="auto">
          <a:xfrm>
            <a:off x="929979" y="3027725"/>
            <a:ext cx="1041844" cy="330034"/>
          </a:xfrm>
          <a:prstGeom prst="rect">
            <a:avLst/>
          </a:prstGeom>
          <a:ln w="15875">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10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病毒</a:t>
            </a:r>
            <a:endParaRPr lang="zh-CN" altLang="en-US" sz="110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矩形 28"/>
          <p:cNvSpPr/>
          <p:nvPr/>
        </p:nvSpPr>
        <p:spPr bwMode="auto">
          <a:xfrm>
            <a:off x="929979" y="3497811"/>
            <a:ext cx="1041844" cy="330034"/>
          </a:xfrm>
          <a:prstGeom prst="rect">
            <a:avLst/>
          </a:prstGeom>
          <a:ln w="15875">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10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挖矿</a:t>
            </a:r>
            <a:endParaRPr lang="zh-CN" altLang="en-US" sz="110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右箭头 29"/>
          <p:cNvSpPr/>
          <p:nvPr/>
        </p:nvSpPr>
        <p:spPr bwMode="auto">
          <a:xfrm>
            <a:off x="2109902" y="2202475"/>
            <a:ext cx="557551" cy="1045572"/>
          </a:xfrm>
          <a:prstGeom prst="rightArrow">
            <a:avLst>
              <a:gd name="adj1" fmla="val 31581"/>
              <a:gd name="adj2" fmla="val 58664"/>
            </a:avLst>
          </a:prstGeom>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1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31" name="图片 30"/>
          <p:cNvPicPr>
            <a:picLocks noChangeAspect="1"/>
          </p:cNvPicPr>
          <p:nvPr/>
        </p:nvPicPr>
        <p:blipFill>
          <a:blip r:embed="rId1"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77574" y="2391968"/>
            <a:ext cx="552790" cy="552790"/>
          </a:xfrm>
          <a:prstGeom prst="rect">
            <a:avLst/>
          </a:prstGeom>
        </p:spPr>
      </p:pic>
      <p:sp>
        <p:nvSpPr>
          <p:cNvPr id="32" name="文本框 31"/>
          <p:cNvSpPr txBox="1"/>
          <p:nvPr/>
        </p:nvSpPr>
        <p:spPr>
          <a:xfrm>
            <a:off x="2649817" y="3023046"/>
            <a:ext cx="748923"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sym typeface="Arial" panose="020B0604020202020204" pitchFamily="34" charset="0"/>
              </a:rPr>
              <a:t>失陷列表</a:t>
            </a:r>
            <a:endParaRPr lang="zh-CN" altLang="en-US" sz="110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33" name="图片 32"/>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287624" y="2852186"/>
            <a:ext cx="434410" cy="434410"/>
          </a:xfrm>
          <a:prstGeom prst="rect">
            <a:avLst/>
          </a:prstGeom>
        </p:spPr>
      </p:pic>
      <p:pic>
        <p:nvPicPr>
          <p:cNvPr id="34" name="图片 33"/>
          <p:cNvPicPr>
            <a:picLocks noChangeAspect="1"/>
          </p:cNvPicPr>
          <p:nvPr/>
        </p:nvPicPr>
        <p:blipFill>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272895" y="1854012"/>
            <a:ext cx="509009" cy="509009"/>
          </a:xfrm>
          <a:prstGeom prst="rect">
            <a:avLst/>
          </a:prstGeom>
        </p:spPr>
      </p:pic>
      <p:sp>
        <p:nvSpPr>
          <p:cNvPr id="35" name="文本框 34"/>
          <p:cNvSpPr txBox="1"/>
          <p:nvPr/>
        </p:nvSpPr>
        <p:spPr>
          <a:xfrm>
            <a:off x="4159990" y="2418868"/>
            <a:ext cx="748923"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sym typeface="Arial" panose="020B0604020202020204" pitchFamily="34" charset="0"/>
              </a:rPr>
              <a:t>查看详情</a:t>
            </a:r>
            <a:endParaRPr lang="zh-CN" altLang="en-US" sz="11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文本框 35"/>
          <p:cNvSpPr txBox="1"/>
          <p:nvPr/>
        </p:nvSpPr>
        <p:spPr>
          <a:xfrm>
            <a:off x="4029522" y="3342443"/>
            <a:ext cx="889987"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sym typeface="Arial" panose="020B0604020202020204" pitchFamily="34" charset="0"/>
              </a:rPr>
              <a:t>加入黑名单</a:t>
            </a:r>
            <a:endParaRPr lang="zh-CN" altLang="en-US" sz="11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î$ḻïďè"/>
          <p:cNvSpPr/>
          <p:nvPr/>
        </p:nvSpPr>
        <p:spPr bwMode="gray">
          <a:xfrm>
            <a:off x="5466129" y="1237369"/>
            <a:ext cx="2530938" cy="297448"/>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lgn="ctr" defTabSz="913765" eaLnBrk="0" hangingPunct="0"/>
            <a:r>
              <a:rPr lang="zh-CN" altLang="en-US" sz="105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失陷主机</a:t>
            </a:r>
            <a:endParaRPr lang="en-US" altLang="zh-CN" sz="105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文本框 37"/>
          <p:cNvSpPr txBox="1"/>
          <p:nvPr/>
        </p:nvSpPr>
        <p:spPr>
          <a:xfrm>
            <a:off x="5606593" y="1814835"/>
            <a:ext cx="2250010" cy="216982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sym typeface="Arial" panose="020B0604020202020204" pitchFamily="34" charset="0"/>
              </a:rPr>
              <a:t>支持通过主机的攻击或者外联等异常行为判断主机是否失陷</a:t>
            </a:r>
            <a:endParaRPr lang="en-US" altLang="zh-CN" sz="1000" dirty="0">
              <a:latin typeface="微软雅黑" panose="020B0503020204020204" pitchFamily="34" charset="-122"/>
              <a:ea typeface="微软雅黑" panose="020B0503020204020204" pitchFamily="34" charset="-122"/>
              <a:sym typeface="Arial" panose="020B0604020202020204" pitchFamily="34" charset="0"/>
            </a:endParaRPr>
          </a:p>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sym typeface="Arial" panose="020B0604020202020204" pitchFamily="34" charset="0"/>
              </a:rPr>
              <a:t>支持通过木马、数据外传、间谍软件、病毒、挖矿等行为判断失陷状态</a:t>
            </a:r>
            <a:endParaRPr lang="en-US" altLang="zh-CN" sz="1000" dirty="0">
              <a:latin typeface="微软雅黑" panose="020B0503020204020204" pitchFamily="34" charset="-122"/>
              <a:ea typeface="微软雅黑" panose="020B0503020204020204" pitchFamily="34" charset="-122"/>
              <a:sym typeface="Arial" panose="020B0604020202020204" pitchFamily="34" charset="0"/>
            </a:endParaRPr>
          </a:p>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sym typeface="Arial" panose="020B0604020202020204" pitchFamily="34" charset="0"/>
              </a:rPr>
              <a:t>支持手动或者自动的方式将失陷主机加入到黑名单中，避免威胁在内网进一步扩散</a:t>
            </a:r>
            <a:endParaRPr lang="en-US" altLang="zh-CN" sz="1000" dirty="0">
              <a:latin typeface="微软雅黑" panose="020B0503020204020204" pitchFamily="34" charset="-122"/>
              <a:ea typeface="微软雅黑" panose="020B0503020204020204" pitchFamily="34" charset="-122"/>
              <a:sym typeface="Arial" panose="020B0604020202020204" pitchFamily="34" charset="0"/>
            </a:endParaRPr>
          </a:p>
          <a:p>
            <a:pPr marL="171450" indent="-171450">
              <a:lnSpc>
                <a:spcPct val="150000"/>
              </a:lnSpc>
              <a:buFont typeface="Arial" panose="020B0604020202020204" pitchFamily="34" charset="0"/>
              <a:buChar char="•"/>
            </a:pP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右箭头 38"/>
          <p:cNvSpPr/>
          <p:nvPr/>
        </p:nvSpPr>
        <p:spPr bwMode="auto">
          <a:xfrm>
            <a:off x="3492318" y="2202475"/>
            <a:ext cx="557551" cy="1045572"/>
          </a:xfrm>
          <a:prstGeom prst="rightArrow">
            <a:avLst>
              <a:gd name="adj1" fmla="val 31581"/>
              <a:gd name="adj2" fmla="val 58664"/>
            </a:avLst>
          </a:prstGeom>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1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354281"/>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a:solidFill>
                  <a:schemeClr val="bg1"/>
                </a:solidFill>
                <a:cs typeface="+mn-cs"/>
              </a:rPr>
              <a:t>白名单检测</a:t>
            </a:r>
            <a:endParaRPr lang="zh-CN" altLang="en-US" sz="1800" dirty="0">
              <a:solidFill>
                <a:schemeClr val="bg1"/>
              </a:solidFill>
              <a:cs typeface="+mn-cs"/>
            </a:endParaRPr>
          </a:p>
        </p:txBody>
      </p:sp>
      <p:sp>
        <p:nvSpPr>
          <p:cNvPr id="4" name="文本框 3"/>
          <p:cNvSpPr txBox="1"/>
          <p:nvPr/>
        </p:nvSpPr>
        <p:spPr>
          <a:xfrm>
            <a:off x="5859403" y="992199"/>
            <a:ext cx="1266413" cy="261610"/>
          </a:xfrm>
          <a:prstGeom prst="rect">
            <a:avLst/>
          </a:prstGeom>
          <a:noFill/>
        </p:spPr>
        <p:txBody>
          <a:bodyPr wrap="square" rtlCol="0">
            <a:spAutoFit/>
          </a:bodyPr>
          <a:lstStyle/>
          <a:p>
            <a:r>
              <a:rPr lang="zh-CN" altLang="en-US" sz="1100" b="1" dirty="0">
                <a:solidFill>
                  <a:schemeClr val="tx2"/>
                </a:solidFill>
                <a:latin typeface="微软雅黑" panose="020B0503020204020204" pitchFamily="34" charset="-122"/>
                <a:ea typeface="微软雅黑" panose="020B0503020204020204" pitchFamily="34" charset="-122"/>
                <a:cs typeface="+mn-ea"/>
                <a:sym typeface="+mn-lt"/>
              </a:rPr>
              <a:t>白名单自学习</a:t>
            </a:r>
            <a:endParaRPr lang="zh-CN" altLang="en-US" sz="1100" b="1"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4527184" y="1388609"/>
            <a:ext cx="3641456" cy="790922"/>
          </a:xfrm>
          <a:prstGeom prst="rect">
            <a:avLst/>
          </a:prstGeom>
        </p:spPr>
        <p:txBody>
          <a:bodyPr wrap="square">
            <a:spAutoFit/>
          </a:bodyPr>
          <a:lstStyle/>
          <a:p>
            <a:pPr>
              <a:lnSpc>
                <a:spcPct val="150000"/>
              </a:lnSpc>
            </a:pPr>
            <a:r>
              <a:rPr lang="zh-CN" altLang="en-US" sz="1050" dirty="0">
                <a:latin typeface="微软雅黑" panose="020B0503020204020204" pitchFamily="34" charset="-122"/>
                <a:ea typeface="微软雅黑" panose="020B0503020204020204" pitchFamily="34" charset="-122"/>
                <a:cs typeface="+mn-ea"/>
                <a:sym typeface="+mn-lt"/>
              </a:rPr>
              <a:t>       用户可通过使用学习模式来实现</a:t>
            </a:r>
            <a:r>
              <a:rPr lang="zh-CN" altLang="en-US" sz="1050" b="1" dirty="0">
                <a:solidFill>
                  <a:srgbClr val="FF0000"/>
                </a:solidFill>
                <a:latin typeface="微软雅黑" panose="020B0503020204020204" pitchFamily="34" charset="-122"/>
                <a:ea typeface="微软雅黑" panose="020B0503020204020204" pitchFamily="34" charset="-122"/>
                <a:cs typeface="+mn-ea"/>
                <a:sym typeface="+mn-lt"/>
              </a:rPr>
              <a:t>规则自学习</a:t>
            </a:r>
            <a:r>
              <a:rPr lang="zh-CN" altLang="en-US" sz="1050" dirty="0">
                <a:latin typeface="微软雅黑" panose="020B0503020204020204" pitchFamily="34" charset="-122"/>
                <a:ea typeface="微软雅黑" panose="020B0503020204020204" pitchFamily="34" charset="-122"/>
                <a:cs typeface="+mn-ea"/>
                <a:sym typeface="+mn-lt"/>
              </a:rPr>
              <a:t>，智能优化工控协议规则。支持七种工控协议白名单</a:t>
            </a:r>
            <a:r>
              <a:rPr lang="en-US" altLang="zh-CN" sz="1050" dirty="0">
                <a:latin typeface="微软雅黑" panose="020B0503020204020204" pitchFamily="34" charset="-122"/>
                <a:ea typeface="微软雅黑" panose="020B0503020204020204" pitchFamily="34" charset="-122"/>
                <a:cs typeface="+mn-ea"/>
                <a:sym typeface="+mn-lt"/>
              </a:rPr>
              <a:t>Modbus</a:t>
            </a:r>
            <a:r>
              <a:rPr lang="zh-CN" altLang="en-US" sz="1050" dirty="0">
                <a:latin typeface="微软雅黑" panose="020B0503020204020204" pitchFamily="34" charset="-122"/>
                <a:ea typeface="微软雅黑" panose="020B0503020204020204" pitchFamily="34" charset="-122"/>
                <a:cs typeface="+mn-ea"/>
                <a:sym typeface="+mn-lt"/>
              </a:rPr>
              <a:t>、</a:t>
            </a:r>
            <a:r>
              <a:rPr lang="en-US" altLang="zh-CN" sz="1050" dirty="0">
                <a:latin typeface="微软雅黑" panose="020B0503020204020204" pitchFamily="34" charset="-122"/>
                <a:ea typeface="微软雅黑" panose="020B0503020204020204" pitchFamily="34" charset="-122"/>
                <a:cs typeface="+mn-ea"/>
                <a:sym typeface="+mn-lt"/>
              </a:rPr>
              <a:t>S7</a:t>
            </a:r>
            <a:r>
              <a:rPr lang="zh-CN" altLang="en-US" sz="1050" dirty="0">
                <a:latin typeface="微软雅黑" panose="020B0503020204020204" pitchFamily="34" charset="-122"/>
                <a:ea typeface="微软雅黑" panose="020B0503020204020204" pitchFamily="34" charset="-122"/>
                <a:cs typeface="+mn-ea"/>
                <a:sym typeface="+mn-lt"/>
              </a:rPr>
              <a:t>、</a:t>
            </a:r>
            <a:r>
              <a:rPr lang="en-US" altLang="zh-CN" sz="1050" dirty="0">
                <a:latin typeface="微软雅黑" panose="020B0503020204020204" pitchFamily="34" charset="-122"/>
                <a:ea typeface="微软雅黑" panose="020B0503020204020204" pitchFamily="34" charset="-122"/>
                <a:cs typeface="+mn-ea"/>
                <a:sym typeface="+mn-lt"/>
              </a:rPr>
              <a:t>OPC</a:t>
            </a:r>
            <a:r>
              <a:rPr lang="zh-CN" altLang="en-US" sz="1050" dirty="0">
                <a:latin typeface="微软雅黑" panose="020B0503020204020204" pitchFamily="34" charset="-122"/>
                <a:ea typeface="微软雅黑" panose="020B0503020204020204" pitchFamily="34" charset="-122"/>
                <a:cs typeface="+mn-ea"/>
                <a:sym typeface="+mn-lt"/>
              </a:rPr>
              <a:t>、</a:t>
            </a:r>
            <a:r>
              <a:rPr lang="en-US" altLang="zh-CN" sz="1050" dirty="0">
                <a:latin typeface="微软雅黑" panose="020B0503020204020204" pitchFamily="34" charset="-122"/>
                <a:ea typeface="微软雅黑" panose="020B0503020204020204" pitchFamily="34" charset="-122"/>
                <a:cs typeface="+mn-ea"/>
                <a:sym typeface="+mn-lt"/>
              </a:rPr>
              <a:t>CIP</a:t>
            </a:r>
            <a:r>
              <a:rPr lang="zh-CN" altLang="en-US" sz="1050" dirty="0">
                <a:latin typeface="微软雅黑" panose="020B0503020204020204" pitchFamily="34" charset="-122"/>
                <a:ea typeface="微软雅黑" panose="020B0503020204020204" pitchFamily="34" charset="-122"/>
                <a:cs typeface="+mn-ea"/>
                <a:sym typeface="+mn-lt"/>
              </a:rPr>
              <a:t>、</a:t>
            </a:r>
            <a:r>
              <a:rPr lang="en-US" altLang="zh-CN" sz="1050" dirty="0">
                <a:latin typeface="微软雅黑" panose="020B0503020204020204" pitchFamily="34" charset="-122"/>
                <a:ea typeface="微软雅黑" panose="020B0503020204020204" pitchFamily="34" charset="-122"/>
                <a:cs typeface="+mn-ea"/>
                <a:sym typeface="+mn-lt"/>
              </a:rPr>
              <a:t>DNP3</a:t>
            </a:r>
            <a:r>
              <a:rPr lang="zh-CN" altLang="en-US" sz="1050" dirty="0">
                <a:latin typeface="微软雅黑" panose="020B0503020204020204" pitchFamily="34" charset="-122"/>
                <a:ea typeface="微软雅黑" panose="020B0503020204020204" pitchFamily="34" charset="-122"/>
                <a:cs typeface="+mn-ea"/>
                <a:sym typeface="+mn-lt"/>
              </a:rPr>
              <a:t>、</a:t>
            </a:r>
            <a:r>
              <a:rPr lang="en-US" altLang="zh-CN" sz="1050" dirty="0" err="1">
                <a:latin typeface="微软雅黑" panose="020B0503020204020204" pitchFamily="34" charset="-122"/>
                <a:ea typeface="微软雅黑" panose="020B0503020204020204" pitchFamily="34" charset="-122"/>
                <a:cs typeface="+mn-ea"/>
                <a:sym typeface="+mn-lt"/>
              </a:rPr>
              <a:t>Profinet</a:t>
            </a:r>
            <a:r>
              <a:rPr lang="en-US" altLang="zh-CN" sz="1050" dirty="0">
                <a:latin typeface="微软雅黑" panose="020B0503020204020204" pitchFamily="34" charset="-122"/>
                <a:ea typeface="微软雅黑" panose="020B0503020204020204" pitchFamily="34" charset="-122"/>
                <a:cs typeface="+mn-ea"/>
                <a:sym typeface="+mn-lt"/>
              </a:rPr>
              <a:t> IO</a:t>
            </a:r>
            <a:r>
              <a:rPr lang="zh-CN" altLang="en-US" sz="1050" dirty="0">
                <a:latin typeface="微软雅黑" panose="020B0503020204020204" pitchFamily="34" charset="-122"/>
                <a:ea typeface="微软雅黑" panose="020B0503020204020204" pitchFamily="34" charset="-122"/>
                <a:cs typeface="+mn-ea"/>
                <a:sym typeface="+mn-lt"/>
              </a:rPr>
              <a:t>、</a:t>
            </a:r>
            <a:r>
              <a:rPr lang="en-US" altLang="zh-CN" sz="1050" dirty="0">
                <a:latin typeface="微软雅黑" panose="020B0503020204020204" pitchFamily="34" charset="-122"/>
                <a:ea typeface="微软雅黑" panose="020B0503020204020204" pitchFamily="34" charset="-122"/>
                <a:cs typeface="+mn-ea"/>
                <a:sym typeface="+mn-lt"/>
              </a:rPr>
              <a:t>IEC104 </a:t>
            </a:r>
            <a:endParaRPr lang="en-US" altLang="zh-CN" sz="1050" b="1" dirty="0">
              <a:solidFill>
                <a:srgbClr val="FF0000"/>
              </a:solidFill>
              <a:latin typeface="微软雅黑" panose="020B0503020204020204" pitchFamily="34" charset="-122"/>
              <a:ea typeface="微软雅黑" panose="020B0503020204020204" pitchFamily="34" charset="-122"/>
              <a:cs typeface="+mn-ea"/>
              <a:sym typeface="+mn-lt"/>
            </a:endParaRPr>
          </a:p>
        </p:txBody>
      </p:sp>
      <p:grpSp>
        <p:nvGrpSpPr>
          <p:cNvPr id="6" name="图形 36" descr="男法官 纯色填充"/>
          <p:cNvGrpSpPr/>
          <p:nvPr/>
        </p:nvGrpSpPr>
        <p:grpSpPr>
          <a:xfrm>
            <a:off x="5322875" y="941234"/>
            <a:ext cx="455992" cy="387509"/>
            <a:chOff x="7326519" y="1602640"/>
            <a:chExt cx="608597" cy="493054"/>
          </a:xfrm>
          <a:solidFill>
            <a:srgbClr val="22B68C"/>
          </a:solidFill>
        </p:grpSpPr>
        <p:sp>
          <p:nvSpPr>
            <p:cNvPr id="7" name="任意多边形: 形状 10"/>
            <p:cNvSpPr/>
            <p:nvPr/>
          </p:nvSpPr>
          <p:spPr>
            <a:xfrm>
              <a:off x="7500933" y="1602640"/>
              <a:ext cx="434183" cy="493054"/>
            </a:xfrm>
            <a:custGeom>
              <a:avLst/>
              <a:gdLst>
                <a:gd name="connsiteX0" fmla="*/ 434169 w 434183"/>
                <a:gd name="connsiteY0" fmla="*/ 348957 h 493054"/>
                <a:gd name="connsiteX1" fmla="*/ 408834 w 434183"/>
                <a:gd name="connsiteY1" fmla="*/ 302188 h 493054"/>
                <a:gd name="connsiteX2" fmla="*/ 344296 w 434183"/>
                <a:gd name="connsiteY2" fmla="*/ 268683 h 493054"/>
                <a:gd name="connsiteX3" fmla="*/ 344208 w 434183"/>
                <a:gd name="connsiteY3" fmla="*/ 268646 h 493054"/>
                <a:gd name="connsiteX4" fmla="*/ 344208 w 434183"/>
                <a:gd name="connsiteY4" fmla="*/ 268646 h 493054"/>
                <a:gd name="connsiteX5" fmla="*/ 344031 w 434183"/>
                <a:gd name="connsiteY5" fmla="*/ 268584 h 493054"/>
                <a:gd name="connsiteX6" fmla="*/ 333806 w 434183"/>
                <a:gd name="connsiteY6" fmla="*/ 264842 h 493054"/>
                <a:gd name="connsiteX7" fmla="*/ 289134 w 434183"/>
                <a:gd name="connsiteY7" fmla="*/ 248510 h 493054"/>
                <a:gd name="connsiteX8" fmla="*/ 284934 w 434183"/>
                <a:gd name="connsiteY8" fmla="*/ 242749 h 493054"/>
                <a:gd name="connsiteX9" fmla="*/ 284934 w 434183"/>
                <a:gd name="connsiteY9" fmla="*/ 227446 h 493054"/>
                <a:gd name="connsiteX10" fmla="*/ 325678 w 434183"/>
                <a:gd name="connsiteY10" fmla="*/ 149660 h 493054"/>
                <a:gd name="connsiteX11" fmla="*/ 325678 w 434183"/>
                <a:gd name="connsiteY11" fmla="*/ 140306 h 493054"/>
                <a:gd name="connsiteX12" fmla="*/ 336771 w 434183"/>
                <a:gd name="connsiteY12" fmla="*/ 105068 h 493054"/>
                <a:gd name="connsiteX13" fmla="*/ 268617 w 434183"/>
                <a:gd name="connsiteY13" fmla="*/ 11767 h 493054"/>
                <a:gd name="connsiteX14" fmla="*/ 258663 w 434183"/>
                <a:gd name="connsiteY14" fmla="*/ 12584 h 493054"/>
                <a:gd name="connsiteX15" fmla="*/ 251810 w 434183"/>
                <a:gd name="connsiteY15" fmla="*/ 16949 h 493054"/>
                <a:gd name="connsiteX16" fmla="*/ 244231 w 434183"/>
                <a:gd name="connsiteY16" fmla="*/ 7427 h 493054"/>
                <a:gd name="connsiteX17" fmla="*/ 234441 w 434183"/>
                <a:gd name="connsiteY17" fmla="*/ 1696 h 493054"/>
                <a:gd name="connsiteX18" fmla="*/ 213061 w 434183"/>
                <a:gd name="connsiteY18" fmla="*/ 0 h 493054"/>
                <a:gd name="connsiteX19" fmla="*/ 109631 w 434183"/>
                <a:gd name="connsiteY19" fmla="*/ 59864 h 493054"/>
                <a:gd name="connsiteX20" fmla="*/ 108369 w 434183"/>
                <a:gd name="connsiteY20" fmla="*/ 143661 h 493054"/>
                <a:gd name="connsiteX21" fmla="*/ 108559 w 434183"/>
                <a:gd name="connsiteY21" fmla="*/ 144971 h 493054"/>
                <a:gd name="connsiteX22" fmla="*/ 108559 w 434183"/>
                <a:gd name="connsiteY22" fmla="*/ 149660 h 493054"/>
                <a:gd name="connsiteX23" fmla="*/ 149201 w 434183"/>
                <a:gd name="connsiteY23" fmla="*/ 227402 h 493054"/>
                <a:gd name="connsiteX24" fmla="*/ 149201 w 434183"/>
                <a:gd name="connsiteY24" fmla="*/ 242717 h 493054"/>
                <a:gd name="connsiteX25" fmla="*/ 145130 w 434183"/>
                <a:gd name="connsiteY25" fmla="*/ 248436 h 493054"/>
                <a:gd name="connsiteX26" fmla="*/ 99216 w 434183"/>
                <a:gd name="connsiteY26" fmla="*/ 265235 h 493054"/>
                <a:gd name="connsiteX27" fmla="*/ 88747 w 434183"/>
                <a:gd name="connsiteY27" fmla="*/ 269064 h 493054"/>
                <a:gd name="connsiteX28" fmla="*/ 32025 w 434183"/>
                <a:gd name="connsiteY28" fmla="*/ 297349 h 493054"/>
                <a:gd name="connsiteX29" fmla="*/ 51701 w 434183"/>
                <a:gd name="connsiteY29" fmla="*/ 315433 h 493054"/>
                <a:gd name="connsiteX30" fmla="*/ 61119 w 434183"/>
                <a:gd name="connsiteY30" fmla="*/ 324101 h 493054"/>
                <a:gd name="connsiteX31" fmla="*/ 51851 w 434183"/>
                <a:gd name="connsiteY31" fmla="*/ 332931 h 493054"/>
                <a:gd name="connsiteX32" fmla="*/ 42148 w 434183"/>
                <a:gd name="connsiteY32" fmla="*/ 342160 h 493054"/>
                <a:gd name="connsiteX33" fmla="*/ 42019 w 434183"/>
                <a:gd name="connsiteY33" fmla="*/ 342279 h 493054"/>
                <a:gd name="connsiteX34" fmla="*/ 41890 w 434183"/>
                <a:gd name="connsiteY34" fmla="*/ 342397 h 493054"/>
                <a:gd name="connsiteX35" fmla="*/ 27167 w 434183"/>
                <a:gd name="connsiteY35" fmla="*/ 347922 h 493054"/>
                <a:gd name="connsiteX36" fmla="*/ 25491 w 434183"/>
                <a:gd name="connsiteY36" fmla="*/ 347866 h 493054"/>
                <a:gd name="connsiteX37" fmla="*/ 20742 w 434183"/>
                <a:gd name="connsiteY37" fmla="*/ 352231 h 493054"/>
                <a:gd name="connsiteX38" fmla="*/ 85809 w 434183"/>
                <a:gd name="connsiteY38" fmla="*/ 412357 h 493054"/>
                <a:gd name="connsiteX39" fmla="*/ 85826 w 434183"/>
                <a:gd name="connsiteY39" fmla="*/ 444026 h 493054"/>
                <a:gd name="connsiteX40" fmla="*/ 51369 w 434183"/>
                <a:gd name="connsiteY40" fmla="*/ 444041 h 493054"/>
                <a:gd name="connsiteX41" fmla="*/ 0 w 434183"/>
                <a:gd name="connsiteY41" fmla="*/ 396998 h 493054"/>
                <a:gd name="connsiteX42" fmla="*/ 0 w 434183"/>
                <a:gd name="connsiteY42" fmla="*/ 458795 h 493054"/>
                <a:gd name="connsiteX43" fmla="*/ 6039 w 434183"/>
                <a:gd name="connsiteY43" fmla="*/ 462499 h 493054"/>
                <a:gd name="connsiteX44" fmla="*/ 218998 w 434183"/>
                <a:gd name="connsiteY44" fmla="*/ 493055 h 493054"/>
                <a:gd name="connsiteX45" fmla="*/ 428755 w 434183"/>
                <a:gd name="connsiteY45" fmla="*/ 462100 h 493054"/>
                <a:gd name="connsiteX46" fmla="*/ 434183 w 434183"/>
                <a:gd name="connsiteY46" fmla="*/ 458359 h 493054"/>
                <a:gd name="connsiteX47" fmla="*/ 135699 w 434183"/>
                <a:gd name="connsiteY47" fmla="*/ 149660 h 493054"/>
                <a:gd name="connsiteX48" fmla="*/ 135699 w 434183"/>
                <a:gd name="connsiteY48" fmla="*/ 128458 h 493054"/>
                <a:gd name="connsiteX49" fmla="*/ 267545 w 434183"/>
                <a:gd name="connsiteY49" fmla="*/ 77168 h 493054"/>
                <a:gd name="connsiteX50" fmla="*/ 298538 w 434183"/>
                <a:gd name="connsiteY50" fmla="*/ 119316 h 493054"/>
                <a:gd name="connsiteX51" fmla="*/ 298538 w 434183"/>
                <a:gd name="connsiteY51" fmla="*/ 149660 h 493054"/>
                <a:gd name="connsiteX52" fmla="*/ 217119 w 434183"/>
                <a:gd name="connsiteY52" fmla="*/ 224490 h 493054"/>
                <a:gd name="connsiteX53" fmla="*/ 135699 w 434183"/>
                <a:gd name="connsiteY53" fmla="*/ 149660 h 493054"/>
                <a:gd name="connsiteX54" fmla="*/ 189911 w 434183"/>
                <a:gd name="connsiteY54" fmla="*/ 393799 h 493054"/>
                <a:gd name="connsiteX55" fmla="*/ 114279 w 434183"/>
                <a:gd name="connsiteY55" fmla="*/ 286574 h 493054"/>
                <a:gd name="connsiteX56" fmla="*/ 142009 w 434183"/>
                <a:gd name="connsiteY56" fmla="*/ 276428 h 493054"/>
                <a:gd name="connsiteX57" fmla="*/ 189911 w 434183"/>
                <a:gd name="connsiteY57" fmla="*/ 294044 h 493054"/>
                <a:gd name="connsiteX58" fmla="*/ 217051 w 434183"/>
                <a:gd name="connsiteY58" fmla="*/ 277189 h 493054"/>
                <a:gd name="connsiteX59" fmla="*/ 170608 w 434183"/>
                <a:gd name="connsiteY59" fmla="*/ 260115 h 493054"/>
                <a:gd name="connsiteX60" fmla="*/ 176341 w 434183"/>
                <a:gd name="connsiteY60" fmla="*/ 242717 h 493054"/>
                <a:gd name="connsiteX61" fmla="*/ 176341 w 434183"/>
                <a:gd name="connsiteY61" fmla="*/ 242094 h 493054"/>
                <a:gd name="connsiteX62" fmla="*/ 257801 w 434183"/>
                <a:gd name="connsiteY62" fmla="*/ 242094 h 493054"/>
                <a:gd name="connsiteX63" fmla="*/ 257801 w 434183"/>
                <a:gd name="connsiteY63" fmla="*/ 242717 h 493054"/>
                <a:gd name="connsiteX64" fmla="*/ 263528 w 434183"/>
                <a:gd name="connsiteY64" fmla="*/ 260078 h 493054"/>
                <a:gd name="connsiteX65" fmla="*/ 244191 w 434183"/>
                <a:gd name="connsiteY65" fmla="*/ 393300 h 493054"/>
                <a:gd name="connsiteX66" fmla="*/ 244191 w 434183"/>
                <a:gd name="connsiteY66" fmla="*/ 294044 h 493054"/>
                <a:gd name="connsiteX67" fmla="*/ 292126 w 434183"/>
                <a:gd name="connsiteY67" fmla="*/ 276422 h 493054"/>
                <a:gd name="connsiteX68" fmla="*/ 318907 w 434183"/>
                <a:gd name="connsiteY68" fmla="*/ 286225 h 49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4183" h="493054">
                  <a:moveTo>
                    <a:pt x="434169" y="348957"/>
                  </a:moveTo>
                  <a:cubicBezTo>
                    <a:pt x="433790" y="330663"/>
                    <a:pt x="424489" y="313493"/>
                    <a:pt x="408834" y="302188"/>
                  </a:cubicBezTo>
                  <a:cubicBezTo>
                    <a:pt x="389301" y="288069"/>
                    <a:pt x="367537" y="276771"/>
                    <a:pt x="344296" y="268683"/>
                  </a:cubicBezTo>
                  <a:lnTo>
                    <a:pt x="344208" y="268646"/>
                  </a:lnTo>
                  <a:lnTo>
                    <a:pt x="344208" y="268646"/>
                  </a:lnTo>
                  <a:lnTo>
                    <a:pt x="344031" y="268584"/>
                  </a:lnTo>
                  <a:lnTo>
                    <a:pt x="333806" y="264842"/>
                  </a:lnTo>
                  <a:lnTo>
                    <a:pt x="289134" y="248510"/>
                  </a:lnTo>
                  <a:cubicBezTo>
                    <a:pt x="286594" y="247548"/>
                    <a:pt x="284936" y="245273"/>
                    <a:pt x="284934" y="242749"/>
                  </a:cubicBezTo>
                  <a:lnTo>
                    <a:pt x="284934" y="227446"/>
                  </a:lnTo>
                  <a:cubicBezTo>
                    <a:pt x="310672" y="208556"/>
                    <a:pt x="325666" y="179932"/>
                    <a:pt x="325678" y="149660"/>
                  </a:cubicBezTo>
                  <a:lnTo>
                    <a:pt x="325678" y="140306"/>
                  </a:lnTo>
                  <a:cubicBezTo>
                    <a:pt x="331596" y="129249"/>
                    <a:pt x="335351" y="117321"/>
                    <a:pt x="336771" y="105068"/>
                  </a:cubicBezTo>
                  <a:cubicBezTo>
                    <a:pt x="336697" y="63163"/>
                    <a:pt x="307779" y="29308"/>
                    <a:pt x="268617" y="11767"/>
                  </a:cubicBezTo>
                  <a:cubicBezTo>
                    <a:pt x="265381" y="10368"/>
                    <a:pt x="261577" y="10681"/>
                    <a:pt x="258663" y="12584"/>
                  </a:cubicBezTo>
                  <a:lnTo>
                    <a:pt x="251810" y="16949"/>
                  </a:lnTo>
                  <a:lnTo>
                    <a:pt x="244231" y="7427"/>
                  </a:lnTo>
                  <a:cubicBezTo>
                    <a:pt x="241900" y="4422"/>
                    <a:pt x="238390" y="2367"/>
                    <a:pt x="234441" y="1696"/>
                  </a:cubicBezTo>
                  <a:cubicBezTo>
                    <a:pt x="227380" y="568"/>
                    <a:pt x="220228" y="0"/>
                    <a:pt x="213061" y="0"/>
                  </a:cubicBezTo>
                  <a:cubicBezTo>
                    <a:pt x="165370" y="0"/>
                    <a:pt x="125963" y="23759"/>
                    <a:pt x="109631" y="59864"/>
                  </a:cubicBezTo>
                  <a:cubicBezTo>
                    <a:pt x="98897" y="86859"/>
                    <a:pt x="98452" y="116404"/>
                    <a:pt x="108369" y="143661"/>
                  </a:cubicBezTo>
                  <a:lnTo>
                    <a:pt x="108559" y="144971"/>
                  </a:lnTo>
                  <a:lnTo>
                    <a:pt x="108559" y="149660"/>
                  </a:lnTo>
                  <a:cubicBezTo>
                    <a:pt x="108561" y="179901"/>
                    <a:pt x="123514" y="208503"/>
                    <a:pt x="149201" y="227402"/>
                  </a:cubicBezTo>
                  <a:lnTo>
                    <a:pt x="149201" y="242717"/>
                  </a:lnTo>
                  <a:cubicBezTo>
                    <a:pt x="149222" y="245204"/>
                    <a:pt x="147617" y="247458"/>
                    <a:pt x="145130" y="248436"/>
                  </a:cubicBezTo>
                  <a:lnTo>
                    <a:pt x="99216" y="265235"/>
                  </a:lnTo>
                  <a:lnTo>
                    <a:pt x="88747" y="269064"/>
                  </a:lnTo>
                  <a:cubicBezTo>
                    <a:pt x="68617" y="276255"/>
                    <a:pt x="49558" y="285759"/>
                    <a:pt x="32025" y="297349"/>
                  </a:cubicBezTo>
                  <a:lnTo>
                    <a:pt x="51701" y="315433"/>
                  </a:lnTo>
                  <a:lnTo>
                    <a:pt x="61119" y="324101"/>
                  </a:lnTo>
                  <a:lnTo>
                    <a:pt x="51851" y="332931"/>
                  </a:lnTo>
                  <a:lnTo>
                    <a:pt x="42148" y="342160"/>
                  </a:lnTo>
                  <a:lnTo>
                    <a:pt x="42019" y="342279"/>
                  </a:lnTo>
                  <a:lnTo>
                    <a:pt x="41890" y="342397"/>
                  </a:lnTo>
                  <a:cubicBezTo>
                    <a:pt x="37966" y="345950"/>
                    <a:pt x="32675" y="347935"/>
                    <a:pt x="27167" y="347922"/>
                  </a:cubicBezTo>
                  <a:cubicBezTo>
                    <a:pt x="26604" y="347922"/>
                    <a:pt x="26047" y="347922"/>
                    <a:pt x="25491" y="347866"/>
                  </a:cubicBezTo>
                  <a:lnTo>
                    <a:pt x="20742" y="352231"/>
                  </a:lnTo>
                  <a:lnTo>
                    <a:pt x="85809" y="412357"/>
                  </a:lnTo>
                  <a:cubicBezTo>
                    <a:pt x="95329" y="421098"/>
                    <a:pt x="95337" y="435276"/>
                    <a:pt x="85826" y="444026"/>
                  </a:cubicBezTo>
                  <a:cubicBezTo>
                    <a:pt x="76316" y="452775"/>
                    <a:pt x="60889" y="452782"/>
                    <a:pt x="51369" y="444041"/>
                  </a:cubicBezTo>
                  <a:lnTo>
                    <a:pt x="0" y="396998"/>
                  </a:lnTo>
                  <a:lnTo>
                    <a:pt x="0" y="458795"/>
                  </a:lnTo>
                  <a:lnTo>
                    <a:pt x="6039" y="462499"/>
                  </a:lnTo>
                  <a:cubicBezTo>
                    <a:pt x="39326" y="482890"/>
                    <a:pt x="129484" y="493055"/>
                    <a:pt x="218998" y="493055"/>
                  </a:cubicBezTo>
                  <a:cubicBezTo>
                    <a:pt x="309238" y="493055"/>
                    <a:pt x="398847" y="482716"/>
                    <a:pt x="428755" y="462100"/>
                  </a:cubicBezTo>
                  <a:lnTo>
                    <a:pt x="434183" y="458359"/>
                  </a:lnTo>
                  <a:close/>
                  <a:moveTo>
                    <a:pt x="135699" y="149660"/>
                  </a:moveTo>
                  <a:lnTo>
                    <a:pt x="135699" y="128458"/>
                  </a:lnTo>
                  <a:cubicBezTo>
                    <a:pt x="170011" y="90420"/>
                    <a:pt x="206765" y="116130"/>
                    <a:pt x="267545" y="77168"/>
                  </a:cubicBezTo>
                  <a:cubicBezTo>
                    <a:pt x="275809" y="71868"/>
                    <a:pt x="284229" y="107038"/>
                    <a:pt x="298538" y="119316"/>
                  </a:cubicBezTo>
                  <a:lnTo>
                    <a:pt x="298538" y="149660"/>
                  </a:lnTo>
                  <a:cubicBezTo>
                    <a:pt x="298538" y="190987"/>
                    <a:pt x="262085" y="224490"/>
                    <a:pt x="217119" y="224490"/>
                  </a:cubicBezTo>
                  <a:cubicBezTo>
                    <a:pt x="172152" y="224490"/>
                    <a:pt x="135699" y="190987"/>
                    <a:pt x="135699" y="149660"/>
                  </a:cubicBezTo>
                  <a:close/>
                  <a:moveTo>
                    <a:pt x="189911" y="393799"/>
                  </a:moveTo>
                  <a:lnTo>
                    <a:pt x="114279" y="286574"/>
                  </a:lnTo>
                  <a:lnTo>
                    <a:pt x="142009" y="276428"/>
                  </a:lnTo>
                  <a:lnTo>
                    <a:pt x="189911" y="294044"/>
                  </a:lnTo>
                  <a:close/>
                  <a:moveTo>
                    <a:pt x="217051" y="277189"/>
                  </a:moveTo>
                  <a:lnTo>
                    <a:pt x="170608" y="260115"/>
                  </a:lnTo>
                  <a:cubicBezTo>
                    <a:pt x="174356" y="254968"/>
                    <a:pt x="176353" y="248911"/>
                    <a:pt x="176341" y="242717"/>
                  </a:cubicBezTo>
                  <a:lnTo>
                    <a:pt x="176341" y="242094"/>
                  </a:lnTo>
                  <a:cubicBezTo>
                    <a:pt x="202448" y="251893"/>
                    <a:pt x="231694" y="251893"/>
                    <a:pt x="257801" y="242094"/>
                  </a:cubicBezTo>
                  <a:lnTo>
                    <a:pt x="257801" y="242717"/>
                  </a:lnTo>
                  <a:cubicBezTo>
                    <a:pt x="257788" y="248899"/>
                    <a:pt x="259782" y="254944"/>
                    <a:pt x="263528" y="260078"/>
                  </a:cubicBezTo>
                  <a:close/>
                  <a:moveTo>
                    <a:pt x="244191" y="393300"/>
                  </a:moveTo>
                  <a:lnTo>
                    <a:pt x="244191" y="294044"/>
                  </a:lnTo>
                  <a:lnTo>
                    <a:pt x="292126" y="276422"/>
                  </a:lnTo>
                  <a:lnTo>
                    <a:pt x="318907" y="286225"/>
                  </a:lnTo>
                  <a:close/>
                </a:path>
              </a:pathLst>
            </a:custGeom>
            <a:solidFill>
              <a:srgbClr val="019E71"/>
            </a:solidFill>
            <a:ln w="6747" cap="flat">
              <a:noFill/>
              <a:prstDash val="solid"/>
              <a:miter/>
            </a:ln>
          </p:spPr>
          <p:txBody>
            <a:bodyPr rtlCol="0" anchor="ctr"/>
            <a:lstStyle/>
            <a:p>
              <a:endParaRPr lang="zh-CN" altLang="en-US" sz="1050" dirty="0">
                <a:latin typeface="微软雅黑" panose="020B0503020204020204" pitchFamily="34" charset="-122"/>
              </a:endParaRPr>
            </a:p>
          </p:txBody>
        </p:sp>
        <p:sp>
          <p:nvSpPr>
            <p:cNvPr id="8" name="任意多边形: 形状 11"/>
            <p:cNvSpPr/>
            <p:nvPr/>
          </p:nvSpPr>
          <p:spPr>
            <a:xfrm>
              <a:off x="7326519" y="1822134"/>
              <a:ext cx="174414" cy="160772"/>
            </a:xfrm>
            <a:custGeom>
              <a:avLst/>
              <a:gdLst>
                <a:gd name="connsiteX0" fmla="*/ 156013 w 174414"/>
                <a:gd name="connsiteY0" fmla="*/ 157891 h 160772"/>
                <a:gd name="connsiteX1" fmla="*/ 171279 w 174414"/>
                <a:gd name="connsiteY1" fmla="*/ 157842 h 160772"/>
                <a:gd name="connsiteX2" fmla="*/ 171279 w 174414"/>
                <a:gd name="connsiteY2" fmla="*/ 143861 h 160772"/>
                <a:gd name="connsiteX3" fmla="*/ 96645 w 174414"/>
                <a:gd name="connsiteY3" fmla="*/ 74892 h 160772"/>
                <a:gd name="connsiteX4" fmla="*/ 117000 w 174414"/>
                <a:gd name="connsiteY4" fmla="*/ 56185 h 160772"/>
                <a:gd name="connsiteX5" fmla="*/ 127449 w 174414"/>
                <a:gd name="connsiteY5" fmla="*/ 56185 h 160772"/>
                <a:gd name="connsiteX6" fmla="*/ 137151 w 174414"/>
                <a:gd name="connsiteY6" fmla="*/ 46956 h 160772"/>
                <a:gd name="connsiteX7" fmla="*/ 86128 w 174414"/>
                <a:gd name="connsiteY7" fmla="*/ 0 h 160772"/>
                <a:gd name="connsiteX8" fmla="*/ 76154 w 174414"/>
                <a:gd name="connsiteY8" fmla="*/ 9167 h 160772"/>
                <a:gd name="connsiteX9" fmla="*/ 76154 w 174414"/>
                <a:gd name="connsiteY9" fmla="*/ 18770 h 160772"/>
                <a:gd name="connsiteX10" fmla="*/ 20450 w 174414"/>
                <a:gd name="connsiteY10" fmla="*/ 69592 h 160772"/>
                <a:gd name="connsiteX11" fmla="*/ 10001 w 174414"/>
                <a:gd name="connsiteY11" fmla="*/ 69592 h 160772"/>
                <a:gd name="connsiteX12" fmla="*/ 0 w 174414"/>
                <a:gd name="connsiteY12" fmla="*/ 78946 h 160772"/>
                <a:gd name="connsiteX13" fmla="*/ 51091 w 174414"/>
                <a:gd name="connsiteY13" fmla="*/ 125839 h 160772"/>
                <a:gd name="connsiteX14" fmla="*/ 61065 w 174414"/>
                <a:gd name="connsiteY14" fmla="*/ 116735 h 160772"/>
                <a:gd name="connsiteX15" fmla="*/ 61065 w 174414"/>
                <a:gd name="connsiteY15" fmla="*/ 107132 h 160772"/>
                <a:gd name="connsiteX16" fmla="*/ 80741 w 174414"/>
                <a:gd name="connsiteY16" fmla="*/ 88985 h 16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414" h="160772">
                  <a:moveTo>
                    <a:pt x="156013" y="157891"/>
                  </a:moveTo>
                  <a:cubicBezTo>
                    <a:pt x="160244" y="161752"/>
                    <a:pt x="167079" y="161730"/>
                    <a:pt x="171279" y="157842"/>
                  </a:cubicBezTo>
                  <a:cubicBezTo>
                    <a:pt x="175460" y="153973"/>
                    <a:pt x="175460" y="147729"/>
                    <a:pt x="171279" y="143861"/>
                  </a:cubicBezTo>
                  <a:lnTo>
                    <a:pt x="96645" y="74892"/>
                  </a:lnTo>
                  <a:lnTo>
                    <a:pt x="117000" y="56185"/>
                  </a:lnTo>
                  <a:cubicBezTo>
                    <a:pt x="119902" y="58800"/>
                    <a:pt x="124547" y="58800"/>
                    <a:pt x="127449" y="56185"/>
                  </a:cubicBezTo>
                  <a:lnTo>
                    <a:pt x="137151" y="46956"/>
                  </a:lnTo>
                  <a:lnTo>
                    <a:pt x="86128" y="0"/>
                  </a:lnTo>
                  <a:lnTo>
                    <a:pt x="76154" y="9167"/>
                  </a:lnTo>
                  <a:cubicBezTo>
                    <a:pt x="73269" y="11819"/>
                    <a:pt x="73269" y="16118"/>
                    <a:pt x="76154" y="18770"/>
                  </a:cubicBezTo>
                  <a:lnTo>
                    <a:pt x="20450" y="69592"/>
                  </a:lnTo>
                  <a:cubicBezTo>
                    <a:pt x="17564" y="66940"/>
                    <a:pt x="12886" y="66940"/>
                    <a:pt x="10001" y="69592"/>
                  </a:cubicBezTo>
                  <a:lnTo>
                    <a:pt x="0" y="78946"/>
                  </a:lnTo>
                  <a:lnTo>
                    <a:pt x="51091" y="125839"/>
                  </a:lnTo>
                  <a:lnTo>
                    <a:pt x="61065" y="116735"/>
                  </a:lnTo>
                  <a:cubicBezTo>
                    <a:pt x="63910" y="114068"/>
                    <a:pt x="63910" y="109799"/>
                    <a:pt x="61065" y="107132"/>
                  </a:cubicBezTo>
                  <a:lnTo>
                    <a:pt x="80741" y="88985"/>
                  </a:lnTo>
                  <a:close/>
                </a:path>
              </a:pathLst>
            </a:custGeom>
            <a:solidFill>
              <a:srgbClr val="019E71"/>
            </a:solidFill>
            <a:ln w="6747" cap="flat">
              <a:noFill/>
              <a:prstDash val="solid"/>
              <a:miter/>
            </a:ln>
          </p:spPr>
          <p:txBody>
            <a:bodyPr rtlCol="0" anchor="ctr"/>
            <a:lstStyle/>
            <a:p>
              <a:endParaRPr lang="zh-CN" altLang="en-US" sz="1050" dirty="0">
                <a:latin typeface="微软雅黑" panose="020B0503020204020204" pitchFamily="34" charset="-122"/>
              </a:endParaRPr>
            </a:p>
          </p:txBody>
        </p:sp>
      </p:grpSp>
      <p:sp>
        <p:nvSpPr>
          <p:cNvPr id="9" name="矩形 8"/>
          <p:cNvSpPr/>
          <p:nvPr/>
        </p:nvSpPr>
        <p:spPr>
          <a:xfrm>
            <a:off x="723781" y="1383571"/>
            <a:ext cx="3390470" cy="981038"/>
          </a:xfrm>
          <a:prstGeom prst="rect">
            <a:avLst/>
          </a:prstGeom>
        </p:spPr>
        <p:txBody>
          <a:bodyPr wrap="square">
            <a:spAutoFit/>
          </a:bodyPr>
          <a:lstStyle/>
          <a:p>
            <a:pPr>
              <a:lnSpc>
                <a:spcPct val="150000"/>
              </a:lnSpc>
            </a:pPr>
            <a:r>
              <a:rPr lang="zh-CN" altLang="en-US" sz="1050" dirty="0">
                <a:latin typeface="微软雅黑" panose="020B0503020204020204" pitchFamily="34" charset="-122"/>
                <a:ea typeface="微软雅黑" panose="020B0503020204020204" pitchFamily="34" charset="-122"/>
                <a:cs typeface="+mn-ea"/>
                <a:sym typeface="+mn-lt"/>
              </a:rPr>
              <a:t>       基于白名单策略访问控制，建立可信可靠白环境。对控制访问做到</a:t>
            </a:r>
            <a:r>
              <a:rPr lang="zh-CN" altLang="en-US" sz="1050" b="1" dirty="0">
                <a:solidFill>
                  <a:srgbClr val="FF0000"/>
                </a:solidFill>
                <a:latin typeface="微软雅黑" panose="020B0503020204020204" pitchFamily="34" charset="-122"/>
                <a:ea typeface="微软雅黑" panose="020B0503020204020204" pitchFamily="34" charset="-122"/>
                <a:cs typeface="+mn-ea"/>
                <a:sym typeface="+mn-lt"/>
              </a:rPr>
              <a:t>精细化处理</a:t>
            </a:r>
            <a:r>
              <a:rPr lang="zh-CN" altLang="en-US" sz="1050" dirty="0">
                <a:latin typeface="微软雅黑" panose="020B0503020204020204" pitchFamily="34" charset="-122"/>
                <a:ea typeface="微软雅黑" panose="020B0503020204020204" pitchFamily="34" charset="-122"/>
                <a:cs typeface="+mn-ea"/>
                <a:sym typeface="+mn-lt"/>
              </a:rPr>
              <a:t>；支持选择告警模式与防护模式，发现异常流量和行为及时</a:t>
            </a:r>
            <a:r>
              <a:rPr lang="zh-CN" altLang="en-US" sz="1050" b="1" dirty="0">
                <a:solidFill>
                  <a:srgbClr val="FF0000"/>
                </a:solidFill>
                <a:latin typeface="微软雅黑" panose="020B0503020204020204" pitchFamily="34" charset="-122"/>
                <a:ea typeface="微软雅黑" panose="020B0503020204020204" pitchFamily="34" charset="-122"/>
                <a:cs typeface="+mn-ea"/>
                <a:sym typeface="+mn-lt"/>
              </a:rPr>
              <a:t>阻断拦截</a:t>
            </a:r>
            <a:endParaRPr lang="en-US" altLang="zh-CN" sz="1050" b="1" dirty="0">
              <a:solidFill>
                <a:srgbClr val="FF0000"/>
              </a:solidFill>
              <a:latin typeface="微软雅黑" panose="020B0503020204020204" pitchFamily="34" charset="-122"/>
              <a:ea typeface="微软雅黑" panose="020B0503020204020204" pitchFamily="34" charset="-122"/>
              <a:cs typeface="+mn-ea"/>
              <a:sym typeface="+mn-lt"/>
            </a:endParaRPr>
          </a:p>
          <a:p>
            <a:endParaRPr lang="zh-CN" altLang="en-US" sz="1050" dirty="0">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1"/>
          <a:stretch>
            <a:fillRect/>
          </a:stretch>
        </p:blipFill>
        <p:spPr>
          <a:xfrm>
            <a:off x="784741" y="2397854"/>
            <a:ext cx="3271278" cy="2092523"/>
          </a:xfrm>
          <a:prstGeom prst="rect">
            <a:avLst/>
          </a:prstGeom>
          <a:ln w="9525">
            <a:solidFill>
              <a:srgbClr val="019E71"/>
            </a:solidFill>
          </a:ln>
          <a:effectLst>
            <a:outerShdw blurRad="292100" dist="139700" dir="2700000" algn="tl" rotWithShape="0">
              <a:srgbClr val="333333">
                <a:alpha val="65000"/>
              </a:srgbClr>
            </a:outerShdw>
          </a:effectLst>
        </p:spPr>
      </p:pic>
      <p:sp>
        <p:nvSpPr>
          <p:cNvPr id="11" name="流程图: 接点 13"/>
          <p:cNvSpPr/>
          <p:nvPr/>
        </p:nvSpPr>
        <p:spPr>
          <a:xfrm>
            <a:off x="1349762" y="912916"/>
            <a:ext cx="407579" cy="415827"/>
          </a:xfrm>
          <a:prstGeom prst="flowChartConnector">
            <a:avLst/>
          </a:pr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黑体 CN Light" panose="020B0300000000000000" pitchFamily="34" charset="-122"/>
              <a:ea typeface="思源黑体 CN Light" panose="020B0300000000000000" pitchFamily="34" charset="-122"/>
            </a:endParaRPr>
          </a:p>
        </p:txBody>
      </p:sp>
      <p:sp>
        <p:nvSpPr>
          <p:cNvPr id="12" name="文本框 11"/>
          <p:cNvSpPr txBox="1"/>
          <p:nvPr/>
        </p:nvSpPr>
        <p:spPr>
          <a:xfrm>
            <a:off x="1894955" y="997480"/>
            <a:ext cx="1172116" cy="261610"/>
          </a:xfrm>
          <a:prstGeom prst="rect">
            <a:avLst/>
          </a:prstGeom>
          <a:noFill/>
        </p:spPr>
        <p:txBody>
          <a:bodyPr wrap="none" rtlCol="0">
            <a:spAutoFit/>
          </a:bodyPr>
          <a:lstStyle/>
          <a:p>
            <a:r>
              <a:rPr lang="zh-CN" altLang="en-US" sz="1100" b="1" dirty="0">
                <a:solidFill>
                  <a:schemeClr val="tx2"/>
                </a:solidFill>
                <a:latin typeface="微软雅黑" panose="020B0503020204020204" pitchFamily="34" charset="-122"/>
                <a:ea typeface="微软雅黑" panose="020B0503020204020204" pitchFamily="34" charset="-122"/>
                <a:cs typeface="+mn-ea"/>
                <a:sym typeface="+mn-lt"/>
              </a:rPr>
              <a:t>白名单控制策略</a:t>
            </a:r>
            <a:endParaRPr lang="zh-CN" altLang="en-US" sz="1100" b="1" dirty="0">
              <a:solidFill>
                <a:schemeClr val="tx2"/>
              </a:solidFill>
              <a:latin typeface="微软雅黑" panose="020B0503020204020204" pitchFamily="34" charset="-122"/>
              <a:ea typeface="微软雅黑" panose="020B0503020204020204" pitchFamily="34" charset="-122"/>
              <a:cs typeface="+mn-ea"/>
              <a:sym typeface="+mn-lt"/>
            </a:endParaRPr>
          </a:p>
        </p:txBody>
      </p:sp>
      <p:pic>
        <p:nvPicPr>
          <p:cNvPr id="13" name="图片 12"/>
          <p:cNvPicPr>
            <a:picLocks noChangeAspect="1"/>
          </p:cNvPicPr>
          <p:nvPr/>
        </p:nvPicPr>
        <p:blipFill>
          <a:blip r:embed="rId2"/>
          <a:stretch>
            <a:fillRect/>
          </a:stretch>
        </p:blipFill>
        <p:spPr>
          <a:xfrm>
            <a:off x="4591192" y="2397854"/>
            <a:ext cx="3513440" cy="2092523"/>
          </a:xfrm>
          <a:prstGeom prst="rect">
            <a:avLst/>
          </a:prstGeom>
          <a:ln w="9525">
            <a:solidFill>
              <a:srgbClr val="019E71"/>
            </a:solidFill>
          </a:ln>
        </p:spPr>
      </p:pic>
      <p:sp>
        <p:nvSpPr>
          <p:cNvPr id="14" name="Freeform 26"/>
          <p:cNvSpPr/>
          <p:nvPr/>
        </p:nvSpPr>
        <p:spPr bwMode="auto">
          <a:xfrm>
            <a:off x="1438843" y="1025177"/>
            <a:ext cx="229416" cy="17967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9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372766"/>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en-US" altLang="zh-CN" sz="1800" dirty="0" smtClean="0">
                <a:solidFill>
                  <a:schemeClr val="bg1"/>
                </a:solidFill>
                <a:cs typeface="+mn-cs"/>
              </a:rPr>
              <a:t>Web</a:t>
            </a:r>
            <a:r>
              <a:rPr lang="zh-CN" altLang="en-US" sz="1800" dirty="0" smtClean="0">
                <a:solidFill>
                  <a:schemeClr val="bg1"/>
                </a:solidFill>
                <a:cs typeface="+mn-cs"/>
              </a:rPr>
              <a:t>安全防护</a:t>
            </a:r>
            <a:endParaRPr lang="zh-CN" altLang="en-US" sz="1800" dirty="0">
              <a:solidFill>
                <a:schemeClr val="bg1"/>
              </a:solidFill>
              <a:cs typeface="+mn-cs"/>
            </a:endParaRPr>
          </a:p>
        </p:txBody>
      </p:sp>
      <p:grpSp>
        <p:nvGrpSpPr>
          <p:cNvPr id="2" name="组合 1"/>
          <p:cNvGrpSpPr/>
          <p:nvPr/>
        </p:nvGrpSpPr>
        <p:grpSpPr>
          <a:xfrm>
            <a:off x="335279" y="1107868"/>
            <a:ext cx="8061350" cy="3630783"/>
            <a:chOff x="184230" y="977711"/>
            <a:chExt cx="8619950" cy="3882373"/>
          </a:xfrm>
        </p:grpSpPr>
        <p:sp>
          <p:nvSpPr>
            <p:cNvPr id="4" name="矩形 3"/>
            <p:cNvSpPr/>
            <p:nvPr/>
          </p:nvSpPr>
          <p:spPr bwMode="auto">
            <a:xfrm rot="5400000" flipV="1">
              <a:off x="727970" y="2941667"/>
              <a:ext cx="3713045" cy="123789"/>
            </a:xfrm>
            <a:prstGeom prst="rect">
              <a:avLst/>
            </a:prstGeom>
            <a:solidFill>
              <a:schemeClr val="accent3">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5" name="图片 4"/>
            <p:cNvPicPr>
              <a:picLocks noChangeAspect="1"/>
            </p:cNvPicPr>
            <p:nvPr/>
          </p:nvPicPr>
          <p:blipFill>
            <a:blip r:embed="rId1"/>
            <a:stretch>
              <a:fillRect/>
            </a:stretch>
          </p:blipFill>
          <p:spPr>
            <a:xfrm>
              <a:off x="3015611" y="1661455"/>
              <a:ext cx="5788569" cy="279323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6" name="TextBox 26"/>
            <p:cNvSpPr txBox="1"/>
            <p:nvPr/>
          </p:nvSpPr>
          <p:spPr>
            <a:xfrm>
              <a:off x="1144352" y="1565042"/>
              <a:ext cx="1588505" cy="216866"/>
            </a:xfrm>
            <a:prstGeom prst="rect">
              <a:avLst/>
            </a:prstGeom>
            <a:noFill/>
          </p:spPr>
          <p:txBody>
            <a:bodyPr wrap="square" lIns="0" tIns="0" rIns="0" bIns="0" rtlCol="0" anchor="t">
              <a:spAutoFit/>
            </a:bodyPr>
            <a:lstStyle/>
            <a:p>
              <a:pPr>
                <a:lnSpc>
                  <a:spcPct val="120000"/>
                </a:lnSpc>
              </a:pP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WEB</a:t>
              </a: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攻击防护</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27"/>
            <p:cNvSpPr txBox="1"/>
            <p:nvPr/>
          </p:nvSpPr>
          <p:spPr>
            <a:xfrm>
              <a:off x="705763" y="1814313"/>
              <a:ext cx="1588506" cy="264723"/>
            </a:xfrm>
            <a:prstGeom prst="rect">
              <a:avLst/>
            </a:prstGeom>
            <a:noFill/>
          </p:spPr>
          <p:txBody>
            <a:bodyPr wrap="square" lIns="0" tIns="0" rIns="0" bIns="0" rtlCol="0" anchor="t">
              <a:spAutoFit/>
            </a:bodyPr>
            <a:lstStyle/>
            <a:p>
              <a:pPr algn="r" defTabSz="1284605">
                <a:lnSpc>
                  <a:spcPct val="120000"/>
                </a:lnSpc>
                <a:spcBef>
                  <a:spcPct val="20000"/>
                </a:spcBef>
                <a:defRPr/>
              </a:pP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SQL</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注入、</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XSS</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攻击、</a:t>
              </a:r>
              <a:r>
                <a:rPr lang="en-US" altLang="zh-CN" sz="700" dirty="0" err="1"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WebShell</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攻击</a:t>
              </a:r>
              <a:r>
                <a:rPr lang="en-US" altLang="zh-CN" sz="7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CC</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攻击、</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CSRF</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攻击防护 </a:t>
              </a:r>
              <a:endPar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32"/>
            <p:cNvSpPr txBox="1"/>
            <p:nvPr/>
          </p:nvSpPr>
          <p:spPr>
            <a:xfrm>
              <a:off x="648983" y="2218791"/>
              <a:ext cx="1588505" cy="216522"/>
            </a:xfrm>
            <a:prstGeom prst="rect">
              <a:avLst/>
            </a:prstGeom>
            <a:noFill/>
          </p:spPr>
          <p:txBody>
            <a:bodyPr wrap="square" lIns="0" tIns="0" rIns="0" bIns="0" rtlCol="0" anchor="t">
              <a:spAutoFit/>
            </a:bodyPr>
            <a:lstStyle/>
            <a:p>
              <a:pPr algn="r">
                <a:lnSpc>
                  <a:spcPct val="120000"/>
                </a:lnSpc>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防盗链</a:t>
              </a:r>
              <a:endParaRPr 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33"/>
            <p:cNvSpPr txBox="1"/>
            <p:nvPr/>
          </p:nvSpPr>
          <p:spPr>
            <a:xfrm>
              <a:off x="519615" y="2469861"/>
              <a:ext cx="1717875" cy="126500"/>
            </a:xfrm>
            <a:prstGeom prst="rect">
              <a:avLst/>
            </a:prstGeom>
            <a:noFill/>
          </p:spPr>
          <p:txBody>
            <a:bodyPr wrap="square" lIns="0" tIns="0" rIns="0" bIns="0" rtlCol="0" anchor="t">
              <a:spAutoFit/>
            </a:bodyPr>
            <a:lstStyle/>
            <a:p>
              <a:pPr algn="r" defTabSz="1284605">
                <a:lnSpc>
                  <a:spcPct val="120000"/>
                </a:lnSpc>
                <a:spcBef>
                  <a:spcPct val="20000"/>
                </a:spcBef>
                <a:defRPr/>
              </a:pP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全站防护、指定</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URL</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防护、站点白名单</a:t>
              </a:r>
              <a:endPar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TextBox 35"/>
            <p:cNvSpPr txBox="1"/>
            <p:nvPr/>
          </p:nvSpPr>
          <p:spPr>
            <a:xfrm>
              <a:off x="658988" y="4079703"/>
              <a:ext cx="1588505" cy="216522"/>
            </a:xfrm>
            <a:prstGeom prst="rect">
              <a:avLst/>
            </a:prstGeom>
            <a:noFill/>
          </p:spPr>
          <p:txBody>
            <a:bodyPr wrap="square" lIns="0" tIns="0" rIns="0" bIns="0" rtlCol="0" anchor="t">
              <a:spAutoFit/>
            </a:bodyPr>
            <a:lstStyle/>
            <a:p>
              <a:pPr algn="r">
                <a:lnSpc>
                  <a:spcPct val="120000"/>
                </a:lnSpc>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应用隐藏</a:t>
              </a:r>
              <a:endParaRPr 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TextBox 36"/>
            <p:cNvSpPr txBox="1"/>
            <p:nvPr/>
          </p:nvSpPr>
          <p:spPr>
            <a:xfrm>
              <a:off x="184230" y="4310997"/>
              <a:ext cx="2063263" cy="264723"/>
            </a:xfrm>
            <a:prstGeom prst="rect">
              <a:avLst/>
            </a:prstGeom>
            <a:noFill/>
          </p:spPr>
          <p:txBody>
            <a:bodyPr wrap="square" lIns="0" tIns="0" rIns="0" bIns="0" rtlCol="0" anchor="t">
              <a:spAutoFit/>
            </a:bodyPr>
            <a:lstStyle/>
            <a:p>
              <a:pPr algn="r" defTabSz="1284605">
                <a:lnSpc>
                  <a:spcPct val="120000"/>
                </a:lnSpc>
                <a:spcBef>
                  <a:spcPct val="20000"/>
                </a:spcBef>
                <a:defRPr/>
              </a:pP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隐藏</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Server</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信息、 隐藏</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X-Powered-By</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信息 、替换服务器端出错页面</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 </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、替换服务器端出错页面</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TextBox 38"/>
            <p:cNvSpPr txBox="1"/>
            <p:nvPr/>
          </p:nvSpPr>
          <p:spPr>
            <a:xfrm>
              <a:off x="2723480" y="1031177"/>
              <a:ext cx="1260929" cy="216522"/>
            </a:xfrm>
            <a:prstGeom prst="rect">
              <a:avLst/>
            </a:prstGeom>
            <a:noFill/>
          </p:spPr>
          <p:txBody>
            <a:bodyPr wrap="square" lIns="0" tIns="0" rIns="0" bIns="0" rtlCol="0" anchor="t">
              <a:spAutoFit/>
            </a:bodyPr>
            <a:lstStyle/>
            <a:p>
              <a:pPr algn="r">
                <a:lnSpc>
                  <a:spcPct val="120000"/>
                </a:lnSpc>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精确访问控制</a:t>
              </a:r>
              <a:endParaRPr 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39"/>
            <p:cNvSpPr txBox="1"/>
            <p:nvPr/>
          </p:nvSpPr>
          <p:spPr>
            <a:xfrm>
              <a:off x="3005606" y="1338421"/>
              <a:ext cx="5782330" cy="126500"/>
            </a:xfrm>
            <a:prstGeom prst="rect">
              <a:avLst/>
            </a:prstGeom>
            <a:noFill/>
          </p:spPr>
          <p:txBody>
            <a:bodyPr wrap="square" lIns="0" tIns="0" rIns="0" bIns="0" rtlCol="0" anchor="t">
              <a:spAutoFit/>
            </a:bodyPr>
            <a:lstStyle/>
            <a:p>
              <a:pPr defTabSz="1284605">
                <a:lnSpc>
                  <a:spcPct val="120000"/>
                </a:lnSpc>
                <a:spcBef>
                  <a:spcPct val="20000"/>
                </a:spcBef>
                <a:defRPr/>
              </a:pPr>
              <a:r>
                <a:rPr lang="zh-CN" altLang="en-US" sz="700" dirty="0">
                  <a:latin typeface="微软雅黑" panose="020B0503020204020204" pitchFamily="34" charset="-122"/>
                  <a:ea typeface="微软雅黑" panose="020B0503020204020204" pitchFamily="34" charset="-122"/>
                  <a:sym typeface="Arial" panose="020B0604020202020204" pitchFamily="34" charset="0"/>
                </a:rPr>
                <a:t>支持</a:t>
              </a:r>
              <a:r>
                <a:rPr lang="en-US" altLang="zh-CN" sz="700" dirty="0">
                  <a:latin typeface="微软雅黑" panose="020B0503020204020204" pitchFamily="34" charset="-122"/>
                  <a:ea typeface="微软雅黑" panose="020B0503020204020204" pitchFamily="34" charset="-122"/>
                  <a:sym typeface="Arial" panose="020B0604020202020204" pitchFamily="34" charset="0"/>
                </a:rPr>
                <a:t>7</a:t>
              </a:r>
              <a:r>
                <a:rPr lang="zh-CN" altLang="en-US" sz="700" dirty="0">
                  <a:latin typeface="微软雅黑" panose="020B0503020204020204" pitchFamily="34" charset="-122"/>
                  <a:ea typeface="微软雅黑" panose="020B0503020204020204" pitchFamily="34" charset="-122"/>
                  <a:sym typeface="Arial" panose="020B0604020202020204" pitchFamily="34" charset="0"/>
                </a:rPr>
                <a:t>个字段</a:t>
              </a:r>
              <a:r>
                <a:rPr lang="en-US" altLang="zh-CN" sz="700" dirty="0">
                  <a:latin typeface="微软雅黑" panose="020B0503020204020204" pitchFamily="34" charset="-122"/>
                  <a:ea typeface="微软雅黑" panose="020B0503020204020204" pitchFamily="34" charset="-122"/>
                  <a:sym typeface="Arial" panose="020B0604020202020204" pitchFamily="34" charset="0"/>
                </a:rPr>
                <a:t>10</a:t>
              </a:r>
              <a:r>
                <a:rPr lang="zh-CN" altLang="en-US" sz="700" dirty="0">
                  <a:latin typeface="微软雅黑" panose="020B0503020204020204" pitchFamily="34" charset="-122"/>
                  <a:ea typeface="微软雅黑" panose="020B0503020204020204" pitchFamily="34" charset="-122"/>
                  <a:sym typeface="Arial" panose="020B0604020202020204" pitchFamily="34" charset="0"/>
                </a:rPr>
                <a:t>个条件精确控制，</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支持</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IP</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URL</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Method</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sz="700" dirty="0" err="1">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Referer</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User-Agent</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Cookie</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sz="700" dirty="0" err="1">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Args</a:t>
              </a: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字段</a:t>
              </a:r>
              <a:endPar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TextBox 44"/>
            <p:cNvSpPr txBox="1"/>
            <p:nvPr/>
          </p:nvSpPr>
          <p:spPr>
            <a:xfrm>
              <a:off x="657984" y="2821535"/>
              <a:ext cx="1588505" cy="216522"/>
            </a:xfrm>
            <a:prstGeom prst="rect">
              <a:avLst/>
            </a:prstGeom>
            <a:noFill/>
          </p:spPr>
          <p:txBody>
            <a:bodyPr wrap="square" lIns="0" tIns="0" rIns="0" bIns="0" rtlCol="0" anchor="t">
              <a:spAutoFit/>
            </a:bodyPr>
            <a:lstStyle/>
            <a:p>
              <a:pPr algn="r">
                <a:lnSpc>
                  <a:spcPct val="120000"/>
                </a:lnSpc>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服务器漏洞防护</a:t>
              </a:r>
              <a:endParaRPr 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TextBox 45"/>
            <p:cNvSpPr txBox="1"/>
            <p:nvPr/>
          </p:nvSpPr>
          <p:spPr>
            <a:xfrm>
              <a:off x="657985" y="3092225"/>
              <a:ext cx="1588506" cy="264517"/>
            </a:xfrm>
            <a:prstGeom prst="rect">
              <a:avLst/>
            </a:prstGeom>
            <a:noFill/>
          </p:spPr>
          <p:txBody>
            <a:bodyPr wrap="square" lIns="0" tIns="0" rIns="0" bIns="0" rtlCol="0" anchor="t">
              <a:spAutoFit/>
            </a:bodyPr>
            <a:lstStyle/>
            <a:p>
              <a:pPr algn="r" defTabSz="1284605">
                <a:lnSpc>
                  <a:spcPct val="120000"/>
                </a:lnSpc>
                <a:spcBef>
                  <a:spcPct val="20000"/>
                </a:spcBef>
                <a:defRPr/>
              </a:pP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支持各种类型应用服务器进程及流行漏洞进行防护</a:t>
              </a:r>
              <a:endPar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TextBox 47"/>
            <p:cNvSpPr txBox="1"/>
            <p:nvPr/>
          </p:nvSpPr>
          <p:spPr>
            <a:xfrm>
              <a:off x="657984" y="3431824"/>
              <a:ext cx="1588505" cy="216866"/>
            </a:xfrm>
            <a:prstGeom prst="rect">
              <a:avLst/>
            </a:prstGeom>
            <a:noFill/>
          </p:spPr>
          <p:txBody>
            <a:bodyPr wrap="square" lIns="0" tIns="0" rIns="0" bIns="0" rtlCol="0" anchor="t">
              <a:spAutoFit/>
            </a:bodyPr>
            <a:lstStyle/>
            <a:p>
              <a:pPr algn="r">
                <a:lnSpc>
                  <a:spcPct val="120000"/>
                </a:lnSpc>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网页防</a:t>
              </a:r>
              <a:r>
                <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篡改</a:t>
              </a:r>
              <a:endParaRPr 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TextBox 48"/>
            <p:cNvSpPr txBox="1"/>
            <p:nvPr/>
          </p:nvSpPr>
          <p:spPr>
            <a:xfrm>
              <a:off x="519615" y="3709179"/>
              <a:ext cx="1726876" cy="264517"/>
            </a:xfrm>
            <a:prstGeom prst="rect">
              <a:avLst/>
            </a:prstGeom>
            <a:noFill/>
          </p:spPr>
          <p:txBody>
            <a:bodyPr wrap="square" lIns="0" tIns="0" rIns="0" bIns="0" rtlCol="0" anchor="t">
              <a:spAutoFit/>
            </a:bodyPr>
            <a:lstStyle/>
            <a:p>
              <a:pPr algn="r" defTabSz="1284605">
                <a:lnSpc>
                  <a:spcPct val="120000"/>
                </a:lnSpc>
                <a:spcBef>
                  <a:spcPct val="20000"/>
                </a:spcBef>
                <a:defRPr/>
              </a:pP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同步服务器监视非法文件变化，向发布服务器请求重新传输和恢复相应文件</a:t>
              </a:r>
              <a:endPar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8" name="组合 17"/>
            <p:cNvGrpSpPr/>
            <p:nvPr/>
          </p:nvGrpSpPr>
          <p:grpSpPr>
            <a:xfrm>
              <a:off x="2342987" y="2241431"/>
              <a:ext cx="483008" cy="469180"/>
              <a:chOff x="2340922" y="2441023"/>
              <a:chExt cx="483455" cy="469614"/>
            </a:xfrm>
          </p:grpSpPr>
          <p:sp>
            <p:nvSpPr>
              <p:cNvPr id="19" name="Oval 50"/>
              <p:cNvSpPr>
                <a:spLocks noChangeAspect="1"/>
              </p:cNvSpPr>
              <p:nvPr/>
            </p:nvSpPr>
            <p:spPr>
              <a:xfrm>
                <a:off x="2340922" y="2441023"/>
                <a:ext cx="483455" cy="469614"/>
              </a:xfrm>
              <a:prstGeom prst="ellipse">
                <a:avLst/>
              </a:pr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Freeform 36"/>
              <p:cNvSpPr>
                <a:spLocks noEditPoints="1"/>
              </p:cNvSpPr>
              <p:nvPr/>
            </p:nvSpPr>
            <p:spPr bwMode="auto">
              <a:xfrm>
                <a:off x="2481482" y="2565967"/>
                <a:ext cx="202336" cy="21972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461" tIns="64231" rIns="128461" bIns="64231" numCol="1" anchor="t" anchorCtr="0" compatLnSpc="1"/>
              <a:lstStyle/>
              <a:p>
                <a:pPr>
                  <a:lnSpc>
                    <a:spcPct val="120000"/>
                  </a:lnSpc>
                </a:pPr>
                <a:endParaRPr lang="en-US" sz="7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1" name="组合 20"/>
            <p:cNvGrpSpPr/>
            <p:nvPr/>
          </p:nvGrpSpPr>
          <p:grpSpPr>
            <a:xfrm>
              <a:off x="2342987" y="977711"/>
              <a:ext cx="483008" cy="469180"/>
              <a:chOff x="2340922" y="1239957"/>
              <a:chExt cx="483455" cy="469614"/>
            </a:xfrm>
          </p:grpSpPr>
          <p:sp>
            <p:nvSpPr>
              <p:cNvPr id="22" name="Oval 59"/>
              <p:cNvSpPr>
                <a:spLocks noChangeAspect="1"/>
              </p:cNvSpPr>
              <p:nvPr/>
            </p:nvSpPr>
            <p:spPr>
              <a:xfrm>
                <a:off x="2340922" y="1239957"/>
                <a:ext cx="483455" cy="469614"/>
              </a:xfrm>
              <a:prstGeom prst="ellipse">
                <a:avLst/>
              </a:prstGeom>
              <a:solidFill>
                <a:srgbClr val="157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Freeform 83"/>
              <p:cNvSpPr>
                <a:spLocks noEditPoints="1"/>
              </p:cNvSpPr>
              <p:nvPr/>
            </p:nvSpPr>
            <p:spPr bwMode="auto">
              <a:xfrm>
                <a:off x="2479557" y="1332024"/>
                <a:ext cx="190320" cy="285480"/>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461" tIns="64231" rIns="128461" bIns="64231" numCol="1" anchor="t" anchorCtr="0" compatLnSpc="1"/>
              <a:lstStyle/>
              <a:p>
                <a:pPr>
                  <a:lnSpc>
                    <a:spcPct val="120000"/>
                  </a:lnSpc>
                </a:pPr>
                <a:endParaRPr lang="en-US" sz="7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4" name="组合 23"/>
            <p:cNvGrpSpPr/>
            <p:nvPr/>
          </p:nvGrpSpPr>
          <p:grpSpPr>
            <a:xfrm>
              <a:off x="2342987" y="2873291"/>
              <a:ext cx="483008" cy="469180"/>
              <a:chOff x="2340922" y="3078023"/>
              <a:chExt cx="483455" cy="469614"/>
            </a:xfrm>
          </p:grpSpPr>
          <p:sp>
            <p:nvSpPr>
              <p:cNvPr id="25" name="Oval 53"/>
              <p:cNvSpPr>
                <a:spLocks noChangeAspect="1"/>
              </p:cNvSpPr>
              <p:nvPr/>
            </p:nvSpPr>
            <p:spPr>
              <a:xfrm>
                <a:off x="2340922" y="3078023"/>
                <a:ext cx="483455" cy="469614"/>
              </a:xfrm>
              <a:prstGeom prst="ellipse">
                <a:avLst/>
              </a:pr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1364" y="3181544"/>
                <a:ext cx="262570" cy="262570"/>
              </a:xfrm>
              <a:prstGeom prst="rect">
                <a:avLst/>
              </a:prstGeom>
            </p:spPr>
          </p:pic>
        </p:grpSp>
        <p:grpSp>
          <p:nvGrpSpPr>
            <p:cNvPr id="27" name="组合 26"/>
            <p:cNvGrpSpPr/>
            <p:nvPr/>
          </p:nvGrpSpPr>
          <p:grpSpPr>
            <a:xfrm>
              <a:off x="2342987" y="3505151"/>
              <a:ext cx="483008" cy="469180"/>
              <a:chOff x="2340922" y="3777591"/>
              <a:chExt cx="483455" cy="469614"/>
            </a:xfrm>
          </p:grpSpPr>
          <p:sp>
            <p:nvSpPr>
              <p:cNvPr id="28" name="Oval 71"/>
              <p:cNvSpPr>
                <a:spLocks noChangeAspect="1"/>
              </p:cNvSpPr>
              <p:nvPr/>
            </p:nvSpPr>
            <p:spPr>
              <a:xfrm>
                <a:off x="2340922" y="3777591"/>
                <a:ext cx="483455" cy="469614"/>
              </a:xfrm>
              <a:prstGeom prst="ellipse">
                <a:avLst/>
              </a:pr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1539" y="3874512"/>
                <a:ext cx="287258" cy="287258"/>
              </a:xfrm>
              <a:prstGeom prst="rect">
                <a:avLst/>
              </a:prstGeom>
            </p:spPr>
          </p:pic>
        </p:grpSp>
        <p:grpSp>
          <p:nvGrpSpPr>
            <p:cNvPr id="30" name="组合 29"/>
            <p:cNvGrpSpPr/>
            <p:nvPr/>
          </p:nvGrpSpPr>
          <p:grpSpPr>
            <a:xfrm>
              <a:off x="2342987" y="1609571"/>
              <a:ext cx="483008" cy="469180"/>
              <a:chOff x="2340922" y="1811941"/>
              <a:chExt cx="483455" cy="469614"/>
            </a:xfrm>
          </p:grpSpPr>
          <p:sp>
            <p:nvSpPr>
              <p:cNvPr id="31" name="Oval 62"/>
              <p:cNvSpPr>
                <a:spLocks noChangeAspect="1"/>
              </p:cNvSpPr>
              <p:nvPr/>
            </p:nvSpPr>
            <p:spPr>
              <a:xfrm>
                <a:off x="2340922" y="1811941"/>
                <a:ext cx="483455" cy="469614"/>
              </a:xfrm>
              <a:prstGeom prst="ellipse">
                <a:avLst/>
              </a:pr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8073" y="1926669"/>
                <a:ext cx="249152" cy="249152"/>
              </a:xfrm>
              <a:prstGeom prst="rect">
                <a:avLst/>
              </a:prstGeom>
            </p:spPr>
          </p:pic>
        </p:grpSp>
        <p:grpSp>
          <p:nvGrpSpPr>
            <p:cNvPr id="33" name="组合 32"/>
            <p:cNvGrpSpPr/>
            <p:nvPr/>
          </p:nvGrpSpPr>
          <p:grpSpPr>
            <a:xfrm>
              <a:off x="2342987" y="4137011"/>
              <a:ext cx="483008" cy="469180"/>
              <a:chOff x="2350426" y="4402182"/>
              <a:chExt cx="483455" cy="469614"/>
            </a:xfrm>
          </p:grpSpPr>
          <p:sp>
            <p:nvSpPr>
              <p:cNvPr id="34" name="Oval 68"/>
              <p:cNvSpPr>
                <a:spLocks noChangeAspect="1"/>
              </p:cNvSpPr>
              <p:nvPr/>
            </p:nvSpPr>
            <p:spPr>
              <a:xfrm>
                <a:off x="2350426" y="4402182"/>
                <a:ext cx="483455" cy="469614"/>
              </a:xfrm>
              <a:prstGeom prst="ellipse">
                <a:avLst/>
              </a:pr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35" name="图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3038" y="4519111"/>
                <a:ext cx="287620" cy="235754"/>
              </a:xfrm>
              <a:prstGeom prst="rect">
                <a:avLst/>
              </a:prstGeom>
            </p:spPr>
          </p:pic>
        </p:grpSp>
      </p:grpSp>
      <p:sp>
        <p:nvSpPr>
          <p:cNvPr id="36" name="矩形 35"/>
          <p:cNvSpPr/>
          <p:nvPr/>
        </p:nvSpPr>
        <p:spPr>
          <a:xfrm>
            <a:off x="156709" y="548365"/>
            <a:ext cx="8830583" cy="276743"/>
          </a:xfrm>
          <a:prstGeom prst="rect">
            <a:avLst/>
          </a:prstGeom>
        </p:spPr>
        <p:txBody>
          <a:bodyPr wrap="square">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专业</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WAF</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级</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web</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防护功能，为服务器构建</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L2-7</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层纵深防御体系。</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370610"/>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多种</a:t>
            </a:r>
            <a:r>
              <a:rPr lang="zh-CN" altLang="en-US" sz="1800" dirty="0">
                <a:solidFill>
                  <a:schemeClr val="bg1"/>
                </a:solidFill>
                <a:cs typeface="+mn-cs"/>
              </a:rPr>
              <a:t>安全防护</a:t>
            </a:r>
            <a:r>
              <a:rPr lang="zh-CN" altLang="en-US" sz="1800" dirty="0" smtClean="0">
                <a:solidFill>
                  <a:schemeClr val="bg1"/>
                </a:solidFill>
                <a:cs typeface="+mn-cs"/>
              </a:rPr>
              <a:t>能力</a:t>
            </a:r>
            <a:endParaRPr lang="zh-CN" altLang="en-US" sz="1800" dirty="0">
              <a:solidFill>
                <a:schemeClr val="bg1"/>
              </a:solidFill>
              <a:cs typeface="+mn-cs"/>
            </a:endParaRPr>
          </a:p>
        </p:txBody>
      </p:sp>
      <p:sp>
        <p:nvSpPr>
          <p:cNvPr id="4" name="矩形 3"/>
          <p:cNvSpPr/>
          <p:nvPr/>
        </p:nvSpPr>
        <p:spPr>
          <a:xfrm>
            <a:off x="606129" y="1325128"/>
            <a:ext cx="699440" cy="699440"/>
          </a:xfrm>
          <a:prstGeom prst="rect">
            <a:avLst/>
          </a:prstGeom>
          <a:solidFill>
            <a:srgbClr val="019E7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矩形 4"/>
          <p:cNvSpPr/>
          <p:nvPr/>
        </p:nvSpPr>
        <p:spPr>
          <a:xfrm>
            <a:off x="606129" y="2372503"/>
            <a:ext cx="699440" cy="699440"/>
          </a:xfrm>
          <a:prstGeom prst="rect">
            <a:avLst/>
          </a:prstGeom>
          <a:solidFill>
            <a:srgbClr val="019E7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矩形 5"/>
          <p:cNvSpPr/>
          <p:nvPr/>
        </p:nvSpPr>
        <p:spPr>
          <a:xfrm>
            <a:off x="606129" y="3419879"/>
            <a:ext cx="699440" cy="699440"/>
          </a:xfrm>
          <a:prstGeom prst="rect">
            <a:avLst/>
          </a:prstGeom>
          <a:solidFill>
            <a:srgbClr val="019E7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矩形 6"/>
          <p:cNvSpPr/>
          <p:nvPr/>
        </p:nvSpPr>
        <p:spPr>
          <a:xfrm>
            <a:off x="4645463" y="1325128"/>
            <a:ext cx="699440" cy="699440"/>
          </a:xfrm>
          <a:prstGeom prst="rect">
            <a:avLst/>
          </a:prstGeom>
          <a:solidFill>
            <a:srgbClr val="019E7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矩形 7"/>
          <p:cNvSpPr/>
          <p:nvPr/>
        </p:nvSpPr>
        <p:spPr>
          <a:xfrm>
            <a:off x="4645463" y="2372503"/>
            <a:ext cx="699440" cy="699440"/>
          </a:xfrm>
          <a:prstGeom prst="rect">
            <a:avLst/>
          </a:prstGeom>
          <a:solidFill>
            <a:srgbClr val="019E7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矩形 8"/>
          <p:cNvSpPr/>
          <p:nvPr/>
        </p:nvSpPr>
        <p:spPr>
          <a:xfrm>
            <a:off x="4645463" y="3419879"/>
            <a:ext cx="699440" cy="699440"/>
          </a:xfrm>
          <a:prstGeom prst="rect">
            <a:avLst/>
          </a:prstGeom>
          <a:solidFill>
            <a:srgbClr val="019E7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组合 9"/>
          <p:cNvGrpSpPr/>
          <p:nvPr/>
        </p:nvGrpSpPr>
        <p:grpSpPr>
          <a:xfrm>
            <a:off x="1348392" y="1325128"/>
            <a:ext cx="2947639" cy="699440"/>
            <a:chOff x="2009774" y="2386013"/>
            <a:chExt cx="3933824" cy="933450"/>
          </a:xfrm>
          <a:effectLst/>
        </p:grpSpPr>
        <p:sp>
          <p:nvSpPr>
            <p:cNvPr id="11" name="矩形 10"/>
            <p:cNvSpPr/>
            <p:nvPr/>
          </p:nvSpPr>
          <p:spPr>
            <a:xfrm>
              <a:off x="2009774" y="2386013"/>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文本框 6"/>
            <p:cNvSpPr txBox="1"/>
            <p:nvPr/>
          </p:nvSpPr>
          <p:spPr>
            <a:xfrm>
              <a:off x="2149089" y="2731515"/>
              <a:ext cx="3578611" cy="49244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业界领先的反病毒引擎，</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400</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万海量病毒库，全面检测流量中已知和未知的各种病毒。</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文本框 7"/>
            <p:cNvSpPr txBox="1"/>
            <p:nvPr/>
          </p:nvSpPr>
          <p:spPr>
            <a:xfrm>
              <a:off x="2149090" y="2468192"/>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165">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rPr>
                <a:t>防病毒</a:t>
              </a:r>
              <a:endParaRPr lang="zh-CN" altLang="en-US"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4" name="组合 13"/>
          <p:cNvGrpSpPr/>
          <p:nvPr/>
        </p:nvGrpSpPr>
        <p:grpSpPr>
          <a:xfrm>
            <a:off x="1348392" y="2372503"/>
            <a:ext cx="2947639" cy="699440"/>
            <a:chOff x="2009774" y="3783806"/>
            <a:chExt cx="3933824" cy="933450"/>
          </a:xfrm>
          <a:effectLst/>
        </p:grpSpPr>
        <p:sp>
          <p:nvSpPr>
            <p:cNvPr id="15" name="矩形 14"/>
            <p:cNvSpPr/>
            <p:nvPr/>
          </p:nvSpPr>
          <p:spPr>
            <a:xfrm>
              <a:off x="2009774" y="3783806"/>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文本框 6"/>
            <p:cNvSpPr txBox="1"/>
            <p:nvPr/>
          </p:nvSpPr>
          <p:spPr>
            <a:xfrm>
              <a:off x="2149089" y="4136323"/>
              <a:ext cx="3578611" cy="492443"/>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针对各种常见的攻击行为均可有效识别，并通过防火墙特有的机制实时对这些攻击流量进行阻断。</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文本框 7"/>
            <p:cNvSpPr txBox="1"/>
            <p:nvPr/>
          </p:nvSpPr>
          <p:spPr>
            <a:xfrm>
              <a:off x="2149090" y="3873001"/>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165">
                <a:defRPr/>
              </a:pPr>
              <a:r>
                <a:rPr lang="en-US" altLang="zh-CN"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rPr>
                <a:t>DDOS</a:t>
              </a:r>
              <a:endParaRPr lang="zh-CN" altLang="en-US"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8" name="组合 17"/>
          <p:cNvGrpSpPr/>
          <p:nvPr/>
        </p:nvGrpSpPr>
        <p:grpSpPr>
          <a:xfrm>
            <a:off x="1348392" y="3419879"/>
            <a:ext cx="2947639" cy="699440"/>
            <a:chOff x="2009774" y="5181600"/>
            <a:chExt cx="3933824" cy="933450"/>
          </a:xfrm>
          <a:effectLst/>
        </p:grpSpPr>
        <p:sp>
          <p:nvSpPr>
            <p:cNvPr id="19" name="矩形 18"/>
            <p:cNvSpPr/>
            <p:nvPr/>
          </p:nvSpPr>
          <p:spPr>
            <a:xfrm>
              <a:off x="2009774" y="5181600"/>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文本框 6"/>
            <p:cNvSpPr txBox="1"/>
            <p:nvPr/>
          </p:nvSpPr>
          <p:spPr>
            <a:xfrm>
              <a:off x="2149089" y="5534117"/>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通过对网络流量深度识别，基于用户维度进行行为分析建模，为安全防护提供策略建议。</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文本框 7"/>
            <p:cNvSpPr txBox="1"/>
            <p:nvPr/>
          </p:nvSpPr>
          <p:spPr>
            <a:xfrm>
              <a:off x="2149090" y="5270795"/>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165">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rPr>
                <a:t>行为模型分析</a:t>
              </a:r>
              <a:endParaRPr lang="zh-CN" altLang="en-US"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2" name="组合 21"/>
          <p:cNvGrpSpPr/>
          <p:nvPr/>
        </p:nvGrpSpPr>
        <p:grpSpPr>
          <a:xfrm>
            <a:off x="5387726" y="1325128"/>
            <a:ext cx="2947639" cy="766249"/>
            <a:chOff x="7204074" y="2386013"/>
            <a:chExt cx="3933824" cy="1022610"/>
          </a:xfrm>
          <a:effectLst/>
        </p:grpSpPr>
        <p:sp>
          <p:nvSpPr>
            <p:cNvPr id="23" name="矩形 22"/>
            <p:cNvSpPr/>
            <p:nvPr/>
          </p:nvSpPr>
          <p:spPr>
            <a:xfrm>
              <a:off x="7204074" y="2386013"/>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文本框 6"/>
            <p:cNvSpPr txBox="1"/>
            <p:nvPr/>
          </p:nvSpPr>
          <p:spPr>
            <a:xfrm>
              <a:off x="7343389" y="2731515"/>
              <a:ext cx="3578611" cy="677108"/>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系统预定义和用户自定义流量基线后，对流量进行统计分析，一旦流量存在偏差，即输出异常流量事件。</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文本框 7"/>
            <p:cNvSpPr txBox="1"/>
            <p:nvPr/>
          </p:nvSpPr>
          <p:spPr>
            <a:xfrm>
              <a:off x="7343390" y="2468192"/>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165">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rPr>
                <a:t>异常流量检测</a:t>
              </a:r>
              <a:endParaRPr lang="zh-CN" altLang="en-US"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6" name="组合 25"/>
          <p:cNvGrpSpPr/>
          <p:nvPr/>
        </p:nvGrpSpPr>
        <p:grpSpPr>
          <a:xfrm>
            <a:off x="5387726" y="2372503"/>
            <a:ext cx="2947639" cy="699440"/>
            <a:chOff x="7204074" y="3783806"/>
            <a:chExt cx="3933824" cy="933450"/>
          </a:xfrm>
          <a:effectLst/>
        </p:grpSpPr>
        <p:sp>
          <p:nvSpPr>
            <p:cNvPr id="27" name="矩形 26"/>
            <p:cNvSpPr/>
            <p:nvPr/>
          </p:nvSpPr>
          <p:spPr>
            <a:xfrm>
              <a:off x="7204074" y="3783806"/>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文本框 6"/>
            <p:cNvSpPr txBox="1"/>
            <p:nvPr/>
          </p:nvSpPr>
          <p:spPr>
            <a:xfrm>
              <a:off x="7343389" y="4136323"/>
              <a:ext cx="3578611" cy="492443"/>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使用自学习快速添加白名单，限制重要服务器的外联请求，一定程度上遏制</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APT</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攻击效果。</a:t>
              </a:r>
              <a:endPar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文本框 7"/>
            <p:cNvSpPr txBox="1"/>
            <p:nvPr/>
          </p:nvSpPr>
          <p:spPr>
            <a:xfrm>
              <a:off x="7343390" y="3873001"/>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165">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rPr>
                <a:t>非法外联</a:t>
              </a:r>
              <a:endParaRPr lang="zh-CN" altLang="en-US"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30" name="组合 29"/>
          <p:cNvGrpSpPr/>
          <p:nvPr/>
        </p:nvGrpSpPr>
        <p:grpSpPr>
          <a:xfrm>
            <a:off x="5387726" y="3419879"/>
            <a:ext cx="2947639" cy="699440"/>
            <a:chOff x="7204074" y="5181600"/>
            <a:chExt cx="3933824" cy="933450"/>
          </a:xfrm>
          <a:effectLst/>
        </p:grpSpPr>
        <p:sp>
          <p:nvSpPr>
            <p:cNvPr id="31" name="矩形 30"/>
            <p:cNvSpPr/>
            <p:nvPr/>
          </p:nvSpPr>
          <p:spPr>
            <a:xfrm>
              <a:off x="7204074" y="5181600"/>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17" tIns="34258" rIns="68517" bIns="34258"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文本框 6"/>
            <p:cNvSpPr txBox="1"/>
            <p:nvPr/>
          </p:nvSpPr>
          <p:spPr>
            <a:xfrm>
              <a:off x="7343389" y="5534117"/>
              <a:ext cx="3578611" cy="492443"/>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快速识别恶意用户，配置简单，有效对服务器及业务系统提供加固保护。</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文本框 7"/>
            <p:cNvSpPr txBox="1"/>
            <p:nvPr/>
          </p:nvSpPr>
          <p:spPr>
            <a:xfrm>
              <a:off x="7343390" y="5270795"/>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165">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rPr>
                <a:t>防暴力破解</a:t>
              </a:r>
              <a:endParaRPr lang="zh-CN" altLang="en-US" sz="1200" b="1" kern="0" dirty="0">
                <a:solidFill>
                  <a:srgbClr val="37609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pic>
        <p:nvPicPr>
          <p:cNvPr id="34" name="图片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3342" y="1442816"/>
            <a:ext cx="449388" cy="449388"/>
          </a:xfrm>
          <a:prstGeom prst="rect">
            <a:avLst/>
          </a:prstGeom>
        </p:spPr>
      </p:pic>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8800" y="1496730"/>
            <a:ext cx="392769" cy="360338"/>
          </a:xfrm>
          <a:prstGeom prst="rect">
            <a:avLst/>
          </a:prstGeom>
        </p:spPr>
      </p:pic>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66" y="2455306"/>
            <a:ext cx="521548" cy="521548"/>
          </a:xfrm>
          <a:prstGeom prst="rect">
            <a:avLst/>
          </a:prstGeom>
        </p:spPr>
      </p:pic>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4279" y="2539926"/>
            <a:ext cx="361808" cy="361808"/>
          </a:xfrm>
          <a:prstGeom prst="rect">
            <a:avLst/>
          </a:prstGeom>
        </p:spPr>
      </p:pic>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473" y="3573188"/>
            <a:ext cx="396753" cy="392824"/>
          </a:xfrm>
          <a:prstGeom prst="rect">
            <a:avLst/>
          </a:prstGeom>
        </p:spPr>
      </p:pic>
      <p:pic>
        <p:nvPicPr>
          <p:cNvPr id="39" name="图片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0377" y="3575669"/>
            <a:ext cx="375574" cy="3755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3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3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300"/>
                                        <p:tgtEl>
                                          <p:spTgt spid="2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3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375679"/>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访问</a:t>
            </a:r>
            <a:r>
              <a:rPr lang="zh-CN" altLang="en-US" sz="1800" dirty="0">
                <a:solidFill>
                  <a:schemeClr val="bg1"/>
                </a:solidFill>
                <a:cs typeface="+mn-cs"/>
              </a:rPr>
              <a:t>权限</a:t>
            </a:r>
            <a:r>
              <a:rPr lang="zh-CN" altLang="en-US" sz="1800" dirty="0" smtClean="0">
                <a:solidFill>
                  <a:schemeClr val="bg1"/>
                </a:solidFill>
                <a:cs typeface="+mn-cs"/>
              </a:rPr>
              <a:t>管理</a:t>
            </a:r>
            <a:endParaRPr lang="zh-CN" altLang="en-US" sz="1800" dirty="0">
              <a:solidFill>
                <a:schemeClr val="bg1"/>
              </a:solidFill>
              <a:cs typeface="+mn-cs"/>
            </a:endParaRPr>
          </a:p>
        </p:txBody>
      </p:sp>
      <p:grpSp>
        <p:nvGrpSpPr>
          <p:cNvPr id="2" name="组合 1"/>
          <p:cNvGrpSpPr/>
          <p:nvPr/>
        </p:nvGrpSpPr>
        <p:grpSpPr>
          <a:xfrm>
            <a:off x="687377" y="785028"/>
            <a:ext cx="7286397" cy="3844196"/>
            <a:chOff x="464319" y="667195"/>
            <a:chExt cx="7879511" cy="4157114"/>
          </a:xfrm>
        </p:grpSpPr>
        <p:sp>
          <p:nvSpPr>
            <p:cNvPr id="4" name="矩形 50"/>
            <p:cNvSpPr/>
            <p:nvPr/>
          </p:nvSpPr>
          <p:spPr>
            <a:xfrm>
              <a:off x="557175" y="980211"/>
              <a:ext cx="2449261" cy="1098338"/>
            </a:xfrm>
            <a:prstGeom prst="rect">
              <a:avLst/>
            </a:prstGeom>
          </p:spPr>
          <p:txBody>
            <a:bodyPr wrap="square">
              <a:spAutoFit/>
            </a:bodyPr>
            <a:lstStyle/>
            <a:p>
              <a:pPr marL="128270" indent="-128270">
                <a:lnSpc>
                  <a:spcPct val="150000"/>
                </a:lnSpc>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sym typeface="Arial" panose="020B0604020202020204" pitchFamily="34" charset="0"/>
                </a:rPr>
                <a:t>预置</a:t>
              </a:r>
              <a:r>
                <a:rPr lang="en-US" altLang="zh-CN" sz="2000" b="1" dirty="0">
                  <a:latin typeface="微软雅黑" panose="020B0503020204020204" pitchFamily="34" charset="-122"/>
                  <a:ea typeface="微软雅黑" panose="020B0503020204020204" pitchFamily="34" charset="-122"/>
                  <a:sym typeface="Arial" panose="020B0604020202020204" pitchFamily="34" charset="0"/>
                </a:rPr>
                <a:t>7000+</a:t>
              </a:r>
              <a:r>
                <a:rPr lang="zh-CN" altLang="en-US" sz="1000" b="1" dirty="0">
                  <a:latin typeface="微软雅黑" panose="020B0503020204020204" pitchFamily="34" charset="-122"/>
                  <a:ea typeface="微软雅黑" panose="020B0503020204020204" pitchFamily="34" charset="-122"/>
                  <a:sym typeface="Arial" panose="020B0604020202020204" pitchFamily="34" charset="0"/>
                </a:rPr>
                <a:t>应用规则</a:t>
              </a:r>
              <a:endParaRPr lang="en-US" altLang="zh-CN" sz="1000" b="1" dirty="0">
                <a:latin typeface="微软雅黑" panose="020B0503020204020204" pitchFamily="34" charset="-122"/>
                <a:ea typeface="微软雅黑" panose="020B0503020204020204" pitchFamily="34" charset="-122"/>
                <a:sym typeface="Arial" panose="020B0604020202020204" pitchFamily="34" charset="0"/>
              </a:endParaRPr>
            </a:p>
            <a:p>
              <a:pPr marL="128270" indent="-128270">
                <a:lnSpc>
                  <a:spcPct val="150000"/>
                </a:lnSpc>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sym typeface="Arial" panose="020B0604020202020204" pitchFamily="34" charset="0"/>
                </a:rPr>
                <a:t>预置</a:t>
              </a:r>
              <a:r>
                <a:rPr lang="en-US" altLang="zh-CN" sz="2000" b="1" dirty="0">
                  <a:latin typeface="微软雅黑" panose="020B0503020204020204" pitchFamily="34" charset="-122"/>
                  <a:ea typeface="微软雅黑" panose="020B0503020204020204" pitchFamily="34" charset="-122"/>
                  <a:sym typeface="Arial" panose="020B0604020202020204" pitchFamily="34" charset="0"/>
                </a:rPr>
                <a:t>2000</a:t>
              </a:r>
              <a:r>
                <a:rPr lang="zh-CN" altLang="en-US" sz="2000" b="1" dirty="0">
                  <a:latin typeface="微软雅黑" panose="020B0503020204020204" pitchFamily="34" charset="-122"/>
                  <a:ea typeface="微软雅黑" panose="020B0503020204020204" pitchFamily="34" charset="-122"/>
                  <a:sym typeface="Arial" panose="020B0604020202020204" pitchFamily="34" charset="0"/>
                </a:rPr>
                <a:t>万</a:t>
              </a:r>
              <a:r>
                <a:rPr lang="en-US" altLang="zh-CN" sz="1000" b="1" dirty="0">
                  <a:latin typeface="微软雅黑" panose="020B0503020204020204" pitchFamily="34" charset="-122"/>
                  <a:ea typeface="微软雅黑" panose="020B0503020204020204" pitchFamily="34" charset="-122"/>
                  <a:sym typeface="Arial" panose="020B0604020202020204" pitchFamily="34" charset="0"/>
                </a:rPr>
                <a:t>URL</a:t>
              </a:r>
              <a:endParaRPr lang="en-US" altLang="zh-CN" sz="10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bwMode="auto">
            <a:xfrm>
              <a:off x="464319" y="670044"/>
              <a:ext cx="2565798" cy="1589373"/>
            </a:xfrm>
            <a:prstGeom prst="rect">
              <a:avLst/>
            </a:prstGeom>
            <a:noFill/>
            <a:ln>
              <a:solidFill>
                <a:schemeClr val="bg1">
                  <a:lumMod val="65000"/>
                </a:schemeClr>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3" tIns="45687" rIns="91373" bIns="45687"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标题 1"/>
            <p:cNvSpPr txBox="1"/>
            <p:nvPr/>
          </p:nvSpPr>
          <p:spPr>
            <a:xfrm>
              <a:off x="464319" y="671516"/>
              <a:ext cx="2565799" cy="240605"/>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lgn="ctr">
                <a:defRPr/>
              </a:pPr>
              <a:r>
                <a:rPr lang="zh-CN" altLang="en-US" sz="11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行为特征库</a:t>
              </a:r>
              <a:endParaRPr lang="zh-CN" altLang="en-US" sz="11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矩形 6"/>
            <p:cNvSpPr/>
            <p:nvPr/>
          </p:nvSpPr>
          <p:spPr bwMode="auto">
            <a:xfrm>
              <a:off x="464319" y="2318268"/>
              <a:ext cx="7879511" cy="2506041"/>
            </a:xfrm>
            <a:prstGeom prst="rect">
              <a:avLst/>
            </a:prstGeom>
            <a:noFill/>
            <a:ln>
              <a:solidFill>
                <a:schemeClr val="bg1">
                  <a:lumMod val="65000"/>
                </a:schemeClr>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3" tIns="45687" rIns="91373" bIns="45687"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nvSpPr>
          <p:spPr>
            <a:xfrm>
              <a:off x="4237973" y="943973"/>
              <a:ext cx="3483271" cy="1347960"/>
            </a:xfrm>
            <a:prstGeom prst="rect">
              <a:avLst/>
            </a:prstGeom>
          </p:spPr>
          <p:txBody>
            <a:bodyPr wrap="square">
              <a:spAutoFit/>
            </a:bodyPr>
            <a:lstStyle/>
            <a:p>
              <a:pPr marL="128270" indent="-128270">
                <a:lnSpc>
                  <a:spcPct val="150000"/>
                </a:lnSpc>
                <a:buFont typeface="Arial" panose="020B0604020202020204" pitchFamily="34" charset="0"/>
                <a:buChar char="•"/>
              </a:pPr>
              <a:r>
                <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DPI</a:t>
              </a:r>
              <a:r>
                <a:rPr lang="zh-CN" altLang="en-US"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DFI </a:t>
              </a:r>
              <a:r>
                <a:rPr lang="zh-CN" altLang="en-US"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融合识别技术</a:t>
              </a:r>
              <a:endPar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28270" indent="-128270">
                <a:lnSpc>
                  <a:spcPct val="150000"/>
                </a:lnSpc>
                <a:buFont typeface="Arial" panose="020B0604020202020204" pitchFamily="34" charset="0"/>
                <a:buChar char="•"/>
              </a:pPr>
              <a:r>
                <a:rPr lang="zh-CN" altLang="en-US"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支持加密内容审计，</a:t>
              </a:r>
              <a:r>
                <a:rPr lang="zh-CN" altLang="en-US" sz="8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包括：加密网站、搜索内容、加密邮件</a:t>
              </a:r>
              <a:endParaRPr lang="zh-CN" altLang="en-US" sz="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28270" indent="-128270">
                <a:lnSpc>
                  <a:spcPct val="150000"/>
                </a:lnSpc>
                <a:buFont typeface="Arial" panose="020B0604020202020204" pitchFamily="34" charset="0"/>
                <a:buChar char="•"/>
              </a:pPr>
              <a:r>
                <a:rPr lang="zh-CN" altLang="en-US"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自定义应用</a:t>
              </a:r>
              <a:endPar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28270" indent="-128270">
                <a:lnSpc>
                  <a:spcPct val="150000"/>
                </a:lnSpc>
                <a:buFont typeface="Arial" panose="020B0604020202020204" pitchFamily="34" charset="0"/>
                <a:buChar char="•"/>
              </a:pPr>
              <a:r>
                <a:rPr lang="zh-CN" altLang="en-US"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自定义</a:t>
              </a:r>
              <a:r>
                <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URL</a:t>
              </a:r>
              <a:r>
                <a:rPr lang="zh-CN" altLang="en-US"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、加密</a:t>
              </a:r>
              <a:r>
                <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URL</a:t>
              </a:r>
              <a:endPar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marL="128270" indent="-128270">
                <a:lnSpc>
                  <a:spcPct val="150000"/>
                </a:lnSpc>
                <a:buFont typeface="Arial" panose="020B0604020202020204" pitchFamily="34" charset="0"/>
                <a:buChar char="•"/>
              </a:pPr>
              <a:r>
                <a:rPr lang="zh-CN" altLang="en-US"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全局白名单、</a:t>
              </a:r>
              <a:r>
                <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URL</a:t>
              </a:r>
              <a:r>
                <a:rPr lang="zh-CN" altLang="en-US"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白名单</a:t>
              </a:r>
              <a:endPar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 name="组合 8"/>
            <p:cNvGrpSpPr/>
            <p:nvPr/>
          </p:nvGrpSpPr>
          <p:grpSpPr>
            <a:xfrm>
              <a:off x="6032337" y="2444379"/>
              <a:ext cx="1605879" cy="295763"/>
              <a:chOff x="7021623" y="3259394"/>
              <a:chExt cx="3542623" cy="652463"/>
            </a:xfrm>
          </p:grpSpPr>
          <p:pic>
            <p:nvPicPr>
              <p:cNvPr id="10" name="Picture 10" descr="https://timgsa.baidu.com/timg?image&amp;quality=80&amp;size=b9999_10000&amp;sec=1574053605216&amp;di=c457da506a8e4ce1f09350082efd7c99&amp;imgtype=0&amp;src=http%3A%2F%2Fimgsa.baidu.com%2Fexp%2Fw%3D500%2Fsign%3D24a07d49f0d3572c66e29cdcba126352%2F1b4c510fd9f9d72a4e283abdd62a2834359bbbc5.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070" r="20432"/>
              <a:stretch>
                <a:fillRect/>
              </a:stretch>
            </p:blipFill>
            <p:spPr bwMode="auto">
              <a:xfrm>
                <a:off x="7021623" y="3329656"/>
                <a:ext cx="1176229" cy="499308"/>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2" descr="https://timgsa.baidu.com/timg?image&amp;quality=80&amp;size=b9999_10000&amp;sec=1574648554&amp;di=9dcc0e9b804ec1a740e0782540483929&amp;imgtype=jpg&amp;er=1&amp;src=http%3A%2F%2Fwww.91yunying.com%2Fwp-content%2Fuploads%2F2017%2F02%2F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46" r="4787"/>
              <a:stretch>
                <a:fillRect/>
              </a:stretch>
            </p:blipFill>
            <p:spPr bwMode="auto">
              <a:xfrm>
                <a:off x="9398267" y="3324373"/>
                <a:ext cx="1165979" cy="499308"/>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4" descr="https://timgsa.baidu.com/timg?image&amp;quality=80&amp;size=b9999_10000&amp;sec=1574053809787&amp;di=fc129f65be69082fe3dbb5f802235271&amp;imgtype=0&amp;src=http%3A%2F%2Fimages.liqucn.com%2Fimg%2Fh19%2Fh55%2Fimg_localize_3fd193df3f05ed7946375ba0698662d9_500x300_500x30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89" b="4410"/>
              <a:stretch>
                <a:fillRect/>
              </a:stretch>
            </p:blipFill>
            <p:spPr bwMode="auto">
              <a:xfrm>
                <a:off x="8204448" y="3259394"/>
                <a:ext cx="1174334" cy="652463"/>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6032337" y="3426670"/>
              <a:ext cx="1565502" cy="295023"/>
              <a:chOff x="7074962" y="5782211"/>
              <a:chExt cx="3453550" cy="650830"/>
            </a:xfrm>
          </p:grpSpPr>
          <p:pic>
            <p:nvPicPr>
              <p:cNvPr id="14" name="Picture 20" descr="https://timgsa.baidu.com/timg?image&amp;quality=80&amp;size=b9999_10000&amp;sec=1574054208059&amp;di=41d2095ecfb574ac1c07ebb552d103c4&amp;imgtype=0&amp;src=http%3A%2F%2Fimgsa.baidu.com%2Fexp%2Fw%3D500%2Fsign%3D14799cbe0b082838680ddc148898a964%2F9922720e0cf3d7ca48cd08d7fe1fbe096b63a95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59" r="7640"/>
              <a:stretch>
                <a:fillRect/>
              </a:stretch>
            </p:blipFill>
            <p:spPr bwMode="auto">
              <a:xfrm>
                <a:off x="8191561" y="5871543"/>
                <a:ext cx="1184200" cy="472166"/>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22" descr="https://timgsa.baidu.com/timg?image&amp;quality=80&amp;size=b9999_10000&amp;sec=1574054336136&amp;di=8e9d938ed239a147dca59d4f4e576e33&amp;imgtype=jpg&amp;src=http%3A%2F%2Fimg3.imgtn.bdimg.com%2Fit%2Fu%3D3901804423%2C1115004569%26fm%3D214%26gp%3D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4000" y="5782211"/>
                <a:ext cx="1094512" cy="650830"/>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24" descr="https://timgsa.baidu.com/timg?image&amp;quality=80&amp;size=b9999_10000&amp;sec=1574054371374&amp;di=28cc7683b24a644e725df2129f308c1b&amp;imgtype=0&amp;src=http%3A%2F%2Fimg1.99114.com%2F2014%2F1%2F10%2F9%2F4127753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32" t="16577" r="6091" b="24243"/>
              <a:stretch>
                <a:fillRect/>
              </a:stretch>
            </p:blipFill>
            <p:spPr bwMode="auto">
              <a:xfrm>
                <a:off x="7074962" y="5782211"/>
                <a:ext cx="1069549" cy="650830"/>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6037137" y="3912069"/>
              <a:ext cx="1604728" cy="300079"/>
              <a:chOff x="7030131" y="5001322"/>
              <a:chExt cx="3540081" cy="661984"/>
            </a:xfrm>
          </p:grpSpPr>
          <p:pic>
            <p:nvPicPr>
              <p:cNvPr id="18" name="Picture 2" descr="https://timgsa.baidu.com/timg?image&amp;quality=80&amp;size=b9999_10000&amp;sec=1574053343883&amp;di=5f2fee066561b40cf4a4204dcec17f55&amp;imgtype=0&amp;src=http%3A%2F%2Fdown.52pk.com%2Fuploads%2F170814%2F5030_110838_1_li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0131" y="5001322"/>
                <a:ext cx="1177909" cy="661984"/>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4" descr="https://timgsa.baidu.com/timg?image&amp;quality=80&amp;size=b9999_10000&amp;sec=1574053423737&amp;di=85b68082a0426380e7f9f601e77c5e5d&amp;imgtype=0&amp;src=http%3A%2F%2Fpic171.nipic.com%2Ffile%2F20180701%2F27216019_135844350000_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664" t="9169" b="17464"/>
              <a:stretch>
                <a:fillRect/>
              </a:stretch>
            </p:blipFill>
            <p:spPr bwMode="auto">
              <a:xfrm>
                <a:off x="8197852" y="5001322"/>
                <a:ext cx="1177909" cy="661984"/>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26" descr="https://timgsa.baidu.com/timg?image&amp;quality=80&amp;size=b9999_10000&amp;sec=1574055116282&amp;di=bfa2e1628610f16a9d7c7b44e55ea24c&amp;imgtype=0&amp;src=http%3A%2F%2Fi2.hdslb.com%2Fbfs%2Farchive%2Ffc51e9c1a057bcd5eef4bdbdbad97afb114ac624.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308" t="18215" r="8041" b="10789"/>
              <a:stretch>
                <a:fillRect/>
              </a:stretch>
            </p:blipFill>
            <p:spPr bwMode="auto">
              <a:xfrm>
                <a:off x="9392303" y="5001322"/>
                <a:ext cx="1177909" cy="661984"/>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6032338" y="2957184"/>
              <a:ext cx="1609529" cy="277772"/>
              <a:chOff x="7025082" y="4148024"/>
              <a:chExt cx="3550673" cy="612774"/>
            </a:xfrm>
          </p:grpSpPr>
          <p:pic>
            <p:nvPicPr>
              <p:cNvPr id="22" name="Picture 6" descr="https://timgsa.baidu.com/timg?image&amp;quality=80&amp;size=b9999_10000&amp;sec=1574053499226&amp;di=f2b548ce309d61ceb93457da01c573be&amp;imgtype=0&amp;src=http%3A%2F%2Fimage1.admaimai.com%2FUserFiles%2FNewMedia%2F201772610444364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209" t="9453" r="9777" b="8063"/>
              <a:stretch>
                <a:fillRect/>
              </a:stretch>
            </p:blipFill>
            <p:spPr bwMode="auto">
              <a:xfrm>
                <a:off x="8212803" y="4148024"/>
                <a:ext cx="1165979" cy="608813"/>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3" name="组合 22"/>
              <p:cNvGrpSpPr/>
              <p:nvPr/>
            </p:nvGrpSpPr>
            <p:grpSpPr>
              <a:xfrm>
                <a:off x="7025082" y="4148024"/>
                <a:ext cx="1172770" cy="612774"/>
                <a:chOff x="6535734" y="4300990"/>
                <a:chExt cx="1610837" cy="841664"/>
              </a:xfrm>
            </p:grpSpPr>
            <p:pic>
              <p:nvPicPr>
                <p:cNvPr id="25" name="Picture 18" descr="https://timgsa.baidu.com/timg?image&amp;quality=80&amp;size=b9999_10000&amp;sec=1574053986806&amp;di=a64681d7c7e628b37c5309f2a9d2fc85&amp;imgtype=0&amp;src=http%3A%2F%2Fpic.zhezhier.com%2Fupload%2F7%2F4e%2F74e2c3ded37fa1c001d3752b2307aafd.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7136" b="3394"/>
                <a:stretch>
                  <a:fillRect/>
                </a:stretch>
              </p:blipFill>
              <p:spPr bwMode="auto">
                <a:xfrm>
                  <a:off x="6535734" y="4300990"/>
                  <a:ext cx="1610837" cy="841664"/>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图片 25"/>
                <p:cNvPicPr>
                  <a:picLocks noChangeAspect="1"/>
                </p:cNvPicPr>
                <p:nvPr/>
              </p:nvPicPr>
              <p:blipFill>
                <a:blip r:embed="rId12"/>
                <a:stretch>
                  <a:fillRect/>
                </a:stretch>
              </p:blipFill>
              <p:spPr>
                <a:xfrm>
                  <a:off x="7697573" y="4810075"/>
                  <a:ext cx="417084" cy="325529"/>
                </a:xfrm>
                <a:prstGeom prst="rect">
                  <a:avLst/>
                </a:prstGeom>
                <a:ln w="3175">
                  <a:noFill/>
                </a:ln>
              </p:spPr>
            </p:pic>
          </p:grpSp>
          <p:pic>
            <p:nvPicPr>
              <p:cNvPr id="24" name="Picture 16" descr="https://timgsa.baidu.com/timg?image&amp;quality=80&amp;size=b9999_10000&amp;sec=1574053863130&amp;di=6ada4141ba3e795f2994e919bb5fc994&amp;imgtype=0&amp;src=http%3A%2F%2Fimages.liqucn.com%2Fimg%2Fh22%2Fh38%2Fimg_localize_78c1a3bf720faaec3edb062fea993c5c_302x201.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19172"/>
              <a:stretch>
                <a:fillRect/>
              </a:stretch>
            </p:blipFill>
            <p:spPr bwMode="auto">
              <a:xfrm>
                <a:off x="9393594" y="4148024"/>
                <a:ext cx="1182161" cy="612774"/>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8" name="组合 27"/>
            <p:cNvGrpSpPr/>
            <p:nvPr/>
          </p:nvGrpSpPr>
          <p:grpSpPr>
            <a:xfrm>
              <a:off x="609571" y="2354478"/>
              <a:ext cx="3385316" cy="2433615"/>
              <a:chOff x="1266043" y="3136887"/>
              <a:chExt cx="4517935" cy="3247824"/>
            </a:xfrm>
          </p:grpSpPr>
          <p:grpSp>
            <p:nvGrpSpPr>
              <p:cNvPr id="29" name="组合 231"/>
              <p:cNvGrpSpPr/>
              <p:nvPr/>
            </p:nvGrpSpPr>
            <p:grpSpPr bwMode="auto">
              <a:xfrm rot="-5400000">
                <a:off x="3063534" y="3664266"/>
                <a:ext cx="3247824" cy="2193065"/>
                <a:chOff x="4000406" y="2373747"/>
                <a:chExt cx="3634680" cy="2907744"/>
              </a:xfrm>
            </p:grpSpPr>
            <p:sp>
              <p:nvSpPr>
                <p:cNvPr id="55" name="Oval 9"/>
                <p:cNvSpPr/>
                <p:nvPr/>
              </p:nvSpPr>
              <p:spPr>
                <a:xfrm>
                  <a:off x="4087020" y="2532981"/>
                  <a:ext cx="3452602" cy="1163098"/>
                </a:xfrm>
                <a:prstGeom prst="ellipse">
                  <a:avLst/>
                </a:prstGeom>
                <a:solidFill>
                  <a:srgbClr val="F2F2F2"/>
                </a:solidFill>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zh-CN" altLang="en-US"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Shape 31"/>
                <p:cNvSpPr/>
                <p:nvPr/>
              </p:nvSpPr>
              <p:spPr>
                <a:xfrm>
                  <a:off x="4000406" y="2373747"/>
                  <a:ext cx="3634680" cy="2907744"/>
                </a:xfrm>
                <a:prstGeom prst="funnel">
                  <a:avLst/>
                </a:prstGeom>
                <a:solidFill>
                  <a:srgbClr val="545454"/>
                </a:solidFill>
                <a:ln>
                  <a:no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sz="1600" dirty="0">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30" name="Picture 10" descr="https://timgsa.baidu.com/timg?image&amp;quality=80&amp;size=b9999_10000&amp;sec=1574053605216&amp;di=c457da506a8e4ce1f09350082efd7c99&amp;imgtype=0&amp;src=http%3A%2F%2Fimgsa.baidu.com%2Fexp%2Fw%3D500%2Fsign%3D24a07d49f0d3572c66e29cdcba126352%2F1b4c510fd9f9d72a4e283abdd62a2834359bbbc5.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070" r="20432"/>
              <a:stretch>
                <a:fillRect/>
              </a:stretch>
            </p:blipFill>
            <p:spPr bwMode="auto">
              <a:xfrm>
                <a:off x="1796735" y="4973273"/>
                <a:ext cx="864000" cy="366767"/>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12" descr="https://timgsa.baidu.com/timg?image&amp;quality=80&amp;size=b9999_10000&amp;sec=1574648554&amp;di=9dcc0e9b804ec1a740e0782540483929&amp;imgtype=jpg&amp;er=1&amp;src=http%3A%2F%2Fwww.91yunying.com%2Fwp-content%2Fuploads%2F2017%2F02%2F9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246" r="4787"/>
              <a:stretch>
                <a:fillRect/>
              </a:stretch>
            </p:blipFill>
            <p:spPr bwMode="auto">
              <a:xfrm>
                <a:off x="2488900" y="3822185"/>
                <a:ext cx="864000" cy="369991"/>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4" descr="https://timgsa.baidu.com/timg?image&amp;quality=80&amp;size=b9999_10000&amp;sec=1574053809787&amp;di=fc129f65be69082fe3dbb5f802235271&amp;imgtype=0&amp;src=http%3A%2F%2Fimages.liqucn.com%2Fimg%2Fh19%2Fh55%2Fimg_localize_3fd193df3f05ed7946375ba0698662d9_500x300_500x300.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989" b="4410"/>
              <a:stretch>
                <a:fillRect/>
              </a:stretch>
            </p:blipFill>
            <p:spPr bwMode="auto">
              <a:xfrm>
                <a:off x="2572905" y="5260568"/>
                <a:ext cx="648000" cy="360031"/>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20" descr="https://timgsa.baidu.com/timg?image&amp;quality=80&amp;size=b9999_10000&amp;sec=1574054208059&amp;di=41d2095ecfb574ac1c07ebb552d103c4&amp;imgtype=0&amp;src=http%3A%2F%2Fimgsa.baidu.com%2Fexp%2Fw%3D500%2Fsign%3D14799cbe0b082838680ddc148898a964%2F9922720e0cf3d7ca48cd08d7fe1fbe096b63a953.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6059" r="7640"/>
              <a:stretch>
                <a:fillRect/>
              </a:stretch>
            </p:blipFill>
            <p:spPr bwMode="auto">
              <a:xfrm>
                <a:off x="3516180" y="3620995"/>
                <a:ext cx="864000" cy="344496"/>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22" descr="https://timgsa.baidu.com/timg?image&amp;quality=80&amp;size=b9999_10000&amp;sec=1574054336136&amp;di=8e9d938ed239a147dca59d4f4e576e33&amp;imgtype=jpg&amp;src=http%3A%2F%2Fimg3.imgtn.bdimg.com%2Fit%2Fu%3D3901804423%2C1115004569%26fm%3D214%26gp%3D0.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35141" y="5634958"/>
                <a:ext cx="648000" cy="385321"/>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4" descr="https://timgsa.baidu.com/timg?image&amp;quality=80&amp;size=b9999_10000&amp;sec=1574054371374&amp;di=28cc7683b24a644e725df2129f308c1b&amp;imgtype=0&amp;src=http%3A%2F%2Fimg1.99114.com%2F2014%2F1%2F10%2F9%2F4127753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32" t="16577" r="6091" b="24243"/>
              <a:stretch>
                <a:fillRect/>
              </a:stretch>
            </p:blipFill>
            <p:spPr bwMode="auto">
              <a:xfrm>
                <a:off x="1266043" y="4514617"/>
                <a:ext cx="648000" cy="394314"/>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2" descr="https://timgsa.baidu.com/timg?image&amp;quality=80&amp;size=b9999_10000&amp;sec=1574053343883&amp;di=5f2fee066561b40cf4a4204dcec17f55&amp;imgtype=0&amp;src=http%3A%2F%2Fdown.52pk.com%2Fuploads%2F170814%2F5030_110838_1_lit.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45247" y="4901928"/>
                <a:ext cx="648000" cy="364176"/>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4" descr="https://timgsa.baidu.com/timg?image&amp;quality=80&amp;size=b9999_10000&amp;sec=1574053423737&amp;di=85b68082a0426380e7f9f601e77c5e5d&amp;imgtype=0&amp;src=http%3A%2F%2Fpic171.nipic.com%2Ffile%2F20180701%2F27216019_135844350000_2.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5664" t="9169" b="17464"/>
              <a:stretch>
                <a:fillRect/>
              </a:stretch>
            </p:blipFill>
            <p:spPr bwMode="auto">
              <a:xfrm>
                <a:off x="1723138" y="4104891"/>
                <a:ext cx="648000" cy="364176"/>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26" descr="https://timgsa.baidu.com/timg?image&amp;quality=80&amp;size=b9999_10000&amp;sec=1574055116282&amp;di=bfa2e1628610f16a9d7c7b44e55ea24c&amp;imgtype=0&amp;src=http%3A%2F%2Fi2.hdslb.com%2Fbfs%2Farchive%2Ffc51e9c1a057bcd5eef4bdbdbad97afb114ac624.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7308" t="18215" r="8041" b="10789"/>
              <a:stretch>
                <a:fillRect/>
              </a:stretch>
            </p:blipFill>
            <p:spPr bwMode="auto">
              <a:xfrm>
                <a:off x="3851829" y="5006702"/>
                <a:ext cx="648000" cy="364176"/>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39" name="Picture 6" descr="https://timgsa.baidu.com/timg?image&amp;quality=80&amp;size=b9999_10000&amp;sec=1574053499226&amp;di=f2b548ce309d61ceb93457da01c573be&amp;imgtype=0&amp;src=http%3A%2F%2Fimage1.admaimai.com%2FUserFiles%2FNewMedia%2F2017726104443641.jp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0209" t="9453" r="9777" b="8063"/>
              <a:stretch>
                <a:fillRect/>
              </a:stretch>
            </p:blipFill>
            <p:spPr bwMode="auto">
              <a:xfrm>
                <a:off x="2444180" y="4865129"/>
                <a:ext cx="648000" cy="338352"/>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0" name="组合 39"/>
              <p:cNvGrpSpPr/>
              <p:nvPr/>
            </p:nvGrpSpPr>
            <p:grpSpPr>
              <a:xfrm>
                <a:off x="2071953" y="4614740"/>
                <a:ext cx="648861" cy="360000"/>
                <a:chOff x="6501680" y="4533600"/>
                <a:chExt cx="1612977" cy="841664"/>
              </a:xfrm>
            </p:grpSpPr>
            <p:pic>
              <p:nvPicPr>
                <p:cNvPr id="53" name="Picture 18" descr="https://timgsa.baidu.com/timg?image&amp;quality=80&amp;size=b9999_10000&amp;sec=1574053986806&amp;di=a64681d7c7e628b37c5309f2a9d2fc85&amp;imgtype=0&amp;src=http%3A%2F%2Fpic.zhezhier.com%2Fupload%2F7%2F4e%2F74e2c3ded37fa1c001d3752b2307aafd.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7136" b="3394"/>
                <a:stretch>
                  <a:fillRect/>
                </a:stretch>
              </p:blipFill>
              <p:spPr bwMode="auto">
                <a:xfrm>
                  <a:off x="6501680" y="4533600"/>
                  <a:ext cx="1610837" cy="841664"/>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4" name="图片 53"/>
                <p:cNvPicPr>
                  <a:picLocks noChangeAspect="1"/>
                </p:cNvPicPr>
                <p:nvPr/>
              </p:nvPicPr>
              <p:blipFill>
                <a:blip r:embed="rId12"/>
                <a:stretch>
                  <a:fillRect/>
                </a:stretch>
              </p:blipFill>
              <p:spPr>
                <a:xfrm>
                  <a:off x="7697573" y="4810075"/>
                  <a:ext cx="417084" cy="325529"/>
                </a:xfrm>
                <a:prstGeom prst="rect">
                  <a:avLst/>
                </a:prstGeom>
                <a:ln w="3175">
                  <a:noFill/>
                </a:ln>
              </p:spPr>
            </p:pic>
          </p:grpSp>
          <p:pic>
            <p:nvPicPr>
              <p:cNvPr id="41" name="Picture 16" descr="https://timgsa.baidu.com/timg?image&amp;quality=80&amp;size=b9999_10000&amp;sec=1574053863130&amp;di=6ada4141ba3e795f2994e919bb5fc994&amp;imgtype=0&amp;src=http%3A%2F%2Fimages.liqucn.com%2Fimg%2Fh22%2Fh38%2Fimg_localize_78c1a3bf720faaec3edb062fea993c5c_302x201.pn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b="19172"/>
              <a:stretch>
                <a:fillRect/>
              </a:stretch>
            </p:blipFill>
            <p:spPr bwMode="auto">
              <a:xfrm>
                <a:off x="3430182" y="4303665"/>
                <a:ext cx="648000" cy="335891"/>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图片 41" descr="优酷图标"/>
              <p:cNvPicPr>
                <a:picLocks noChangeAspect="1"/>
              </p:cNvPicPr>
              <p:nvPr/>
            </p:nvPicPr>
            <p:blipFill>
              <a:blip r:embed="rId24"/>
              <a:stretch>
                <a:fillRect/>
              </a:stretch>
            </p:blipFill>
            <p:spPr>
              <a:xfrm>
                <a:off x="3788961" y="5207875"/>
                <a:ext cx="447983" cy="447983"/>
              </a:xfrm>
              <a:prstGeom prst="rect">
                <a:avLst/>
              </a:prstGeom>
            </p:spPr>
          </p:pic>
          <p:pic>
            <p:nvPicPr>
              <p:cNvPr id="43" name="图片 4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604782" y="4245922"/>
                <a:ext cx="451375" cy="451375"/>
              </a:xfrm>
              <a:prstGeom prst="rect">
                <a:avLst/>
              </a:prstGeom>
              <a:ln>
                <a:noFill/>
              </a:ln>
              <a:effectLst/>
            </p:spPr>
          </p:pic>
          <p:pic>
            <p:nvPicPr>
              <p:cNvPr id="44" name="Picture 30" descr="https://timgsa.baidu.com/timg?image&amp;quality=80&amp;size=b9999_10000&amp;sec=1574066861846&amp;di=8308ed31b826e403387075b75ec9de0a&amp;imgtype=0&amp;src=http%3A%2F%2Fimgsa.baidu.com%2Fexp%2Fw%3D500%2Fsign%3D1551789d4910b912bfc1f6fef3fdfcb5%2Fd01373f082025aaf7c4f41edf5edab64034f1a92.jpg"/>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16748" t="14048" r="20487" b="20504"/>
              <a:stretch>
                <a:fillRect/>
              </a:stretch>
            </p:blipFill>
            <p:spPr bwMode="auto">
              <a:xfrm>
                <a:off x="1922651" y="4778823"/>
                <a:ext cx="304618" cy="283365"/>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34" descr="https://timgsa.baidu.com/timg?image&amp;quality=80&amp;size=b9999_10000&amp;sec=1574066947440&amp;di=a10ecca27527b72847ff35e378ebf93c&amp;imgtype=0&amp;src=http%3A%2F%2Fpic.51yuansu.com%2Fpic3%2Fcover%2F03%2F44%2F04%2F5ba25519e5aa7_610.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293274" y="5431867"/>
                <a:ext cx="393540" cy="393540"/>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38" descr="https://timgsa.baidu.com/timg?image&amp;quality=80&amp;size=b9999_10000&amp;sec=1574067228243&amp;di=30896e84aa77ca0e0730017226ddef6c&amp;imgtype=0&amp;src=http%3A%2F%2Fhbimg.b0.upaiyun.com%2F1f6ae1172dc29e7012e34b62d7bee1fdc6565124ae35-vT4Sax_fw658"/>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421516" y="3891600"/>
                <a:ext cx="747211" cy="257777"/>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7" name="Picture 40" descr="https://timgsa.baidu.com/timg?image&amp;quality=80&amp;size=b9999_10000&amp;sec=1574067352206&amp;di=bbdc95396e1923bb2eba8c850bede31d&amp;imgtype=0&amp;src=http%3A%2F%2Fhbimg.b0.upaiyun.com%2F0200e99aef63a755c98432bfc5d9ac0f58ce8dfa3b21e-vJIZdK_fw658"/>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308104" y="4067900"/>
                <a:ext cx="344403" cy="344403"/>
              </a:xfrm>
              <a:prstGeom prst="rect">
                <a:avLst/>
              </a:prstGeom>
              <a:noFill/>
              <a:ln w="3175">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8" name="Picture 42" descr="https://timgsa.baidu.com/timg?image&amp;quality=80&amp;size=b9999_10000&amp;sec=1574067391943&amp;di=f2b5c95db808718cd4c8407ea95b20d8&amp;imgtype=0&amp;src=http%3A%2F%2Fpic.paopaoche.net%2Fup%2F2014-11%2F201411519568.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779549" y="4386807"/>
                <a:ext cx="316848" cy="316848"/>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9" name="Picture 44" descr="https://timgsa.baidu.com/timg?image&amp;quality=80&amp;size=b9999_10000&amp;sec=1574067491359&amp;di=30d21ee34a6c672fde4fb51d23f18da1&amp;imgtype=0&amp;src=http%3A%2F%2F2f.zol-img.com.cn%2Fproduct%2F78_500x2000%2F103%2FceqteAxRjdhM.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780067" y="4617965"/>
                <a:ext cx="531673" cy="258393"/>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6" descr="https://ss1.bdstatic.com/70cFvXSh_Q1YnxGkpoWK1HF6hhy/it/u=966678259,1498472430&amp;fm=26&amp;gp=0.jpg"/>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l="22832" t="-1915" r="22668" b="7203"/>
              <a:stretch>
                <a:fillRect/>
              </a:stretch>
            </p:blipFill>
            <p:spPr bwMode="auto">
              <a:xfrm>
                <a:off x="3121809" y="4077700"/>
                <a:ext cx="363048" cy="380336"/>
              </a:xfrm>
              <a:prstGeom prst="rect">
                <a:avLst/>
              </a:prstGeom>
              <a:noFill/>
              <a:ln w="3175">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 name="图片 5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917604" y="4043658"/>
                <a:ext cx="506150" cy="506150"/>
              </a:xfrm>
              <a:prstGeom prst="rect">
                <a:avLst/>
              </a:prstGeom>
              <a:ln>
                <a:noFill/>
              </a:ln>
              <a:effectLst>
                <a:outerShdw blurRad="50800" dist="38100" dir="2700000" algn="tl" rotWithShape="0">
                  <a:prstClr val="black">
                    <a:alpha val="40000"/>
                  </a:prstClr>
                </a:outerShdw>
              </a:effectLst>
            </p:spPr>
          </p:pic>
          <p:pic>
            <p:nvPicPr>
              <p:cNvPr id="52" name="Picture 48" descr="https://timgsa.baidu.com/timg?image&amp;quality=80&amp;size=b9999_10000&amp;sec=1574068199838&amp;di=6fdd38db66387fac042cbb9b38cd64a8&amp;imgtype=0&amp;src=http%3A%2F%2Fupload.iceo.com.cn%2F2013%2F0327%2F1364377612574.jpg"/>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t="15073" b="20613"/>
              <a:stretch>
                <a:fillRect/>
              </a:stretch>
            </p:blipFill>
            <p:spPr bwMode="auto">
              <a:xfrm>
                <a:off x="2951257" y="4515247"/>
                <a:ext cx="735557" cy="329594"/>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cxnSp>
          <p:nvCxnSpPr>
            <p:cNvPr id="57" name="肘形连接符 56"/>
            <p:cNvCxnSpPr>
              <a:endCxn id="62" idx="1"/>
            </p:cNvCxnSpPr>
            <p:nvPr/>
          </p:nvCxnSpPr>
          <p:spPr bwMode="auto">
            <a:xfrm flipV="1">
              <a:off x="4019921" y="2592261"/>
              <a:ext cx="932561" cy="792975"/>
            </a:xfrm>
            <a:prstGeom prst="bentConnector3">
              <a:avLst>
                <a:gd name="adj1" fmla="val 835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肘形连接符 57"/>
            <p:cNvCxnSpPr>
              <a:endCxn id="63" idx="1"/>
            </p:cNvCxnSpPr>
            <p:nvPr/>
          </p:nvCxnSpPr>
          <p:spPr bwMode="auto">
            <a:xfrm flipV="1">
              <a:off x="4024043" y="3083221"/>
              <a:ext cx="928442" cy="390782"/>
            </a:xfrm>
            <a:prstGeom prst="bentConnector3">
              <a:avLst>
                <a:gd name="adj1" fmla="val 2002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肘形连接符 58"/>
            <p:cNvCxnSpPr>
              <a:endCxn id="65" idx="1"/>
            </p:cNvCxnSpPr>
            <p:nvPr/>
          </p:nvCxnSpPr>
          <p:spPr bwMode="auto">
            <a:xfrm>
              <a:off x="4019922" y="3677036"/>
              <a:ext cx="932562" cy="388108"/>
            </a:xfrm>
            <a:prstGeom prst="bentConnector3">
              <a:avLst>
                <a:gd name="adj1" fmla="val 20344"/>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肘形连接符 59"/>
            <p:cNvCxnSpPr>
              <a:endCxn id="66" idx="1"/>
            </p:cNvCxnSpPr>
            <p:nvPr/>
          </p:nvCxnSpPr>
          <p:spPr bwMode="auto">
            <a:xfrm>
              <a:off x="4019921" y="3777754"/>
              <a:ext cx="932561" cy="778351"/>
            </a:xfrm>
            <a:prstGeom prst="bentConnector3">
              <a:avLst>
                <a:gd name="adj1" fmla="val 7869"/>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a:endCxn id="64" idx="1"/>
            </p:cNvCxnSpPr>
            <p:nvPr/>
          </p:nvCxnSpPr>
          <p:spPr bwMode="auto">
            <a:xfrm>
              <a:off x="4019923" y="3574181"/>
              <a:ext cx="932562" cy="0"/>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矩形 61"/>
            <p:cNvSpPr/>
            <p:nvPr/>
          </p:nvSpPr>
          <p:spPr bwMode="auto">
            <a:xfrm>
              <a:off x="4952482" y="2401880"/>
              <a:ext cx="3242911" cy="380760"/>
            </a:xfrm>
            <a:prstGeom prst="rect">
              <a:avLst/>
            </a:prstGeom>
            <a:noFill/>
            <a:ln>
              <a:solidFill>
                <a:schemeClr val="accent1">
                  <a:lumMod val="75000"/>
                </a:schemeClr>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3" tIns="45687" rIns="91373" bIns="45687"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矩形 62"/>
            <p:cNvSpPr/>
            <p:nvPr/>
          </p:nvSpPr>
          <p:spPr bwMode="auto">
            <a:xfrm>
              <a:off x="4952485" y="2892842"/>
              <a:ext cx="3237940" cy="380760"/>
            </a:xfrm>
            <a:prstGeom prst="rect">
              <a:avLst/>
            </a:prstGeom>
            <a:noFill/>
            <a:ln>
              <a:solidFill>
                <a:schemeClr val="accent1">
                  <a:lumMod val="75000"/>
                </a:schemeClr>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3" tIns="45687" rIns="91373" bIns="45687"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矩形 63"/>
            <p:cNvSpPr/>
            <p:nvPr/>
          </p:nvSpPr>
          <p:spPr bwMode="auto">
            <a:xfrm>
              <a:off x="4952484" y="3383803"/>
              <a:ext cx="3237940" cy="380760"/>
            </a:xfrm>
            <a:prstGeom prst="rect">
              <a:avLst/>
            </a:prstGeom>
            <a:noFill/>
            <a:ln>
              <a:solidFill>
                <a:schemeClr val="accent1">
                  <a:lumMod val="75000"/>
                </a:schemeClr>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3" tIns="45687" rIns="91373" bIns="45687"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矩形 64"/>
            <p:cNvSpPr/>
            <p:nvPr/>
          </p:nvSpPr>
          <p:spPr bwMode="auto">
            <a:xfrm>
              <a:off x="4952483" y="3874765"/>
              <a:ext cx="3237940" cy="380760"/>
            </a:xfrm>
            <a:prstGeom prst="rect">
              <a:avLst/>
            </a:prstGeom>
            <a:noFill/>
            <a:ln>
              <a:solidFill>
                <a:schemeClr val="accent1">
                  <a:lumMod val="75000"/>
                </a:schemeClr>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3" tIns="45687" rIns="91373" bIns="45687"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矩形 65"/>
            <p:cNvSpPr/>
            <p:nvPr/>
          </p:nvSpPr>
          <p:spPr bwMode="auto">
            <a:xfrm>
              <a:off x="4952482" y="4365726"/>
              <a:ext cx="3237940" cy="380760"/>
            </a:xfrm>
            <a:prstGeom prst="rect">
              <a:avLst/>
            </a:prstGeom>
            <a:noFill/>
            <a:ln>
              <a:solidFill>
                <a:schemeClr val="accent1">
                  <a:lumMod val="75000"/>
                </a:schemeClr>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3" tIns="45687" rIns="91373" bIns="45687"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矩形 66"/>
            <p:cNvSpPr/>
            <p:nvPr/>
          </p:nvSpPr>
          <p:spPr>
            <a:xfrm>
              <a:off x="7696093" y="2418398"/>
              <a:ext cx="482960" cy="349471"/>
            </a:xfrm>
            <a:prstGeom prst="rect">
              <a:avLst/>
            </a:prstGeom>
          </p:spPr>
          <p:txBody>
            <a:bodyPr wrap="square">
              <a:spAutoFit/>
            </a:bodyPr>
            <a:lstStyle/>
            <a:p>
              <a:pPr lvl="0">
                <a:lnSpc>
                  <a:spcPct val="150000"/>
                </a:lnSpc>
              </a:pPr>
              <a:r>
                <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 · </a:t>
              </a:r>
              <a:endPar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标题 1"/>
            <p:cNvSpPr txBox="1"/>
            <p:nvPr/>
          </p:nvSpPr>
          <p:spPr>
            <a:xfrm>
              <a:off x="4952483" y="2399016"/>
              <a:ext cx="1051048" cy="383623"/>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lgn="ctr">
                <a:defRPr/>
              </a:pPr>
              <a:r>
                <a:rPr lang="zh-CN" altLang="en-US" sz="10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业务应用</a:t>
              </a:r>
              <a:endParaRPr lang="zh-CN" altLang="en-US" sz="10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标题 1"/>
            <p:cNvSpPr txBox="1"/>
            <p:nvPr/>
          </p:nvSpPr>
          <p:spPr>
            <a:xfrm>
              <a:off x="4952483" y="2893620"/>
              <a:ext cx="1051048" cy="380760"/>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lgn="ctr">
                <a:defRPr/>
              </a:pPr>
              <a:r>
                <a:rPr lang="zh-CN" altLang="en-US" sz="10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高带宽消耗</a:t>
              </a:r>
              <a:endParaRPr lang="zh-CN" altLang="en-US" sz="10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标题 1"/>
            <p:cNvSpPr txBox="1"/>
            <p:nvPr/>
          </p:nvSpPr>
          <p:spPr>
            <a:xfrm>
              <a:off x="4952483" y="3384192"/>
              <a:ext cx="1051048" cy="380760"/>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lgn="ctr">
                <a:defRPr/>
              </a:pPr>
              <a:r>
                <a:rPr lang="zh-CN" altLang="en-US" sz="10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泄密风险</a:t>
              </a:r>
              <a:endParaRPr lang="zh-CN" altLang="en-US" sz="10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 name="标题 1"/>
            <p:cNvSpPr txBox="1"/>
            <p:nvPr/>
          </p:nvSpPr>
          <p:spPr>
            <a:xfrm>
              <a:off x="4952483" y="3874765"/>
              <a:ext cx="1051048" cy="380760"/>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lgn="ctr">
                <a:defRPr/>
              </a:pPr>
              <a:r>
                <a:rPr lang="zh-CN" altLang="en-US" sz="10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降低工作效率</a:t>
              </a:r>
              <a:endParaRPr lang="zh-CN" altLang="en-US" sz="10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标题 1"/>
            <p:cNvSpPr txBox="1"/>
            <p:nvPr/>
          </p:nvSpPr>
          <p:spPr>
            <a:xfrm>
              <a:off x="4952483" y="4365725"/>
              <a:ext cx="1051048" cy="380760"/>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lgn="ctr">
                <a:defRPr/>
              </a:pPr>
              <a:r>
                <a:rPr lang="zh-CN" altLang="en-US" sz="10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自定义</a:t>
              </a:r>
              <a:endParaRPr lang="zh-CN" altLang="en-US" sz="10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3" name="矩形 72"/>
            <p:cNvSpPr/>
            <p:nvPr/>
          </p:nvSpPr>
          <p:spPr>
            <a:xfrm>
              <a:off x="7696093" y="3899881"/>
              <a:ext cx="482960" cy="349471"/>
            </a:xfrm>
            <a:prstGeom prst="rect">
              <a:avLst/>
            </a:prstGeom>
          </p:spPr>
          <p:txBody>
            <a:bodyPr wrap="square">
              <a:spAutoFit/>
            </a:bodyPr>
            <a:lstStyle/>
            <a:p>
              <a:pPr lvl="0">
                <a:lnSpc>
                  <a:spcPct val="150000"/>
                </a:lnSpc>
              </a:pPr>
              <a:r>
                <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 · </a:t>
              </a:r>
              <a:endPar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矩形 73"/>
            <p:cNvSpPr/>
            <p:nvPr/>
          </p:nvSpPr>
          <p:spPr>
            <a:xfrm>
              <a:off x="7696093" y="3406053"/>
              <a:ext cx="482960" cy="349471"/>
            </a:xfrm>
            <a:prstGeom prst="rect">
              <a:avLst/>
            </a:prstGeom>
          </p:spPr>
          <p:txBody>
            <a:bodyPr wrap="square">
              <a:spAutoFit/>
            </a:bodyPr>
            <a:lstStyle/>
            <a:p>
              <a:pPr lvl="0">
                <a:lnSpc>
                  <a:spcPct val="150000"/>
                </a:lnSpc>
              </a:pPr>
              <a:r>
                <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 · </a:t>
              </a:r>
              <a:endPar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5" name="矩形 74"/>
            <p:cNvSpPr/>
            <p:nvPr/>
          </p:nvSpPr>
          <p:spPr>
            <a:xfrm>
              <a:off x="7696093" y="2912226"/>
              <a:ext cx="482960" cy="349471"/>
            </a:xfrm>
            <a:prstGeom prst="rect">
              <a:avLst/>
            </a:prstGeom>
          </p:spPr>
          <p:txBody>
            <a:bodyPr wrap="square">
              <a:spAutoFit/>
            </a:bodyPr>
            <a:lstStyle/>
            <a:p>
              <a:pPr lvl="0">
                <a:lnSpc>
                  <a:spcPct val="150000"/>
                </a:lnSpc>
              </a:pPr>
              <a:r>
                <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 · </a:t>
              </a:r>
              <a:endPar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6" name="矩形 75"/>
            <p:cNvSpPr/>
            <p:nvPr/>
          </p:nvSpPr>
          <p:spPr>
            <a:xfrm>
              <a:off x="6016614" y="4400437"/>
              <a:ext cx="1505555" cy="349471"/>
            </a:xfrm>
            <a:prstGeom prst="rect">
              <a:avLst/>
            </a:prstGeom>
          </p:spPr>
          <p:txBody>
            <a:bodyPr wrap="square">
              <a:spAutoFit/>
            </a:bodyPr>
            <a:lstStyle/>
            <a:p>
              <a:pPr lvl="0">
                <a:lnSpc>
                  <a:spcPct val="150000"/>
                </a:lnSpc>
              </a:pPr>
              <a:r>
                <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 ·  · · · </a:t>
              </a:r>
              <a:endParaRPr lang="en-US" altLang="zh-CN" sz="10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矩形 76"/>
            <p:cNvSpPr/>
            <p:nvPr/>
          </p:nvSpPr>
          <p:spPr>
            <a:xfrm>
              <a:off x="4384411" y="2334391"/>
              <a:ext cx="501181" cy="320071"/>
            </a:xfrm>
            <a:prstGeom prst="rect">
              <a:avLst/>
            </a:prstGeom>
          </p:spPr>
          <p:txBody>
            <a:bodyPr wrap="square">
              <a:spAutoFit/>
            </a:bodyPr>
            <a:lstStyle/>
            <a:p>
              <a:pPr lvl="0">
                <a:lnSpc>
                  <a:spcPct val="150000"/>
                </a:lnSpc>
              </a:pPr>
              <a:r>
                <a:rPr lang="zh-CN" altLang="en-US" sz="1000" b="1" dirty="0">
                  <a:solidFill>
                    <a:srgbClr val="00B050"/>
                  </a:solidFill>
                  <a:latin typeface="微软雅黑" panose="020B0503020204020204" pitchFamily="34" charset="-122"/>
                  <a:ea typeface="微软雅黑" panose="020B0503020204020204" pitchFamily="34" charset="-122"/>
                  <a:sym typeface="Arial" panose="020B0604020202020204" pitchFamily="34" charset="0"/>
                </a:rPr>
                <a:t>保障</a:t>
              </a:r>
              <a:endParaRPr lang="en-US" altLang="zh-CN" sz="1000" b="1" dirty="0">
                <a:solidFill>
                  <a:srgbClr val="00B05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8" name="矩形 77"/>
            <p:cNvSpPr/>
            <p:nvPr/>
          </p:nvSpPr>
          <p:spPr>
            <a:xfrm>
              <a:off x="4377598" y="2826206"/>
              <a:ext cx="482960" cy="320071"/>
            </a:xfrm>
            <a:prstGeom prst="rect">
              <a:avLst/>
            </a:prstGeom>
          </p:spPr>
          <p:txBody>
            <a:bodyPr wrap="square">
              <a:spAutoFit/>
            </a:bodyPr>
            <a:lstStyle/>
            <a:p>
              <a:pPr lvl="0">
                <a:lnSpc>
                  <a:spcPct val="150000"/>
                </a:lnSpc>
              </a:pPr>
              <a:r>
                <a:rPr lang="zh-CN" altLang="en-US" sz="1000" b="1" dirty="0">
                  <a:solidFill>
                    <a:srgbClr val="FFC000"/>
                  </a:solidFill>
                  <a:latin typeface="微软雅黑" panose="020B0503020204020204" pitchFamily="34" charset="-122"/>
                  <a:ea typeface="微软雅黑" panose="020B0503020204020204" pitchFamily="34" charset="-122"/>
                  <a:sym typeface="Arial" panose="020B0604020202020204" pitchFamily="34" charset="0"/>
                </a:rPr>
                <a:t>限速</a:t>
              </a:r>
              <a:endParaRPr lang="en-US" altLang="zh-CN" sz="1000" b="1" dirty="0">
                <a:solidFill>
                  <a:srgbClr val="FFC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 name="矩形 78"/>
            <p:cNvSpPr/>
            <p:nvPr/>
          </p:nvSpPr>
          <p:spPr>
            <a:xfrm>
              <a:off x="4379668" y="3811148"/>
              <a:ext cx="482960" cy="320071"/>
            </a:xfrm>
            <a:prstGeom prst="rect">
              <a:avLst/>
            </a:prstGeom>
          </p:spPr>
          <p:txBody>
            <a:bodyPr wrap="square">
              <a:spAutoFit/>
            </a:bodyPr>
            <a:lstStyle/>
            <a:p>
              <a:pPr lvl="0">
                <a:lnSpc>
                  <a:spcPct val="150000"/>
                </a:lnSpc>
              </a:pPr>
              <a:r>
                <a:rPr lang="zh-CN" altLang="en-US" sz="10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禁止</a:t>
              </a:r>
              <a:endParaRPr lang="en-US" altLang="zh-CN" sz="10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矩形 79"/>
            <p:cNvSpPr/>
            <p:nvPr/>
          </p:nvSpPr>
          <p:spPr>
            <a:xfrm>
              <a:off x="4307278" y="4294106"/>
              <a:ext cx="632119" cy="320071"/>
            </a:xfrm>
            <a:prstGeom prst="rect">
              <a:avLst/>
            </a:prstGeom>
          </p:spPr>
          <p:txBody>
            <a:bodyPr wrap="square">
              <a:spAutoFit/>
            </a:bodyPr>
            <a:lstStyle/>
            <a:p>
              <a:pPr lvl="0">
                <a:lnSpc>
                  <a:spcPct val="150000"/>
                </a:lnSpc>
              </a:pPr>
              <a:r>
                <a:rPr lang="zh-CN" altLang="en-US" sz="1000" b="1"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自定义</a:t>
              </a:r>
              <a:endParaRPr lang="en-US" altLang="zh-CN" sz="1000" b="1"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 name="矩形 80"/>
            <p:cNvSpPr/>
            <p:nvPr/>
          </p:nvSpPr>
          <p:spPr>
            <a:xfrm>
              <a:off x="4237973" y="3313924"/>
              <a:ext cx="762208" cy="320071"/>
            </a:xfrm>
            <a:prstGeom prst="rect">
              <a:avLst/>
            </a:prstGeom>
          </p:spPr>
          <p:txBody>
            <a:bodyPr wrap="square">
              <a:spAutoFit/>
            </a:bodyPr>
            <a:lstStyle/>
            <a:p>
              <a:pPr lvl="0">
                <a:lnSpc>
                  <a:spcPct val="150000"/>
                </a:lnSpc>
              </a:pPr>
              <a:r>
                <a:rPr lang="zh-CN" altLang="en-US" sz="10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最小权限</a:t>
              </a:r>
              <a:endParaRPr lang="en-US" altLang="zh-CN" sz="10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 name="下箭头 81"/>
            <p:cNvSpPr/>
            <p:nvPr/>
          </p:nvSpPr>
          <p:spPr bwMode="auto">
            <a:xfrm>
              <a:off x="3107013" y="2189567"/>
              <a:ext cx="823337" cy="268127"/>
            </a:xfrm>
            <a:prstGeom prst="downArrow">
              <a:avLst/>
            </a:prstGeom>
            <a:solidFill>
              <a:srgbClr val="019E71"/>
            </a:solidFill>
            <a:ln>
              <a:noFill/>
            </a:ln>
            <a:effectLst/>
          </p:spPr>
          <p:txBody>
            <a:bodyPr vert="horz" wrap="square" lIns="91355" tIns="45678" rIns="91355" bIns="45678"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83" name="矩形 82"/>
            <p:cNvSpPr/>
            <p:nvPr/>
          </p:nvSpPr>
          <p:spPr>
            <a:xfrm>
              <a:off x="3235435" y="3434560"/>
              <a:ext cx="762208" cy="349471"/>
            </a:xfrm>
            <a:prstGeom prst="rect">
              <a:avLst/>
            </a:prstGeom>
          </p:spPr>
          <p:txBody>
            <a:bodyPr wrap="square">
              <a:spAutoFit/>
            </a:bodyPr>
            <a:lstStyle/>
            <a:p>
              <a:pPr lvl="0">
                <a:lnSpc>
                  <a:spcPct val="150000"/>
                </a:lnSpc>
              </a:pPr>
              <a:r>
                <a:rPr lang="en-US" altLang="zh-CN" sz="1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NGFW</a:t>
              </a:r>
              <a:endParaRPr lang="en-US" altLang="zh-CN" sz="1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十字形 83"/>
            <p:cNvSpPr/>
            <p:nvPr/>
          </p:nvSpPr>
          <p:spPr bwMode="auto">
            <a:xfrm>
              <a:off x="3328944" y="1325903"/>
              <a:ext cx="400558" cy="400558"/>
            </a:xfrm>
            <a:prstGeom prst="plus">
              <a:avLst>
                <a:gd name="adj" fmla="val 35526"/>
              </a:avLst>
            </a:prstGeom>
            <a:solidFill>
              <a:srgbClr val="019E71"/>
            </a:solidFill>
            <a:ln>
              <a:noFill/>
            </a:ln>
            <a:effectLst/>
          </p:spPr>
          <p:txBody>
            <a:bodyPr vert="horz" wrap="square" lIns="68517" tIns="34258" rIns="68517" bIns="34258" numCol="1" rtlCol="0" anchor="t" anchorCtr="0" compatLnSpc="1"/>
            <a:lstStyle/>
            <a:p>
              <a:pPr defTabSz="685165" fontAlgn="base">
                <a:spcBef>
                  <a:spcPct val="0"/>
                </a:spcBef>
                <a:spcAft>
                  <a:spcPct val="0"/>
                </a:spcAft>
                <a:buClr>
                  <a:srgbClr val="CC9900"/>
                </a:buClr>
                <a:buFont typeface="Wingdings" panose="05000000000000000000" pitchFamily="2" charset="2"/>
                <a:buChar char="n"/>
              </a:pP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矩形 84"/>
            <p:cNvSpPr/>
            <p:nvPr/>
          </p:nvSpPr>
          <p:spPr bwMode="auto">
            <a:xfrm>
              <a:off x="3994885" y="667195"/>
              <a:ext cx="4348941" cy="1589373"/>
            </a:xfrm>
            <a:prstGeom prst="rect">
              <a:avLst/>
            </a:prstGeom>
            <a:noFill/>
            <a:ln>
              <a:solidFill>
                <a:schemeClr val="bg1">
                  <a:lumMod val="65000"/>
                </a:schemeClr>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3" tIns="45687" rIns="91373" bIns="45687"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标题 1"/>
            <p:cNvSpPr txBox="1"/>
            <p:nvPr/>
          </p:nvSpPr>
          <p:spPr>
            <a:xfrm>
              <a:off x="4005943" y="670041"/>
              <a:ext cx="4337883" cy="239215"/>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lgn="ctr">
                <a:defRPr/>
              </a:pPr>
              <a:r>
                <a:rPr lang="zh-CN" altLang="en-US" sz="11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行为管理机制</a:t>
              </a:r>
              <a:endParaRPr lang="zh-CN" altLang="en-US" sz="11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50542" y="1032678"/>
          <a:ext cx="7954580" cy="3348312"/>
        </p:xfrm>
        <a:graphic>
          <a:graphicData uri="http://schemas.openxmlformats.org/drawingml/2006/table">
            <a:tbl>
              <a:tblPr firstRow="1" bandRow="1">
                <a:tableStyleId>{93296810-A885-4BE3-A3E7-6D5BEEA58F35}</a:tableStyleId>
              </a:tblPr>
              <a:tblGrid>
                <a:gridCol w="1590916"/>
                <a:gridCol w="1590916"/>
                <a:gridCol w="1590916"/>
                <a:gridCol w="1590916"/>
                <a:gridCol w="1590916"/>
              </a:tblGrid>
              <a:tr h="418539">
                <a:tc>
                  <a:txBody>
                    <a:bodyPr/>
                    <a:lstStyle/>
                    <a:p>
                      <a:pPr algn="ctr"/>
                      <a:r>
                        <a:rPr lang="zh-CN" altLang="en-US" sz="1100" dirty="0">
                          <a:latin typeface="微软雅黑" panose="020B0503020204020204" pitchFamily="34" charset="-122"/>
                          <a:ea typeface="微软雅黑" panose="020B0503020204020204" pitchFamily="34" charset="-122"/>
                        </a:rPr>
                        <a:t>版本号</a:t>
                      </a:r>
                      <a:endParaRPr lang="zh-CN" altLang="en-US" sz="1100" dirty="0">
                        <a:latin typeface="微软雅黑" panose="020B0503020204020204" pitchFamily="34" charset="-122"/>
                        <a:ea typeface="微软雅黑" panose="020B0503020204020204" pitchFamily="34" charset="-122"/>
                      </a:endParaRPr>
                    </a:p>
                  </a:txBody>
                  <a:tcPr marL="68580" marR="68580" marT="34290" marB="34290" anchor="ctr">
                    <a:solidFill>
                      <a:srgbClr val="00AB7A"/>
                    </a:solidFill>
                  </a:tcPr>
                </a:tc>
                <a:tc>
                  <a:txBody>
                    <a:bodyPr/>
                    <a:lstStyle/>
                    <a:p>
                      <a:pPr algn="ctr"/>
                      <a:r>
                        <a:rPr lang="zh-CN" altLang="en-US" sz="1100" dirty="0">
                          <a:latin typeface="微软雅黑" panose="020B0503020204020204" pitchFamily="34" charset="-122"/>
                          <a:ea typeface="微软雅黑" panose="020B0503020204020204" pitchFamily="34" charset="-122"/>
                        </a:rPr>
                        <a:t>编制者</a:t>
                      </a:r>
                      <a:endParaRPr lang="zh-CN" altLang="en-US" sz="1100" dirty="0">
                        <a:latin typeface="微软雅黑" panose="020B0503020204020204" pitchFamily="34" charset="-122"/>
                        <a:ea typeface="微软雅黑" panose="020B0503020204020204" pitchFamily="34" charset="-122"/>
                      </a:endParaRPr>
                    </a:p>
                  </a:txBody>
                  <a:tcPr marL="68580" marR="68580" marT="34290" marB="34290" anchor="ctr">
                    <a:solidFill>
                      <a:srgbClr val="00AB7A"/>
                    </a:solidFill>
                  </a:tcPr>
                </a:tc>
                <a:tc>
                  <a:txBody>
                    <a:bodyPr/>
                    <a:lstStyle/>
                    <a:p>
                      <a:pPr algn="ctr"/>
                      <a:r>
                        <a:rPr lang="zh-CN" altLang="en-US" sz="1100" dirty="0">
                          <a:latin typeface="微软雅黑" panose="020B0503020204020204" pitchFamily="34" charset="-122"/>
                          <a:ea typeface="微软雅黑" panose="020B0503020204020204" pitchFamily="34" charset="-122"/>
                        </a:rPr>
                        <a:t>审核者</a:t>
                      </a:r>
                      <a:endParaRPr lang="zh-CN" altLang="en-US" sz="1100" dirty="0">
                        <a:latin typeface="微软雅黑" panose="020B0503020204020204" pitchFamily="34" charset="-122"/>
                        <a:ea typeface="微软雅黑" panose="020B0503020204020204" pitchFamily="34" charset="-122"/>
                      </a:endParaRPr>
                    </a:p>
                  </a:txBody>
                  <a:tcPr marL="68580" marR="68580" marT="34290" marB="34290" anchor="ctr">
                    <a:solidFill>
                      <a:srgbClr val="00AB7A"/>
                    </a:solidFill>
                  </a:tcPr>
                </a:tc>
                <a:tc>
                  <a:txBody>
                    <a:bodyPr/>
                    <a:lstStyle/>
                    <a:p>
                      <a:pPr algn="ctr"/>
                      <a:r>
                        <a:rPr lang="zh-CN" altLang="en-US" sz="1100" dirty="0">
                          <a:latin typeface="微软雅黑" panose="020B0503020204020204" pitchFamily="34" charset="-122"/>
                          <a:ea typeface="微软雅黑" panose="020B0503020204020204" pitchFamily="34" charset="-122"/>
                        </a:rPr>
                        <a:t>修订日期</a:t>
                      </a:r>
                      <a:endParaRPr lang="zh-CN" altLang="en-US" sz="1100" dirty="0">
                        <a:latin typeface="微软雅黑" panose="020B0503020204020204" pitchFamily="34" charset="-122"/>
                        <a:ea typeface="微软雅黑" panose="020B0503020204020204" pitchFamily="34" charset="-122"/>
                      </a:endParaRPr>
                    </a:p>
                  </a:txBody>
                  <a:tcPr marL="68580" marR="68580" marT="34290" marB="34290" anchor="ctr">
                    <a:solidFill>
                      <a:srgbClr val="00AB7A"/>
                    </a:solidFill>
                  </a:tcPr>
                </a:tc>
                <a:tc>
                  <a:txBody>
                    <a:bodyPr/>
                    <a:lstStyle/>
                    <a:p>
                      <a:pPr algn="ctr"/>
                      <a:r>
                        <a:rPr lang="zh-CN" altLang="en-US" sz="1100" dirty="0">
                          <a:latin typeface="微软雅黑" panose="020B0503020204020204" pitchFamily="34" charset="-122"/>
                          <a:ea typeface="微软雅黑" panose="020B0503020204020204" pitchFamily="34" charset="-122"/>
                        </a:rPr>
                        <a:t>修订描述</a:t>
                      </a:r>
                      <a:endParaRPr lang="zh-CN" altLang="en-US" sz="1100" dirty="0">
                        <a:latin typeface="微软雅黑" panose="020B0503020204020204" pitchFamily="34" charset="-122"/>
                        <a:ea typeface="微软雅黑" panose="020B0503020204020204" pitchFamily="34" charset="-122"/>
                      </a:endParaRPr>
                    </a:p>
                  </a:txBody>
                  <a:tcPr marL="68580" marR="68580" marT="34290" marB="34290" anchor="ctr">
                    <a:solidFill>
                      <a:srgbClr val="00AB7A"/>
                    </a:solidFill>
                  </a:tcPr>
                </a:tc>
              </a:tr>
              <a:tr h="418539">
                <a:tc>
                  <a:txBody>
                    <a:bodyPr/>
                    <a:lstStyle/>
                    <a:p>
                      <a:pPr algn="ctr"/>
                      <a:r>
                        <a:rPr lang="en-US" altLang="zh-CN" sz="1100" i="1" dirty="0">
                          <a:solidFill>
                            <a:schemeClr val="bg1">
                              <a:lumMod val="50000"/>
                            </a:schemeClr>
                          </a:solidFill>
                          <a:latin typeface="微软雅黑" panose="020B0503020204020204" pitchFamily="34" charset="-122"/>
                          <a:ea typeface="微软雅黑" panose="020B0503020204020204" pitchFamily="34" charset="-122"/>
                        </a:rPr>
                        <a:t>v1.0</a:t>
                      </a: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r>
                        <a:rPr lang="en-US" altLang="zh-CN" sz="1100" i="1" dirty="0" err="1" smtClean="0">
                          <a:solidFill>
                            <a:schemeClr val="bg1">
                              <a:lumMod val="50000"/>
                            </a:schemeClr>
                          </a:solidFill>
                          <a:latin typeface="微软雅黑" panose="020B0503020204020204" pitchFamily="34" charset="-122"/>
                          <a:ea typeface="微软雅黑" panose="020B0503020204020204" pitchFamily="34" charset="-122"/>
                        </a:rPr>
                        <a:t>Liangjing</a:t>
                      </a: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100" b="0" i="1" u="none" strike="noStrike" kern="1200" cap="none" spc="0" normalizeH="0" baseline="0" noProof="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王斌</a:t>
                      </a:r>
                      <a:endParaRPr kumimoji="0" lang="zh-CN" altLang="en-US" sz="1100" b="0" i="1"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txBody>
                  <a:tcPr marL="68580" marR="68580" marT="34290" marB="34290" anchor="ctr">
                    <a:solidFill>
                      <a:srgbClr val="E2E2E2"/>
                    </a:solidFill>
                  </a:tcPr>
                </a:tc>
                <a:tc>
                  <a:txBody>
                    <a:bodyPr/>
                    <a:lstStyle/>
                    <a:p>
                      <a:pPr algn="ctr"/>
                      <a:r>
                        <a:rPr lang="en-US" altLang="zh-CN" sz="1100" i="1" dirty="0">
                          <a:solidFill>
                            <a:schemeClr val="bg1">
                              <a:lumMod val="50000"/>
                            </a:schemeClr>
                          </a:solidFill>
                          <a:latin typeface="微软雅黑" panose="020B0503020204020204" pitchFamily="34" charset="-122"/>
                          <a:ea typeface="微软雅黑" panose="020B0503020204020204" pitchFamily="34" charset="-122"/>
                        </a:rPr>
                        <a:t>2022-6-20</a:t>
                      </a: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r>
                        <a:rPr lang="zh-CN" altLang="en-US" sz="1100" i="1" dirty="0">
                          <a:solidFill>
                            <a:schemeClr val="bg1">
                              <a:lumMod val="50000"/>
                            </a:schemeClr>
                          </a:solidFill>
                          <a:latin typeface="微软雅黑" panose="020B0503020204020204" pitchFamily="34" charset="-122"/>
                          <a:ea typeface="微软雅黑" panose="020B0503020204020204" pitchFamily="34" charset="-122"/>
                        </a:rPr>
                        <a:t>初稿</a:t>
                      </a: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r>
              <a:tr h="418539">
                <a:tc>
                  <a:txBody>
                    <a:bodyPr/>
                    <a:lstStyle/>
                    <a:p>
                      <a:pPr algn="ctr"/>
                      <a:r>
                        <a:rPr lang="en-US" altLang="zh-CN" sz="1100" i="1" dirty="0" smtClean="0">
                          <a:solidFill>
                            <a:schemeClr val="bg1">
                              <a:lumMod val="50000"/>
                            </a:schemeClr>
                          </a:solidFill>
                          <a:latin typeface="微软雅黑" panose="020B0503020204020204" pitchFamily="34" charset="-122"/>
                          <a:ea typeface="微软雅黑" panose="020B0503020204020204" pitchFamily="34" charset="-122"/>
                        </a:rPr>
                        <a:t>V2.0</a:t>
                      </a: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r>
                        <a:rPr lang="en-US" altLang="zh-CN" sz="1100" i="1" dirty="0" err="1" smtClean="0">
                          <a:solidFill>
                            <a:schemeClr val="bg1">
                              <a:lumMod val="50000"/>
                            </a:schemeClr>
                          </a:solidFill>
                          <a:latin typeface="微软雅黑" panose="020B0503020204020204" pitchFamily="34" charset="-122"/>
                          <a:ea typeface="微软雅黑" panose="020B0503020204020204" pitchFamily="34" charset="-122"/>
                        </a:rPr>
                        <a:t>Liangjing</a:t>
                      </a:r>
                      <a:r>
                        <a:rPr lang="en-US" altLang="zh-CN" sz="1100" i="1" dirty="0" smtClean="0">
                          <a:solidFill>
                            <a:schemeClr val="bg1">
                              <a:lumMod val="50000"/>
                            </a:schemeClr>
                          </a:solidFill>
                          <a:latin typeface="微软雅黑" panose="020B0503020204020204" pitchFamily="34" charset="-122"/>
                          <a:ea typeface="微软雅黑" panose="020B0503020204020204" pitchFamily="34" charset="-122"/>
                        </a:rPr>
                        <a:t> </a:t>
                      </a: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100" b="0" i="1"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王斌</a:t>
                      </a:r>
                      <a:endParaRPr kumimoji="0" lang="zh-CN" altLang="en-US" sz="1100" b="0" i="1"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txBody>
                  <a:tcPr marL="68580" marR="68580" marT="34290" marB="34290" anchor="ctr">
                    <a:solidFill>
                      <a:srgbClr val="E2E2E2"/>
                    </a:solidFill>
                  </a:tcPr>
                </a:tc>
                <a:tc>
                  <a:txBody>
                    <a:bodyPr/>
                    <a:lstStyle/>
                    <a:p>
                      <a:pPr algn="ctr"/>
                      <a:r>
                        <a:rPr lang="en-US" altLang="zh-CN" sz="1100" i="1" dirty="0" smtClean="0">
                          <a:solidFill>
                            <a:schemeClr val="bg1">
                              <a:lumMod val="50000"/>
                            </a:schemeClr>
                          </a:solidFill>
                          <a:latin typeface="微软雅黑" panose="020B0503020204020204" pitchFamily="34" charset="-122"/>
                          <a:ea typeface="微软雅黑" panose="020B0503020204020204" pitchFamily="34" charset="-122"/>
                        </a:rPr>
                        <a:t>2024-6-20</a:t>
                      </a: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r>
                        <a:rPr lang="zh-CN" altLang="en-US" sz="1100" i="1" dirty="0" smtClean="0">
                          <a:solidFill>
                            <a:schemeClr val="bg1">
                              <a:lumMod val="50000"/>
                            </a:schemeClr>
                          </a:solidFill>
                          <a:latin typeface="微软雅黑" panose="020B0503020204020204" pitchFamily="34" charset="-122"/>
                          <a:ea typeface="微软雅黑" panose="020B0503020204020204" pitchFamily="34" charset="-122"/>
                        </a:rPr>
                        <a:t>模板更新</a:t>
                      </a: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r>
              <a:tr h="418539">
                <a:tc>
                  <a:txBody>
                    <a:bodyPr/>
                    <a:lstStyle/>
                    <a:p>
                      <a:pPr algn="ct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r>
              <a:tr h="418539">
                <a:tc>
                  <a:txBody>
                    <a:bodyPr/>
                    <a:lstStyle/>
                    <a:p>
                      <a:pPr algn="ct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100" i="1" dirty="0">
                        <a:solidFill>
                          <a:schemeClr val="bg1">
                            <a:lumMod val="50000"/>
                          </a:schemeClr>
                        </a:solidFill>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r>
              <a:tr h="418539">
                <a:tc>
                  <a:txBody>
                    <a:bodyPr/>
                    <a:lstStyle/>
                    <a:p>
                      <a:pPr algn="ctr"/>
                      <a:endParaRPr lang="zh-CN" altLang="en-US" sz="120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r>
              <a:tr h="418539">
                <a:tc>
                  <a:txBody>
                    <a:bodyPr/>
                    <a:lstStyle/>
                    <a:p>
                      <a:pPr algn="ctr"/>
                      <a:endParaRPr lang="zh-CN" altLang="en-US" sz="120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r>
              <a:tr h="418539">
                <a:tc>
                  <a:txBody>
                    <a:bodyPr/>
                    <a:lstStyle/>
                    <a:p>
                      <a:pPr algn="ctr"/>
                      <a:endParaRPr lang="zh-CN" altLang="en-US" sz="120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68580" marR="68580" marT="34290" marB="34290" anchor="ctr">
                    <a:solidFill>
                      <a:srgbClr val="E2E2E2"/>
                    </a:solidFill>
                  </a:tcPr>
                </a:tc>
              </a:tr>
            </a:tbl>
          </a:graphicData>
        </a:graphic>
      </p:graphicFrame>
      <p:sp>
        <p:nvSpPr>
          <p:cNvPr id="5" name="矩形 4"/>
          <p:cNvSpPr/>
          <p:nvPr/>
        </p:nvSpPr>
        <p:spPr>
          <a:xfrm>
            <a:off x="351286" y="26648"/>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版本信息</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378774"/>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海量黑名单</a:t>
            </a:r>
            <a:endParaRPr lang="zh-CN" altLang="en-US" sz="1800" dirty="0">
              <a:solidFill>
                <a:schemeClr val="bg1"/>
              </a:solidFill>
              <a:cs typeface="+mn-cs"/>
            </a:endParaRPr>
          </a:p>
        </p:txBody>
      </p:sp>
      <p:sp>
        <p:nvSpPr>
          <p:cNvPr id="4" name="矩形 50"/>
          <p:cNvSpPr/>
          <p:nvPr/>
        </p:nvSpPr>
        <p:spPr>
          <a:xfrm>
            <a:off x="280887" y="630504"/>
            <a:ext cx="8582226" cy="336695"/>
          </a:xfrm>
          <a:prstGeom prst="rect">
            <a:avLst/>
          </a:prstGeom>
        </p:spPr>
        <p:txBody>
          <a:bodyPr wrap="square">
            <a:spAutoFit/>
          </a:bodyPr>
          <a:lstStyle/>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针对已知恶意地址和域名可以加入黑名单，</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目前 </a:t>
            </a:r>
            <a:r>
              <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HT-8000-IPS </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支持</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5W</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条</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IP/</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域名黑名单条目，</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可满足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多数场景下的使用需求。</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0" name="组合 19"/>
          <p:cNvGrpSpPr/>
          <p:nvPr/>
        </p:nvGrpSpPr>
        <p:grpSpPr>
          <a:xfrm>
            <a:off x="636532" y="1452553"/>
            <a:ext cx="7662142" cy="2896345"/>
            <a:chOff x="277744" y="1384248"/>
            <a:chExt cx="8342782" cy="3006486"/>
          </a:xfrm>
        </p:grpSpPr>
        <p:grpSp>
          <p:nvGrpSpPr>
            <p:cNvPr id="21" name="组合 20"/>
            <p:cNvGrpSpPr/>
            <p:nvPr/>
          </p:nvGrpSpPr>
          <p:grpSpPr>
            <a:xfrm>
              <a:off x="2527883" y="2586647"/>
              <a:ext cx="2004759" cy="1793246"/>
              <a:chOff x="824166" y="2943084"/>
              <a:chExt cx="2004759" cy="1793246"/>
            </a:xfrm>
          </p:grpSpPr>
          <p:pic>
            <p:nvPicPr>
              <p:cNvPr id="34"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85501" y="2954097"/>
                <a:ext cx="1943424" cy="16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圆角矩形 34"/>
              <p:cNvSpPr/>
              <p:nvPr/>
            </p:nvSpPr>
            <p:spPr bwMode="auto">
              <a:xfrm>
                <a:off x="824166" y="2943084"/>
                <a:ext cx="2004759" cy="1793246"/>
              </a:xfrm>
              <a:prstGeom prst="roundRect">
                <a:avLst>
                  <a:gd name="adj" fmla="val 0"/>
                </a:avLst>
              </a:prstGeom>
              <a:noFill/>
              <a:ln w="12700">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2" name="组合 21"/>
            <p:cNvGrpSpPr/>
            <p:nvPr/>
          </p:nvGrpSpPr>
          <p:grpSpPr>
            <a:xfrm>
              <a:off x="283680" y="2586474"/>
              <a:ext cx="2171873" cy="1793246"/>
              <a:chOff x="3553696" y="3030073"/>
              <a:chExt cx="2027954" cy="1650389"/>
            </a:xfrm>
          </p:grpSpPr>
          <p:sp>
            <p:nvSpPr>
              <p:cNvPr id="30" name="等腰三角形 7"/>
              <p:cNvSpPr/>
              <p:nvPr/>
            </p:nvSpPr>
            <p:spPr>
              <a:xfrm rot="10800000">
                <a:off x="3553696" y="3030232"/>
                <a:ext cx="1247414" cy="1650230"/>
              </a:xfrm>
              <a:custGeom>
                <a:avLst/>
                <a:gdLst/>
                <a:ahLst/>
                <a:cxnLst/>
                <a:rect l="l" t="t" r="r" b="b"/>
                <a:pathLst>
                  <a:path w="5585460" h="2057400">
                    <a:moveTo>
                      <a:pt x="1725930" y="0"/>
                    </a:moveTo>
                    <a:lnTo>
                      <a:pt x="1729727" y="0"/>
                    </a:lnTo>
                    <a:lnTo>
                      <a:pt x="5585460" y="0"/>
                    </a:lnTo>
                    <a:lnTo>
                      <a:pt x="5585460" y="2057400"/>
                    </a:lnTo>
                    <a:lnTo>
                      <a:pt x="3451860" y="2057400"/>
                    </a:lnTo>
                    <a:lnTo>
                      <a:pt x="1725930" y="2057400"/>
                    </a:lnTo>
                    <a:lnTo>
                      <a:pt x="0" y="2057400"/>
                    </a:lnTo>
                    <a:lnTo>
                      <a:pt x="1725930" y="4516"/>
                    </a:lnTo>
                    <a:close/>
                  </a:path>
                </a:pathLst>
              </a:custGeom>
              <a:solidFill>
                <a:srgbClr val="0070C0">
                  <a:alpha val="70000"/>
                </a:srgbClr>
              </a:solidFill>
              <a:ln w="12700">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2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等腰三角形 7"/>
              <p:cNvSpPr/>
              <p:nvPr/>
            </p:nvSpPr>
            <p:spPr>
              <a:xfrm>
                <a:off x="4362177" y="3030073"/>
                <a:ext cx="1219473" cy="1650230"/>
              </a:xfrm>
              <a:custGeom>
                <a:avLst/>
                <a:gdLst/>
                <a:ahLst/>
                <a:cxnLst/>
                <a:rect l="l" t="t" r="r" b="b"/>
                <a:pathLst>
                  <a:path w="5585460" h="2057400">
                    <a:moveTo>
                      <a:pt x="1725930" y="0"/>
                    </a:moveTo>
                    <a:lnTo>
                      <a:pt x="1729727" y="0"/>
                    </a:lnTo>
                    <a:lnTo>
                      <a:pt x="5585460" y="0"/>
                    </a:lnTo>
                    <a:lnTo>
                      <a:pt x="5585460" y="2057400"/>
                    </a:lnTo>
                    <a:lnTo>
                      <a:pt x="3451860" y="2057400"/>
                    </a:lnTo>
                    <a:lnTo>
                      <a:pt x="1725930" y="2057400"/>
                    </a:lnTo>
                    <a:lnTo>
                      <a:pt x="0" y="2057400"/>
                    </a:lnTo>
                    <a:lnTo>
                      <a:pt x="1725930" y="4516"/>
                    </a:lnTo>
                    <a:close/>
                  </a:path>
                </a:pathLst>
              </a:custGeom>
              <a:solidFill>
                <a:srgbClr val="019E71"/>
              </a:solidFill>
              <a:ln w="12700">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2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2" name="Picture 4" descr="C:\Users\lengwuchao\Pictures\Saved Pictures\IPv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3940" y="3526986"/>
                <a:ext cx="618237" cy="6564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3" name="Picture 5" descr="C:\Users\lengwuchao\Pictures\Saved Pictures\IPv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110" y="3547580"/>
                <a:ext cx="598841" cy="63580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3" name="圆角矩形 22"/>
            <p:cNvSpPr/>
            <p:nvPr/>
          </p:nvSpPr>
          <p:spPr bwMode="auto">
            <a:xfrm>
              <a:off x="6648914" y="2597661"/>
              <a:ext cx="1971612" cy="1793073"/>
            </a:xfrm>
            <a:prstGeom prst="roundRect">
              <a:avLst>
                <a:gd name="adj" fmla="val 0"/>
              </a:avLst>
            </a:prstGeom>
            <a:solidFill>
              <a:srgbClr val="0070C0">
                <a:alpha val="70000"/>
              </a:srgbClr>
            </a:solidFill>
            <a:ln w="12700">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圆角矩形 23"/>
            <p:cNvSpPr/>
            <p:nvPr/>
          </p:nvSpPr>
          <p:spPr bwMode="auto">
            <a:xfrm>
              <a:off x="4604972" y="2586474"/>
              <a:ext cx="1971612" cy="1793070"/>
            </a:xfrm>
            <a:prstGeom prst="roundRect">
              <a:avLst>
                <a:gd name="adj" fmla="val 0"/>
              </a:avLst>
            </a:prstGeom>
            <a:solidFill>
              <a:srgbClr val="019E71"/>
            </a:solidFill>
            <a:ln w="12700">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50000</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0420" y="3109512"/>
              <a:ext cx="815658" cy="746991"/>
            </a:xfrm>
            <a:prstGeom prst="rect">
              <a:avLst/>
            </a:prstGeom>
          </p:spPr>
        </p:pic>
        <p:sp>
          <p:nvSpPr>
            <p:cNvPr id="26" name="矩形 25"/>
            <p:cNvSpPr/>
            <p:nvPr/>
          </p:nvSpPr>
          <p:spPr bwMode="auto">
            <a:xfrm>
              <a:off x="2527883" y="1384248"/>
              <a:ext cx="2004759" cy="1129055"/>
            </a:xfrm>
            <a:prstGeom prst="rect">
              <a:avLst/>
            </a:prstGeom>
            <a:ln w="12700">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050" dirty="0">
                  <a:latin typeface="微软雅黑" panose="020B0503020204020204" pitchFamily="34" charset="-122"/>
                  <a:ea typeface="微软雅黑" panose="020B0503020204020204" pitchFamily="34" charset="-122"/>
                  <a:sym typeface="Arial" panose="020B0604020202020204" pitchFamily="34" charset="0"/>
                </a:rPr>
                <a:t>使用定制高效匹配算法</a:t>
              </a:r>
              <a:endParaRPr lang="en-US" altLang="zh-CN" sz="10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矩形 26"/>
            <p:cNvSpPr/>
            <p:nvPr/>
          </p:nvSpPr>
          <p:spPr bwMode="auto">
            <a:xfrm>
              <a:off x="277744" y="1384248"/>
              <a:ext cx="2177809" cy="1129055"/>
            </a:xfrm>
            <a:prstGeom prst="rect">
              <a:avLst/>
            </a:prstGeom>
            <a:ln w="12700">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050" dirty="0">
                  <a:latin typeface="微软雅黑" panose="020B0503020204020204" pitchFamily="34" charset="-122"/>
                  <a:ea typeface="微软雅黑" panose="020B0503020204020204" pitchFamily="34" charset="-122"/>
                  <a:sym typeface="Arial" panose="020B0604020202020204" pitchFamily="34" charset="0"/>
                </a:rPr>
                <a:t>支持</a:t>
              </a:r>
              <a:r>
                <a:rPr lang="en-US" altLang="zh-CN" sz="1050" dirty="0">
                  <a:latin typeface="微软雅黑" panose="020B0503020204020204" pitchFamily="34" charset="-122"/>
                  <a:ea typeface="微软雅黑" panose="020B0503020204020204" pitchFamily="34" charset="-122"/>
                  <a:sym typeface="Arial" panose="020B0604020202020204" pitchFamily="34" charset="0"/>
                </a:rPr>
                <a:t>IPv4</a:t>
              </a:r>
              <a:r>
                <a:rPr lang="zh-CN" altLang="en-US" sz="1050" dirty="0">
                  <a:latin typeface="微软雅黑" panose="020B0503020204020204" pitchFamily="34" charset="-122"/>
                  <a:ea typeface="微软雅黑" panose="020B0503020204020204" pitchFamily="34" charset="-122"/>
                  <a:sym typeface="Arial" panose="020B0604020202020204" pitchFamily="34" charset="0"/>
                </a:rPr>
                <a:t>和</a:t>
              </a:r>
              <a:r>
                <a:rPr lang="en-US" altLang="zh-CN" sz="1050" dirty="0">
                  <a:latin typeface="微软雅黑" panose="020B0503020204020204" pitchFamily="34" charset="-122"/>
                  <a:ea typeface="微软雅黑" panose="020B0503020204020204" pitchFamily="34" charset="-122"/>
                  <a:sym typeface="Arial" panose="020B0604020202020204" pitchFamily="34" charset="0"/>
                </a:rPr>
                <a:t>IPv6</a:t>
              </a:r>
              <a:r>
                <a:rPr lang="zh-CN" altLang="en-US" sz="1050" dirty="0">
                  <a:latin typeface="微软雅黑" panose="020B0503020204020204" pitchFamily="34" charset="-122"/>
                  <a:ea typeface="微软雅黑" panose="020B0503020204020204" pitchFamily="34" charset="-122"/>
                  <a:sym typeface="Arial" panose="020B0604020202020204" pitchFamily="34" charset="0"/>
                </a:rPr>
                <a:t>地址</a:t>
              </a:r>
              <a:endParaRPr lang="en-US" altLang="zh-CN" sz="10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矩形 27"/>
            <p:cNvSpPr/>
            <p:nvPr/>
          </p:nvSpPr>
          <p:spPr bwMode="auto">
            <a:xfrm>
              <a:off x="4604972" y="1384248"/>
              <a:ext cx="1971612" cy="1129055"/>
            </a:xfrm>
            <a:prstGeom prst="rect">
              <a:avLst/>
            </a:prstGeom>
            <a:ln w="12700">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050" dirty="0">
                  <a:latin typeface="微软雅黑" panose="020B0503020204020204" pitchFamily="34" charset="-122"/>
                  <a:ea typeface="微软雅黑" panose="020B0503020204020204" pitchFamily="34" charset="-122"/>
                  <a:sym typeface="Arial" panose="020B0604020202020204" pitchFamily="34" charset="0"/>
                </a:rPr>
                <a:t>最大支持</a:t>
              </a:r>
              <a:r>
                <a:rPr lang="en-US" altLang="zh-CN" sz="1050" dirty="0">
                  <a:latin typeface="微软雅黑" panose="020B0503020204020204" pitchFamily="34" charset="-122"/>
                  <a:ea typeface="微软雅黑" panose="020B0503020204020204" pitchFamily="34" charset="-122"/>
                  <a:sym typeface="Arial" panose="020B0604020202020204" pitchFamily="34" charset="0"/>
                </a:rPr>
                <a:t>5W</a:t>
              </a:r>
              <a:r>
                <a:rPr lang="zh-CN" altLang="en-US" sz="1050" dirty="0">
                  <a:latin typeface="微软雅黑" panose="020B0503020204020204" pitchFamily="34" charset="-122"/>
                  <a:ea typeface="微软雅黑" panose="020B0503020204020204" pitchFamily="34" charset="-122"/>
                  <a:sym typeface="Arial" panose="020B0604020202020204" pitchFamily="34" charset="0"/>
                </a:rPr>
                <a:t>条黑名单条目</a:t>
              </a:r>
              <a:endParaRPr lang="en-US" altLang="zh-CN" sz="10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矩形 28"/>
            <p:cNvSpPr/>
            <p:nvPr/>
          </p:nvSpPr>
          <p:spPr bwMode="auto">
            <a:xfrm>
              <a:off x="6648914" y="1384248"/>
              <a:ext cx="1971612" cy="1129055"/>
            </a:xfrm>
            <a:prstGeom prst="rect">
              <a:avLst/>
            </a:prstGeom>
            <a:ln w="12700">
              <a:solidFill>
                <a:schemeClr val="tx2">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1050" dirty="0">
                  <a:latin typeface="微软雅黑" panose="020B0503020204020204" pitchFamily="34" charset="-122"/>
                  <a:ea typeface="微软雅黑" panose="020B0503020204020204" pitchFamily="34" charset="-122"/>
                  <a:sym typeface="Arial" panose="020B0604020202020204" pitchFamily="34" charset="0"/>
                </a:rPr>
                <a:t>支持与资产</a:t>
              </a:r>
              <a:r>
                <a:rPr lang="zh-CN" altLang="en-US" sz="1050" dirty="0" smtClean="0">
                  <a:latin typeface="微软雅黑" panose="020B0503020204020204" pitchFamily="34" charset="-122"/>
                  <a:ea typeface="微软雅黑" panose="020B0503020204020204" pitchFamily="34" charset="-122"/>
                  <a:sym typeface="Arial" panose="020B0604020202020204" pitchFamily="34" charset="0"/>
                </a:rPr>
                <a:t>管理</a:t>
              </a:r>
              <a:endParaRPr lang="en-US" altLang="zh-CN" sz="1050" dirty="0" smtClean="0">
                <a:latin typeface="微软雅黑" panose="020B0503020204020204" pitchFamily="34" charset="-122"/>
                <a:ea typeface="微软雅黑" panose="020B0503020204020204" pitchFamily="34" charset="-122"/>
                <a:sym typeface="Arial" panose="020B0604020202020204" pitchFamily="34" charset="0"/>
              </a:endParaRPr>
            </a:p>
            <a:p>
              <a:pPr algn="ctr">
                <a:lnSpc>
                  <a:spcPct val="150000"/>
                </a:lnSpc>
              </a:pPr>
              <a:r>
                <a:rPr lang="zh-CN" altLang="en-US" sz="1050" dirty="0" smtClean="0">
                  <a:latin typeface="微软雅黑" panose="020B0503020204020204" pitchFamily="34" charset="-122"/>
                  <a:ea typeface="微软雅黑" panose="020B0503020204020204" pitchFamily="34" charset="-122"/>
                  <a:sym typeface="Arial" panose="020B0604020202020204" pitchFamily="34" charset="0"/>
                </a:rPr>
                <a:t>失陷主机</a:t>
              </a:r>
              <a:endParaRPr lang="en-US" altLang="zh-CN" sz="1050" dirty="0" smtClean="0">
                <a:latin typeface="微软雅黑" panose="020B0503020204020204" pitchFamily="34" charset="-122"/>
                <a:ea typeface="微软雅黑" panose="020B0503020204020204" pitchFamily="34" charset="-122"/>
                <a:sym typeface="Arial" panose="020B0604020202020204" pitchFamily="34" charset="0"/>
              </a:endParaRPr>
            </a:p>
            <a:p>
              <a:pPr algn="ctr">
                <a:lnSpc>
                  <a:spcPct val="150000"/>
                </a:lnSpc>
              </a:pPr>
              <a:r>
                <a:rPr lang="zh-CN" altLang="en-US" sz="1050" dirty="0" smtClean="0">
                  <a:latin typeface="微软雅黑" panose="020B0503020204020204" pitchFamily="34" charset="-122"/>
                  <a:ea typeface="微软雅黑" panose="020B0503020204020204" pitchFamily="34" charset="-122"/>
                  <a:sym typeface="Arial" panose="020B0604020202020204" pitchFamily="34" charset="0"/>
                </a:rPr>
                <a:t>威胁</a:t>
              </a:r>
              <a:r>
                <a:rPr lang="zh-CN" altLang="en-US" sz="1050" dirty="0">
                  <a:latin typeface="微软雅黑" panose="020B0503020204020204" pitchFamily="34" charset="-122"/>
                  <a:ea typeface="微软雅黑" panose="020B0503020204020204" pitchFamily="34" charset="-122"/>
                  <a:sym typeface="Arial" panose="020B0604020202020204" pitchFamily="34" charset="0"/>
                </a:rPr>
                <a:t>情报等功能联动</a:t>
              </a:r>
              <a:endParaRPr lang="zh-CN" altLang="en-US" sz="1050" dirty="0">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373927"/>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a:solidFill>
                  <a:schemeClr val="bg1"/>
                </a:solidFill>
                <a:cs typeface="+mn-cs"/>
              </a:rPr>
              <a:t>攻击链可视化</a:t>
            </a:r>
            <a:endParaRPr lang="zh-CN" altLang="en-US" sz="1800" dirty="0">
              <a:solidFill>
                <a:schemeClr val="bg1"/>
              </a:solidFill>
              <a:cs typeface="+mn-cs"/>
            </a:endParaRPr>
          </a:p>
        </p:txBody>
      </p:sp>
      <p:grpSp>
        <p:nvGrpSpPr>
          <p:cNvPr id="2" name="组合 1"/>
          <p:cNvGrpSpPr/>
          <p:nvPr/>
        </p:nvGrpSpPr>
        <p:grpSpPr>
          <a:xfrm>
            <a:off x="852554" y="1126046"/>
            <a:ext cx="7138926" cy="3701985"/>
            <a:chOff x="425832" y="1124393"/>
            <a:chExt cx="8016085" cy="4156846"/>
          </a:xfrm>
        </p:grpSpPr>
        <p:pic>
          <p:nvPicPr>
            <p:cNvPr id="4" name="图片 3"/>
            <p:cNvPicPr>
              <a:picLocks noChangeAspect="1"/>
            </p:cNvPicPr>
            <p:nvPr/>
          </p:nvPicPr>
          <p:blipFill rotWithShape="1">
            <a:blip r:embed="rId1"/>
            <a:srcRect b="44103"/>
            <a:stretch>
              <a:fillRect/>
            </a:stretch>
          </p:blipFill>
          <p:spPr>
            <a:xfrm>
              <a:off x="541497" y="1724480"/>
              <a:ext cx="7730826" cy="143404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5" name="矩形 4"/>
            <p:cNvSpPr/>
            <p:nvPr/>
          </p:nvSpPr>
          <p:spPr>
            <a:xfrm>
              <a:off x="1288631" y="1457819"/>
              <a:ext cx="898543" cy="311034"/>
            </a:xfrm>
            <a:prstGeom prst="rect">
              <a:avLst/>
            </a:prstGeom>
          </p:spPr>
          <p:txBody>
            <a:bodyPr wrap="none">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扫描阶段</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a:off x="3205626" y="1455321"/>
              <a:ext cx="898543" cy="311034"/>
            </a:xfrm>
            <a:prstGeom prst="rect">
              <a:avLst/>
            </a:prstGeom>
          </p:spPr>
          <p:txBody>
            <a:bodyPr wrap="none">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入侵阶段</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矩形 6"/>
            <p:cNvSpPr/>
            <p:nvPr/>
          </p:nvSpPr>
          <p:spPr>
            <a:xfrm>
              <a:off x="4999974" y="1452915"/>
              <a:ext cx="898543" cy="311034"/>
            </a:xfrm>
            <a:prstGeom prst="rect">
              <a:avLst/>
            </a:prstGeom>
          </p:spPr>
          <p:txBody>
            <a:bodyPr wrap="none">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暴露阶段</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nvSpPr>
          <p:spPr>
            <a:xfrm>
              <a:off x="6794324" y="1455413"/>
              <a:ext cx="898543" cy="311034"/>
            </a:xfrm>
            <a:prstGeom prst="rect">
              <a:avLst/>
            </a:prstGeom>
          </p:spPr>
          <p:txBody>
            <a:bodyPr wrap="none">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泄露阶段</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9" name="图片 8"/>
            <p:cNvPicPr>
              <a:picLocks noChangeAspect="1"/>
            </p:cNvPicPr>
            <p:nvPr/>
          </p:nvPicPr>
          <p:blipFill>
            <a:blip r:embed="rId2"/>
            <a:stretch>
              <a:fillRect/>
            </a:stretch>
          </p:blipFill>
          <p:spPr>
            <a:xfrm>
              <a:off x="541495" y="3791630"/>
              <a:ext cx="7730890" cy="140722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1" name="标题 1"/>
            <p:cNvSpPr txBox="1"/>
            <p:nvPr/>
          </p:nvSpPr>
          <p:spPr>
            <a:xfrm>
              <a:off x="425832" y="1124393"/>
              <a:ext cx="8003395" cy="281179"/>
            </a:xfrm>
            <a:prstGeom prst="rect">
              <a:avLst/>
            </a:prstGeom>
            <a:solidFill>
              <a:srgbClr val="00AB7A"/>
            </a:solidFill>
            <a:effectLst>
              <a:outerShdw blurRad="50800" dist="38100" dir="2700000" algn="tl" rotWithShape="0">
                <a:prstClr val="black">
                  <a:alpha val="40000"/>
                </a:prstClr>
              </a:outerShdw>
            </a:effectLst>
          </p:spPr>
          <p:txBody>
            <a:bodyPr lIns="91330" tIns="45668" rIns="91330" bIns="45668" anchor="ctr"/>
            <a:lstStyle/>
            <a:p>
              <a:pPr algn="ctr">
                <a:defRPr/>
              </a:pPr>
              <a:r>
                <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资产（被攻击者）维度的攻击链分析</a:t>
              </a:r>
              <a:endPar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矩形 11"/>
            <p:cNvSpPr/>
            <p:nvPr/>
          </p:nvSpPr>
          <p:spPr bwMode="auto">
            <a:xfrm>
              <a:off x="427464" y="1124393"/>
              <a:ext cx="8014453" cy="4156846"/>
            </a:xfrm>
            <a:prstGeom prst="rect">
              <a:avLst/>
            </a:prstGeom>
            <a:noFill/>
            <a:ln>
              <a:solidFill>
                <a:schemeClr val="bg1">
                  <a:lumMod val="65000"/>
                </a:schemeClr>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3" tIns="45687" rIns="91373" bIns="45687"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3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标题 1"/>
            <p:cNvSpPr txBox="1"/>
            <p:nvPr/>
          </p:nvSpPr>
          <p:spPr>
            <a:xfrm>
              <a:off x="425832" y="3147909"/>
              <a:ext cx="8003395" cy="281179"/>
            </a:xfrm>
            <a:prstGeom prst="rect">
              <a:avLst/>
            </a:prstGeom>
            <a:solidFill>
              <a:srgbClr val="00AB7A"/>
            </a:solidFill>
            <a:effectLst>
              <a:outerShdw blurRad="50800" dist="38100" dir="2700000" algn="tl" rotWithShape="0">
                <a:prstClr val="black">
                  <a:alpha val="40000"/>
                </a:prstClr>
              </a:outerShdw>
            </a:effectLst>
          </p:spPr>
          <p:txBody>
            <a:bodyPr lIns="91330" tIns="45668" rIns="91330" bIns="45668" anchor="ctr"/>
            <a:lstStyle/>
            <a:p>
              <a:pPr algn="ctr">
                <a:defRPr/>
              </a:pPr>
              <a:r>
                <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攻击者维度的攻击链分析</a:t>
              </a:r>
              <a:endPar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1288631" y="3477437"/>
              <a:ext cx="898543" cy="311034"/>
            </a:xfrm>
            <a:prstGeom prst="rect">
              <a:avLst/>
            </a:prstGeom>
          </p:spPr>
          <p:txBody>
            <a:bodyPr wrap="none">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扫描阶段</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矩形 14"/>
            <p:cNvSpPr/>
            <p:nvPr/>
          </p:nvSpPr>
          <p:spPr>
            <a:xfrm>
              <a:off x="3205626" y="3474939"/>
              <a:ext cx="898543" cy="311034"/>
            </a:xfrm>
            <a:prstGeom prst="rect">
              <a:avLst/>
            </a:prstGeom>
          </p:spPr>
          <p:txBody>
            <a:bodyPr wrap="none">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入侵阶段</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矩形 15"/>
            <p:cNvSpPr/>
            <p:nvPr/>
          </p:nvSpPr>
          <p:spPr>
            <a:xfrm>
              <a:off x="4999974" y="3472532"/>
              <a:ext cx="898543" cy="311034"/>
            </a:xfrm>
            <a:prstGeom prst="rect">
              <a:avLst/>
            </a:prstGeom>
          </p:spPr>
          <p:txBody>
            <a:bodyPr wrap="none">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渗透阶段</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16"/>
            <p:cNvSpPr/>
            <p:nvPr/>
          </p:nvSpPr>
          <p:spPr>
            <a:xfrm>
              <a:off x="6794324" y="3475030"/>
              <a:ext cx="898543" cy="311034"/>
            </a:xfrm>
            <a:prstGeom prst="rect">
              <a:avLst/>
            </a:prstGeom>
          </p:spPr>
          <p:txBody>
            <a:bodyPr wrap="none">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盗取阶段</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8" name="íSlïdê"/>
          <p:cNvSpPr txBox="1"/>
          <p:nvPr/>
        </p:nvSpPr>
        <p:spPr>
          <a:xfrm>
            <a:off x="146060" y="588342"/>
            <a:ext cx="8851880" cy="320072"/>
          </a:xfrm>
          <a:prstGeom prst="rect">
            <a:avLst/>
          </a:prstGeom>
          <a:noFill/>
        </p:spPr>
        <p:txBody>
          <a:bodyPr wrap="square" lIns="71933" tIns="0" rIns="71933" bIns="0" anchor="ctr" anchorCtr="0">
            <a:no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安全事件攻击链分析，以资产和攻击者维度关联安全事件，将攻击过程阶段化、具体化和可视化，为事后回溯提供数据支撑</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359630"/>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a:solidFill>
                  <a:schemeClr val="bg1"/>
                </a:solidFill>
                <a:cs typeface="+mn-cs"/>
              </a:rPr>
              <a:t>安全信息本地留存</a:t>
            </a:r>
            <a:endParaRPr lang="zh-CN" altLang="en-US" sz="1800" dirty="0">
              <a:solidFill>
                <a:schemeClr val="bg1"/>
              </a:solidFill>
              <a:cs typeface="+mn-cs"/>
            </a:endParaRPr>
          </a:p>
        </p:txBody>
      </p:sp>
      <p:sp>
        <p:nvSpPr>
          <p:cNvPr id="4" name="íSlïdê"/>
          <p:cNvSpPr txBox="1"/>
          <p:nvPr/>
        </p:nvSpPr>
        <p:spPr>
          <a:xfrm>
            <a:off x="-68649" y="596944"/>
            <a:ext cx="9166035" cy="785415"/>
          </a:xfrm>
          <a:prstGeom prst="rect">
            <a:avLst/>
          </a:prstGeom>
          <a:noFill/>
        </p:spPr>
        <p:txBody>
          <a:bodyPr wrap="square" lIns="71933" tIns="0" rIns="71933" bIns="0" anchor="ctr" anchorCtr="0">
            <a:noAutofit/>
          </a:bodyPr>
          <a:lstStyle/>
          <a:p>
            <a:pPr marL="171450" indent="-1714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针对</a:t>
            </a:r>
            <a:r>
              <a:rPr lang="en-US" altLang="zh-CN" sz="1200" dirty="0">
                <a:latin typeface="微软雅黑" panose="020B0503020204020204" pitchFamily="34" charset="-122"/>
                <a:ea typeface="微软雅黑" panose="020B0503020204020204" pitchFamily="34" charset="-122"/>
                <a:cs typeface="+mn-ea"/>
                <a:sym typeface="Arial" panose="020B0604020202020204" pitchFamily="34" charset="0"/>
              </a:rPr>
              <a:t>IPS</a:t>
            </a: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攻击事件留存原始报文备查、取证，支持报文下载、回溯</a:t>
            </a:r>
            <a:endParaRPr lang="en-US" altLang="zh-CN" sz="1200" dirty="0">
              <a:latin typeface="微软雅黑" panose="020B0503020204020204" pitchFamily="34" charset="-122"/>
              <a:ea typeface="微软雅黑" panose="020B0503020204020204" pitchFamily="34" charset="-122"/>
              <a:cs typeface="+mn-ea"/>
              <a:sym typeface="Arial" panose="020B0604020202020204" pitchFamily="34" charset="0"/>
            </a:endParaRPr>
          </a:p>
          <a:p>
            <a:pPr marL="171450" indent="-1714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攻击事件支持事件详情展示，攻击事件支持跳转至详情，可查看事件关联的</a:t>
            </a:r>
            <a:r>
              <a:rPr lang="en-US" altLang="zh-CN" sz="1200" dirty="0">
                <a:latin typeface="微软雅黑" panose="020B0503020204020204" pitchFamily="34" charset="-122"/>
                <a:ea typeface="微软雅黑" panose="020B0503020204020204" pitchFamily="34" charset="-122"/>
                <a:cs typeface="+mn-ea"/>
                <a:sym typeface="Arial" panose="020B0604020202020204" pitchFamily="34" charset="0"/>
              </a:rPr>
              <a:t>CVE</a:t>
            </a: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和</a:t>
            </a:r>
            <a:r>
              <a:rPr lang="en-US" altLang="zh-CN" sz="1200" dirty="0">
                <a:latin typeface="微软雅黑" panose="020B0503020204020204" pitchFamily="34" charset="-122"/>
                <a:ea typeface="微软雅黑" panose="020B0503020204020204" pitchFamily="34" charset="-122"/>
                <a:cs typeface="+mn-ea"/>
                <a:sym typeface="Arial" panose="020B0604020202020204" pitchFamily="34" charset="0"/>
              </a:rPr>
              <a:t>CNNVD</a:t>
            </a: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号，以及影响系统、事件详细和处理建议</a:t>
            </a:r>
            <a:endParaRPr lang="en-US" altLang="zh-CN" sz="1200" dirty="0">
              <a:latin typeface="微软雅黑" panose="020B0503020204020204" pitchFamily="34" charset="-122"/>
              <a:ea typeface="微软雅黑" panose="020B0503020204020204" pitchFamily="34" charset="-122"/>
              <a:cs typeface="+mn-ea"/>
              <a:sym typeface="Arial" panose="020B0604020202020204" pitchFamily="34" charset="0"/>
            </a:endParaRPr>
          </a:p>
          <a:p>
            <a:pPr marL="171450" indent="-1714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支持日志聚合，可按照源</a:t>
            </a:r>
            <a:r>
              <a:rPr lang="en-US" altLang="zh-CN" sz="1200" dirty="0">
                <a:latin typeface="微软雅黑" panose="020B0503020204020204" pitchFamily="34" charset="-122"/>
                <a:ea typeface="微软雅黑" panose="020B0503020204020204" pitchFamily="34" charset="-122"/>
                <a:cs typeface="+mn-ea"/>
                <a:sym typeface="Arial" panose="020B0604020202020204" pitchFamily="34" charset="0"/>
              </a:rPr>
              <a:t>IP</a:t>
            </a: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、目的</a:t>
            </a:r>
            <a:r>
              <a:rPr lang="en-US" altLang="zh-CN" sz="1200" dirty="0">
                <a:latin typeface="微软雅黑" panose="020B0503020204020204" pitchFamily="34" charset="-122"/>
                <a:ea typeface="微软雅黑" panose="020B0503020204020204" pitchFamily="34" charset="-122"/>
                <a:cs typeface="+mn-ea"/>
                <a:sym typeface="Arial" panose="020B0604020202020204" pitchFamily="34" charset="0"/>
              </a:rPr>
              <a:t>IP</a:t>
            </a: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、防护规则和源目</a:t>
            </a:r>
            <a:r>
              <a:rPr lang="en-US" altLang="zh-CN" sz="1200" dirty="0">
                <a:latin typeface="微软雅黑" panose="020B0503020204020204" pitchFamily="34" charset="-122"/>
                <a:ea typeface="微软雅黑" panose="020B0503020204020204" pitchFamily="34" charset="-122"/>
                <a:cs typeface="+mn-ea"/>
                <a:sym typeface="Arial" panose="020B0604020202020204" pitchFamily="34" charset="0"/>
              </a:rPr>
              <a:t>IP</a:t>
            </a: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等维度进行聚合，方便管理员快速进行攻击事件统计和回溯。</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5" name="图片 4"/>
          <p:cNvPicPr>
            <a:picLocks noChangeAspect="1"/>
          </p:cNvPicPr>
          <p:nvPr/>
        </p:nvPicPr>
        <p:blipFill>
          <a:blip r:embed="rId1"/>
          <a:stretch>
            <a:fillRect/>
          </a:stretch>
        </p:blipFill>
        <p:spPr>
          <a:xfrm>
            <a:off x="297892" y="1514424"/>
            <a:ext cx="6301028" cy="2919988"/>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矩形 5"/>
          <p:cNvSpPr/>
          <p:nvPr/>
        </p:nvSpPr>
        <p:spPr bwMode="auto">
          <a:xfrm>
            <a:off x="5712786" y="2095594"/>
            <a:ext cx="439860" cy="203012"/>
          </a:xfrm>
          <a:prstGeom prst="rect">
            <a:avLst/>
          </a:prstGeom>
          <a:noFill/>
          <a:ln>
            <a:solidFill>
              <a:srgbClr val="019E71"/>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rotWithShape="1">
          <a:blip r:embed="rId2"/>
          <a:srcRect l="1208"/>
          <a:stretch>
            <a:fillRect/>
          </a:stretch>
        </p:blipFill>
        <p:spPr>
          <a:xfrm>
            <a:off x="698706" y="2095594"/>
            <a:ext cx="4206361" cy="208910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任意多边形 7"/>
          <p:cNvSpPr/>
          <p:nvPr/>
        </p:nvSpPr>
        <p:spPr>
          <a:xfrm>
            <a:off x="561341" y="2064618"/>
            <a:ext cx="5229860" cy="104644"/>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noFill/>
          <a:ln w="6350" cap="flat">
            <a:solidFill>
              <a:srgbClr val="019E71"/>
            </a:solidFill>
            <a:prstDash val="solid"/>
            <a:miter lim="800000"/>
            <a:headEnd type="triangle"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68496" tIns="34248" rIns="68496" bIns="34248" numCol="1" anchor="t" anchorCtr="0" compatLnSpc="1"/>
          <a:lstStyle/>
          <a:p>
            <a:endParaRPr lang="zh-CN" altLang="en-US" sz="1795"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9" name="图片 8"/>
          <p:cNvPicPr>
            <a:picLocks noChangeAspect="1"/>
          </p:cNvPicPr>
          <p:nvPr/>
        </p:nvPicPr>
        <p:blipFill>
          <a:blip r:embed="rId3"/>
          <a:stretch>
            <a:fillRect/>
          </a:stretch>
        </p:blipFill>
        <p:spPr>
          <a:xfrm>
            <a:off x="6349284" y="2721751"/>
            <a:ext cx="2323317" cy="192479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0" name="矩形 9"/>
          <p:cNvSpPr/>
          <p:nvPr/>
        </p:nvSpPr>
        <p:spPr bwMode="auto">
          <a:xfrm>
            <a:off x="6180157" y="2095594"/>
            <a:ext cx="439860" cy="203012"/>
          </a:xfrm>
          <a:prstGeom prst="rect">
            <a:avLst/>
          </a:prstGeom>
          <a:noFill/>
          <a:ln>
            <a:solidFill>
              <a:srgbClr val="019E71"/>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任意多边形 10"/>
          <p:cNvSpPr/>
          <p:nvPr/>
        </p:nvSpPr>
        <p:spPr>
          <a:xfrm flipH="1" flipV="1">
            <a:off x="6371058" y="2223623"/>
            <a:ext cx="2353903" cy="460082"/>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noFill/>
          <a:ln w="6350" cap="flat">
            <a:solidFill>
              <a:srgbClr val="019E71"/>
            </a:solidFill>
            <a:prstDash val="solid"/>
            <a:miter lim="800000"/>
            <a:headEnd type="triangle"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68496" tIns="34248" rIns="68496" bIns="34248" numCol="1" anchor="t" anchorCtr="0" compatLnSpc="1"/>
          <a:lstStyle/>
          <a:p>
            <a:endParaRPr lang="zh-CN" altLang="en-US" sz="1795"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12" name="图片 11"/>
          <p:cNvPicPr>
            <a:picLocks noChangeAspect="1"/>
          </p:cNvPicPr>
          <p:nvPr/>
        </p:nvPicPr>
        <p:blipFill>
          <a:blip r:embed="rId4"/>
          <a:stretch>
            <a:fillRect/>
          </a:stretch>
        </p:blipFill>
        <p:spPr>
          <a:xfrm>
            <a:off x="1468153" y="2527560"/>
            <a:ext cx="4182954" cy="214738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3" name="矩形 12"/>
          <p:cNvSpPr/>
          <p:nvPr/>
        </p:nvSpPr>
        <p:spPr bwMode="auto">
          <a:xfrm>
            <a:off x="6565764" y="3980937"/>
            <a:ext cx="2050982" cy="133228"/>
          </a:xfrm>
          <a:prstGeom prst="rect">
            <a:avLst/>
          </a:prstGeom>
          <a:noFill/>
          <a:ln>
            <a:solidFill>
              <a:srgbClr val="019E71"/>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任意多边形 13"/>
          <p:cNvSpPr/>
          <p:nvPr/>
        </p:nvSpPr>
        <p:spPr>
          <a:xfrm>
            <a:off x="1326980" y="2487752"/>
            <a:ext cx="5409305" cy="149318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noFill/>
          <a:ln w="6350" cap="flat">
            <a:solidFill>
              <a:srgbClr val="019E71"/>
            </a:solidFill>
            <a:prstDash val="solid"/>
            <a:miter lim="800000"/>
            <a:headEnd type="triangle"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68496" tIns="34248" rIns="68496" bIns="34248" numCol="1" anchor="t" anchorCtr="0" compatLnSpc="1"/>
          <a:lstStyle/>
          <a:p>
            <a:endParaRPr lang="zh-CN" altLang="en-US" sz="1795"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1275"/>
            <a:ext cx="6858000" cy="368140"/>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a:solidFill>
                  <a:schemeClr val="bg1"/>
                </a:solidFill>
                <a:cs typeface="+mn-cs"/>
              </a:rPr>
              <a:t>安全一体化报表</a:t>
            </a:r>
            <a:endParaRPr lang="zh-CN" altLang="en-US" sz="1800" dirty="0">
              <a:solidFill>
                <a:schemeClr val="bg1"/>
              </a:solidFill>
              <a:cs typeface="+mn-cs"/>
            </a:endParaRPr>
          </a:p>
        </p:txBody>
      </p:sp>
      <p:sp>
        <p:nvSpPr>
          <p:cNvPr id="4" name="íSlïdê"/>
          <p:cNvSpPr txBox="1"/>
          <p:nvPr/>
        </p:nvSpPr>
        <p:spPr>
          <a:xfrm>
            <a:off x="466955" y="566761"/>
            <a:ext cx="8210090" cy="320072"/>
          </a:xfrm>
          <a:prstGeom prst="rect">
            <a:avLst/>
          </a:prstGeom>
          <a:noFill/>
        </p:spPr>
        <p:txBody>
          <a:bodyPr wrap="square" lIns="71933" tIns="0" rIns="71933" bIns="0" anchor="ctr" anchorCtr="0">
            <a:norm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安全一体化报表可以对内网安全状态自动评估打分，快速查看风险详情及失陷主机。</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标题 1"/>
          <p:cNvSpPr txBox="1"/>
          <p:nvPr/>
        </p:nvSpPr>
        <p:spPr>
          <a:xfrm>
            <a:off x="749637" y="1247058"/>
            <a:ext cx="2292437" cy="268956"/>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lgn="ctr" defTabSz="913765" eaLnBrk="0" hangingPunct="0">
              <a:defRPr/>
            </a:pPr>
            <a:r>
              <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安全状态全览</a:t>
            </a:r>
            <a:endPar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bwMode="auto">
          <a:xfrm>
            <a:off x="749637" y="1247056"/>
            <a:ext cx="2292437" cy="3406684"/>
          </a:xfrm>
          <a:prstGeom prst="rect">
            <a:avLst/>
          </a:prstGeom>
          <a:noFill/>
          <a:ln>
            <a:solidFill>
              <a:schemeClr val="bg1">
                <a:lumMod val="65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标题 1"/>
          <p:cNvSpPr txBox="1"/>
          <p:nvPr/>
        </p:nvSpPr>
        <p:spPr>
          <a:xfrm>
            <a:off x="5803694" y="1247058"/>
            <a:ext cx="2425619" cy="268956"/>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lgn="ctr" defTabSz="913765" eaLnBrk="0" hangingPunct="0">
              <a:defRPr/>
            </a:pPr>
            <a:r>
              <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资产信息关联</a:t>
            </a:r>
            <a:endPar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nvSpPr>
        <p:spPr bwMode="auto">
          <a:xfrm>
            <a:off x="5803694" y="1247056"/>
            <a:ext cx="2425619" cy="3406684"/>
          </a:xfrm>
          <a:prstGeom prst="rect">
            <a:avLst/>
          </a:prstGeom>
          <a:noFill/>
          <a:ln>
            <a:solidFill>
              <a:schemeClr val="bg1">
                <a:lumMod val="65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标题 1"/>
          <p:cNvSpPr txBox="1"/>
          <p:nvPr/>
        </p:nvSpPr>
        <p:spPr>
          <a:xfrm>
            <a:off x="3220782" y="1247058"/>
            <a:ext cx="2385862" cy="268956"/>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lgn="ctr" defTabSz="913765" eaLnBrk="0" hangingPunct="0">
              <a:defRPr/>
            </a:pPr>
            <a:r>
              <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安全状态评分</a:t>
            </a:r>
            <a:endPar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矩形 9"/>
          <p:cNvSpPr/>
          <p:nvPr/>
        </p:nvSpPr>
        <p:spPr bwMode="auto">
          <a:xfrm>
            <a:off x="3220782" y="1247056"/>
            <a:ext cx="2385862" cy="3406684"/>
          </a:xfrm>
          <a:prstGeom prst="rect">
            <a:avLst/>
          </a:prstGeom>
          <a:noFill/>
          <a:ln>
            <a:solidFill>
              <a:schemeClr val="bg1">
                <a:lumMod val="65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íSlïdê"/>
          <p:cNvSpPr txBox="1"/>
          <p:nvPr/>
        </p:nvSpPr>
        <p:spPr>
          <a:xfrm>
            <a:off x="946493" y="1615889"/>
            <a:ext cx="2147710" cy="686389"/>
          </a:xfrm>
          <a:prstGeom prst="rect">
            <a:avLst/>
          </a:prstGeom>
          <a:noFill/>
        </p:spPr>
        <p:txBody>
          <a:bodyPr wrap="square" lIns="71933" tIns="0" rIns="71933" bIns="0" anchor="ctr" anchorCtr="0">
            <a:normAutofit/>
          </a:bodyPr>
          <a:lstStyle/>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mn-ea"/>
                <a:sym typeface="Arial" panose="020B0604020202020204" pitchFamily="34" charset="0"/>
              </a:rPr>
              <a:t>多维度提供内网风险报表</a:t>
            </a:r>
            <a:endParaRPr lang="en-US" altLang="zh-CN" sz="1000" dirty="0">
              <a:latin typeface="微软雅黑" panose="020B0503020204020204" pitchFamily="34" charset="-122"/>
              <a:ea typeface="微软雅黑" panose="020B0503020204020204" pitchFamily="34" charset="-122"/>
              <a:cs typeface="+mn-ea"/>
              <a:sym typeface="Arial" panose="020B0604020202020204" pitchFamily="34" charset="0"/>
            </a:endParaRPr>
          </a:p>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mn-ea"/>
                <a:sym typeface="Arial" panose="020B0604020202020204" pitchFamily="34" charset="0"/>
              </a:rPr>
              <a:t>快速定位查看风险详情</a:t>
            </a:r>
            <a:endParaRPr lang="en-US" altLang="zh-CN" sz="1000" dirty="0">
              <a:latin typeface="微软雅黑" panose="020B0503020204020204" pitchFamily="34" charset="-122"/>
              <a:ea typeface="微软雅黑" panose="020B0503020204020204" pitchFamily="34" charset="-122"/>
              <a:cs typeface="+mn-ea"/>
              <a:sym typeface="Arial" panose="020B0604020202020204" pitchFamily="34" charset="0"/>
            </a:endParaRPr>
          </a:p>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mn-ea"/>
                <a:sym typeface="Arial" panose="020B0604020202020204" pitchFamily="34" charset="0"/>
              </a:rPr>
              <a:t>提供对应加固处理建议</a:t>
            </a:r>
            <a:endParaRPr lang="zh-CN" altLang="en-US" sz="10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íSlïdê"/>
          <p:cNvSpPr txBox="1"/>
          <p:nvPr/>
        </p:nvSpPr>
        <p:spPr>
          <a:xfrm>
            <a:off x="5942648" y="1615889"/>
            <a:ext cx="2147710" cy="1148999"/>
          </a:xfrm>
          <a:prstGeom prst="rect">
            <a:avLst/>
          </a:prstGeom>
          <a:noFill/>
        </p:spPr>
        <p:txBody>
          <a:bodyPr wrap="square" lIns="71933" tIns="0" rIns="71933" bIns="0" anchor="ctr" anchorCtr="0">
            <a:noAutofit/>
          </a:bodyPr>
          <a:lstStyle/>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mn-ea"/>
                <a:sym typeface="Arial" panose="020B0604020202020204" pitchFamily="34" charset="0"/>
              </a:rPr>
              <a:t>资产详情可以关联具体</a:t>
            </a:r>
            <a:r>
              <a:rPr lang="en-US" altLang="zh-CN" sz="1000" dirty="0">
                <a:latin typeface="微软雅黑" panose="020B0503020204020204" pitchFamily="34" charset="-122"/>
                <a:ea typeface="微软雅黑" panose="020B0503020204020204" pitchFamily="34" charset="-122"/>
                <a:cs typeface="+mn-ea"/>
                <a:sym typeface="Arial" panose="020B0604020202020204" pitchFamily="34" charset="0"/>
              </a:rPr>
              <a:t>IP</a:t>
            </a:r>
            <a:r>
              <a:rPr lang="zh-CN" altLang="en-US" sz="1000" dirty="0">
                <a:latin typeface="微软雅黑" panose="020B0503020204020204" pitchFamily="34" charset="-122"/>
                <a:ea typeface="微软雅黑" panose="020B0503020204020204" pitchFamily="34" charset="-122"/>
                <a:cs typeface="+mn-ea"/>
                <a:sym typeface="Arial" panose="020B0604020202020204" pitchFamily="34" charset="0"/>
              </a:rPr>
              <a:t>、操作系统、主机类型</a:t>
            </a:r>
            <a:endParaRPr lang="en-US" altLang="zh-CN" sz="1000" dirty="0">
              <a:latin typeface="微软雅黑" panose="020B0503020204020204" pitchFamily="34" charset="-122"/>
              <a:ea typeface="微软雅黑" panose="020B0503020204020204" pitchFamily="34" charset="-122"/>
              <a:cs typeface="+mn-ea"/>
              <a:sym typeface="Arial" panose="020B0604020202020204" pitchFamily="34" charset="0"/>
            </a:endParaRPr>
          </a:p>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mn-ea"/>
                <a:sym typeface="Arial" panose="020B0604020202020204" pitchFamily="34" charset="0"/>
              </a:rPr>
              <a:t>告警分析，关联统计外联威胁、内部威胁、外部威胁</a:t>
            </a:r>
            <a:endParaRPr lang="en-US" altLang="zh-CN" sz="1000" dirty="0">
              <a:latin typeface="微软雅黑" panose="020B0503020204020204" pitchFamily="34" charset="-122"/>
              <a:ea typeface="微软雅黑" panose="020B0503020204020204" pitchFamily="34" charset="-122"/>
              <a:cs typeface="+mn-ea"/>
              <a:sym typeface="Arial" panose="020B0604020202020204" pitchFamily="34" charset="0"/>
            </a:endParaRPr>
          </a:p>
          <a:p>
            <a:pPr marL="171450" indent="-1714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mn-ea"/>
                <a:sym typeface="Arial" panose="020B0604020202020204" pitchFamily="34" charset="0"/>
              </a:rPr>
              <a:t>展示主机暴露面</a:t>
            </a:r>
            <a:endParaRPr lang="zh-CN" altLang="en-US" sz="10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13" name="图片 12"/>
          <p:cNvPicPr>
            <a:picLocks noChangeAspect="1"/>
          </p:cNvPicPr>
          <p:nvPr/>
        </p:nvPicPr>
        <p:blipFill>
          <a:blip r:embed="rId1"/>
          <a:stretch>
            <a:fillRect/>
          </a:stretch>
        </p:blipFill>
        <p:spPr>
          <a:xfrm>
            <a:off x="1144132" y="2359429"/>
            <a:ext cx="1416228" cy="220235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4" name="图片 13"/>
          <p:cNvPicPr>
            <a:picLocks noChangeAspect="1"/>
          </p:cNvPicPr>
          <p:nvPr/>
        </p:nvPicPr>
        <p:blipFill>
          <a:blip r:embed="rId2"/>
          <a:stretch>
            <a:fillRect/>
          </a:stretch>
        </p:blipFill>
        <p:spPr>
          <a:xfrm>
            <a:off x="3261631" y="1786653"/>
            <a:ext cx="2307840" cy="116830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5" name="图片 14"/>
          <p:cNvPicPr>
            <a:picLocks noChangeAspect="1"/>
          </p:cNvPicPr>
          <p:nvPr/>
        </p:nvPicPr>
        <p:blipFill>
          <a:blip r:embed="rId3"/>
          <a:stretch>
            <a:fillRect/>
          </a:stretch>
        </p:blipFill>
        <p:spPr>
          <a:xfrm>
            <a:off x="3261631" y="3128881"/>
            <a:ext cx="2307840" cy="135093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6" name="图片 15"/>
          <p:cNvPicPr>
            <a:picLocks noChangeAspect="1"/>
          </p:cNvPicPr>
          <p:nvPr/>
        </p:nvPicPr>
        <p:blipFill>
          <a:blip r:embed="rId4"/>
          <a:stretch>
            <a:fillRect/>
          </a:stretch>
        </p:blipFill>
        <p:spPr>
          <a:xfrm>
            <a:off x="5853508" y="2950398"/>
            <a:ext cx="2325990" cy="1362041"/>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1275"/>
            <a:ext cx="6858000" cy="379031"/>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管理员</a:t>
            </a:r>
            <a:r>
              <a:rPr lang="zh-CN" altLang="en-US" sz="1800" dirty="0">
                <a:solidFill>
                  <a:schemeClr val="bg1"/>
                </a:solidFill>
                <a:cs typeface="+mn-cs"/>
              </a:rPr>
              <a:t>分级</a:t>
            </a:r>
            <a:r>
              <a:rPr lang="zh-CN" altLang="en-US" sz="1800" dirty="0" smtClean="0">
                <a:solidFill>
                  <a:schemeClr val="bg1"/>
                </a:solidFill>
                <a:cs typeface="+mn-cs"/>
              </a:rPr>
              <a:t>分权</a:t>
            </a:r>
            <a:endParaRPr lang="zh-CN" altLang="en-US" sz="1800" dirty="0">
              <a:solidFill>
                <a:schemeClr val="bg1"/>
              </a:solidFill>
              <a:cs typeface="+mn-cs"/>
            </a:endParaRPr>
          </a:p>
        </p:txBody>
      </p:sp>
      <p:sp>
        <p:nvSpPr>
          <p:cNvPr id="4" name="矩形 50"/>
          <p:cNvSpPr/>
          <p:nvPr/>
        </p:nvSpPr>
        <p:spPr>
          <a:xfrm>
            <a:off x="280887" y="524503"/>
            <a:ext cx="8582226" cy="369332"/>
          </a:xfrm>
          <a:prstGeom prst="rect">
            <a:avLst/>
          </a:prstGeom>
        </p:spPr>
        <p:txBody>
          <a:bodyPr wrap="square">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sym typeface="Arial" panose="020B0604020202020204" pitchFamily="34" charset="0"/>
              </a:rPr>
              <a:t>支持管理员进行分级管理，同时可以为不同管理员分配不同权限，真正做到“权限分离，相互制衡”</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6" name="组合 35"/>
          <p:cNvGrpSpPr/>
          <p:nvPr/>
        </p:nvGrpSpPr>
        <p:grpSpPr>
          <a:xfrm>
            <a:off x="676086" y="1027559"/>
            <a:ext cx="7799176" cy="3681139"/>
            <a:chOff x="537859" y="1477556"/>
            <a:chExt cx="8029689" cy="3789940"/>
          </a:xfrm>
        </p:grpSpPr>
        <p:sp>
          <p:nvSpPr>
            <p:cNvPr id="37" name="矩形 36"/>
            <p:cNvSpPr/>
            <p:nvPr/>
          </p:nvSpPr>
          <p:spPr bwMode="auto">
            <a:xfrm>
              <a:off x="579985" y="1483201"/>
              <a:ext cx="3094870" cy="3771586"/>
            </a:xfrm>
            <a:prstGeom prst="rect">
              <a:avLst/>
            </a:pr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11" rIns="91419" bIns="45711" numCol="1" rtlCol="0" anchor="t" anchorCtr="0" compatLnSpc="1"/>
            <a:lstStyle/>
            <a:p>
              <a:pPr>
                <a:buClr>
                  <a:srgbClr val="CC9900"/>
                </a:buClr>
                <a:buFont typeface="微软雅黑" panose="020B0503020204020204" pitchFamily="34" charset="-122"/>
                <a:buChar char="n"/>
              </a:pPr>
              <a:endPar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cxnSp>
          <p:nvCxnSpPr>
            <p:cNvPr id="38" name="直接箭头连接符 37"/>
            <p:cNvCxnSpPr/>
            <p:nvPr/>
          </p:nvCxnSpPr>
          <p:spPr>
            <a:xfrm flipV="1">
              <a:off x="3585878" y="1905497"/>
              <a:ext cx="0" cy="3220815"/>
            </a:xfrm>
            <a:prstGeom prst="straightConnector1">
              <a:avLst/>
            </a:prstGeom>
            <a:ln>
              <a:solidFill>
                <a:srgbClr val="019E71"/>
              </a:solidFill>
              <a:tailEnd type="triangle"/>
            </a:ln>
          </p:spPr>
          <p:style>
            <a:lnRef idx="2">
              <a:schemeClr val="accent1"/>
            </a:lnRef>
            <a:fillRef idx="0">
              <a:schemeClr val="accent1"/>
            </a:fillRef>
            <a:effectRef idx="1">
              <a:schemeClr val="accent1"/>
            </a:effectRef>
            <a:fontRef idx="minor">
              <a:schemeClr val="tx1"/>
            </a:fontRef>
          </p:style>
        </p:cxnSp>
        <p:sp>
          <p:nvSpPr>
            <p:cNvPr id="39" name="文本框 38"/>
            <p:cNvSpPr txBox="1"/>
            <p:nvPr/>
          </p:nvSpPr>
          <p:spPr>
            <a:xfrm>
              <a:off x="3159837" y="1961499"/>
              <a:ext cx="401372" cy="348560"/>
            </a:xfrm>
            <a:prstGeom prst="rect">
              <a:avLst/>
            </a:prstGeom>
            <a:noFill/>
          </p:spPr>
          <p:txBody>
            <a:bodyPr wrap="none" rtlCol="0">
              <a:spAutoFit/>
            </a:bodyPr>
            <a:lstStyle/>
            <a:p>
              <a:r>
                <a:rPr lang="zh-CN" altLang="en-US" sz="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权限</a:t>
              </a:r>
              <a:br>
                <a:rPr lang="en-US" altLang="zh-CN" sz="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级别</a:t>
              </a:r>
              <a:endParaRPr lang="zh-CN" altLang="en-US" sz="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0" name="组合 39"/>
            <p:cNvGrpSpPr/>
            <p:nvPr/>
          </p:nvGrpSpPr>
          <p:grpSpPr>
            <a:xfrm>
              <a:off x="537859" y="1928086"/>
              <a:ext cx="2976813" cy="3044809"/>
              <a:chOff x="276864" y="1312337"/>
              <a:chExt cx="3012383" cy="3081313"/>
            </a:xfrm>
          </p:grpSpPr>
          <p:pic>
            <p:nvPicPr>
              <p:cNvPr id="50" name="图片 49"/>
              <p:cNvPicPr>
                <a:picLocks noChangeAspect="1"/>
              </p:cNvPicPr>
              <p:nvPr/>
            </p:nvPicPr>
            <p:blipFill>
              <a:blip r:embed="rId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46268" y="2380031"/>
                <a:ext cx="394284" cy="421016"/>
              </a:xfrm>
              <a:prstGeom prst="rect">
                <a:avLst/>
              </a:prstGeom>
            </p:spPr>
          </p:pic>
          <p:pic>
            <p:nvPicPr>
              <p:cNvPr id="51" name="图片 50"/>
              <p:cNvPicPr>
                <a:picLocks noChangeAspect="1"/>
              </p:cNvPicPr>
              <p:nvPr/>
            </p:nvPicPr>
            <p:blipFill rotWithShape="1">
              <a:blip r:embed="rId2" cstate="print">
                <a:biLevel thresh="50000"/>
                <a:extLst>
                  <a:ext uri="{28A0092B-C50C-407E-A947-70E740481C1C}">
                    <a14:useLocalDpi xmlns:a14="http://schemas.microsoft.com/office/drawing/2010/main" val="0"/>
                  </a:ext>
                </a:extLst>
              </a:blip>
              <a:srcRect l="9475" t="6152" r="9777" b="7753"/>
              <a:stretch>
                <a:fillRect/>
              </a:stretch>
            </p:blipFill>
            <p:spPr>
              <a:xfrm>
                <a:off x="1709738" y="1526380"/>
                <a:ext cx="359568" cy="383383"/>
              </a:xfrm>
              <a:prstGeom prst="rect">
                <a:avLst/>
              </a:prstGeom>
              <a:ln>
                <a:noFill/>
              </a:ln>
              <a:effectLst/>
            </p:spPr>
          </p:pic>
          <p:pic>
            <p:nvPicPr>
              <p:cNvPr id="52" name="图片 51"/>
              <p:cNvPicPr>
                <a:picLocks noChangeAspect="1"/>
              </p:cNvPicPr>
              <p:nvPr/>
            </p:nvPicPr>
            <p:blipFill>
              <a:blip r:embed="rId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0360" y="3272250"/>
                <a:ext cx="370857" cy="396000"/>
              </a:xfrm>
              <a:prstGeom prst="rect">
                <a:avLst/>
              </a:prstGeom>
            </p:spPr>
          </p:pic>
          <p:pic>
            <p:nvPicPr>
              <p:cNvPr id="53" name="图片 52"/>
              <p:cNvPicPr>
                <a:picLocks noChangeAspect="1"/>
              </p:cNvPicPr>
              <p:nvPr/>
            </p:nvPicPr>
            <p:blipFill>
              <a:blip r:embed="rId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67160" y="4127882"/>
                <a:ext cx="236000" cy="252000"/>
              </a:xfrm>
              <a:prstGeom prst="rect">
                <a:avLst/>
              </a:prstGeom>
            </p:spPr>
          </p:pic>
          <p:pic>
            <p:nvPicPr>
              <p:cNvPr id="54" name="图片 53"/>
              <p:cNvPicPr>
                <a:picLocks noChangeAspect="1"/>
              </p:cNvPicPr>
              <p:nvPr/>
            </p:nvPicPr>
            <p:blipFill>
              <a:blip r:embed="rId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95840" y="2380031"/>
                <a:ext cx="394284" cy="421016"/>
              </a:xfrm>
              <a:prstGeom prst="rect">
                <a:avLst/>
              </a:prstGeom>
            </p:spPr>
          </p:pic>
          <p:pic>
            <p:nvPicPr>
              <p:cNvPr id="55" name="图片 54"/>
              <p:cNvPicPr>
                <a:picLocks noChangeAspect="1"/>
              </p:cNvPicPr>
              <p:nvPr/>
            </p:nvPicPr>
            <p:blipFill>
              <a:blip r:embed="rId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340551" y="3272250"/>
                <a:ext cx="370857" cy="396000"/>
              </a:xfrm>
              <a:prstGeom prst="rect">
                <a:avLst/>
              </a:prstGeom>
            </p:spPr>
          </p:pic>
          <p:pic>
            <p:nvPicPr>
              <p:cNvPr id="56" name="图片 55"/>
              <p:cNvPicPr>
                <a:picLocks noChangeAspect="1"/>
              </p:cNvPicPr>
              <p:nvPr/>
            </p:nvPicPr>
            <p:blipFill>
              <a:blip r:embed="rId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790123" y="3272250"/>
                <a:ext cx="370857" cy="396000"/>
              </a:xfrm>
              <a:prstGeom prst="rect">
                <a:avLst/>
              </a:prstGeom>
            </p:spPr>
          </p:pic>
          <p:pic>
            <p:nvPicPr>
              <p:cNvPr id="57" name="图片 56"/>
              <p:cNvPicPr>
                <a:picLocks noChangeAspect="1"/>
              </p:cNvPicPr>
              <p:nvPr/>
            </p:nvPicPr>
            <p:blipFill>
              <a:blip r:embed="rId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68984" y="3272250"/>
                <a:ext cx="370857" cy="396000"/>
              </a:xfrm>
              <a:prstGeom prst="rect">
                <a:avLst/>
              </a:prstGeom>
            </p:spPr>
          </p:pic>
          <p:pic>
            <p:nvPicPr>
              <p:cNvPr id="58" name="图片 57"/>
              <p:cNvPicPr>
                <a:picLocks noChangeAspect="1"/>
              </p:cNvPicPr>
              <p:nvPr/>
            </p:nvPicPr>
            <p:blipFill>
              <a:blip r:embed="rId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50279" y="4127882"/>
                <a:ext cx="236000" cy="252000"/>
              </a:xfrm>
              <a:prstGeom prst="rect">
                <a:avLst/>
              </a:prstGeom>
            </p:spPr>
          </p:pic>
          <p:pic>
            <p:nvPicPr>
              <p:cNvPr id="59" name="图片 58"/>
              <p:cNvPicPr>
                <a:picLocks noChangeAspect="1"/>
              </p:cNvPicPr>
              <p:nvPr/>
            </p:nvPicPr>
            <p:blipFill>
              <a:blip r:embed="rId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244541" y="4118397"/>
                <a:ext cx="236000" cy="252000"/>
              </a:xfrm>
              <a:prstGeom prst="rect">
                <a:avLst/>
              </a:prstGeom>
            </p:spPr>
          </p:pic>
          <p:pic>
            <p:nvPicPr>
              <p:cNvPr id="60" name="图片 59"/>
              <p:cNvPicPr>
                <a:picLocks noChangeAspect="1"/>
              </p:cNvPicPr>
              <p:nvPr/>
            </p:nvPicPr>
            <p:blipFill>
              <a:blip r:embed="rId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972974" y="4134907"/>
                <a:ext cx="236000" cy="252000"/>
              </a:xfrm>
              <a:prstGeom prst="rect">
                <a:avLst/>
              </a:prstGeom>
            </p:spPr>
          </p:pic>
          <p:pic>
            <p:nvPicPr>
              <p:cNvPr id="61" name="图片 60"/>
              <p:cNvPicPr>
                <a:picLocks noChangeAspect="1"/>
              </p:cNvPicPr>
              <p:nvPr/>
            </p:nvPicPr>
            <p:blipFill>
              <a:blip r:embed="rId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299851" y="4134907"/>
                <a:ext cx="236000" cy="252000"/>
              </a:xfrm>
              <a:prstGeom prst="rect">
                <a:avLst/>
              </a:prstGeom>
            </p:spPr>
          </p:pic>
          <p:pic>
            <p:nvPicPr>
              <p:cNvPr id="62" name="图片 61"/>
              <p:cNvPicPr>
                <a:picLocks noChangeAspect="1"/>
              </p:cNvPicPr>
              <p:nvPr/>
            </p:nvPicPr>
            <p:blipFill>
              <a:blip r:embed="rId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053247" y="4141650"/>
                <a:ext cx="236000" cy="252000"/>
              </a:xfrm>
              <a:prstGeom prst="rect">
                <a:avLst/>
              </a:prstGeom>
            </p:spPr>
          </p:pic>
          <p:cxnSp>
            <p:nvCxnSpPr>
              <p:cNvPr id="63" name="肘形连接符 62"/>
              <p:cNvCxnSpPr>
                <a:stCxn id="51" idx="2"/>
                <a:endCxn id="50" idx="0"/>
              </p:cNvCxnSpPr>
              <p:nvPr/>
            </p:nvCxnSpPr>
            <p:spPr>
              <a:xfrm rot="5400000">
                <a:off x="1281333" y="1771840"/>
                <a:ext cx="470268" cy="746112"/>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4" name="肘形连接符 63"/>
              <p:cNvCxnSpPr>
                <a:stCxn id="51" idx="2"/>
                <a:endCxn id="54" idx="0"/>
              </p:cNvCxnSpPr>
              <p:nvPr/>
            </p:nvCxnSpPr>
            <p:spPr>
              <a:xfrm rot="16200000" flipH="1">
                <a:off x="2006118" y="1793166"/>
                <a:ext cx="470268" cy="703459"/>
              </a:xfrm>
              <a:prstGeom prst="bentConnector3">
                <a:avLst>
                  <a:gd name="adj1" fmla="val 50000"/>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5" name="肘形连接符 64"/>
              <p:cNvCxnSpPr>
                <a:stCxn id="50" idx="2"/>
                <a:endCxn id="52" idx="0"/>
              </p:cNvCxnSpPr>
              <p:nvPr/>
            </p:nvCxnSpPr>
            <p:spPr>
              <a:xfrm rot="5400000">
                <a:off x="728999" y="2857837"/>
                <a:ext cx="471203" cy="357622"/>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6" name="肘形连接符 65"/>
              <p:cNvCxnSpPr>
                <a:stCxn id="50" idx="2"/>
                <a:endCxn id="55" idx="0"/>
              </p:cNvCxnSpPr>
              <p:nvPr/>
            </p:nvCxnSpPr>
            <p:spPr>
              <a:xfrm rot="16200000" flipH="1">
                <a:off x="1099094" y="2845363"/>
                <a:ext cx="471203" cy="382569"/>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7" name="肘形连接符 66"/>
              <p:cNvCxnSpPr>
                <a:stCxn id="54" idx="2"/>
                <a:endCxn id="57" idx="0"/>
              </p:cNvCxnSpPr>
              <p:nvPr/>
            </p:nvCxnSpPr>
            <p:spPr>
              <a:xfrm rot="5400000">
                <a:off x="2188097" y="2867364"/>
                <a:ext cx="471203" cy="338569"/>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8" name="肘形连接符 67"/>
              <p:cNvCxnSpPr>
                <a:stCxn id="54" idx="2"/>
                <a:endCxn id="56" idx="0"/>
              </p:cNvCxnSpPr>
              <p:nvPr/>
            </p:nvCxnSpPr>
            <p:spPr>
              <a:xfrm rot="16200000" flipH="1">
                <a:off x="2548665" y="2845362"/>
                <a:ext cx="471203" cy="382570"/>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
            <p:nvSpPr>
              <p:cNvPr id="69" name="文本框 68"/>
              <p:cNvSpPr txBox="1"/>
              <p:nvPr/>
            </p:nvSpPr>
            <p:spPr>
              <a:xfrm>
                <a:off x="1326555" y="1312337"/>
                <a:ext cx="594891" cy="240504"/>
              </a:xfrm>
              <a:prstGeom prst="rect">
                <a:avLst/>
              </a:prstGeom>
              <a:noFill/>
            </p:spPr>
            <p:txBody>
              <a:bodyPr wrap="none" rtlCol="0">
                <a:spAutoFit/>
              </a:bodyPr>
              <a:lstStyle/>
              <a:p>
                <a:r>
                  <a:rPr lang="en-US" altLang="zh-CN" sz="900" b="1"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Admin</a:t>
                </a:r>
                <a:endParaRPr lang="zh-CN" altLang="en-US" sz="9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0" name="文本框 69"/>
              <p:cNvSpPr txBox="1"/>
              <p:nvPr/>
            </p:nvSpPr>
            <p:spPr>
              <a:xfrm>
                <a:off x="503073" y="2179338"/>
                <a:ext cx="660024" cy="208437"/>
              </a:xfrm>
              <a:prstGeom prst="rect">
                <a:avLst/>
              </a:prstGeom>
              <a:noFill/>
            </p:spPr>
            <p:txBody>
              <a:bodyPr wrap="none" rtlCol="0">
                <a:spAutoFit/>
              </a:bodyPr>
              <a:lstStyle/>
              <a:p>
                <a:r>
                  <a:rPr lang="zh-CN" altLang="en-US" sz="7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二级管理员</a:t>
                </a:r>
                <a:endParaRPr lang="zh-CN" altLang="en-US" sz="7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 name="文本框 70"/>
              <p:cNvSpPr txBox="1"/>
              <p:nvPr/>
            </p:nvSpPr>
            <p:spPr>
              <a:xfrm>
                <a:off x="342129" y="3098823"/>
                <a:ext cx="593221" cy="192403"/>
              </a:xfrm>
              <a:prstGeom prst="rect">
                <a:avLst/>
              </a:prstGeom>
              <a:noFill/>
            </p:spPr>
            <p:txBody>
              <a:bodyPr wrap="none" rtlCol="0">
                <a:spAutoFit/>
              </a:bodyPr>
              <a:lstStyle/>
              <a:p>
                <a:r>
                  <a:rPr lang="zh-CN" altLang="en-US" sz="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三级管理员</a:t>
                </a:r>
                <a:endParaRPr lang="zh-CN" altLang="en-US" sz="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 name="文本框 71"/>
              <p:cNvSpPr txBox="1"/>
              <p:nvPr/>
            </p:nvSpPr>
            <p:spPr>
              <a:xfrm>
                <a:off x="276864" y="3970279"/>
                <a:ext cx="526417" cy="176370"/>
              </a:xfrm>
              <a:prstGeom prst="rect">
                <a:avLst/>
              </a:prstGeom>
              <a:noFill/>
            </p:spPr>
            <p:txBody>
              <a:bodyPr wrap="none" rtlCol="0">
                <a:spAutoFit/>
              </a:bodyPr>
              <a:lstStyle/>
              <a:p>
                <a:r>
                  <a:rPr lang="zh-CN" altLang="en-US" sz="5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四级管理员</a:t>
                </a:r>
                <a:endParaRPr lang="zh-CN" altLang="en-US" sz="5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3" name="图片 72"/>
              <p:cNvPicPr>
                <a:picLocks noChangeAspect="1"/>
              </p:cNvPicPr>
              <p:nvPr/>
            </p:nvPicPr>
            <p:blipFill>
              <a:blip r:embed="rId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571495" y="4127964"/>
                <a:ext cx="235846" cy="251835"/>
              </a:xfrm>
              <a:prstGeom prst="rect">
                <a:avLst/>
              </a:prstGeom>
            </p:spPr>
          </p:pic>
          <p:pic>
            <p:nvPicPr>
              <p:cNvPr id="74" name="图片 73"/>
              <p:cNvPicPr>
                <a:picLocks noChangeAspect="1"/>
              </p:cNvPicPr>
              <p:nvPr/>
            </p:nvPicPr>
            <p:blipFill>
              <a:blip r:embed="rId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4190" y="4140201"/>
                <a:ext cx="235846" cy="251835"/>
              </a:xfrm>
              <a:prstGeom prst="rect">
                <a:avLst/>
              </a:prstGeom>
            </p:spPr>
          </p:pic>
          <p:cxnSp>
            <p:nvCxnSpPr>
              <p:cNvPr id="75" name="肘形连接符 74"/>
              <p:cNvCxnSpPr>
                <a:stCxn id="52" idx="2"/>
                <a:endCxn id="58" idx="0"/>
              </p:cNvCxnSpPr>
              <p:nvPr/>
            </p:nvCxnSpPr>
            <p:spPr>
              <a:xfrm rot="16200000" flipH="1">
                <a:off x="647218" y="3806821"/>
                <a:ext cx="459632" cy="182490"/>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6" name="肘形连接符 75"/>
              <p:cNvCxnSpPr>
                <a:stCxn id="52" idx="2"/>
                <a:endCxn id="53" idx="0"/>
              </p:cNvCxnSpPr>
              <p:nvPr/>
            </p:nvCxnSpPr>
            <p:spPr>
              <a:xfrm rot="5400000">
                <a:off x="455659" y="3797752"/>
                <a:ext cx="459632" cy="200629"/>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7" name="肘形连接符 76"/>
              <p:cNvCxnSpPr>
                <a:stCxn id="55" idx="2"/>
                <a:endCxn id="73" idx="0"/>
              </p:cNvCxnSpPr>
              <p:nvPr/>
            </p:nvCxnSpPr>
            <p:spPr>
              <a:xfrm rot="16200000" flipH="1">
                <a:off x="1377883" y="3816347"/>
                <a:ext cx="459632" cy="163438"/>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8" name="肘形连接符 77"/>
              <p:cNvCxnSpPr>
                <a:stCxn id="55" idx="2"/>
                <a:endCxn id="59" idx="0"/>
              </p:cNvCxnSpPr>
              <p:nvPr/>
            </p:nvCxnSpPr>
            <p:spPr>
              <a:xfrm rot="5400000">
                <a:off x="1219188" y="3811604"/>
                <a:ext cx="450147" cy="163439"/>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9" name="肘形连接符 78"/>
              <p:cNvCxnSpPr>
                <a:stCxn id="57" idx="2"/>
                <a:endCxn id="61" idx="0"/>
              </p:cNvCxnSpPr>
              <p:nvPr/>
            </p:nvCxnSpPr>
            <p:spPr>
              <a:xfrm rot="16200000" flipH="1">
                <a:off x="2102804" y="3819859"/>
                <a:ext cx="466657" cy="163438"/>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0" name="肘形连接符 79"/>
              <p:cNvCxnSpPr>
                <a:stCxn id="57" idx="2"/>
                <a:endCxn id="60" idx="0"/>
              </p:cNvCxnSpPr>
              <p:nvPr/>
            </p:nvCxnSpPr>
            <p:spPr>
              <a:xfrm rot="5400000">
                <a:off x="1939366" y="3819859"/>
                <a:ext cx="466657" cy="163439"/>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1" name="肘形连接符 80"/>
              <p:cNvCxnSpPr>
                <a:stCxn id="56" idx="2"/>
                <a:endCxn id="62" idx="0"/>
              </p:cNvCxnSpPr>
              <p:nvPr/>
            </p:nvCxnSpPr>
            <p:spPr>
              <a:xfrm rot="16200000" flipH="1">
                <a:off x="2836699" y="3807102"/>
                <a:ext cx="473400" cy="195695"/>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2" name="肘形连接符 81"/>
              <p:cNvCxnSpPr>
                <a:stCxn id="56" idx="2"/>
                <a:endCxn id="74" idx="0"/>
              </p:cNvCxnSpPr>
              <p:nvPr/>
            </p:nvCxnSpPr>
            <p:spPr>
              <a:xfrm rot="5400000">
                <a:off x="2657899" y="3822465"/>
                <a:ext cx="471869" cy="163439"/>
              </a:xfrm>
              <a:prstGeom prst="bentConnector3">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41" name="矩形 40"/>
            <p:cNvSpPr/>
            <p:nvPr/>
          </p:nvSpPr>
          <p:spPr bwMode="auto">
            <a:xfrm>
              <a:off x="3924568" y="1477557"/>
              <a:ext cx="4598273" cy="3789939"/>
            </a:xfrm>
            <a:prstGeom prst="rect">
              <a:avLst/>
            </a:pr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11" rIns="91419" bIns="45711" numCol="1" rtlCol="0" anchor="t" anchorCtr="0" compatLnSpc="1"/>
            <a:lstStyle/>
            <a:p>
              <a:pPr>
                <a:buClr>
                  <a:srgbClr val="CC9900"/>
                </a:buClr>
                <a:buFont typeface="微软雅黑" panose="020B0503020204020204" pitchFamily="34" charset="-122"/>
                <a:buChar char="n"/>
              </a:pPr>
              <a:endPar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2" name="矩形 50"/>
            <p:cNvSpPr/>
            <p:nvPr/>
          </p:nvSpPr>
          <p:spPr>
            <a:xfrm>
              <a:off x="3962313" y="1742497"/>
              <a:ext cx="1283808" cy="262808"/>
            </a:xfrm>
            <a:prstGeom prst="rect">
              <a:avLst/>
            </a:prstGeom>
          </p:spPr>
          <p:txBody>
            <a:bodyPr wrap="square">
              <a:spAutoFit/>
            </a:bodyPr>
            <a:lstStyle/>
            <a:p>
              <a:pPr>
                <a:lnSpc>
                  <a:spcPct val="150000"/>
                </a:lnSpc>
              </a:pP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管理员详情展示界面</a:t>
              </a:r>
              <a:endParaRPr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50"/>
            <p:cNvSpPr/>
            <p:nvPr/>
          </p:nvSpPr>
          <p:spPr>
            <a:xfrm>
              <a:off x="3969275" y="4275322"/>
              <a:ext cx="4598273" cy="982307"/>
            </a:xfrm>
            <a:prstGeom prst="rect">
              <a:avLst/>
            </a:prstGeom>
          </p:spPr>
          <p:txBody>
            <a:bodyPr wrap="square">
              <a:spAutoFit/>
            </a:bodyPr>
            <a:lstStyle/>
            <a:p>
              <a:pPr marL="228600" indent="-228600">
                <a:lnSpc>
                  <a:spcPct val="140000"/>
                </a:lnSpc>
                <a:buFont typeface="微软雅黑" panose="020B0503020204020204" pitchFamily="34" charset="-122"/>
                <a:buChar char="•"/>
              </a:pP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支持按照层级创建管理员，并为其绑定不同管理员角色和用户组</a:t>
              </a:r>
              <a:endParaRPr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a:p>
              <a:pPr marL="228600" indent="-228600">
                <a:lnSpc>
                  <a:spcPct val="140000"/>
                </a:lnSpc>
                <a:buFont typeface="微软雅黑" panose="020B0503020204020204" pitchFamily="34" charset="-122"/>
                <a:buChar char="•"/>
              </a:pP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不同管理员角色支持指定设备端权限目录树，且支持指定“读写”权限</a:t>
              </a:r>
              <a:endParaRPr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a:p>
              <a:pPr marL="228600" indent="-228600">
                <a:lnSpc>
                  <a:spcPct val="140000"/>
                </a:lnSpc>
                <a:buFont typeface="微软雅黑" panose="020B0503020204020204" pitchFamily="34" charset="-122"/>
                <a:buChar char="•"/>
              </a:pP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管理员可以更改或删除子孙级管理员创建的控制策略和审计策略</a:t>
              </a:r>
              <a:endParaRPr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a:p>
              <a:pPr marL="228600" indent="-228600">
                <a:lnSpc>
                  <a:spcPct val="140000"/>
                </a:lnSpc>
                <a:buFont typeface="微软雅黑" panose="020B0503020204020204" pitchFamily="34" charset="-122"/>
                <a:buChar char="•"/>
              </a:pP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管理员仅能查看自身和子孙级管理员所管理用户产生的操作日志、控制日志以及审计日志，其他日志不做限制</a:t>
              </a:r>
              <a:endParaRPr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4" name="图片 43"/>
            <p:cNvPicPr/>
            <p:nvPr/>
          </p:nvPicPr>
          <p:blipFill>
            <a:blip r:embed="rId3" cstate="print">
              <a:extLst>
                <a:ext uri="{28A0092B-C50C-407E-A947-70E740481C1C}">
                  <a14:useLocalDpi xmlns:a14="http://schemas.microsoft.com/office/drawing/2010/main" val="0"/>
                </a:ext>
              </a:extLst>
            </a:blip>
            <a:stretch>
              <a:fillRect/>
            </a:stretch>
          </p:blipFill>
          <p:spPr>
            <a:xfrm>
              <a:off x="4044572" y="3318112"/>
              <a:ext cx="2372786" cy="957679"/>
            </a:xfrm>
            <a:prstGeom prst="rect">
              <a:avLst/>
            </a:prstGeom>
            <a:ln>
              <a:solidFill>
                <a:srgbClr val="019E71"/>
              </a:solidFill>
            </a:ln>
          </p:spPr>
        </p:pic>
        <p:pic>
          <p:nvPicPr>
            <p:cNvPr id="45" name="图片 44"/>
            <p:cNvPicPr/>
            <p:nvPr/>
          </p:nvPicPr>
          <p:blipFill rotWithShape="1">
            <a:blip r:embed="rId4"/>
            <a:srcRect r="632"/>
            <a:stretch>
              <a:fillRect/>
            </a:stretch>
          </p:blipFill>
          <p:spPr>
            <a:xfrm>
              <a:off x="4032807" y="2004526"/>
              <a:ext cx="4275437" cy="1067801"/>
            </a:xfrm>
            <a:prstGeom prst="rect">
              <a:avLst/>
            </a:prstGeom>
            <a:ln>
              <a:solidFill>
                <a:srgbClr val="019E71"/>
              </a:solidFill>
            </a:ln>
          </p:spPr>
        </p:pic>
        <p:sp>
          <p:nvSpPr>
            <p:cNvPr id="46" name="矩形 50"/>
            <p:cNvSpPr/>
            <p:nvPr/>
          </p:nvSpPr>
          <p:spPr>
            <a:xfrm>
              <a:off x="3961879" y="3045879"/>
              <a:ext cx="2067364" cy="285186"/>
            </a:xfrm>
            <a:prstGeom prst="rect">
              <a:avLst/>
            </a:prstGeom>
          </p:spPr>
          <p:txBody>
            <a:bodyPr wrap="square">
              <a:spAutoFit/>
            </a:bodyPr>
            <a:lstStyle/>
            <a:p>
              <a:pPr>
                <a:lnSpc>
                  <a:spcPct val="150000"/>
                </a:lnSpc>
              </a:pP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权限分配界面以及用户组指定界面</a:t>
              </a:r>
              <a:endParaRPr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7" name="图片 46"/>
            <p:cNvPicPr>
              <a:picLocks noChangeAspect="1"/>
            </p:cNvPicPr>
            <p:nvPr/>
          </p:nvPicPr>
          <p:blipFill rotWithShape="1">
            <a:blip r:embed="rId5"/>
            <a:srcRect l="-109" r="58639"/>
            <a:stretch>
              <a:fillRect/>
            </a:stretch>
          </p:blipFill>
          <p:spPr>
            <a:xfrm>
              <a:off x="6454987" y="3318584"/>
              <a:ext cx="1899358" cy="956738"/>
            </a:xfrm>
            <a:prstGeom prst="rect">
              <a:avLst/>
            </a:prstGeom>
            <a:ln>
              <a:solidFill>
                <a:srgbClr val="019E71"/>
              </a:solidFill>
            </a:ln>
          </p:spPr>
        </p:pic>
        <p:sp>
          <p:nvSpPr>
            <p:cNvPr id="48" name="标题 1"/>
            <p:cNvSpPr txBox="1"/>
            <p:nvPr/>
          </p:nvSpPr>
          <p:spPr>
            <a:xfrm>
              <a:off x="579985" y="1483201"/>
              <a:ext cx="3094870" cy="294561"/>
            </a:xfrm>
            <a:prstGeom prst="rect">
              <a:avLst/>
            </a:prstGeom>
            <a:solidFill>
              <a:srgbClr val="019E71"/>
            </a:solidFill>
            <a:effectLst>
              <a:outerShdw blurRad="50800" dist="38100" dir="2700000" algn="tl" rotWithShape="0">
                <a:prstClr val="black">
                  <a:alpha val="40000"/>
                </a:prstClr>
              </a:outerShdw>
            </a:effectLst>
          </p:spPr>
          <p:txBody>
            <a:bodyPr lIns="91415" tIns="45710" rIns="91415" bIns="45710" anchor="ctr"/>
            <a:lstStyle/>
            <a:p>
              <a:pPr algn="ctr">
                <a:defRPr/>
              </a:pPr>
              <a:r>
                <a:rPr lang="zh-CN" altLang="en-US" sz="1050" b="1" kern="0" dirty="0">
                  <a:solidFill>
                    <a:srgbClr val="FFFFFF"/>
                  </a:solidFill>
                  <a:latin typeface="微软雅黑" panose="020B0503020204020204" pitchFamily="34" charset="-122"/>
                  <a:ea typeface="微软雅黑" panose="020B0503020204020204" pitchFamily="34" charset="-122"/>
                </a:rPr>
                <a:t>“分级分权”架构</a:t>
              </a:r>
              <a:endParaRPr lang="zh-CN" altLang="en-US" sz="1050" b="1" kern="0" dirty="0">
                <a:solidFill>
                  <a:srgbClr val="FFFFFF"/>
                </a:solidFill>
                <a:latin typeface="微软雅黑" panose="020B0503020204020204" pitchFamily="34" charset="-122"/>
                <a:ea typeface="微软雅黑" panose="020B0503020204020204" pitchFamily="34" charset="-122"/>
              </a:endParaRPr>
            </a:p>
          </p:txBody>
        </p:sp>
        <p:sp>
          <p:nvSpPr>
            <p:cNvPr id="49" name="标题 1"/>
            <p:cNvSpPr txBox="1"/>
            <p:nvPr/>
          </p:nvSpPr>
          <p:spPr>
            <a:xfrm>
              <a:off x="3924568" y="1477556"/>
              <a:ext cx="4598273" cy="294561"/>
            </a:xfrm>
            <a:prstGeom prst="rect">
              <a:avLst/>
            </a:prstGeom>
            <a:solidFill>
              <a:srgbClr val="019E71"/>
            </a:solidFill>
            <a:effectLst>
              <a:outerShdw blurRad="50800" dist="38100" dir="2700000" algn="tl" rotWithShape="0">
                <a:prstClr val="black">
                  <a:alpha val="40000"/>
                </a:prstClr>
              </a:outerShdw>
            </a:effectLst>
          </p:spPr>
          <p:txBody>
            <a:bodyPr lIns="91415" tIns="45710" rIns="91415" bIns="45710" anchor="ctr"/>
            <a:lstStyle/>
            <a:p>
              <a:pPr algn="ctr">
                <a:defRPr/>
              </a:pPr>
              <a:r>
                <a:rPr lang="zh-CN" altLang="en-US" sz="1050" b="1" kern="0" dirty="0">
                  <a:solidFill>
                    <a:srgbClr val="FFFFFF"/>
                  </a:solidFill>
                  <a:latin typeface="微软雅黑" panose="020B0503020204020204" pitchFamily="34" charset="-122"/>
                  <a:ea typeface="微软雅黑" panose="020B0503020204020204" pitchFamily="34" charset="-122"/>
                </a:rPr>
                <a:t> 层级分明，逻辑清楚</a:t>
              </a:r>
              <a:endParaRPr lang="zh-CN" altLang="en-US" sz="1050" b="1"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380068"/>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全</a:t>
            </a:r>
            <a:r>
              <a:rPr lang="zh-CN" altLang="en-US" sz="1800" dirty="0">
                <a:solidFill>
                  <a:schemeClr val="bg1"/>
                </a:solidFill>
                <a:cs typeface="+mn-cs"/>
              </a:rPr>
              <a:t>网集中</a:t>
            </a:r>
            <a:r>
              <a:rPr lang="zh-CN" altLang="en-US" sz="1800" dirty="0" smtClean="0">
                <a:solidFill>
                  <a:schemeClr val="bg1"/>
                </a:solidFill>
                <a:cs typeface="+mn-cs"/>
              </a:rPr>
              <a:t>管理</a:t>
            </a:r>
            <a:endParaRPr lang="zh-CN" altLang="en-US" sz="1800" dirty="0">
              <a:solidFill>
                <a:schemeClr val="bg1"/>
              </a:solidFill>
              <a:cs typeface="+mn-cs"/>
            </a:endParaRPr>
          </a:p>
        </p:txBody>
      </p:sp>
      <p:grpSp>
        <p:nvGrpSpPr>
          <p:cNvPr id="2" name="组合 1"/>
          <p:cNvGrpSpPr/>
          <p:nvPr/>
        </p:nvGrpSpPr>
        <p:grpSpPr>
          <a:xfrm>
            <a:off x="459335" y="801937"/>
            <a:ext cx="8145893" cy="3632787"/>
            <a:chOff x="217057" y="839244"/>
            <a:chExt cx="8673685" cy="3868164"/>
          </a:xfrm>
        </p:grpSpPr>
        <p:sp>
          <p:nvSpPr>
            <p:cNvPr id="4" name="矩形 3"/>
            <p:cNvSpPr/>
            <p:nvPr/>
          </p:nvSpPr>
          <p:spPr bwMode="auto">
            <a:xfrm>
              <a:off x="281134" y="4432301"/>
              <a:ext cx="153448" cy="14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17" tIns="34258" rIns="68517" bIns="34258" numCol="1" rtlCol="0" anchor="t" anchorCtr="0" compatLnSpc="1"/>
            <a:lstStyle/>
            <a:p>
              <a:pPr defTabSz="685165" fontAlgn="base">
                <a:spcBef>
                  <a:spcPct val="0"/>
                </a:spcBef>
                <a:spcAft>
                  <a:spcPct val="0"/>
                </a:spcAft>
                <a:buClr>
                  <a:srgbClr val="CC9900"/>
                </a:buClr>
                <a:buFont typeface="Wingdings" panose="05000000000000000000" pitchFamily="2" charset="2"/>
                <a:buChar char="n"/>
              </a:pPr>
              <a:endParaRPr lang="zh-CN" altLang="en-US" sz="1350"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 name="组合 4"/>
            <p:cNvGrpSpPr/>
            <p:nvPr/>
          </p:nvGrpSpPr>
          <p:grpSpPr>
            <a:xfrm>
              <a:off x="292475" y="839244"/>
              <a:ext cx="1797023" cy="958441"/>
              <a:chOff x="543610" y="824914"/>
              <a:chExt cx="2398249" cy="1279104"/>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3610" y="1737020"/>
                <a:ext cx="241807" cy="241807"/>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154" y="1208950"/>
                <a:ext cx="216000" cy="214925"/>
              </a:xfrm>
              <a:prstGeom prst="rect">
                <a:avLst/>
              </a:prstGeom>
              <a:effectLst/>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99" y="913585"/>
                <a:ext cx="246792" cy="246792"/>
              </a:xfrm>
              <a:prstGeom prst="rect">
                <a:avLst/>
              </a:prstGeom>
              <a:effec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154" y="1472448"/>
                <a:ext cx="216000" cy="216000"/>
              </a:xfrm>
              <a:prstGeom prst="rect">
                <a:avLst/>
              </a:prstGeom>
            </p:spPr>
          </p:pic>
          <p:sp>
            <p:nvSpPr>
              <p:cNvPr id="10" name="矩形 9"/>
              <p:cNvSpPr/>
              <p:nvPr/>
            </p:nvSpPr>
            <p:spPr>
              <a:xfrm>
                <a:off x="722256" y="824914"/>
                <a:ext cx="2219603" cy="435085"/>
              </a:xfrm>
              <a:prstGeom prst="rect">
                <a:avLst/>
              </a:prstGeom>
            </p:spPr>
            <p:txBody>
              <a:bodyPr wrap="square">
                <a:spAutoFit/>
              </a:bodyPr>
              <a:lstStyle/>
              <a:p>
                <a:pPr lvl="0">
                  <a:lnSpc>
                    <a:spcPct val="150000"/>
                  </a:lnSpc>
                </a:pPr>
                <a:r>
                  <a:rPr lang="zh-CN" altLang="en-US" sz="105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正常状态：</a:t>
                </a:r>
                <a:r>
                  <a:rPr lang="en-US" altLang="zh-CN" sz="105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30/35</a:t>
                </a:r>
                <a:r>
                  <a:rPr lang="zh-CN" altLang="en-US" sz="105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个</a:t>
                </a:r>
                <a:endParaRPr lang="en-US" altLang="zh-CN" sz="105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矩形 10"/>
              <p:cNvSpPr/>
              <p:nvPr/>
            </p:nvSpPr>
            <p:spPr>
              <a:xfrm>
                <a:off x="722256" y="1092738"/>
                <a:ext cx="2058702" cy="475631"/>
              </a:xfrm>
              <a:prstGeom prst="rect">
                <a:avLst/>
              </a:prstGeom>
            </p:spPr>
            <p:txBody>
              <a:bodyPr wrap="square">
                <a:spAutoFit/>
              </a:bodyPr>
              <a:lstStyle/>
              <a:p>
                <a:pPr lvl="0">
                  <a:lnSpc>
                    <a:spcPct val="150000"/>
                  </a:lnSpc>
                </a:pPr>
                <a:r>
                  <a:rPr lang="zh-CN" altLang="en-US" sz="105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异常状态：  </a:t>
                </a:r>
                <a:r>
                  <a:rPr lang="en-US" altLang="zh-CN" sz="105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2/35</a:t>
                </a:r>
                <a:r>
                  <a:rPr lang="zh-CN" altLang="en-US" sz="105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个</a:t>
                </a:r>
                <a:r>
                  <a:rPr lang="en-US" altLang="zh-CN" sz="105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sz="105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矩形 11"/>
              <p:cNvSpPr/>
              <p:nvPr/>
            </p:nvSpPr>
            <p:spPr>
              <a:xfrm>
                <a:off x="722256" y="1360561"/>
                <a:ext cx="2204043" cy="475631"/>
              </a:xfrm>
              <a:prstGeom prst="rect">
                <a:avLst/>
              </a:prstGeom>
            </p:spPr>
            <p:txBody>
              <a:bodyPr wrap="square">
                <a:spAutoFit/>
              </a:bodyPr>
              <a:lstStyle/>
              <a:p>
                <a:pPr lvl="0">
                  <a:lnSpc>
                    <a:spcPct val="150000"/>
                  </a:lnSpc>
                </a:pPr>
                <a:r>
                  <a:rPr lang="zh-CN" altLang="en-US" sz="105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正在备份：  </a:t>
                </a:r>
                <a:r>
                  <a:rPr lang="en-US" altLang="zh-CN" sz="105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3/35</a:t>
                </a:r>
                <a:r>
                  <a:rPr lang="zh-CN" altLang="en-US" sz="105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个</a:t>
                </a:r>
                <a:endParaRPr lang="en-US" altLang="zh-CN" sz="105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矩形 12"/>
              <p:cNvSpPr/>
              <p:nvPr/>
            </p:nvSpPr>
            <p:spPr>
              <a:xfrm>
                <a:off x="722256" y="1628387"/>
                <a:ext cx="2204043" cy="475631"/>
              </a:xfrm>
              <a:prstGeom prst="rect">
                <a:avLst/>
              </a:prstGeom>
            </p:spPr>
            <p:txBody>
              <a:bodyPr wrap="square">
                <a:spAutoFit/>
              </a:bodyPr>
              <a:lstStyle/>
              <a:p>
                <a:pPr lvl="0">
                  <a:lnSpc>
                    <a:spcPct val="150000"/>
                  </a:lnSpc>
                </a:pPr>
                <a:r>
                  <a:rPr lang="zh-CN" altLang="en-US" sz="105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正在升级：  </a:t>
                </a:r>
                <a:r>
                  <a:rPr lang="en-US" altLang="zh-CN" sz="105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0/35</a:t>
                </a:r>
                <a:r>
                  <a:rPr lang="zh-CN" altLang="en-US" sz="105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个</a:t>
                </a:r>
                <a:endParaRPr lang="en-US" altLang="zh-CN" sz="105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4" name="组合 13"/>
            <p:cNvGrpSpPr/>
            <p:nvPr/>
          </p:nvGrpSpPr>
          <p:grpSpPr>
            <a:xfrm>
              <a:off x="217057" y="1441291"/>
              <a:ext cx="4245388" cy="3256066"/>
              <a:chOff x="280432" y="1688042"/>
              <a:chExt cx="5665759" cy="4345436"/>
            </a:xfrm>
          </p:grpSpPr>
          <p:grpSp>
            <p:nvGrpSpPr>
              <p:cNvPr id="15" name="组合 14"/>
              <p:cNvGrpSpPr/>
              <p:nvPr/>
            </p:nvGrpSpPr>
            <p:grpSpPr>
              <a:xfrm>
                <a:off x="280432" y="1688042"/>
                <a:ext cx="5665759" cy="4345436"/>
                <a:chOff x="251404" y="1293369"/>
                <a:chExt cx="6030764" cy="4625383"/>
              </a:xfrm>
            </p:grpSpPr>
            <p:pic>
              <p:nvPicPr>
                <p:cNvPr id="22" name="图片 2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1404" y="1293369"/>
                  <a:ext cx="6030764" cy="4625383"/>
                </a:xfrm>
                <a:prstGeom prst="rect">
                  <a:avLst/>
                </a:prstGeom>
                <a:effectLst>
                  <a:outerShdw blurRad="50800" dist="38100" dir="2700000" algn="tl" rotWithShape="0">
                    <a:prstClr val="black">
                      <a:alpha val="40000"/>
                    </a:prstClr>
                  </a:outerShdw>
                </a:effectLst>
              </p:spPr>
            </p:pic>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9796" y="2523910"/>
                  <a:ext cx="118029" cy="118029"/>
                </a:xfrm>
                <a:prstGeom prst="rect">
                  <a:avLst/>
                </a:prstGeom>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1996" y="2824551"/>
                  <a:ext cx="118029" cy="118029"/>
                </a:xfrm>
                <a:prstGeom prst="rect">
                  <a:avLst/>
                </a:prstGeom>
                <a:effectLst/>
              </p:spPr>
            </p:pic>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0146" y="3894334"/>
                  <a:ext cx="118029" cy="118029"/>
                </a:xfrm>
                <a:prstGeom prst="rect">
                  <a:avLst/>
                </a:prstGeom>
                <a:effectLst/>
              </p:spPr>
            </p:pic>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8567" y="4154928"/>
                  <a:ext cx="118029" cy="118029"/>
                </a:xfrm>
                <a:prstGeom prst="rect">
                  <a:avLst/>
                </a:prstGeom>
                <a:effectLst/>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5446" y="3274520"/>
                  <a:ext cx="118029" cy="118029"/>
                </a:xfrm>
                <a:prstGeom prst="rect">
                  <a:avLst/>
                </a:prstGeom>
                <a:effectLst/>
              </p:spPr>
            </p:pic>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8566" y="2839430"/>
                  <a:ext cx="118029" cy="118029"/>
                </a:xfrm>
                <a:prstGeom prst="rect">
                  <a:avLst/>
                </a:prstGeom>
                <a:effectLst/>
              </p:spPr>
            </p:pic>
            <p:pic>
              <p:nvPicPr>
                <p:cNvPr id="29" name="图片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5267" y="2657823"/>
                  <a:ext cx="118029" cy="118029"/>
                </a:xfrm>
                <a:prstGeom prst="rect">
                  <a:avLst/>
                </a:prstGeom>
                <a:effectLst/>
              </p:spPr>
            </p:pic>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7573" y="3091210"/>
                  <a:ext cx="118029" cy="118029"/>
                </a:xfrm>
                <a:prstGeom prst="rect">
                  <a:avLst/>
                </a:prstGeom>
                <a:effectLst/>
              </p:spPr>
            </p:pic>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7548" y="3115022"/>
                  <a:ext cx="118029" cy="118029"/>
                </a:xfrm>
                <a:prstGeom prst="rect">
                  <a:avLst/>
                </a:prstGeom>
                <a:effectLst/>
              </p:spPr>
            </p:pic>
            <p:pic>
              <p:nvPicPr>
                <p:cNvPr id="32" name="图片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7510" y="3193883"/>
                  <a:ext cx="118029" cy="118029"/>
                </a:xfrm>
                <a:prstGeom prst="rect">
                  <a:avLst/>
                </a:prstGeom>
                <a:effectLst/>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3572" y="3357909"/>
                  <a:ext cx="118029" cy="118029"/>
                </a:xfrm>
                <a:prstGeom prst="rect">
                  <a:avLst/>
                </a:prstGeom>
                <a:effectLst/>
              </p:spPr>
            </p:pic>
            <p:pic>
              <p:nvPicPr>
                <p:cNvPr id="34" name="图片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5962" y="3662324"/>
                  <a:ext cx="118029" cy="118029"/>
                </a:xfrm>
                <a:prstGeom prst="rect">
                  <a:avLst/>
                </a:prstGeom>
                <a:effectLst/>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8307" y="3913900"/>
                  <a:ext cx="118029" cy="118029"/>
                </a:xfrm>
                <a:prstGeom prst="rect">
                  <a:avLst/>
                </a:prstGeom>
                <a:effectLst/>
              </p:spPr>
            </p:pic>
            <p:pic>
              <p:nvPicPr>
                <p:cNvPr id="36" name="图片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0868" y="3914373"/>
                  <a:ext cx="118029" cy="118029"/>
                </a:xfrm>
                <a:prstGeom prst="rect">
                  <a:avLst/>
                </a:prstGeom>
                <a:effectLst/>
              </p:spPr>
            </p:pic>
            <p:pic>
              <p:nvPicPr>
                <p:cNvPr id="37" name="图片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4414" y="4036899"/>
                  <a:ext cx="118029" cy="118029"/>
                </a:xfrm>
                <a:prstGeom prst="rect">
                  <a:avLst/>
                </a:prstGeom>
                <a:effectLst/>
              </p:spPr>
            </p:pic>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1388" y="4240132"/>
                  <a:ext cx="118029" cy="118029"/>
                </a:xfrm>
                <a:prstGeom prst="rect">
                  <a:avLst/>
                </a:prstGeom>
                <a:effectLst/>
              </p:spPr>
            </p:pic>
            <p:pic>
              <p:nvPicPr>
                <p:cNvPr id="39" name="图片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6645" y="4122103"/>
                  <a:ext cx="118029" cy="118029"/>
                </a:xfrm>
                <a:prstGeom prst="rect">
                  <a:avLst/>
                </a:prstGeom>
                <a:effectLst/>
              </p:spPr>
            </p:pic>
            <p:pic>
              <p:nvPicPr>
                <p:cNvPr id="40" name="图片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6537" y="4410876"/>
                  <a:ext cx="118029" cy="118029"/>
                </a:xfrm>
                <a:prstGeom prst="rect">
                  <a:avLst/>
                </a:prstGeom>
                <a:effectLst/>
              </p:spPr>
            </p:pic>
            <p:pic>
              <p:nvPicPr>
                <p:cNvPr id="41" name="图片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5696" y="4618751"/>
                  <a:ext cx="118029" cy="118029"/>
                </a:xfrm>
                <a:prstGeom prst="rect">
                  <a:avLst/>
                </a:prstGeom>
                <a:effectLst/>
              </p:spPr>
            </p:pic>
            <p:pic>
              <p:nvPicPr>
                <p:cNvPr id="42" name="图片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0876" y="4602082"/>
                  <a:ext cx="118029" cy="118029"/>
                </a:xfrm>
                <a:prstGeom prst="rect">
                  <a:avLst/>
                </a:prstGeom>
                <a:effectLst/>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3475" y="4559736"/>
                  <a:ext cx="118029" cy="118029"/>
                </a:xfrm>
                <a:prstGeom prst="rect">
                  <a:avLst/>
                </a:prstGeom>
                <a:effectLst/>
              </p:spPr>
            </p:pic>
            <p:pic>
              <p:nvPicPr>
                <p:cNvPr id="44" name="图片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1120" y="4958534"/>
                  <a:ext cx="118029" cy="118029"/>
                </a:xfrm>
                <a:prstGeom prst="rect">
                  <a:avLst/>
                </a:prstGeom>
                <a:effectLst/>
              </p:spPr>
            </p:pic>
            <p:pic>
              <p:nvPicPr>
                <p:cNvPr id="45" name="图片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4757" y="4979309"/>
                  <a:ext cx="118029" cy="118029"/>
                </a:xfrm>
                <a:prstGeom prst="rect">
                  <a:avLst/>
                </a:prstGeom>
                <a:effectLst/>
              </p:spPr>
            </p:pic>
            <p:pic>
              <p:nvPicPr>
                <p:cNvPr id="46" name="图片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5267" y="4907473"/>
                  <a:ext cx="118029" cy="118029"/>
                </a:xfrm>
                <a:prstGeom prst="rect">
                  <a:avLst/>
                </a:prstGeom>
                <a:effectLst/>
              </p:spPr>
            </p:pic>
            <p:pic>
              <p:nvPicPr>
                <p:cNvPr id="47" name="图片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1953" y="5244979"/>
                  <a:ext cx="118029" cy="118029"/>
                </a:xfrm>
                <a:prstGeom prst="rect">
                  <a:avLst/>
                </a:prstGeom>
                <a:effectLst/>
              </p:spPr>
            </p:pic>
            <p:pic>
              <p:nvPicPr>
                <p:cNvPr id="48" name="图片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1145" y="5293668"/>
                  <a:ext cx="118029" cy="118029"/>
                </a:xfrm>
                <a:prstGeom prst="rect">
                  <a:avLst/>
                </a:prstGeom>
                <a:effectLst/>
              </p:spPr>
            </p:pic>
            <p:pic>
              <p:nvPicPr>
                <p:cNvPr id="49" name="图片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3545" y="5446068"/>
                  <a:ext cx="118029" cy="118029"/>
                </a:xfrm>
                <a:prstGeom prst="rect">
                  <a:avLst/>
                </a:prstGeom>
                <a:effectLst/>
              </p:spPr>
            </p:pic>
            <p:pic>
              <p:nvPicPr>
                <p:cNvPr id="50" name="图片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6333" y="5571240"/>
                  <a:ext cx="118029" cy="118029"/>
                </a:xfrm>
                <a:prstGeom prst="rect">
                  <a:avLst/>
                </a:prstGeom>
                <a:effectLst/>
              </p:spPr>
            </p:pic>
            <p:pic>
              <p:nvPicPr>
                <p:cNvPr id="51" name="图片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6259" y="4848458"/>
                  <a:ext cx="118029" cy="118029"/>
                </a:xfrm>
                <a:prstGeom prst="rect">
                  <a:avLst/>
                </a:prstGeom>
                <a:effectLst/>
              </p:spPr>
            </p:pic>
          </p:grpSp>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0801" y="4078856"/>
                <a:ext cx="105460" cy="105460"/>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6501" y="3290929"/>
                <a:ext cx="110885" cy="110885"/>
              </a:xfrm>
              <a:prstGeom prst="rect">
                <a:avLst/>
              </a:prstGeom>
              <a:effectLst/>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5826" y="4237201"/>
                <a:ext cx="105460" cy="105460"/>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59076" y="3607441"/>
                <a:ext cx="105460" cy="105460"/>
              </a:xfrm>
              <a:prstGeom prst="rect">
                <a:avLst/>
              </a:prstGeom>
            </p:spPr>
          </p:pic>
          <p:pic>
            <p:nvPicPr>
              <p:cNvPr id="20" name="图片 19"/>
              <p:cNvPicPr>
                <a:picLocks noChangeAspect="1"/>
              </p:cNvPicPr>
              <p:nvPr/>
            </p:nvPicPr>
            <p:blipFill>
              <a:blip r:embed="rId9"/>
              <a:stretch>
                <a:fillRect/>
              </a:stretch>
            </p:blipFill>
            <p:spPr>
              <a:xfrm>
                <a:off x="5223906" y="2239113"/>
                <a:ext cx="145734" cy="108044"/>
              </a:xfrm>
              <a:prstGeom prst="rect">
                <a:avLst/>
              </a:prstGeom>
            </p:spPr>
          </p:pic>
          <p:pic>
            <p:nvPicPr>
              <p:cNvPr id="21" name="图片 20"/>
              <p:cNvPicPr>
                <a:picLocks noChangeAspect="1"/>
              </p:cNvPicPr>
              <p:nvPr/>
            </p:nvPicPr>
            <p:blipFill>
              <a:blip r:embed="rId9"/>
              <a:stretch>
                <a:fillRect/>
              </a:stretch>
            </p:blipFill>
            <p:spPr>
              <a:xfrm>
                <a:off x="5101030" y="2681711"/>
                <a:ext cx="145734" cy="108044"/>
              </a:xfrm>
              <a:prstGeom prst="rect">
                <a:avLst/>
              </a:prstGeom>
            </p:spPr>
          </p:pic>
        </p:grpSp>
        <p:pic>
          <p:nvPicPr>
            <p:cNvPr id="52" name="图片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58117" y="2243852"/>
              <a:ext cx="92027" cy="91569"/>
            </a:xfrm>
            <a:prstGeom prst="rect">
              <a:avLst/>
            </a:prstGeom>
            <a:effectLst/>
          </p:spPr>
        </p:pic>
        <p:grpSp>
          <p:nvGrpSpPr>
            <p:cNvPr id="53" name="组合 52"/>
            <p:cNvGrpSpPr/>
            <p:nvPr/>
          </p:nvGrpSpPr>
          <p:grpSpPr>
            <a:xfrm>
              <a:off x="284907" y="991000"/>
              <a:ext cx="8605835" cy="3716408"/>
              <a:chOff x="374582" y="1319380"/>
              <a:chExt cx="11485070" cy="4959798"/>
            </a:xfrm>
          </p:grpSpPr>
          <p:grpSp>
            <p:nvGrpSpPr>
              <p:cNvPr id="54" name="组合 53"/>
              <p:cNvGrpSpPr/>
              <p:nvPr/>
            </p:nvGrpSpPr>
            <p:grpSpPr>
              <a:xfrm>
                <a:off x="6614522" y="1321267"/>
                <a:ext cx="5235487" cy="1165473"/>
                <a:chOff x="6660619" y="943780"/>
                <a:chExt cx="5235487" cy="1165473"/>
              </a:xfrm>
            </p:grpSpPr>
            <p:pic>
              <p:nvPicPr>
                <p:cNvPr id="72" name="图片 71"/>
                <p:cNvPicPr>
                  <a:picLocks noChangeAspect="1"/>
                </p:cNvPicPr>
                <p:nvPr/>
              </p:nvPicPr>
              <p:blipFill>
                <a:blip r:embed="rId11"/>
                <a:stretch>
                  <a:fillRect/>
                </a:stretch>
              </p:blipFill>
              <p:spPr>
                <a:xfrm>
                  <a:off x="8805765" y="1367391"/>
                  <a:ext cx="2181225" cy="590550"/>
                </a:xfrm>
                <a:prstGeom prst="rect">
                  <a:avLst/>
                </a:prstGeom>
                <a:solidFill>
                  <a:srgbClr val="F2F2F2"/>
                </a:solidFill>
                <a:ln w="6350">
                  <a:noFill/>
                  <a:prstDash val="dash"/>
                  <a:miter lim="800000"/>
                  <a:headEnd/>
                  <a:tailEnd/>
                </a:ln>
                <a:effectLst>
                  <a:outerShdw blurRad="50800" dist="38100" dir="2700000" algn="tl" rotWithShape="0">
                    <a:prstClr val="black">
                      <a:alpha val="40000"/>
                    </a:prstClr>
                  </a:outerShdw>
                </a:effectLst>
              </p:spPr>
            </p:pic>
            <p:sp>
              <p:nvSpPr>
                <p:cNvPr id="73" name="矩形 72"/>
                <p:cNvSpPr/>
                <p:nvPr/>
              </p:nvSpPr>
              <p:spPr bwMode="auto">
                <a:xfrm>
                  <a:off x="6660621" y="1260297"/>
                  <a:ext cx="5235485" cy="790357"/>
                </a:xfrm>
                <a:prstGeom prst="rect">
                  <a:avLst/>
                </a:pr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矩形 50"/>
                <p:cNvSpPr/>
                <p:nvPr/>
              </p:nvSpPr>
              <p:spPr>
                <a:xfrm>
                  <a:off x="6660619" y="1289746"/>
                  <a:ext cx="5235487" cy="819507"/>
                </a:xfrm>
                <a:prstGeom prst="rect">
                  <a:avLst/>
                </a:prstGeom>
              </p:spPr>
              <p:txBody>
                <a:bodyPr wrap="square">
                  <a:spAutoFit/>
                </a:bodyPr>
                <a:lstStyle/>
                <a:p>
                  <a:pPr marL="128270" indent="-128270">
                    <a:lnSpc>
                      <a:spcPct val="150000"/>
                    </a:lnSpc>
                    <a:buFont typeface="Arial" panose="020B0604020202020204" pitchFamily="34" charset="0"/>
                    <a:buChar char="•"/>
                  </a:pPr>
                  <a:r>
                    <a:rPr lang="zh-CN" altLang="en-US" sz="1050" dirty="0" smtClean="0">
                      <a:latin typeface="微软雅黑" panose="020B0503020204020204" pitchFamily="34" charset="-122"/>
                      <a:ea typeface="微软雅黑" panose="020B0503020204020204" pitchFamily="34" charset="-122"/>
                      <a:sym typeface="Arial" panose="020B0604020202020204" pitchFamily="34" charset="0"/>
                    </a:rPr>
                    <a:t>监测</a:t>
                  </a:r>
                  <a:r>
                    <a:rPr lang="en-US" altLang="zh-CN" sz="1050" dirty="0" smtClean="0">
                      <a:latin typeface="微软雅黑" panose="020B0503020204020204" pitchFamily="34" charset="-122"/>
                      <a:ea typeface="微软雅黑" panose="020B0503020204020204" pitchFamily="34" charset="-122"/>
                      <a:sym typeface="Arial" panose="020B0604020202020204" pitchFamily="34" charset="0"/>
                    </a:rPr>
                    <a:t>IPS</a:t>
                  </a:r>
                  <a:r>
                    <a:rPr lang="zh-CN" altLang="en-US" sz="1050" dirty="0" smtClean="0">
                      <a:latin typeface="微软雅黑" panose="020B0503020204020204" pitchFamily="34" charset="-122"/>
                      <a:ea typeface="微软雅黑" panose="020B0503020204020204" pitchFamily="34" charset="-122"/>
                      <a:sym typeface="Arial" panose="020B0604020202020204" pitchFamily="34" charset="0"/>
                    </a:rPr>
                    <a:t>状态</a:t>
                  </a:r>
                  <a:endParaRPr lang="en-US" altLang="zh-CN" sz="1050" dirty="0">
                    <a:latin typeface="微软雅黑" panose="020B0503020204020204" pitchFamily="34" charset="-122"/>
                    <a:ea typeface="微软雅黑" panose="020B0503020204020204" pitchFamily="34" charset="-122"/>
                    <a:sym typeface="Arial" panose="020B0604020202020204" pitchFamily="34" charset="0"/>
                  </a:endParaRPr>
                </a:p>
                <a:p>
                  <a:pPr marL="128270" indent="-128270">
                    <a:lnSpc>
                      <a:spcPct val="150000"/>
                    </a:lnSpc>
                    <a:buFont typeface="Arial" panose="020B0604020202020204" pitchFamily="34" charset="0"/>
                    <a:buChar char="•"/>
                  </a:pPr>
                  <a:r>
                    <a:rPr lang="zh-CN" altLang="en-US" sz="1050" dirty="0">
                      <a:latin typeface="微软雅黑" panose="020B0503020204020204" pitchFamily="34" charset="-122"/>
                      <a:ea typeface="微软雅黑" panose="020B0503020204020204" pitchFamily="34" charset="-122"/>
                      <a:sym typeface="Arial" panose="020B0604020202020204" pitchFamily="34" charset="0"/>
                    </a:rPr>
                    <a:t>支持跳转</a:t>
                  </a:r>
                  <a:r>
                    <a:rPr lang="zh-CN" altLang="en-US" sz="1050" dirty="0" smtClean="0">
                      <a:latin typeface="微软雅黑" panose="020B0503020204020204" pitchFamily="34" charset="-122"/>
                      <a:ea typeface="微软雅黑" panose="020B0503020204020204" pitchFamily="34" charset="-122"/>
                      <a:sym typeface="Arial" panose="020B0604020202020204" pitchFamily="34" charset="0"/>
                    </a:rPr>
                    <a:t>至</a:t>
                  </a:r>
                  <a:r>
                    <a:rPr lang="en-US" altLang="zh-CN" sz="1050" dirty="0" smtClean="0">
                      <a:latin typeface="微软雅黑" panose="020B0503020204020204" pitchFamily="34" charset="-122"/>
                      <a:ea typeface="微软雅黑" panose="020B0503020204020204" pitchFamily="34" charset="-122"/>
                      <a:sym typeface="Arial" panose="020B0604020202020204" pitchFamily="34" charset="0"/>
                    </a:rPr>
                    <a:t>IPS</a:t>
                  </a:r>
                  <a:endParaRPr lang="en-US" altLang="zh-CN" sz="10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5" name="标题 1"/>
                <p:cNvSpPr txBox="1"/>
                <p:nvPr/>
              </p:nvSpPr>
              <p:spPr>
                <a:xfrm>
                  <a:off x="6660619" y="943780"/>
                  <a:ext cx="5235487" cy="330899"/>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defRPr/>
                  </a:pPr>
                  <a:r>
                    <a:rPr lang="en-US" altLang="zh-CN"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状态监测，统一管理</a:t>
                  </a:r>
                  <a:endPar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5" name="Freeform 418"/>
              <p:cNvSpPr/>
              <p:nvPr/>
            </p:nvSpPr>
            <p:spPr bwMode="auto">
              <a:xfrm flipH="1" flipV="1">
                <a:off x="5350258" y="5109059"/>
                <a:ext cx="4074172" cy="1121228"/>
              </a:xfrm>
              <a:custGeom>
                <a:avLst/>
                <a:gdLst>
                  <a:gd name="T0" fmla="*/ 0 w 1151"/>
                  <a:gd name="T1" fmla="*/ 302 h 302"/>
                  <a:gd name="T2" fmla="*/ 848 w 1151"/>
                  <a:gd name="T3" fmla="*/ 302 h 302"/>
                  <a:gd name="T4" fmla="*/ 1151 w 1151"/>
                  <a:gd name="T5" fmla="*/ 0 h 302"/>
                  <a:gd name="connsiteX0" fmla="*/ 0 w 12606"/>
                  <a:gd name="connsiteY0" fmla="*/ 10000 h 10000"/>
                  <a:gd name="connsiteX1" fmla="*/ 9974 w 12606"/>
                  <a:gd name="connsiteY1" fmla="*/ 10000 h 10000"/>
                  <a:gd name="connsiteX2" fmla="*/ 12606 w 12606"/>
                  <a:gd name="connsiteY2" fmla="*/ 0 h 10000"/>
                </a:gdLst>
                <a:ahLst/>
                <a:cxnLst>
                  <a:cxn ang="0">
                    <a:pos x="connsiteX0" y="connsiteY0"/>
                  </a:cxn>
                  <a:cxn ang="0">
                    <a:pos x="connsiteX1" y="connsiteY1"/>
                  </a:cxn>
                  <a:cxn ang="0">
                    <a:pos x="connsiteX2" y="connsiteY2"/>
                  </a:cxn>
                </a:cxnLst>
                <a:rect l="l" t="t" r="r" b="b"/>
                <a:pathLst>
                  <a:path w="12606" h="10000">
                    <a:moveTo>
                      <a:pt x="0" y="10000"/>
                    </a:moveTo>
                    <a:lnTo>
                      <a:pt x="9974" y="10000"/>
                    </a:lnTo>
                    <a:lnTo>
                      <a:pt x="12606" y="0"/>
                    </a:lnTo>
                  </a:path>
                </a:pathLst>
              </a:custGeom>
              <a:noFill/>
              <a:ln w="2"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68496" tIns="34248" rIns="68496" bIns="34248" numCol="1" anchor="t" anchorCtr="0" compatLnSpc="1"/>
              <a:lstStyle/>
              <a:p>
                <a:endParaRPr lang="zh-CN" altLang="en-US" sz="1795" dirty="0">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56" name="直接连接符 55"/>
              <p:cNvCxnSpPr/>
              <p:nvPr/>
            </p:nvCxnSpPr>
            <p:spPr bwMode="auto">
              <a:xfrm>
                <a:off x="7659040" y="2779918"/>
                <a:ext cx="901049" cy="0"/>
              </a:xfrm>
              <a:prstGeom prst="line">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 name="组合 56"/>
              <p:cNvGrpSpPr/>
              <p:nvPr/>
            </p:nvGrpSpPr>
            <p:grpSpPr>
              <a:xfrm>
                <a:off x="6614522" y="2617297"/>
                <a:ext cx="5245119" cy="1114887"/>
                <a:chOff x="6651473" y="2679676"/>
                <a:chExt cx="5245119" cy="1114887"/>
              </a:xfrm>
            </p:grpSpPr>
            <p:sp>
              <p:nvSpPr>
                <p:cNvPr id="69" name="标题 1"/>
                <p:cNvSpPr txBox="1"/>
                <p:nvPr/>
              </p:nvSpPr>
              <p:spPr>
                <a:xfrm>
                  <a:off x="6651473" y="2679676"/>
                  <a:ext cx="5245119" cy="330899"/>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defRPr/>
                  </a:pPr>
                  <a:r>
                    <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  策略模板，自动下发</a:t>
                  </a:r>
                  <a:endPar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矩形 50"/>
                <p:cNvSpPr/>
                <p:nvPr/>
              </p:nvSpPr>
              <p:spPr>
                <a:xfrm>
                  <a:off x="6661525" y="2974509"/>
                  <a:ext cx="5235003" cy="820054"/>
                </a:xfrm>
                <a:prstGeom prst="rect">
                  <a:avLst/>
                </a:prstGeom>
              </p:spPr>
              <p:txBody>
                <a:bodyPr wrap="square">
                  <a:spAutoFit/>
                </a:bodyPr>
                <a:lstStyle/>
                <a:p>
                  <a:pPr marL="128270" indent="-128270">
                    <a:lnSpc>
                      <a:spcPct val="150000"/>
                    </a:lnSpc>
                    <a:buFont typeface="Arial" panose="020B0604020202020204" pitchFamily="34" charset="0"/>
                    <a:buChar char="•"/>
                  </a:pPr>
                  <a:r>
                    <a:rPr lang="zh-CN" altLang="en-US" sz="1050" dirty="0">
                      <a:latin typeface="微软雅黑" panose="020B0503020204020204" pitchFamily="34" charset="-122"/>
                      <a:ea typeface="微软雅黑" panose="020B0503020204020204" pitchFamily="34" charset="-122"/>
                      <a:sym typeface="Arial" panose="020B0604020202020204" pitchFamily="34" charset="0"/>
                    </a:rPr>
                    <a:t>制定策略模板</a:t>
                  </a:r>
                  <a:endParaRPr lang="en-US" altLang="zh-CN" sz="1050" dirty="0">
                    <a:latin typeface="微软雅黑" panose="020B0503020204020204" pitchFamily="34" charset="-122"/>
                    <a:ea typeface="微软雅黑" panose="020B0503020204020204" pitchFamily="34" charset="-122"/>
                    <a:sym typeface="Arial" panose="020B0604020202020204" pitchFamily="34" charset="0"/>
                  </a:endParaRPr>
                </a:p>
                <a:p>
                  <a:pPr marL="128270" indent="-128270">
                    <a:lnSpc>
                      <a:spcPct val="150000"/>
                    </a:lnSpc>
                    <a:buFont typeface="Arial" panose="020B0604020202020204" pitchFamily="34" charset="0"/>
                    <a:buChar char="•"/>
                  </a:pPr>
                  <a:r>
                    <a:rPr lang="zh-CN" altLang="en-US" sz="1050" dirty="0">
                      <a:latin typeface="微软雅黑" panose="020B0503020204020204" pitchFamily="34" charset="-122"/>
                      <a:ea typeface="微软雅黑" panose="020B0503020204020204" pitchFamily="34" charset="-122"/>
                      <a:sym typeface="Arial" panose="020B0604020202020204" pitchFamily="34" charset="0"/>
                    </a:rPr>
                    <a:t>支持自定义下发间隔</a:t>
                  </a:r>
                  <a:endParaRPr lang="en-US" altLang="zh-CN" sz="10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1" name="矩形 70"/>
                <p:cNvSpPr/>
                <p:nvPr/>
              </p:nvSpPr>
              <p:spPr bwMode="auto">
                <a:xfrm>
                  <a:off x="6661105" y="3010575"/>
                  <a:ext cx="5220454" cy="691957"/>
                </a:xfrm>
                <a:prstGeom prst="rect">
                  <a:avLst/>
                </a:pr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8" name="组合 57"/>
              <p:cNvGrpSpPr/>
              <p:nvPr/>
            </p:nvGrpSpPr>
            <p:grpSpPr>
              <a:xfrm>
                <a:off x="6624156" y="3839685"/>
                <a:ext cx="5235493" cy="1154545"/>
                <a:chOff x="6599932" y="4027805"/>
                <a:chExt cx="5235493" cy="1154545"/>
              </a:xfrm>
            </p:grpSpPr>
            <p:sp>
              <p:nvSpPr>
                <p:cNvPr id="66" name="标题 1"/>
                <p:cNvSpPr txBox="1"/>
                <p:nvPr/>
              </p:nvSpPr>
              <p:spPr>
                <a:xfrm>
                  <a:off x="6599938" y="4027805"/>
                  <a:ext cx="5235487" cy="330899"/>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defRPr/>
                  </a:pPr>
                  <a:r>
                    <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  集中升级，备份配置</a:t>
                  </a:r>
                  <a:endPar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矩形 50"/>
                <p:cNvSpPr/>
                <p:nvPr/>
              </p:nvSpPr>
              <p:spPr>
                <a:xfrm>
                  <a:off x="6599935" y="4362297"/>
                  <a:ext cx="5235486" cy="820053"/>
                </a:xfrm>
                <a:prstGeom prst="rect">
                  <a:avLst/>
                </a:prstGeom>
              </p:spPr>
              <p:txBody>
                <a:bodyPr wrap="square">
                  <a:spAutoFit/>
                </a:bodyPr>
                <a:lstStyle/>
                <a:p>
                  <a:pPr marL="128270" indent="-128270">
                    <a:lnSpc>
                      <a:spcPct val="150000"/>
                    </a:lnSpc>
                    <a:buFont typeface="Arial" panose="020B0604020202020204" pitchFamily="34" charset="0"/>
                    <a:buChar char="•"/>
                  </a:pPr>
                  <a:r>
                    <a:rPr lang="zh-CN" altLang="en-US" sz="1050" dirty="0">
                      <a:latin typeface="微软雅黑" panose="020B0503020204020204" pitchFamily="34" charset="-122"/>
                      <a:ea typeface="微软雅黑" panose="020B0503020204020204" pitchFamily="34" charset="-122"/>
                      <a:sym typeface="Arial" panose="020B0604020202020204" pitchFamily="34" charset="0"/>
                    </a:rPr>
                    <a:t>集中升级包括系统版本、离线特征库</a:t>
                  </a:r>
                  <a:endParaRPr lang="en-US" altLang="zh-CN" sz="1050" dirty="0">
                    <a:latin typeface="微软雅黑" panose="020B0503020204020204" pitchFamily="34" charset="-122"/>
                    <a:ea typeface="微软雅黑" panose="020B0503020204020204" pitchFamily="34" charset="-122"/>
                    <a:sym typeface="Arial" panose="020B0604020202020204" pitchFamily="34" charset="0"/>
                  </a:endParaRPr>
                </a:p>
                <a:p>
                  <a:pPr marL="128270" indent="-128270">
                    <a:lnSpc>
                      <a:spcPct val="150000"/>
                    </a:lnSpc>
                    <a:buFont typeface="Arial" panose="020B0604020202020204" pitchFamily="34" charset="0"/>
                    <a:buChar char="•"/>
                  </a:pPr>
                  <a:r>
                    <a:rPr lang="zh-CN" altLang="en-US" sz="1050" dirty="0">
                      <a:latin typeface="微软雅黑" panose="020B0503020204020204" pitchFamily="34" charset="-122"/>
                      <a:ea typeface="微软雅黑" panose="020B0503020204020204" pitchFamily="34" charset="-122"/>
                      <a:sym typeface="Arial" panose="020B0604020202020204" pitchFamily="34" charset="0"/>
                    </a:rPr>
                    <a:t>支持自定义下发间隔</a:t>
                  </a:r>
                  <a:endParaRPr lang="en-US" altLang="zh-CN" sz="10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矩形 67"/>
                <p:cNvSpPr/>
                <p:nvPr/>
              </p:nvSpPr>
              <p:spPr bwMode="auto">
                <a:xfrm>
                  <a:off x="6599932" y="4348997"/>
                  <a:ext cx="5235485" cy="746508"/>
                </a:xfrm>
                <a:prstGeom prst="rect">
                  <a:avLst/>
                </a:pr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9" name="组合 58"/>
              <p:cNvGrpSpPr/>
              <p:nvPr/>
            </p:nvGrpSpPr>
            <p:grpSpPr>
              <a:xfrm>
                <a:off x="6624162" y="5107055"/>
                <a:ext cx="5235490" cy="1172123"/>
                <a:chOff x="6928261" y="5438428"/>
                <a:chExt cx="5235490" cy="1172123"/>
              </a:xfrm>
            </p:grpSpPr>
            <p:sp>
              <p:nvSpPr>
                <p:cNvPr id="63" name="标题 1"/>
                <p:cNvSpPr txBox="1"/>
                <p:nvPr/>
              </p:nvSpPr>
              <p:spPr>
                <a:xfrm>
                  <a:off x="6928264" y="5438428"/>
                  <a:ext cx="5235487" cy="330899"/>
                </a:xfrm>
                <a:prstGeom prst="rect">
                  <a:avLst/>
                </a:prstGeom>
                <a:solidFill>
                  <a:srgbClr val="019E71"/>
                </a:solidFill>
                <a:effectLst>
                  <a:outerShdw blurRad="50800" dist="38100" dir="2700000" algn="tl" rotWithShape="0">
                    <a:prstClr val="black">
                      <a:alpha val="40000"/>
                    </a:prstClr>
                  </a:outerShdw>
                </a:effectLst>
              </p:spPr>
              <p:txBody>
                <a:bodyPr lIns="91330" tIns="45668" rIns="91330" bIns="45668" anchor="ctr"/>
                <a:lstStyle/>
                <a:p>
                  <a:pPr>
                    <a:defRPr/>
                  </a:pPr>
                  <a:r>
                    <a:rPr lang="en-US" altLang="zh-CN"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收集日志，生成报表</a:t>
                  </a:r>
                  <a:endParaRPr lang="zh-CN" altLang="en-US" sz="12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矩形 50"/>
                <p:cNvSpPr/>
                <p:nvPr/>
              </p:nvSpPr>
              <p:spPr>
                <a:xfrm>
                  <a:off x="6928261" y="5790498"/>
                  <a:ext cx="5235487" cy="820053"/>
                </a:xfrm>
                <a:prstGeom prst="rect">
                  <a:avLst/>
                </a:prstGeom>
              </p:spPr>
              <p:txBody>
                <a:bodyPr wrap="square">
                  <a:spAutoFit/>
                </a:bodyPr>
                <a:lstStyle/>
                <a:p>
                  <a:pPr marL="128270" indent="-128270">
                    <a:lnSpc>
                      <a:spcPct val="150000"/>
                    </a:lnSpc>
                    <a:buFont typeface="Arial" panose="020B0604020202020204" pitchFamily="34" charset="0"/>
                    <a:buChar char="•"/>
                  </a:pPr>
                  <a:r>
                    <a:rPr lang="zh-CN" altLang="en-US" sz="1050" dirty="0">
                      <a:latin typeface="微软雅黑" panose="020B0503020204020204" pitchFamily="34" charset="-122"/>
                      <a:ea typeface="微软雅黑" panose="020B0503020204020204" pitchFamily="34" charset="-122"/>
                      <a:sym typeface="Arial" panose="020B0604020202020204" pitchFamily="34" charset="0"/>
                    </a:rPr>
                    <a:t>支持基于标准或加密</a:t>
                  </a:r>
                  <a:r>
                    <a:rPr lang="en-US" altLang="zh-CN" sz="1050" dirty="0">
                      <a:latin typeface="微软雅黑" panose="020B0503020204020204" pitchFamily="34" charset="-122"/>
                      <a:ea typeface="微软雅黑" panose="020B0503020204020204" pitchFamily="34" charset="-122"/>
                      <a:sym typeface="Arial" panose="020B0604020202020204" pitchFamily="34" charset="0"/>
                    </a:rPr>
                    <a:t>Syslog</a:t>
                  </a:r>
                  <a:r>
                    <a:rPr lang="zh-CN" altLang="en-US" sz="1050" dirty="0">
                      <a:latin typeface="微软雅黑" panose="020B0503020204020204" pitchFamily="34" charset="-122"/>
                      <a:ea typeface="微软雅黑" panose="020B0503020204020204" pitchFamily="34" charset="-122"/>
                      <a:sym typeface="Arial" panose="020B0604020202020204" pitchFamily="34" charset="0"/>
                    </a:rPr>
                    <a:t>协议收集日志</a:t>
                  </a:r>
                  <a:endParaRPr lang="en-US" altLang="zh-CN" sz="1050" dirty="0">
                    <a:latin typeface="微软雅黑" panose="020B0503020204020204" pitchFamily="34" charset="-122"/>
                    <a:ea typeface="微软雅黑" panose="020B0503020204020204" pitchFamily="34" charset="-122"/>
                    <a:sym typeface="Arial" panose="020B0604020202020204" pitchFamily="34" charset="0"/>
                  </a:endParaRPr>
                </a:p>
                <a:p>
                  <a:pPr marL="128270" indent="-128270">
                    <a:lnSpc>
                      <a:spcPct val="150000"/>
                    </a:lnSpc>
                    <a:buFont typeface="Arial" panose="020B0604020202020204" pitchFamily="34" charset="0"/>
                    <a:buChar char="•"/>
                  </a:pPr>
                  <a:r>
                    <a:rPr lang="zh-CN" altLang="en-US" sz="1050" dirty="0">
                      <a:latin typeface="微软雅黑" panose="020B0503020204020204" pitchFamily="34" charset="-122"/>
                      <a:ea typeface="微软雅黑" panose="020B0503020204020204" pitchFamily="34" charset="-122"/>
                      <a:sym typeface="Arial" panose="020B0604020202020204" pitchFamily="34" charset="0"/>
                    </a:rPr>
                    <a:t>内置报表模板</a:t>
                  </a:r>
                  <a:endParaRPr lang="en-US" altLang="zh-CN" sz="10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矩形 64"/>
                <p:cNvSpPr/>
                <p:nvPr/>
              </p:nvSpPr>
              <p:spPr bwMode="auto">
                <a:xfrm>
                  <a:off x="6928263" y="5769327"/>
                  <a:ext cx="5235485" cy="790357"/>
                </a:xfrm>
                <a:prstGeom prst="rect">
                  <a:avLst/>
                </a:pr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01" tIns="34251" rIns="68501" bIns="34251" numCol="1" rtlCol="0" anchor="t" anchorCtr="0" compatLnSpc="1"/>
                <a:lstStyle/>
                <a:p>
                  <a:pPr>
                    <a:buClr>
                      <a:srgbClr val="CC9900"/>
                    </a:buClr>
                    <a:buFont typeface="Wingdings" panose="05000000000000000000" pitchFamily="2" charset="2"/>
                    <a:buChar char="n"/>
                  </a:pPr>
                  <a:endParaRPr lang="zh-CN" altLang="en-US" sz="15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60" name="直接连接符 59"/>
              <p:cNvCxnSpPr/>
              <p:nvPr/>
            </p:nvCxnSpPr>
            <p:spPr bwMode="auto">
              <a:xfrm>
                <a:off x="883565" y="6229299"/>
                <a:ext cx="4466693" cy="0"/>
              </a:xfrm>
              <a:prstGeom prst="line">
                <a:avLst/>
              </a:prstGeom>
              <a:noFill/>
              <a:ln w="12700" cap="flat" cmpd="sng" algn="ctr">
                <a:solidFill>
                  <a:srgbClr val="8F8F8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Freeform 418"/>
              <p:cNvSpPr/>
              <p:nvPr/>
            </p:nvSpPr>
            <p:spPr bwMode="auto">
              <a:xfrm rot="10800000" flipV="1">
                <a:off x="374582" y="5767221"/>
                <a:ext cx="2398363" cy="461062"/>
              </a:xfrm>
              <a:custGeom>
                <a:avLst/>
                <a:gdLst>
                  <a:gd name="T0" fmla="*/ 0 w 1151"/>
                  <a:gd name="T1" fmla="*/ 302 h 302"/>
                  <a:gd name="T2" fmla="*/ 848 w 1151"/>
                  <a:gd name="T3" fmla="*/ 302 h 302"/>
                  <a:gd name="T4" fmla="*/ 1151 w 1151"/>
                  <a:gd name="T5" fmla="*/ 0 h 302"/>
                  <a:gd name="connsiteX0" fmla="*/ 0 w 12606"/>
                  <a:gd name="connsiteY0" fmla="*/ 10000 h 10000"/>
                  <a:gd name="connsiteX1" fmla="*/ 9974 w 12606"/>
                  <a:gd name="connsiteY1" fmla="*/ 10000 h 10000"/>
                  <a:gd name="connsiteX2" fmla="*/ 12606 w 12606"/>
                  <a:gd name="connsiteY2" fmla="*/ 0 h 10000"/>
                </a:gdLst>
                <a:ahLst/>
                <a:cxnLst>
                  <a:cxn ang="0">
                    <a:pos x="connsiteX0" y="connsiteY0"/>
                  </a:cxn>
                  <a:cxn ang="0">
                    <a:pos x="connsiteX1" y="connsiteY1"/>
                  </a:cxn>
                  <a:cxn ang="0">
                    <a:pos x="connsiteX2" y="connsiteY2"/>
                  </a:cxn>
                </a:cxnLst>
                <a:rect l="l" t="t" r="r" b="b"/>
                <a:pathLst>
                  <a:path w="12606" h="10000">
                    <a:moveTo>
                      <a:pt x="0" y="10000"/>
                    </a:moveTo>
                    <a:lnTo>
                      <a:pt x="9974" y="10000"/>
                    </a:lnTo>
                    <a:lnTo>
                      <a:pt x="12606" y="0"/>
                    </a:lnTo>
                  </a:path>
                </a:pathLst>
              </a:custGeom>
              <a:noFill/>
              <a:ln w="2" cap="flat">
                <a:solidFill>
                  <a:schemeClr val="bg1">
                    <a:lumMod val="50000"/>
                  </a:schemeClr>
                </a:solidFill>
                <a:prstDash val="solid"/>
                <a:miter lim="800000"/>
                <a:headEnd type="none"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68496" tIns="34248" rIns="68496" bIns="34248" numCol="1" anchor="t" anchorCtr="0" compatLnSpc="1"/>
              <a:lstStyle/>
              <a:p>
                <a:endParaRPr lang="zh-CN" altLang="en-US" sz="179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Freeform 418"/>
              <p:cNvSpPr/>
              <p:nvPr/>
            </p:nvSpPr>
            <p:spPr bwMode="auto">
              <a:xfrm flipH="1" flipV="1">
                <a:off x="5250362" y="1319380"/>
                <a:ext cx="4174065" cy="1232816"/>
              </a:xfrm>
              <a:custGeom>
                <a:avLst/>
                <a:gdLst>
                  <a:gd name="T0" fmla="*/ 0 w 1151"/>
                  <a:gd name="T1" fmla="*/ 302 h 302"/>
                  <a:gd name="T2" fmla="*/ 848 w 1151"/>
                  <a:gd name="T3" fmla="*/ 302 h 302"/>
                  <a:gd name="T4" fmla="*/ 1151 w 1151"/>
                  <a:gd name="T5" fmla="*/ 0 h 302"/>
                  <a:gd name="connsiteX0" fmla="*/ 0 w 12606"/>
                  <a:gd name="connsiteY0" fmla="*/ 10000 h 10000"/>
                  <a:gd name="connsiteX1" fmla="*/ 9974 w 12606"/>
                  <a:gd name="connsiteY1" fmla="*/ 10000 h 10000"/>
                  <a:gd name="connsiteX2" fmla="*/ 12606 w 12606"/>
                  <a:gd name="connsiteY2" fmla="*/ 0 h 10000"/>
                </a:gdLst>
                <a:ahLst/>
                <a:cxnLst>
                  <a:cxn ang="0">
                    <a:pos x="connsiteX0" y="connsiteY0"/>
                  </a:cxn>
                  <a:cxn ang="0">
                    <a:pos x="connsiteX1" y="connsiteY1"/>
                  </a:cxn>
                  <a:cxn ang="0">
                    <a:pos x="connsiteX2" y="connsiteY2"/>
                  </a:cxn>
                </a:cxnLst>
                <a:rect l="l" t="t" r="r" b="b"/>
                <a:pathLst>
                  <a:path w="12606" h="10000">
                    <a:moveTo>
                      <a:pt x="0" y="10000"/>
                    </a:moveTo>
                    <a:lnTo>
                      <a:pt x="9974" y="10000"/>
                    </a:lnTo>
                    <a:lnTo>
                      <a:pt x="12606" y="0"/>
                    </a:lnTo>
                  </a:path>
                </a:pathLst>
              </a:custGeom>
              <a:noFill/>
              <a:ln w="2" cap="flat">
                <a:solidFill>
                  <a:srgbClr val="019E71"/>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68496" tIns="34248" rIns="68496" bIns="34248" numCol="1" anchor="t" anchorCtr="0" compatLnSpc="1"/>
              <a:lstStyle/>
              <a:p>
                <a:endParaRPr lang="zh-CN" altLang="en-US" sz="1795" dirty="0">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76" name="图片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04130" y="1930621"/>
              <a:ext cx="92027" cy="9156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9439"/>
            <a:ext cx="6858000" cy="370610"/>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高可靠性</a:t>
            </a:r>
            <a:endParaRPr lang="zh-CN" altLang="en-US" sz="1800" dirty="0">
              <a:solidFill>
                <a:schemeClr val="bg1"/>
              </a:solidFill>
              <a:cs typeface="+mn-cs"/>
            </a:endParaRPr>
          </a:p>
        </p:txBody>
      </p:sp>
      <p:grpSp>
        <p:nvGrpSpPr>
          <p:cNvPr id="4" name="组合 3"/>
          <p:cNvGrpSpPr/>
          <p:nvPr/>
        </p:nvGrpSpPr>
        <p:grpSpPr>
          <a:xfrm>
            <a:off x="1283201" y="1228978"/>
            <a:ext cx="6138680" cy="3183490"/>
            <a:chOff x="0" y="1021669"/>
            <a:chExt cx="10485714" cy="5437841"/>
          </a:xfrm>
        </p:grpSpPr>
        <p:sp>
          <p:nvSpPr>
            <p:cNvPr id="5" name="泪滴形 2"/>
            <p:cNvSpPr/>
            <p:nvPr/>
          </p:nvSpPr>
          <p:spPr>
            <a:xfrm>
              <a:off x="4103039" y="3663631"/>
              <a:ext cx="3025051" cy="2795879"/>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微软雅黑" panose="020B0503020204020204" pitchFamily="34" charset="-122"/>
              </a:endParaRPr>
            </a:p>
          </p:txBody>
        </p:sp>
        <p:sp>
          <p:nvSpPr>
            <p:cNvPr id="6" name="泪滴形 4"/>
            <p:cNvSpPr/>
            <p:nvPr/>
          </p:nvSpPr>
          <p:spPr>
            <a:xfrm flipH="1">
              <a:off x="7148490" y="3669767"/>
              <a:ext cx="2828977" cy="2789743"/>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微软雅黑" panose="020B0503020204020204" pitchFamily="34" charset="-122"/>
              </a:endParaRPr>
            </a:p>
          </p:txBody>
        </p:sp>
        <p:sp>
          <p:nvSpPr>
            <p:cNvPr id="7" name="泪滴形 9"/>
            <p:cNvSpPr/>
            <p:nvPr/>
          </p:nvSpPr>
          <p:spPr>
            <a:xfrm>
              <a:off x="4239169" y="3809806"/>
              <a:ext cx="2776714" cy="2474423"/>
            </a:xfrm>
            <a:prstGeom prst="teardrop">
              <a:avLst/>
            </a:prstGeom>
            <a:solidFill>
              <a:srgbClr val="537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微软雅黑" panose="020B0503020204020204" pitchFamily="34" charset="-122"/>
              </a:endParaRPr>
            </a:p>
          </p:txBody>
        </p:sp>
        <p:sp>
          <p:nvSpPr>
            <p:cNvPr id="8" name="泪滴形 10"/>
            <p:cNvSpPr/>
            <p:nvPr/>
          </p:nvSpPr>
          <p:spPr>
            <a:xfrm rot="10800000">
              <a:off x="7299111" y="1024477"/>
              <a:ext cx="2537680" cy="2507201"/>
            </a:xfrm>
            <a:prstGeom prst="teardrop">
              <a:avLst/>
            </a:prstGeom>
            <a:solidFill>
              <a:srgbClr val="5CB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微软雅黑" panose="020B0503020204020204" pitchFamily="34" charset="-122"/>
              </a:endParaRPr>
            </a:p>
          </p:txBody>
        </p:sp>
        <p:sp>
          <p:nvSpPr>
            <p:cNvPr id="9" name="泪滴形 11"/>
            <p:cNvSpPr/>
            <p:nvPr/>
          </p:nvSpPr>
          <p:spPr>
            <a:xfrm flipH="1">
              <a:off x="7324780" y="3824493"/>
              <a:ext cx="2512011" cy="2488171"/>
            </a:xfrm>
            <a:prstGeom prst="teardrop">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微软雅黑" panose="020B0503020204020204" pitchFamily="34" charset="-122"/>
              </a:endParaRPr>
            </a:p>
          </p:txBody>
        </p:sp>
        <p:sp>
          <p:nvSpPr>
            <p:cNvPr id="10" name="泪滴形 9"/>
            <p:cNvSpPr/>
            <p:nvPr/>
          </p:nvSpPr>
          <p:spPr>
            <a:xfrm rot="5400000">
              <a:off x="4359363" y="901474"/>
              <a:ext cx="2521659" cy="2762049"/>
            </a:xfrm>
            <a:prstGeom prst="teardrop">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微软雅黑" panose="020B0503020204020204" pitchFamily="34" charset="-122"/>
              </a:endParaRPr>
            </a:p>
          </p:txBody>
        </p:sp>
        <p:sp>
          <p:nvSpPr>
            <p:cNvPr id="11" name="矩形 10"/>
            <p:cNvSpPr/>
            <p:nvPr/>
          </p:nvSpPr>
          <p:spPr>
            <a:xfrm>
              <a:off x="7252336" y="1549648"/>
              <a:ext cx="2420878" cy="1393171"/>
            </a:xfrm>
            <a:prstGeom prst="rect">
              <a:avLst/>
            </a:prstGeom>
          </p:spPr>
          <p:txBody>
            <a:bodyPr wrap="square">
              <a:spAutoFit/>
            </a:bodyPr>
            <a:lstStyle/>
            <a:p>
              <a:pPr algn="ctr"/>
              <a:r>
                <a:rPr lang="zh-CN" altLang="en-US" sz="1400" b="1" dirty="0">
                  <a:latin typeface="微软雅黑" panose="020B0503020204020204" pitchFamily="34" charset="-122"/>
                  <a:ea typeface="微软雅黑" panose="020B0503020204020204" pitchFamily="34" charset="-122"/>
                </a:rPr>
                <a:t>多出口</a:t>
              </a:r>
              <a:endParaRPr lang="en-US" altLang="zh-CN" sz="1400" b="1" dirty="0">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多链路</a:t>
              </a:r>
              <a:r>
                <a:rPr lang="zh-CN" altLang="en-US" sz="1100" dirty="0" smtClean="0">
                  <a:solidFill>
                    <a:schemeClr val="bg1"/>
                  </a:solidFill>
                  <a:latin typeface="微软雅黑" panose="020B0503020204020204" pitchFamily="34" charset="-122"/>
                  <a:ea typeface="微软雅黑" panose="020B0503020204020204" pitchFamily="34" charset="-122"/>
                </a:rPr>
                <a:t>备份</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rPr>
                <a:t>链路负载均衡</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7264217" y="4345306"/>
              <a:ext cx="2529155" cy="1393171"/>
            </a:xfrm>
            <a:prstGeom prst="rect">
              <a:avLst/>
            </a:prstGeom>
          </p:spPr>
          <p:txBody>
            <a:bodyPr wrap="square">
              <a:spAutoFit/>
            </a:bodyPr>
            <a:lstStyle/>
            <a:p>
              <a:pPr algn="ctr"/>
              <a:r>
                <a:rPr lang="zh-CN" altLang="en-US" sz="1400" b="1" dirty="0">
                  <a:latin typeface="微软雅黑" panose="020B0503020204020204" pitchFamily="34" charset="-122"/>
                  <a:ea typeface="微软雅黑" panose="020B0503020204020204" pitchFamily="34" charset="-122"/>
                </a:rPr>
                <a:t>软硬件</a:t>
              </a:r>
              <a:r>
                <a:rPr lang="zh-CN" altLang="en-US" sz="1400" b="1" dirty="0" smtClean="0">
                  <a:latin typeface="微软雅黑" panose="020B0503020204020204" pitchFamily="34" charset="-122"/>
                  <a:ea typeface="微软雅黑" panose="020B0503020204020204" pitchFamily="34" charset="-122"/>
                </a:rPr>
                <a:t>B</a:t>
              </a:r>
              <a:r>
                <a:rPr lang="en-US" altLang="zh-CN" sz="1400" b="1" dirty="0" err="1" smtClean="0">
                  <a:latin typeface="微软雅黑" panose="020B0503020204020204" pitchFamily="34" charset="-122"/>
                  <a:ea typeface="微软雅黑" panose="020B0503020204020204" pitchFamily="34" charset="-122"/>
                </a:rPr>
                <a:t>ypass</a:t>
              </a:r>
              <a:endParaRPr lang="zh-CN" altLang="en-US" sz="1400" b="1" dirty="0">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数据</a:t>
              </a:r>
              <a:r>
                <a:rPr lang="en-US" altLang="zh-CN" sz="1100" dirty="0">
                  <a:solidFill>
                    <a:schemeClr val="bg1"/>
                  </a:solidFill>
                  <a:latin typeface="微软雅黑" panose="020B0503020204020204" pitchFamily="34" charset="-122"/>
                  <a:ea typeface="微软雅黑" panose="020B0503020204020204" pitchFamily="34" charset="-122"/>
                </a:rPr>
                <a:t>0</a:t>
              </a:r>
              <a:r>
                <a:rPr lang="zh-CN" altLang="en-US" sz="1100" dirty="0">
                  <a:solidFill>
                    <a:schemeClr val="bg1"/>
                  </a:solidFill>
                  <a:latin typeface="微软雅黑" panose="020B0503020204020204" pitchFamily="34" charset="-122"/>
                  <a:ea typeface="微软雅黑" panose="020B0503020204020204" pitchFamily="34" charset="-122"/>
                </a:rPr>
                <a:t>丢包</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业务</a:t>
              </a:r>
              <a:r>
                <a:rPr lang="en-US" altLang="zh-CN" sz="1100" dirty="0">
                  <a:solidFill>
                    <a:schemeClr val="bg1"/>
                  </a:solidFill>
                  <a:latin typeface="微软雅黑" panose="020B0503020204020204" pitchFamily="34" charset="-122"/>
                  <a:ea typeface="微软雅黑" panose="020B0503020204020204" pitchFamily="34" charset="-122"/>
                </a:rPr>
                <a:t>0</a:t>
              </a:r>
              <a:r>
                <a:rPr lang="zh-CN" altLang="en-US" sz="1100" dirty="0">
                  <a:solidFill>
                    <a:schemeClr val="bg1"/>
                  </a:solidFill>
                  <a:latin typeface="微软雅黑" panose="020B0503020204020204" pitchFamily="34" charset="-122"/>
                  <a:ea typeface="微软雅黑" panose="020B0503020204020204" pitchFamily="34" charset="-122"/>
                </a:rPr>
                <a:t>丢失</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292707" y="4332483"/>
              <a:ext cx="2793515" cy="1393171"/>
            </a:xfrm>
            <a:prstGeom prst="rect">
              <a:avLst/>
            </a:prstGeom>
          </p:spPr>
          <p:txBody>
            <a:bodyPr wrap="square">
              <a:spAutoFit/>
            </a:bodyPr>
            <a:lstStyle/>
            <a:p>
              <a:pPr algn="ctr"/>
              <a:r>
                <a:rPr lang="en-US" altLang="zh-CN" sz="1400" b="1" dirty="0">
                  <a:latin typeface="微软雅黑" panose="020B0503020204020204" pitchFamily="34" charset="-122"/>
                  <a:ea typeface="微软雅黑" panose="020B0503020204020204" pitchFamily="34" charset="-122"/>
                </a:rPr>
                <a:t>HA</a:t>
              </a:r>
              <a:r>
                <a:rPr lang="zh-CN" altLang="en-US" sz="1400" b="1" dirty="0">
                  <a:latin typeface="微软雅黑" panose="020B0503020204020204" pitchFamily="34" charset="-122"/>
                  <a:ea typeface="微软雅黑" panose="020B0503020204020204" pitchFamily="34" charset="-122"/>
                </a:rPr>
                <a:t>部署</a:t>
              </a:r>
              <a:endParaRPr lang="en-US" altLang="zh-CN" sz="1400" b="1" dirty="0">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高可靠性</a:t>
              </a:r>
              <a:r>
                <a:rPr lang="en-US" altLang="zh-CN" sz="1100" dirty="0">
                  <a:solidFill>
                    <a:schemeClr val="bg1"/>
                  </a:solidFill>
                  <a:latin typeface="微软雅黑" panose="020B0503020204020204" pitchFamily="34" charset="-122"/>
                  <a:ea typeface="微软雅黑" panose="020B0503020204020204" pitchFamily="34" charset="-122"/>
                </a:rPr>
                <a:t>HA</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主备</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主主模式</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bwMode="auto">
            <a:xfrm>
              <a:off x="0" y="3594570"/>
              <a:ext cx="10485714" cy="82574"/>
            </a:xfrm>
            <a:prstGeom prst="rect">
              <a:avLst/>
            </a:prstGeom>
            <a:gradFill flip="none" rotWithShape="1">
              <a:gsLst>
                <a:gs pos="0">
                  <a:schemeClr val="bg1">
                    <a:lumMod val="50000"/>
                  </a:schemeClr>
                </a:gs>
                <a:gs pos="100000">
                  <a:srgbClr val="FFFFFF"/>
                </a:gs>
              </a:gsLst>
              <a:lin ang="0" scaled="1"/>
              <a:tileRect/>
            </a:gradFill>
            <a:ln w="57150" cap="flat" cmpd="sng" algn="ctr">
              <a:noFill/>
              <a:prstDash val="solid"/>
              <a:round/>
              <a:headEnd type="stealth"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sz="9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736307" y="2675166"/>
              <a:ext cx="1617784" cy="513559"/>
            </a:xfrm>
            <a:prstGeom prst="rect">
              <a:avLst/>
            </a:prstGeom>
            <a:solidFill>
              <a:srgbClr val="019E7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171450" indent="-171450" algn="just">
                <a:lnSpc>
                  <a:spcPct val="150000"/>
                </a:lnSpc>
                <a:buFont typeface="Wingdings" panose="05000000000000000000" pitchFamily="2" charset="2"/>
                <a:buChar char="ü"/>
                <a:defRPr sz="1200">
                  <a:latin typeface="微软雅黑" panose="020B0503020204020204" pitchFamily="34" charset="-122"/>
                  <a:ea typeface="微软雅黑" panose="020B0503020204020204" pitchFamily="34" charset="-122"/>
                </a:defRPr>
              </a:lvl1pPr>
            </a:lstStyle>
            <a:p>
              <a:pPr marL="0" indent="0" algn="ctr">
                <a:buNone/>
              </a:pPr>
              <a:r>
                <a:rPr lang="zh-CN" altLang="en-US" dirty="0"/>
                <a:t>灵活部署</a:t>
              </a:r>
              <a:endParaRPr lang="zh-CN" altLang="en-US" dirty="0"/>
            </a:p>
          </p:txBody>
        </p:sp>
        <p:sp>
          <p:nvSpPr>
            <p:cNvPr id="16" name="文本框 15"/>
            <p:cNvSpPr txBox="1"/>
            <p:nvPr/>
          </p:nvSpPr>
          <p:spPr>
            <a:xfrm>
              <a:off x="1736307" y="4036160"/>
              <a:ext cx="1617785" cy="513559"/>
            </a:xfrm>
            <a:prstGeom prst="rect">
              <a:avLst/>
            </a:prstGeom>
            <a:solidFill>
              <a:srgbClr val="019E7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indent="0" algn="ctr">
                <a:lnSpc>
                  <a:spcPct val="150000"/>
                </a:lnSpc>
                <a:buFont typeface="Wingdings" panose="05000000000000000000" pitchFamily="2" charset="2"/>
                <a:buNone/>
                <a:defRPr sz="1200">
                  <a:latin typeface="微软雅黑" panose="020B0503020204020204" pitchFamily="34" charset="-122"/>
                  <a:ea typeface="微软雅黑" panose="020B0503020204020204" pitchFamily="34" charset="-122"/>
                </a:defRPr>
              </a:lvl1pPr>
            </a:lstStyle>
            <a:p>
              <a:r>
                <a:rPr lang="zh-CN" altLang="en-US" dirty="0"/>
                <a:t>高效便捷</a:t>
              </a:r>
              <a:endParaRPr lang="zh-CN" altLang="en-US" dirty="0"/>
            </a:p>
          </p:txBody>
        </p:sp>
        <p:sp>
          <p:nvSpPr>
            <p:cNvPr id="17" name="矩形 16"/>
            <p:cNvSpPr/>
            <p:nvPr/>
          </p:nvSpPr>
          <p:spPr>
            <a:xfrm>
              <a:off x="4272084" y="1566996"/>
              <a:ext cx="2762051" cy="1393171"/>
            </a:xfrm>
            <a:prstGeom prst="rect">
              <a:avLst/>
            </a:prstGeom>
          </p:spPr>
          <p:txBody>
            <a:bodyPr wrap="square">
              <a:spAutoFit/>
            </a:bodyPr>
            <a:lstStyle/>
            <a:p>
              <a:pPr algn="ctr"/>
              <a:r>
                <a:rPr lang="zh-CN" altLang="en-US" sz="1400" b="1" dirty="0">
                  <a:latin typeface="微软雅黑" panose="020B0503020204020204" pitchFamily="34" charset="-122"/>
                  <a:ea typeface="微软雅黑" panose="020B0503020204020204" pitchFamily="34" charset="-122"/>
                </a:rPr>
                <a:t>多部署方式</a:t>
              </a:r>
              <a:endParaRPr lang="zh-CN" altLang="en-US" sz="1400" b="1" dirty="0">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solidFill>
                  <a:effectLst/>
                  <a:latin typeface="微软雅黑" panose="020B0503020204020204" pitchFamily="34" charset="-122"/>
                  <a:ea typeface="微软雅黑" panose="020B0503020204020204" pitchFamily="34" charset="-122"/>
                </a:rPr>
                <a:t>旁路模式、透明模式路由模式</a:t>
              </a:r>
              <a:endParaRPr lang="zh-CN" altLang="en-US" sz="1200" kern="100" dirty="0">
                <a:effectLst/>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1275"/>
            <a:ext cx="6858000" cy="378774"/>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产品分析</a:t>
            </a:r>
            <a:endParaRPr lang="zh-CN" altLang="en-US" sz="1800" dirty="0">
              <a:solidFill>
                <a:schemeClr val="bg1"/>
              </a:solidFill>
              <a:cs typeface="+mn-cs"/>
            </a:endParaRPr>
          </a:p>
        </p:txBody>
      </p:sp>
      <p:graphicFrame>
        <p:nvGraphicFramePr>
          <p:cNvPr id="4" name="表格 3"/>
          <p:cNvGraphicFramePr>
            <a:graphicFrameLocks noGrp="1"/>
          </p:cNvGraphicFramePr>
          <p:nvPr/>
        </p:nvGraphicFramePr>
        <p:xfrm>
          <a:off x="688626" y="663601"/>
          <a:ext cx="7748237" cy="3738880"/>
        </p:xfrm>
        <a:graphic>
          <a:graphicData uri="http://schemas.openxmlformats.org/drawingml/2006/table">
            <a:tbl>
              <a:tblPr firstRow="1" bandRow="1">
                <a:tableStyleId>{22838BEF-8BB2-4498-84A7-C5851F593DF1}</a:tableStyleId>
              </a:tblPr>
              <a:tblGrid>
                <a:gridCol w="1277334"/>
                <a:gridCol w="6470903"/>
              </a:tblGrid>
              <a:tr h="291864">
                <a:tc>
                  <a:txBody>
                    <a:bodyPr/>
                    <a:lstStyle/>
                    <a:p>
                      <a:pPr algn="ctr"/>
                      <a:r>
                        <a:rPr lang="zh-CN" altLang="en-US" sz="1400" dirty="0" smtClean="0">
                          <a:solidFill>
                            <a:schemeClr val="bg1"/>
                          </a:solidFill>
                          <a:latin typeface="微软雅黑" panose="020B0503020204020204" pitchFamily="34" charset="-122"/>
                        </a:rPr>
                        <a:t>类型</a:t>
                      </a:r>
                      <a:endParaRPr lang="zh-CN" altLang="en-US" sz="1400" dirty="0">
                        <a:solidFill>
                          <a:schemeClr val="bg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19E71"/>
                    </a:solidFill>
                  </a:tcPr>
                </a:tc>
                <a:tc>
                  <a:txBody>
                    <a:bodyPr/>
                    <a:lstStyle/>
                    <a:p>
                      <a:pPr algn="ctr"/>
                      <a:r>
                        <a:rPr lang="zh-CN" altLang="en-US" sz="1400" dirty="0" smtClean="0">
                          <a:solidFill>
                            <a:schemeClr val="bg1"/>
                          </a:solidFill>
                          <a:latin typeface="微软雅黑" panose="020B0503020204020204" pitchFamily="34" charset="-122"/>
                        </a:rPr>
                        <a:t>优势</a:t>
                      </a:r>
                      <a:endParaRPr lang="zh-CN" altLang="en-US" sz="1400" dirty="0">
                        <a:solidFill>
                          <a:schemeClr val="bg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19E71"/>
                    </a:solidFill>
                  </a:tcPr>
                </a:tc>
              </a:tr>
              <a:tr h="370840">
                <a:tc>
                  <a:txBody>
                    <a:bodyPr/>
                    <a:lstStyle/>
                    <a:p>
                      <a:pPr algn="ctr"/>
                      <a:r>
                        <a:rPr lang="zh-CN" altLang="en-US" sz="1100" dirty="0" smtClean="0">
                          <a:latin typeface="微软雅黑" panose="020B0503020204020204" pitchFamily="34" charset="-122"/>
                        </a:rPr>
                        <a:t>客户优势</a:t>
                      </a:r>
                      <a:endParaRPr lang="en-US" altLang="zh-CN" sz="1100" dirty="0" smtClean="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228600" indent="-228600">
                        <a:lnSpc>
                          <a:spcPct val="150000"/>
                        </a:lnSpc>
                        <a:buFont typeface="+mj-lt"/>
                        <a:buAutoNum type="arabicPeriod"/>
                      </a:pPr>
                      <a:r>
                        <a:rPr lang="zh-CN" altLang="en-US" sz="900" dirty="0" smtClean="0">
                          <a:latin typeface="微软雅黑" panose="020B0503020204020204" pitchFamily="34" charset="-122"/>
                        </a:rPr>
                        <a:t>覆盖互联网、运营商、教育、能源、政府、金融等全行业客户；</a:t>
                      </a:r>
                      <a:endParaRPr lang="en-US" altLang="zh-CN" sz="900" dirty="0" smtClean="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r>
              <a:tr h="370840">
                <a:tc>
                  <a:txBody>
                    <a:bodyPr/>
                    <a:lstStyle/>
                    <a:p>
                      <a:pPr algn="ctr"/>
                      <a:r>
                        <a:rPr lang="zh-CN" altLang="en-US" sz="1100" dirty="0" smtClean="0">
                          <a:latin typeface="微软雅黑" panose="020B0503020204020204" pitchFamily="34" charset="-122"/>
                        </a:rPr>
                        <a:t>销售优势</a:t>
                      </a:r>
                      <a:endParaRPr lang="zh-CN" altLang="en-US" sz="11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228600" indent="-228600">
                        <a:lnSpc>
                          <a:spcPct val="150000"/>
                        </a:lnSpc>
                        <a:buFont typeface="+mj-lt"/>
                        <a:buAutoNum type="arabicPeriod"/>
                      </a:pPr>
                      <a:r>
                        <a:rPr lang="zh-CN" altLang="en-US" sz="900" dirty="0" smtClean="0">
                          <a:latin typeface="微软雅黑" panose="020B0503020204020204" pitchFamily="34" charset="-122"/>
                        </a:rPr>
                        <a:t>适用于等级保护建设、关键基础设备安全防护行动、敏感信息外泄溯源等场景；</a:t>
                      </a:r>
                      <a:endParaRPr lang="en-US" altLang="zh-CN" sz="900" dirty="0" smtClean="0"/>
                    </a:p>
                    <a:p>
                      <a:pPr marL="228600" indent="-228600">
                        <a:lnSpc>
                          <a:spcPct val="150000"/>
                        </a:lnSpc>
                        <a:buFont typeface="+mj-lt"/>
                        <a:buAutoNum type="arabicPeriod"/>
                      </a:pPr>
                      <a:r>
                        <a:rPr lang="zh-CN" altLang="en-US" sz="900" dirty="0" smtClean="0"/>
                        <a:t>设备自带高密端口，丰富的端口类型，完全满足客户接口适配需求，同时可以提供国产化硬件和操作系统，实现完全自主可控。</a:t>
                      </a:r>
                      <a:endParaRPr lang="zh-CN" altLang="en-US" sz="9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r>
              <a:tr h="370840">
                <a:tc>
                  <a:txBody>
                    <a:bodyPr/>
                    <a:lstStyle/>
                    <a:p>
                      <a:pPr algn="ctr"/>
                      <a:r>
                        <a:rPr lang="zh-CN" altLang="en-US" sz="1100" dirty="0" smtClean="0">
                          <a:latin typeface="微软雅黑" panose="020B0503020204020204" pitchFamily="34" charset="-122"/>
                        </a:rPr>
                        <a:t>核心控标点</a:t>
                      </a:r>
                      <a:endParaRPr lang="zh-CN" altLang="en-US" sz="11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228600" indent="-228600">
                        <a:lnSpc>
                          <a:spcPct val="150000"/>
                        </a:lnSpc>
                        <a:buFont typeface="+mj-lt"/>
                        <a:buAutoNum type="arabicPeriod"/>
                      </a:pPr>
                      <a:r>
                        <a:rPr lang="zh-CN" altLang="en-US" sz="900" dirty="0" smtClean="0">
                          <a:latin typeface="微软雅黑" panose="020B0503020204020204" pitchFamily="34" charset="-122"/>
                        </a:rPr>
                        <a:t>系统定义超过</a:t>
                      </a:r>
                      <a:r>
                        <a:rPr lang="en-US" altLang="zh-CN" sz="900" dirty="0" smtClean="0"/>
                        <a:t>8500+</a:t>
                      </a:r>
                      <a:r>
                        <a:rPr lang="zh-CN" altLang="en-US" sz="900" dirty="0" smtClean="0"/>
                        <a:t>条主流攻击规则；可针对</a:t>
                      </a:r>
                      <a:r>
                        <a:rPr lang="en-US" altLang="zh-CN" sz="900" dirty="0" smtClean="0"/>
                        <a:t>8</a:t>
                      </a:r>
                      <a:r>
                        <a:rPr lang="zh-CN" altLang="en-US" sz="900" dirty="0" smtClean="0"/>
                        <a:t>种协议自定义入侵攻击特征，自定义特征可设定拓展协议字段，设置数据包中的匹配内容，可选择包含、等于、不等于、大于、正则匹配等匹配方式；同时可选择多种匹配条件，支持设置“与”和“或”的匹配顺序；</a:t>
                      </a:r>
                      <a:endParaRPr lang="en-US" altLang="zh-CN" sz="900" dirty="0" smtClean="0"/>
                    </a:p>
                    <a:p>
                      <a:pPr marL="228600" marR="0" indent="-228600" algn="l" defTabSz="457200" rtl="0" eaLnBrk="1" fontAlgn="auto" latinLnBrk="0" hangingPunct="1">
                        <a:lnSpc>
                          <a:spcPct val="150000"/>
                        </a:lnSpc>
                        <a:spcBef>
                          <a:spcPts val="0"/>
                        </a:spcBef>
                        <a:spcAft>
                          <a:spcPts val="0"/>
                        </a:spcAft>
                        <a:buClrTx/>
                        <a:buSzTx/>
                        <a:buFont typeface="+mj-lt"/>
                        <a:buAutoNum type="arabicPeriod"/>
                        <a:defRPr/>
                      </a:pPr>
                      <a:r>
                        <a:rPr lang="zh-CN" altLang="en-US" sz="900" dirty="0" smtClean="0"/>
                        <a:t>内置超过</a:t>
                      </a:r>
                      <a:r>
                        <a:rPr lang="en-US" altLang="zh-CN" sz="900" dirty="0" smtClean="0"/>
                        <a:t>12000</a:t>
                      </a:r>
                      <a:r>
                        <a:rPr lang="zh-CN" altLang="en-US" sz="900" dirty="0" smtClean="0"/>
                        <a:t>条应用规则数，支持超过</a:t>
                      </a:r>
                      <a:r>
                        <a:rPr lang="en-US" altLang="zh-CN" sz="900" dirty="0" smtClean="0"/>
                        <a:t>7000</a:t>
                      </a:r>
                      <a:r>
                        <a:rPr lang="zh-CN" altLang="en-US" sz="900" dirty="0" smtClean="0"/>
                        <a:t>种的应用，支持超过</a:t>
                      </a:r>
                      <a:r>
                        <a:rPr lang="en-US" altLang="zh-CN" sz="900" dirty="0" smtClean="0"/>
                        <a:t>5500</a:t>
                      </a:r>
                      <a:r>
                        <a:rPr lang="zh-CN" altLang="en-US" sz="900" dirty="0" smtClean="0"/>
                        <a:t>种海外应用；应用模型识别技术可针对应用识别能力设置宽松程度，根据客户需求准确识别网络应用；</a:t>
                      </a:r>
                      <a:endParaRPr lang="en-US" altLang="zh-CN" sz="900" dirty="0" smtClean="0"/>
                    </a:p>
                    <a:p>
                      <a:pPr marL="228600" indent="-228600">
                        <a:lnSpc>
                          <a:spcPct val="150000"/>
                        </a:lnSpc>
                        <a:buFont typeface="+mj-lt"/>
                        <a:buAutoNum type="arabicPeriod"/>
                      </a:pPr>
                      <a:r>
                        <a:rPr lang="zh-CN" altLang="en-US" sz="900" dirty="0" smtClean="0"/>
                        <a:t>可针对私接路由器和非法无线热点行为进行识别和阻断，支持自定义配置终端数量、冻结时间和添加信任列表，可对共享行为进行公告提醒；</a:t>
                      </a:r>
                      <a:endParaRPr lang="en-US" altLang="zh-CN" sz="900" dirty="0" smtClean="0"/>
                    </a:p>
                    <a:p>
                      <a:pPr marL="228600" indent="-228600">
                        <a:lnSpc>
                          <a:spcPct val="150000"/>
                        </a:lnSpc>
                        <a:buFont typeface="+mj-lt"/>
                        <a:buAutoNum type="arabicPeriod"/>
                      </a:pPr>
                      <a:r>
                        <a:rPr lang="zh-CN" altLang="en-US" sz="900" dirty="0" smtClean="0"/>
                        <a:t>设备旁路部署可提供本地</a:t>
                      </a:r>
                      <a:r>
                        <a:rPr lang="en-US" altLang="zh-CN" sz="900" dirty="0" smtClean="0"/>
                        <a:t>WEB</a:t>
                      </a:r>
                      <a:r>
                        <a:rPr lang="zh-CN" altLang="en-US" sz="900" dirty="0" smtClean="0"/>
                        <a:t>认证、</a:t>
                      </a:r>
                      <a:r>
                        <a:rPr lang="en-US" altLang="zh-CN" sz="900" dirty="0" smtClean="0"/>
                        <a:t>Portal Server</a:t>
                      </a:r>
                      <a:r>
                        <a:rPr lang="zh-CN" altLang="en-US" sz="900" dirty="0" smtClean="0"/>
                        <a:t>认证、短信认证、微信认证；短信认证支持</a:t>
                      </a:r>
                      <a:r>
                        <a:rPr lang="en-US" altLang="zh-CN" sz="900" dirty="0" smtClean="0"/>
                        <a:t>HTTP</a:t>
                      </a:r>
                      <a:r>
                        <a:rPr lang="zh-CN" altLang="en-US" sz="900" dirty="0" smtClean="0"/>
                        <a:t>、</a:t>
                      </a:r>
                      <a:r>
                        <a:rPr lang="en-US" altLang="zh-CN" sz="900" dirty="0" smtClean="0"/>
                        <a:t>SOAP</a:t>
                      </a:r>
                      <a:r>
                        <a:rPr lang="zh-CN" altLang="en-US" sz="900" dirty="0" smtClean="0"/>
                        <a:t>通用短信网关，管理员可基于业务需求，自定义报文内容和格式；</a:t>
                      </a:r>
                      <a:endParaRPr lang="en-US" altLang="zh-CN" sz="900" dirty="0" smtClean="0"/>
                    </a:p>
                    <a:p>
                      <a:pPr marL="228600" indent="-228600">
                        <a:lnSpc>
                          <a:spcPct val="150000"/>
                        </a:lnSpc>
                        <a:buFont typeface="+mj-lt"/>
                        <a:buAutoNum type="arabicPeriod"/>
                      </a:pPr>
                      <a:r>
                        <a:rPr lang="zh-CN" altLang="en-US" sz="900" dirty="0" smtClean="0"/>
                        <a:t>提供访问控制策略智能分析，可发现访问控制策略中隐藏策略、冗余策略、冲突策略、可合并策略、过期策略、空策略等不合理的策略配置，并在</a:t>
                      </a:r>
                      <a:r>
                        <a:rPr lang="en-US" altLang="zh-CN" sz="900" dirty="0" smtClean="0"/>
                        <a:t>web</a:t>
                      </a:r>
                      <a:r>
                        <a:rPr lang="zh-CN" altLang="en-US" sz="900" dirty="0" smtClean="0"/>
                        <a:t>页面分析呈现。</a:t>
                      </a:r>
                      <a:endParaRPr lang="zh-CN" altLang="en-US" sz="9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05442" y="2112316"/>
            <a:ext cx="4185167" cy="783590"/>
          </a:xfrm>
          <a:prstGeom prst="rect">
            <a:avLst/>
          </a:prstGeom>
          <a:noFill/>
        </p:spPr>
        <p:txBody>
          <a:bodyPr wrap="square" rtlCol="0">
            <a:spAutoFit/>
          </a:bodyPr>
          <a:lstStyle/>
          <a:p>
            <a:r>
              <a:rPr lang="zh-CN" altLang="en-US" sz="4500" dirty="0">
                <a:solidFill>
                  <a:schemeClr val="bg2">
                    <a:lumMod val="25000"/>
                  </a:schemeClr>
                </a:solidFill>
                <a:latin typeface="微软雅黑" panose="020B0503020204020204" pitchFamily="34" charset="-122"/>
                <a:ea typeface="微软雅黑" panose="020B0503020204020204" pitchFamily="34" charset="-122"/>
              </a:rPr>
              <a:t>产品规格</a:t>
            </a:r>
            <a:endParaRPr lang="zh-CN" altLang="en-US" sz="45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24082" y="1871254"/>
            <a:ext cx="902958" cy="1243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60566" y="646498"/>
          <a:ext cx="8422869" cy="4021815"/>
        </p:xfrm>
        <a:graphic>
          <a:graphicData uri="http://schemas.openxmlformats.org/drawingml/2006/table">
            <a:tbl>
              <a:tblPr/>
              <a:tblGrid>
                <a:gridCol w="1411242"/>
                <a:gridCol w="1805283"/>
                <a:gridCol w="1776551"/>
                <a:gridCol w="1854189"/>
                <a:gridCol w="1575604"/>
              </a:tblGrid>
              <a:tr h="357285">
                <a:tc>
                  <a:txBody>
                    <a:bodyPr/>
                    <a:lstStyle/>
                    <a:p>
                      <a:pPr algn="ctr" fontAlgn="ctr"/>
                      <a:r>
                        <a:rPr lang="zh-CN" altLang="en-US" sz="1000" b="1" i="0" u="none" strike="noStrike" dirty="0">
                          <a:solidFill>
                            <a:srgbClr val="FFFFFF"/>
                          </a:solidFill>
                          <a:effectLst/>
                          <a:latin typeface="微软雅黑" panose="020B0503020204020204" pitchFamily="34" charset="-122"/>
                          <a:ea typeface="微软雅黑" panose="020B0503020204020204" pitchFamily="34" charset="-122"/>
                        </a:rPr>
                        <a:t>　</a:t>
                      </a:r>
                      <a:r>
                        <a:rPr lang="zh-CN" altLang="en-US" sz="1000" b="1" i="0" u="none" strike="noStrike" dirty="0" smtClean="0">
                          <a:solidFill>
                            <a:srgbClr val="FFFFFF"/>
                          </a:solidFill>
                          <a:effectLst/>
                          <a:latin typeface="微软雅黑" panose="020B0503020204020204" pitchFamily="34" charset="-122"/>
                          <a:ea typeface="微软雅黑" panose="020B0503020204020204" pitchFamily="34" charset="-122"/>
                        </a:rPr>
                        <a:t>型号</a:t>
                      </a:r>
                      <a:endParaRPr lang="zh-CN" alt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dirty="0">
                          <a:solidFill>
                            <a:srgbClr val="FFFFFF"/>
                          </a:solidFill>
                          <a:effectLst/>
                          <a:latin typeface="微软雅黑" panose="020B0503020204020204" pitchFamily="34" charset="-122"/>
                          <a:ea typeface="微软雅黑" panose="020B0503020204020204" pitchFamily="34" charset="-122"/>
                        </a:rPr>
                        <a:t>HT-8000-IPST1300-C-HS-H</a:t>
                      </a:r>
                      <a:endParaRPr 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a:solidFill>
                            <a:srgbClr val="FFFFFF"/>
                          </a:solidFill>
                          <a:effectLst/>
                          <a:latin typeface="微软雅黑" panose="020B0503020204020204" pitchFamily="34" charset="-122"/>
                          <a:ea typeface="微软雅黑" panose="020B0503020204020204" pitchFamily="34" charset="-122"/>
                        </a:rPr>
                        <a:t>HT-8000-IPST2300-C-HS-H</a:t>
                      </a:r>
                      <a:endParaRPr lang="en-US" sz="1000" b="1" i="0" u="none" strike="noStrike">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a:solidFill>
                            <a:srgbClr val="FFFFFF"/>
                          </a:solidFill>
                          <a:effectLst/>
                          <a:latin typeface="微软雅黑" panose="020B0503020204020204" pitchFamily="34" charset="-122"/>
                          <a:ea typeface="微软雅黑" panose="020B0503020204020204" pitchFamily="34" charset="-122"/>
                        </a:rPr>
                        <a:t>HT-8000-IPST3300-C-HS-H</a:t>
                      </a:r>
                      <a:endParaRPr lang="en-US" sz="1000" b="1" i="0" u="none" strike="noStrike">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dirty="0">
                          <a:solidFill>
                            <a:srgbClr val="FFFFFF"/>
                          </a:solidFill>
                          <a:effectLst/>
                          <a:latin typeface="微软雅黑" panose="020B0503020204020204" pitchFamily="34" charset="-122"/>
                          <a:ea typeface="微软雅黑" panose="020B0503020204020204" pitchFamily="34" charset="-122"/>
                        </a:rPr>
                        <a:t>HT-8000-IPST4300-C-HS-H</a:t>
                      </a:r>
                      <a:endParaRPr 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r>
              <a:tr h="301002">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推荐带宽</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50M</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200M</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350M</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500M</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301002">
                <a:tc>
                  <a:txBody>
                    <a:bodyPr/>
                    <a:lstStyle/>
                    <a:p>
                      <a:pPr algn="ctr" fontAlgn="ctr"/>
                      <a:r>
                        <a:rPr lang="zh-CN" altLang="en-US" sz="1000" b="1" i="0" u="none" strike="noStrike" dirty="0" smtClean="0">
                          <a:solidFill>
                            <a:schemeClr val="bg1"/>
                          </a:solidFill>
                          <a:effectLst/>
                          <a:latin typeface="微软雅黑" panose="020B0503020204020204" pitchFamily="34" charset="-122"/>
                          <a:ea typeface="微软雅黑" panose="020B0503020204020204" pitchFamily="34" charset="-122"/>
                        </a:rPr>
                        <a:t>网络吞吐量（</a:t>
                      </a:r>
                      <a:r>
                        <a:rPr lang="en-US" altLang="zh-CN" sz="1000" b="1" i="0" u="none" strike="noStrike" dirty="0" smtClean="0">
                          <a:solidFill>
                            <a:schemeClr val="bg1"/>
                          </a:solidFill>
                          <a:effectLst/>
                          <a:latin typeface="微软雅黑" panose="020B0503020204020204" pitchFamily="34" charset="-122"/>
                          <a:ea typeface="微软雅黑" panose="020B0503020204020204" pitchFamily="34" charset="-122"/>
                        </a:rPr>
                        <a:t>1518</a:t>
                      </a:r>
                      <a:r>
                        <a:rPr lang="zh-CN" altLang="en-US" sz="1000" b="1" i="0" u="none" strike="noStrike" dirty="0" smtClean="0">
                          <a:solidFill>
                            <a:schemeClr val="bg1"/>
                          </a:solidFill>
                          <a:effectLst/>
                          <a:latin typeface="微软雅黑" panose="020B0503020204020204" pitchFamily="34" charset="-122"/>
                          <a:ea typeface="微软雅黑" panose="020B0503020204020204" pitchFamily="34" charset="-122"/>
                        </a:rPr>
                        <a:t>字节）</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5.9G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8G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10G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01002">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每秒新建连接数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2.5</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4.5</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7.5</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9</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301002">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最大并发连接数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126</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130</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250</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400</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01002">
                <a:tc>
                  <a:txBody>
                    <a:bodyPr/>
                    <a:lstStyle/>
                    <a:p>
                      <a:pPr algn="ctr" fontAlgn="ctr"/>
                      <a:r>
                        <a:rPr lang="en-US" sz="1000" b="1" i="0" u="none" strike="noStrike" dirty="0">
                          <a:solidFill>
                            <a:schemeClr val="bg1"/>
                          </a:solidFill>
                          <a:effectLst/>
                          <a:latin typeface="微软雅黑" panose="020B0503020204020204" pitchFamily="34" charset="-122"/>
                          <a:ea typeface="微软雅黑" panose="020B0503020204020204" pitchFamily="34" charset="-122"/>
                        </a:rPr>
                        <a:t>CPU</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Marvell 88F3720</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NXP LS1023A</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NXP LS1043A</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NXP LS1043A</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85448">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高度</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1U</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1U</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1U</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1U</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85448">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电源</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冗余电源</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单电源</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冗余电源</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冗余电源</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526612">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内存</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2GB</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2GB</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4GB</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4GB</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85448">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硬盘</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500G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1T</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1T</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1T</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91116">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固定业务接口</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10GE </a:t>
                      </a:r>
                      <a:br>
                        <a:rPr lang="en-US" sz="1000" b="0" i="0" u="none" strike="noStrike">
                          <a:solidFill>
                            <a:srgbClr val="000000"/>
                          </a:solidFill>
                          <a:effectLst/>
                          <a:latin typeface="微软雅黑" panose="020B0503020204020204" pitchFamily="34" charset="-122"/>
                          <a:ea typeface="微软雅黑" panose="020B0503020204020204" pitchFamily="34" charset="-122"/>
                        </a:rPr>
                      </a:br>
                      <a:r>
                        <a:rPr lang="en-US" sz="1000" b="0" i="0" u="none" strike="noStrike">
                          <a:solidFill>
                            <a:srgbClr val="000000"/>
                          </a:solidFill>
                          <a:effectLst/>
                          <a:latin typeface="微软雅黑" panose="020B0503020204020204" pitchFamily="34" charset="-122"/>
                          <a:ea typeface="微软雅黑" panose="020B0503020204020204" pitchFamily="34" charset="-122"/>
                        </a:rPr>
                        <a:t> 2Combo </a:t>
                      </a:r>
                      <a:br>
                        <a:rPr lang="en-US" sz="1000" b="0" i="0" u="none" strike="noStrike">
                          <a:solidFill>
                            <a:srgbClr val="000000"/>
                          </a:solidFill>
                          <a:effectLst/>
                          <a:latin typeface="微软雅黑" panose="020B0503020204020204" pitchFamily="34" charset="-122"/>
                          <a:ea typeface="微软雅黑" panose="020B0503020204020204" pitchFamily="34" charset="-122"/>
                        </a:rPr>
                      </a:br>
                      <a:r>
                        <a:rPr lang="en-US" sz="1000" b="0" i="0" u="none" strike="noStrike">
                          <a:solidFill>
                            <a:srgbClr val="000000"/>
                          </a:solidFill>
                          <a:effectLst/>
                          <a:latin typeface="微软雅黑" panose="020B0503020204020204" pitchFamily="34" charset="-122"/>
                          <a:ea typeface="微软雅黑" panose="020B0503020204020204" pitchFamily="34" charset="-122"/>
                        </a:rPr>
                        <a:t> 2SFP</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8GE </a:t>
                      </a:r>
                      <a:br>
                        <a:rPr lang="en-US" sz="1000" b="0" i="0" u="none" strike="noStrike">
                          <a:solidFill>
                            <a:srgbClr val="000000"/>
                          </a:solidFill>
                          <a:effectLst/>
                          <a:latin typeface="微软雅黑" panose="020B0503020204020204" pitchFamily="34" charset="-122"/>
                          <a:ea typeface="微软雅黑" panose="020B0503020204020204" pitchFamily="34" charset="-122"/>
                        </a:rPr>
                      </a:br>
                      <a:r>
                        <a:rPr lang="en-US" sz="1000" b="0" i="0" u="none" strike="noStrike">
                          <a:solidFill>
                            <a:srgbClr val="000000"/>
                          </a:solidFill>
                          <a:effectLst/>
                          <a:latin typeface="微软雅黑" panose="020B0503020204020204" pitchFamily="34" charset="-122"/>
                          <a:ea typeface="微软雅黑" panose="020B0503020204020204" pitchFamily="34" charset="-122"/>
                        </a:rPr>
                        <a:t>4SFP</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8GE </a:t>
                      </a:r>
                      <a:br>
                        <a:rPr lang="en-US" sz="1000" b="0" i="0" u="none" strike="noStrike">
                          <a:solidFill>
                            <a:srgbClr val="000000"/>
                          </a:solidFill>
                          <a:effectLst/>
                          <a:latin typeface="微软雅黑" panose="020B0503020204020204" pitchFamily="34" charset="-122"/>
                          <a:ea typeface="微软雅黑" panose="020B0503020204020204" pitchFamily="34" charset="-122"/>
                        </a:rPr>
                      </a:br>
                      <a:r>
                        <a:rPr lang="en-US" sz="1000" b="0" i="0" u="none" strike="noStrike">
                          <a:solidFill>
                            <a:srgbClr val="000000"/>
                          </a:solidFill>
                          <a:effectLst/>
                          <a:latin typeface="微软雅黑" panose="020B0503020204020204" pitchFamily="34" charset="-122"/>
                          <a:ea typeface="微软雅黑" panose="020B0503020204020204" pitchFamily="34" charset="-122"/>
                        </a:rPr>
                        <a:t> 4SFP</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8GE </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 4SFP</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85448">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扩展槽数量</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无</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个扩展槽（正面）</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2</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个扩展槽（正面）</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2</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个扩展槽（正面）</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bl>
          </a:graphicData>
        </a:graphic>
      </p:graphicFrame>
      <p:sp>
        <p:nvSpPr>
          <p:cNvPr id="3" name="标题 2"/>
          <p:cNvSpPr>
            <a:spLocks noGrp="1"/>
          </p:cNvSpPr>
          <p:nvPr>
            <p:ph type="title"/>
          </p:nvPr>
        </p:nvSpPr>
        <p:spPr/>
        <p:txBody>
          <a:bodyPr/>
          <a:lstStyle/>
          <a:p>
            <a:r>
              <a:rPr lang="zh-CN" altLang="en-US" sz="1800" dirty="0"/>
              <a:t>行业直销型号</a:t>
            </a:r>
            <a:r>
              <a:rPr lang="zh-CN" altLang="en-US" sz="1800" dirty="0" smtClean="0"/>
              <a:t>（</a:t>
            </a:r>
            <a:r>
              <a:rPr lang="en-US" altLang="zh-CN" sz="1800" dirty="0" smtClean="0"/>
              <a:t>1G~10G)</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66216" y="1237368"/>
            <a:ext cx="2244525" cy="369332"/>
          </a:xfrm>
          <a:prstGeom prst="rect">
            <a:avLst/>
          </a:prstGeom>
          <a:noFill/>
        </p:spPr>
        <p:txBody>
          <a:bodyPr wrap="none" rtlCol="0">
            <a:spAutoFit/>
          </a:bodyPr>
          <a:lstStyle/>
          <a:p>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目录</a:t>
            </a:r>
            <a:r>
              <a:rPr lang="zh-CN" altLang="en-US" sz="1800" dirty="0">
                <a:solidFill>
                  <a:schemeClr val="bg1"/>
                </a:solidFill>
                <a:latin typeface="微软雅黑" panose="020B0503020204020204" pitchFamily="34" charset="-122"/>
                <a:ea typeface="微软雅黑" panose="020B0503020204020204" pitchFamily="34" charset="-122"/>
              </a:rPr>
              <a:t>    </a:t>
            </a:r>
            <a:r>
              <a:rPr lang="en-US" altLang="zh-CN" sz="1800" dirty="0">
                <a:solidFill>
                  <a:srgbClr val="00B050"/>
                </a:solidFill>
                <a:latin typeface="微软雅黑" panose="020B0503020204020204" pitchFamily="34" charset="-122"/>
                <a:ea typeface="微软雅黑" panose="020B0503020204020204" pitchFamily="34" charset="-122"/>
              </a:rPr>
              <a:t>CONTENTS</a:t>
            </a:r>
            <a:endParaRPr lang="zh-CN" altLang="en-US" sz="1800" dirty="0">
              <a:solidFill>
                <a:srgbClr val="00B05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40147" y="1252365"/>
            <a:ext cx="235962" cy="323165"/>
          </a:xfrm>
          <a:prstGeom prst="rect">
            <a:avLst/>
          </a:prstGeom>
          <a:noFill/>
        </p:spPr>
        <p:txBody>
          <a:bodyPr wrap="none" rtlCol="0">
            <a:spAutoFit/>
          </a:bodyPr>
          <a:lstStyle/>
          <a:p>
            <a:r>
              <a:rPr lang="en-US" altLang="zh-CN" sz="1500" dirty="0">
                <a:solidFill>
                  <a:schemeClr val="tx1">
                    <a:lumMod val="75000"/>
                    <a:lumOff val="25000"/>
                  </a:schemeClr>
                </a:solidFill>
                <a:latin typeface="方正兰亭黑简体" panose="02000000000000000000" pitchFamily="2" charset="-122"/>
                <a:ea typeface="方正兰亭黑简体" panose="02000000000000000000" pitchFamily="2" charset="-122"/>
              </a:rPr>
              <a:t>|</a:t>
            </a:r>
            <a:endParaRPr lang="zh-CN" altLang="en-US" sz="1500" dirty="0">
              <a:solidFill>
                <a:schemeClr val="tx1">
                  <a:lumMod val="75000"/>
                  <a:lumOff val="25000"/>
                </a:schemeClr>
              </a:solidFill>
              <a:latin typeface="方正兰亭黑简体" panose="02000000000000000000" pitchFamily="2" charset="-122"/>
              <a:ea typeface="方正兰亭黑简体" panose="02000000000000000000" pitchFamily="2" charset="-122"/>
            </a:endParaRPr>
          </a:p>
        </p:txBody>
      </p:sp>
      <p:sp>
        <p:nvSpPr>
          <p:cNvPr id="12" name="文本框 11"/>
          <p:cNvSpPr txBox="1"/>
          <p:nvPr/>
        </p:nvSpPr>
        <p:spPr>
          <a:xfrm>
            <a:off x="4073013" y="1752015"/>
            <a:ext cx="1495922" cy="415498"/>
          </a:xfrm>
          <a:prstGeom prst="rect">
            <a:avLst/>
          </a:prstGeom>
          <a:noFill/>
        </p:spPr>
        <p:txBody>
          <a:bodyPr wrap="none" rtlCol="0">
            <a:spAutoFit/>
          </a:bodyPr>
          <a:lstStyle/>
          <a:p>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挑战</a:t>
            </a:r>
            <a:r>
              <a:rPr lang="en-US" altLang="zh-CN" sz="2100" dirty="0">
                <a:solidFill>
                  <a:schemeClr val="tx1">
                    <a:lumMod val="75000"/>
                    <a:lumOff val="25000"/>
                  </a:schemeClr>
                </a:solidFill>
                <a:latin typeface="微软雅黑" panose="020B0503020204020204" pitchFamily="34" charset="-122"/>
                <a:ea typeface="微软雅黑" panose="020B0503020204020204" pitchFamily="34" charset="-122"/>
              </a:rPr>
              <a:t>&amp;</a:t>
            </a: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需求</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073013" y="2471284"/>
            <a:ext cx="1261884" cy="415498"/>
          </a:xfrm>
          <a:prstGeom prst="rect">
            <a:avLst/>
          </a:prstGeom>
          <a:noFill/>
        </p:spPr>
        <p:txBody>
          <a:bodyPr wrap="none" rtlCol="0">
            <a:spAutoFit/>
          </a:bodyPr>
          <a:lstStyle/>
          <a:p>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产品</a:t>
            </a:r>
            <a:r>
              <a:rPr lang="zh-CN" altLang="en-US" sz="2100" dirty="0" smtClean="0">
                <a:solidFill>
                  <a:schemeClr val="tx1">
                    <a:lumMod val="75000"/>
                    <a:lumOff val="25000"/>
                  </a:schemeClr>
                </a:solidFill>
                <a:latin typeface="微软雅黑" panose="020B0503020204020204" pitchFamily="34" charset="-122"/>
                <a:ea typeface="微软雅黑" panose="020B0503020204020204" pitchFamily="34" charset="-122"/>
              </a:rPr>
              <a:t>功能</a:t>
            </a:r>
            <a:endParaRPr lang="en-US" altLang="zh-CN" sz="2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073013" y="3134726"/>
            <a:ext cx="1261884" cy="415498"/>
          </a:xfrm>
          <a:prstGeom prst="rect">
            <a:avLst/>
          </a:prstGeom>
          <a:noFill/>
        </p:spPr>
        <p:txBody>
          <a:bodyPr wrap="none" rtlCol="0">
            <a:spAutoFit/>
          </a:bodyPr>
          <a:lstStyle/>
          <a:p>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产品规格</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81701" y="1752300"/>
            <a:ext cx="452443" cy="44800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701" y="3136414"/>
            <a:ext cx="452443" cy="448007"/>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701" y="2472271"/>
            <a:ext cx="452443" cy="448007"/>
          </a:xfrm>
          <a:prstGeom prst="rect">
            <a:avLst/>
          </a:prstGeom>
        </p:spPr>
      </p:pic>
      <p:sp>
        <p:nvSpPr>
          <p:cNvPr id="24" name="文本框 23"/>
          <p:cNvSpPr txBox="1"/>
          <p:nvPr/>
        </p:nvSpPr>
        <p:spPr>
          <a:xfrm>
            <a:off x="4073013" y="3799105"/>
            <a:ext cx="1495922" cy="415498"/>
          </a:xfrm>
          <a:prstGeom prst="rect">
            <a:avLst/>
          </a:prstGeom>
          <a:noFill/>
        </p:spPr>
        <p:txBody>
          <a:bodyPr wrap="none" rtlCol="0">
            <a:spAutoFit/>
          </a:bodyPr>
          <a:lstStyle/>
          <a:p>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场景</a:t>
            </a:r>
            <a:r>
              <a:rPr lang="en-US" altLang="zh-CN" sz="2100" dirty="0">
                <a:solidFill>
                  <a:schemeClr val="tx1">
                    <a:lumMod val="75000"/>
                    <a:lumOff val="25000"/>
                  </a:schemeClr>
                </a:solidFill>
                <a:latin typeface="微软雅黑" panose="020B0503020204020204" pitchFamily="34" charset="-122"/>
                <a:ea typeface="微软雅黑" panose="020B0503020204020204" pitchFamily="34" charset="-122"/>
              </a:rPr>
              <a:t>&amp;</a:t>
            </a: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案例</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701" y="3771310"/>
            <a:ext cx="452443" cy="4480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33834" y="595098"/>
          <a:ext cx="8276332" cy="3992404"/>
        </p:xfrm>
        <a:graphic>
          <a:graphicData uri="http://schemas.openxmlformats.org/drawingml/2006/table">
            <a:tbl>
              <a:tblPr/>
              <a:tblGrid>
                <a:gridCol w="1187412"/>
                <a:gridCol w="1475097"/>
                <a:gridCol w="1470558"/>
                <a:gridCol w="1534823"/>
                <a:gridCol w="1304221"/>
                <a:gridCol w="1304221"/>
              </a:tblGrid>
              <a:tr h="372699">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　</a:t>
                      </a:r>
                      <a:r>
                        <a:rPr lang="zh-CN" altLang="en-US" sz="1000" b="1" i="0" u="none" strike="noStrike" dirty="0" smtClean="0">
                          <a:solidFill>
                            <a:schemeClr val="bg1"/>
                          </a:solidFill>
                          <a:effectLst/>
                          <a:latin typeface="微软雅黑" panose="020B0503020204020204" pitchFamily="34" charset="-122"/>
                          <a:ea typeface="微软雅黑" panose="020B0503020204020204" pitchFamily="34" charset="-122"/>
                        </a:rPr>
                        <a:t>型号</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dirty="0">
                          <a:solidFill>
                            <a:srgbClr val="FFFFFF"/>
                          </a:solidFill>
                          <a:effectLst/>
                          <a:latin typeface="微软雅黑" panose="020B0503020204020204" pitchFamily="34" charset="-122"/>
                          <a:ea typeface="微软雅黑" panose="020B0503020204020204" pitchFamily="34" charset="-122"/>
                        </a:rPr>
                        <a:t>HT-8000-IPST4350-C-HS-H</a:t>
                      </a:r>
                      <a:endParaRPr 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a:solidFill>
                            <a:srgbClr val="FFFFFF"/>
                          </a:solidFill>
                          <a:effectLst/>
                          <a:latin typeface="微软雅黑" panose="020B0503020204020204" pitchFamily="34" charset="-122"/>
                          <a:ea typeface="微软雅黑" panose="020B0503020204020204" pitchFamily="34" charset="-122"/>
                        </a:rPr>
                        <a:t>HT-8000-IPST5300-C-HS-H</a:t>
                      </a:r>
                      <a:endParaRPr lang="en-US" sz="1000" b="1" i="0" u="none" strike="noStrike">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dirty="0">
                          <a:solidFill>
                            <a:srgbClr val="FFFFFF"/>
                          </a:solidFill>
                          <a:effectLst/>
                          <a:latin typeface="微软雅黑" panose="020B0503020204020204" pitchFamily="34" charset="-122"/>
                          <a:ea typeface="微软雅黑" panose="020B0503020204020204" pitchFamily="34" charset="-122"/>
                        </a:rPr>
                        <a:t>HT-8000-IPST6300-C-HS-H</a:t>
                      </a:r>
                      <a:endParaRPr 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dirty="0">
                          <a:solidFill>
                            <a:srgbClr val="FFFFFF"/>
                          </a:solidFill>
                          <a:effectLst/>
                          <a:latin typeface="微软雅黑" panose="020B0503020204020204" pitchFamily="34" charset="-122"/>
                          <a:ea typeface="微软雅黑" panose="020B0503020204020204" pitchFamily="34" charset="-122"/>
                        </a:rPr>
                        <a:t>HT-8000-IPST7300-C-HS-H</a:t>
                      </a:r>
                      <a:endParaRPr 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dirty="0">
                          <a:solidFill>
                            <a:srgbClr val="FFFFFF"/>
                          </a:solidFill>
                          <a:effectLst/>
                          <a:latin typeface="微软雅黑" panose="020B0503020204020204" pitchFamily="34" charset="-122"/>
                          <a:ea typeface="微软雅黑" panose="020B0503020204020204" pitchFamily="34" charset="-122"/>
                        </a:rPr>
                        <a:t>HT-8000-IPST8300-C-HS-H</a:t>
                      </a:r>
                      <a:endParaRPr 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r>
              <a:tr h="313988">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推荐带宽</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1.5G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3G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10G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40G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313988">
                <a:tc>
                  <a:txBody>
                    <a:bodyPr/>
                    <a:lstStyle/>
                    <a:p>
                      <a:pPr algn="ctr" fontAlgn="ctr"/>
                      <a:r>
                        <a:rPr lang="zh-CN" altLang="en-US" sz="1000" b="1" i="0" u="none" strike="noStrike" dirty="0" smtClean="0">
                          <a:solidFill>
                            <a:schemeClr val="bg1"/>
                          </a:solidFill>
                          <a:effectLst/>
                          <a:latin typeface="微软雅黑" panose="020B0503020204020204" pitchFamily="34" charset="-122"/>
                          <a:ea typeface="微软雅黑" panose="020B0503020204020204" pitchFamily="34" charset="-122"/>
                        </a:rPr>
                        <a:t>网络吞吐量（</a:t>
                      </a:r>
                      <a:r>
                        <a:rPr lang="en-US" altLang="zh-CN" sz="1000" b="1" i="0" u="none" strike="noStrike" dirty="0" smtClean="0">
                          <a:solidFill>
                            <a:schemeClr val="bg1"/>
                          </a:solidFill>
                          <a:effectLst/>
                          <a:latin typeface="微软雅黑" panose="020B0503020204020204" pitchFamily="34" charset="-122"/>
                          <a:ea typeface="微软雅黑" panose="020B0503020204020204" pitchFamily="34" charset="-122"/>
                        </a:rPr>
                        <a:t>1518</a:t>
                      </a:r>
                      <a:r>
                        <a:rPr lang="zh-CN" altLang="en-US" sz="1000" b="1" i="0" u="none" strike="noStrike" dirty="0" smtClean="0">
                          <a:solidFill>
                            <a:schemeClr val="bg1"/>
                          </a:solidFill>
                          <a:effectLst/>
                          <a:latin typeface="微软雅黑" panose="020B0503020204020204" pitchFamily="34" charset="-122"/>
                          <a:ea typeface="微软雅黑" panose="020B0503020204020204" pitchFamily="34" charset="-122"/>
                        </a:rPr>
                        <a:t>字节）</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15G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19.43G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51.88G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74.5G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289.08G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13988">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每秒新建连接数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14</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16</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20W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95</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150W</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313988">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最大并发连接数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450</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460</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1730W</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2000</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6000W</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13988">
                <a:tc>
                  <a:txBody>
                    <a:bodyPr/>
                    <a:lstStyle/>
                    <a:p>
                      <a:pPr algn="ctr" fontAlgn="ctr"/>
                      <a:r>
                        <a:rPr lang="en-US" sz="1000" b="1" i="0" u="none" strike="noStrike" dirty="0">
                          <a:solidFill>
                            <a:schemeClr val="bg1"/>
                          </a:solidFill>
                          <a:effectLst/>
                          <a:latin typeface="微软雅黑" panose="020B0503020204020204" pitchFamily="34" charset="-122"/>
                          <a:ea typeface="微软雅黑" panose="020B0503020204020204" pitchFamily="34" charset="-122"/>
                        </a:rPr>
                        <a:t>CPU</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NXP LS1046A</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NXP LS1046A</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NXP LX2080</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Cavium CN7800</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Xeon Silver 4216 </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双路</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97763">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高度</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2U</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2U</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2U</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2U</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2U</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7763">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电源</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冗余电源</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冗余电源</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冗余电源</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冗余电源</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冗余电源</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346409">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内存</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4GB</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4GB</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16GB</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16GB</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128GB</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7763">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硬盘</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1T</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1T</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1T</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1T</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1T</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512304">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固定业务接口</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12GE </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12SFP </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2SFP+</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12GE </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12SFP </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2SFP+</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12GE </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12SFP </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4SFP+</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12GE </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 12SFP </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8SFP+</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2GE</a:t>
                      </a:r>
                      <a:b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b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（实际不是业务口，是管理口）</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7763">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扩展槽数量</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2</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个扩展槽（正面）</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2</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个扩展槽（正面）</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4</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个扩展槽（正面）</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无</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8</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个扩展槽</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bl>
          </a:graphicData>
        </a:graphic>
      </p:graphicFrame>
      <p:sp>
        <p:nvSpPr>
          <p:cNvPr id="3" name="标题 2"/>
          <p:cNvSpPr>
            <a:spLocks noGrp="1"/>
          </p:cNvSpPr>
          <p:nvPr>
            <p:ph type="title"/>
          </p:nvPr>
        </p:nvSpPr>
        <p:spPr/>
        <p:txBody>
          <a:bodyPr/>
          <a:lstStyle/>
          <a:p>
            <a:r>
              <a:rPr lang="zh-CN" altLang="en-US" sz="1800" dirty="0"/>
              <a:t>行业直销型号</a:t>
            </a:r>
            <a:r>
              <a:rPr lang="en-US" altLang="zh-CN" sz="1800" dirty="0" smtClean="0"/>
              <a:t>(15G~289G)</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362710" y="551088"/>
          <a:ext cx="6418580" cy="3911600"/>
        </p:xfrm>
        <a:graphic>
          <a:graphicData uri="http://schemas.openxmlformats.org/drawingml/2006/table">
            <a:tbl>
              <a:tblPr/>
              <a:tblGrid>
                <a:gridCol w="1395551"/>
                <a:gridCol w="2421890"/>
                <a:gridCol w="2600960"/>
              </a:tblGrid>
              <a:tr h="364669">
                <a:tc>
                  <a:txBody>
                    <a:bodyPr/>
                    <a:lstStyle/>
                    <a:p>
                      <a:pPr algn="ctr" fontAlgn="ctr"/>
                      <a:r>
                        <a:rPr lang="zh-CN" altLang="en-US" sz="1000" b="1" i="0" u="none" strike="noStrike" dirty="0" smtClean="0">
                          <a:solidFill>
                            <a:schemeClr val="bg1"/>
                          </a:solidFill>
                          <a:effectLst/>
                          <a:latin typeface="微软雅黑" panose="020B0503020204020204" pitchFamily="34" charset="-122"/>
                          <a:ea typeface="微软雅黑" panose="020B0503020204020204" pitchFamily="34" charset="-122"/>
                        </a:rPr>
                        <a:t>型号</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dirty="0">
                          <a:solidFill>
                            <a:srgbClr val="FFFFFF"/>
                          </a:solidFill>
                          <a:effectLst/>
                          <a:latin typeface="微软雅黑" panose="020B0503020204020204" pitchFamily="34" charset="-122"/>
                          <a:ea typeface="微软雅黑" panose="020B0503020204020204" pitchFamily="34" charset="-122"/>
                        </a:rPr>
                        <a:t>HT-8000-IPST2013D-C-HS-B</a:t>
                      </a:r>
                      <a:endParaRPr 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a:solidFill>
                            <a:srgbClr val="FFFFFF"/>
                          </a:solidFill>
                          <a:effectLst/>
                          <a:latin typeface="微软雅黑" panose="020B0503020204020204" pitchFamily="34" charset="-122"/>
                          <a:ea typeface="微软雅黑" panose="020B0503020204020204" pitchFamily="34" charset="-122"/>
                        </a:rPr>
                        <a:t>HT-8000-IPST2023D-C-HS-B</a:t>
                      </a:r>
                      <a:endParaRPr lang="en-US" sz="1000" b="1" i="0" u="none" strike="noStrike">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r>
              <a:tr h="307223">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推荐带宽</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50M</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200M</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r>
              <a:tr h="334177">
                <a:tc>
                  <a:txBody>
                    <a:bodyPr/>
                    <a:lstStyle/>
                    <a:p>
                      <a:pPr algn="ctr" fontAlgn="ctr"/>
                      <a:r>
                        <a:rPr lang="zh-CN" altLang="en-US" sz="1000" b="1" i="0" u="none" strike="noStrike" dirty="0" smtClean="0">
                          <a:solidFill>
                            <a:schemeClr val="bg1"/>
                          </a:solidFill>
                          <a:effectLst/>
                          <a:latin typeface="微软雅黑" panose="020B0503020204020204" pitchFamily="34" charset="-122"/>
                          <a:ea typeface="微软雅黑" panose="020B0503020204020204" pitchFamily="34" charset="-122"/>
                        </a:rPr>
                        <a:t>网络吞吐量（</a:t>
                      </a:r>
                      <a:r>
                        <a:rPr lang="en-US" altLang="zh-CN" sz="1000" b="1" i="0" u="none" strike="noStrike" dirty="0" smtClean="0">
                          <a:solidFill>
                            <a:schemeClr val="bg1"/>
                          </a:solidFill>
                          <a:effectLst/>
                          <a:latin typeface="微软雅黑" panose="020B0503020204020204" pitchFamily="34" charset="-122"/>
                          <a:ea typeface="微软雅黑" panose="020B0503020204020204" pitchFamily="34" charset="-122"/>
                        </a:rPr>
                        <a:t>1518</a:t>
                      </a:r>
                      <a:r>
                        <a:rPr lang="zh-CN" altLang="en-US" sz="1000" b="1" i="0" u="none" strike="noStrike" dirty="0" smtClean="0">
                          <a:solidFill>
                            <a:schemeClr val="bg1"/>
                          </a:solidFill>
                          <a:effectLst/>
                          <a:latin typeface="微软雅黑" panose="020B0503020204020204" pitchFamily="34" charset="-122"/>
                          <a:ea typeface="微软雅黑" panose="020B0503020204020204" pitchFamily="34" charset="-122"/>
                        </a:rPr>
                        <a:t>字节）</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5.5G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07223">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每秒新建连接数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2.2W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4W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307223">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最大并发连接数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120W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120W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07223">
                <a:tc>
                  <a:txBody>
                    <a:bodyPr/>
                    <a:lstStyle/>
                    <a:p>
                      <a:pPr algn="ctr" fontAlgn="ctr"/>
                      <a:r>
                        <a:rPr lang="en-US" sz="1000" b="1" i="0" u="none" strike="noStrike" dirty="0">
                          <a:solidFill>
                            <a:schemeClr val="bg1"/>
                          </a:solidFill>
                          <a:effectLst/>
                          <a:latin typeface="微软雅黑" panose="020B0503020204020204" pitchFamily="34" charset="-122"/>
                          <a:ea typeface="微软雅黑" panose="020B0503020204020204" pitchFamily="34" charset="-122"/>
                        </a:rPr>
                        <a:t>CPU</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indent="0" algn="ctr">
                        <a:buNone/>
                      </a:pPr>
                      <a:r>
                        <a:rPr lang="en-US" sz="1000" b="0">
                          <a:solidFill>
                            <a:srgbClr val="000000"/>
                          </a:solidFill>
                          <a:effectLst/>
                          <a:latin typeface="微软雅黑" panose="020B0503020204020204" pitchFamily="34" charset="-122"/>
                          <a:ea typeface="微软雅黑" panose="020B0503020204020204" pitchFamily="34" charset="-122"/>
                        </a:rPr>
                        <a:t>ARM，双线程，1GHz，2核</a:t>
                      </a:r>
                      <a:endParaRPr lang="en-US" sz="1000" b="0">
                        <a:solidFill>
                          <a:srgbClr val="000000"/>
                        </a:solidFill>
                        <a:effectLst/>
                        <a:latin typeface="微软雅黑" panose="020B0503020204020204" pitchFamily="34" charset="-122"/>
                        <a:ea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indent="0" algn="ctr">
                        <a:buNone/>
                      </a:pPr>
                      <a:r>
                        <a:rPr lang="en-US" sz="1000" b="0">
                          <a:solidFill>
                            <a:srgbClr val="000000"/>
                          </a:solidFill>
                          <a:effectLst/>
                          <a:latin typeface="微软雅黑" panose="020B0503020204020204" pitchFamily="34" charset="-122"/>
                          <a:ea typeface="微软雅黑" panose="020B0503020204020204" pitchFamily="34" charset="-122"/>
                        </a:rPr>
                        <a:t>ARM，双线程，1.6Ghz，2核</a:t>
                      </a:r>
                      <a:endParaRPr lang="en-US" sz="1000" b="0">
                        <a:solidFill>
                          <a:srgbClr val="000000"/>
                        </a:solidFill>
                        <a:effectLst/>
                        <a:latin typeface="微软雅黑" panose="020B0503020204020204" pitchFamily="34" charset="-122"/>
                        <a:ea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91347">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高度</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1U</a:t>
                      </a:r>
                      <a:endParaRPr lang="en-US" sz="1000" b="0" i="0" u="sng"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1U</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90830">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电源</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双电源</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单电源</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r>
              <a:tr h="317500">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内存</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a:t>
                      </a:r>
                      <a:r>
                        <a:rPr lang="en-US" sz="1000" b="0" i="0" u="none" strike="noStrike">
                          <a:solidFill>
                            <a:srgbClr val="000000"/>
                          </a:solidFill>
                          <a:effectLst/>
                          <a:latin typeface="微软雅黑" panose="020B0503020204020204" pitchFamily="34" charset="-122"/>
                          <a:ea typeface="微软雅黑" panose="020B0503020204020204" pitchFamily="34" charset="-122"/>
                        </a:rPr>
                        <a:t>GB</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a:t>
                      </a:r>
                      <a:r>
                        <a:rPr lang="en-US" sz="1000" b="0" i="0" u="none" strike="noStrike">
                          <a:solidFill>
                            <a:srgbClr val="000000"/>
                          </a:solidFill>
                          <a:effectLst/>
                          <a:latin typeface="微软雅黑" panose="020B0503020204020204" pitchFamily="34" charset="-122"/>
                          <a:ea typeface="微软雅黑" panose="020B0503020204020204" pitchFamily="34" charset="-122"/>
                        </a:rPr>
                        <a:t>GB</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91347">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硬盘</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500</a:t>
                      </a:r>
                      <a:r>
                        <a:rPr lang="en-US" sz="1000" b="0" i="0" u="none" strike="noStrike">
                          <a:solidFill>
                            <a:srgbClr val="000000"/>
                          </a:solidFill>
                          <a:effectLst/>
                          <a:latin typeface="微软雅黑" panose="020B0503020204020204" pitchFamily="34" charset="-122"/>
                          <a:ea typeface="微软雅黑" panose="020B0503020204020204" pitchFamily="34" charset="-122"/>
                        </a:rPr>
                        <a:t>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a:t>
                      </a:r>
                      <a:r>
                        <a:rPr lang="en-US" sz="1000" b="0" i="0" u="none" strike="noStrike">
                          <a:solidFill>
                            <a:srgbClr val="000000"/>
                          </a:solidFill>
                          <a:effectLst/>
                          <a:latin typeface="微软雅黑" panose="020B0503020204020204" pitchFamily="34" charset="-122"/>
                          <a:ea typeface="微软雅黑" panose="020B0503020204020204" pitchFamily="34" charset="-122"/>
                        </a:rPr>
                        <a:t>T</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r>
              <a:tr h="501266">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固定业务接口</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10GE </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 2Combo </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 2SFP</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8GE </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4SFP</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91347">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扩展槽数量</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无</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1个扩展槽（正面）</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bl>
          </a:graphicData>
        </a:graphic>
      </p:graphicFrame>
      <p:sp>
        <p:nvSpPr>
          <p:cNvPr id="3" name="标题 2"/>
          <p:cNvSpPr>
            <a:spLocks noGrp="1"/>
          </p:cNvSpPr>
          <p:nvPr>
            <p:ph type="title"/>
          </p:nvPr>
        </p:nvSpPr>
        <p:spPr/>
        <p:txBody>
          <a:bodyPr/>
          <a:lstStyle/>
          <a:p>
            <a:r>
              <a:rPr lang="zh-CN" altLang="en-US" sz="1800" dirty="0" smtClean="0"/>
              <a:t>商业化</a:t>
            </a:r>
            <a:r>
              <a:rPr lang="zh-CN" altLang="en-US" sz="1800" dirty="0"/>
              <a:t>型号</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89306" y="618346"/>
          <a:ext cx="8165465" cy="4147820"/>
        </p:xfrm>
        <a:graphic>
          <a:graphicData uri="http://schemas.openxmlformats.org/drawingml/2006/table">
            <a:tbl>
              <a:tblPr/>
              <a:tblGrid>
                <a:gridCol w="1196192"/>
                <a:gridCol w="1481431"/>
                <a:gridCol w="1546171"/>
                <a:gridCol w="1313865"/>
                <a:gridCol w="1313865"/>
                <a:gridCol w="1313865"/>
              </a:tblGrid>
              <a:tr h="332611">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　</a:t>
                      </a:r>
                      <a:r>
                        <a:rPr lang="zh-CN" altLang="en-US" sz="1000" b="1" i="0" u="none" strike="noStrike" dirty="0" smtClean="0">
                          <a:solidFill>
                            <a:schemeClr val="bg1"/>
                          </a:solidFill>
                          <a:effectLst/>
                          <a:latin typeface="微软雅黑" panose="020B0503020204020204" pitchFamily="34" charset="-122"/>
                          <a:ea typeface="微软雅黑" panose="020B0503020204020204" pitchFamily="34" charset="-122"/>
                        </a:rPr>
                        <a:t>型号</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dirty="0">
                          <a:solidFill>
                            <a:srgbClr val="FFFFFF"/>
                          </a:solidFill>
                          <a:effectLst/>
                          <a:latin typeface="微软雅黑" panose="020B0503020204020204" pitchFamily="34" charset="-122"/>
                          <a:ea typeface="微软雅黑" panose="020B0503020204020204" pitchFamily="34" charset="-122"/>
                        </a:rPr>
                        <a:t>HT-8000-IPSGC1000-C-HS-H</a:t>
                      </a:r>
                      <a:endParaRPr 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a:solidFill>
                            <a:srgbClr val="FFFFFF"/>
                          </a:solidFill>
                          <a:effectLst/>
                          <a:latin typeface="微软雅黑" panose="020B0503020204020204" pitchFamily="34" charset="-122"/>
                          <a:ea typeface="微软雅黑" panose="020B0503020204020204" pitchFamily="34" charset="-122"/>
                        </a:rPr>
                        <a:t>HT-8000-IPSGC1500-C-HS-H</a:t>
                      </a:r>
                      <a:endParaRPr lang="en-US" sz="1000" b="1" i="0" u="none" strike="noStrike">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dirty="0">
                          <a:solidFill>
                            <a:srgbClr val="FFFFFF"/>
                          </a:solidFill>
                          <a:effectLst/>
                          <a:latin typeface="微软雅黑" panose="020B0503020204020204" pitchFamily="34" charset="-122"/>
                          <a:ea typeface="微软雅黑" panose="020B0503020204020204" pitchFamily="34" charset="-122"/>
                        </a:rPr>
                        <a:t>HT-8000-IPSGC2000-C-HS-H</a:t>
                      </a:r>
                      <a:endParaRPr 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dirty="0">
                          <a:solidFill>
                            <a:srgbClr val="FFFFFF"/>
                          </a:solidFill>
                          <a:effectLst/>
                          <a:latin typeface="微软雅黑" panose="020B0503020204020204" pitchFamily="34" charset="-122"/>
                          <a:ea typeface="微软雅黑" panose="020B0503020204020204" pitchFamily="34" charset="-122"/>
                        </a:rPr>
                        <a:t>HT-8000-IPSGC3000-C-HS-H</a:t>
                      </a:r>
                      <a:endParaRPr 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1" i="0" u="none" strike="noStrike" dirty="0">
                          <a:solidFill>
                            <a:srgbClr val="FFFFFF"/>
                          </a:solidFill>
                          <a:effectLst/>
                          <a:latin typeface="微软雅黑" panose="020B0503020204020204" pitchFamily="34" charset="-122"/>
                          <a:ea typeface="微软雅黑" panose="020B0503020204020204" pitchFamily="34" charset="-122"/>
                        </a:rPr>
                        <a:t>HT-8000-IPSGC5000-C-HS-H</a:t>
                      </a:r>
                      <a:endParaRPr lang="en-US" sz="1000" b="1"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r>
              <a:tr h="280215">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推荐带宽</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200M</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300M</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500M</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5G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r>
              <a:tr h="280215">
                <a:tc>
                  <a:txBody>
                    <a:bodyPr/>
                    <a:lstStyle/>
                    <a:p>
                      <a:pPr algn="ctr" fontAlgn="ctr"/>
                      <a:r>
                        <a:rPr lang="zh-CN" altLang="en-US" sz="1000" b="1" i="0" u="none" strike="noStrike" dirty="0" smtClean="0">
                          <a:solidFill>
                            <a:schemeClr val="bg1"/>
                          </a:solidFill>
                          <a:effectLst/>
                          <a:latin typeface="微软雅黑" panose="020B0503020204020204" pitchFamily="34" charset="-122"/>
                          <a:ea typeface="微软雅黑" panose="020B0503020204020204" pitchFamily="34" charset="-122"/>
                        </a:rPr>
                        <a:t>网络吞吐量（</a:t>
                      </a:r>
                      <a:r>
                        <a:rPr lang="en-US" altLang="zh-CN" sz="1000" b="1" i="0" u="none" strike="noStrike" dirty="0" smtClean="0">
                          <a:solidFill>
                            <a:schemeClr val="bg1"/>
                          </a:solidFill>
                          <a:effectLst/>
                          <a:latin typeface="微软雅黑" panose="020B0503020204020204" pitchFamily="34" charset="-122"/>
                          <a:ea typeface="微软雅黑" panose="020B0503020204020204" pitchFamily="34" charset="-122"/>
                        </a:rPr>
                        <a:t>1518</a:t>
                      </a:r>
                      <a:r>
                        <a:rPr lang="zh-CN" altLang="en-US" sz="1000" b="1" i="0" u="none" strike="noStrike" dirty="0" smtClean="0">
                          <a:solidFill>
                            <a:schemeClr val="bg1"/>
                          </a:solidFill>
                          <a:effectLst/>
                          <a:latin typeface="微软雅黑" panose="020B0503020204020204" pitchFamily="34" charset="-122"/>
                          <a:ea typeface="微软雅黑" panose="020B0503020204020204" pitchFamily="34" charset="-122"/>
                        </a:rPr>
                        <a:t>字节）</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3.94G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12.60G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23.9G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29.29G</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55.55G</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280215">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每秒新建连接数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8W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10.5W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16.5</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18.2W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72W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80215">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最大并发连接数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440W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979W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2000</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万</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2000W</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5000W</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280215">
                <a:tc>
                  <a:txBody>
                    <a:bodyPr/>
                    <a:lstStyle/>
                    <a:p>
                      <a:pPr algn="ctr" fontAlgn="ctr"/>
                      <a:r>
                        <a:rPr lang="en-US" sz="1000" b="1" i="0" u="none" strike="noStrike" dirty="0">
                          <a:solidFill>
                            <a:schemeClr val="bg1"/>
                          </a:solidFill>
                          <a:effectLst/>
                          <a:latin typeface="微软雅黑" panose="020B0503020204020204" pitchFamily="34" charset="-122"/>
                          <a:ea typeface="微软雅黑" panose="020B0503020204020204" pitchFamily="34" charset="-122"/>
                        </a:rPr>
                        <a:t>CPU</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indent="0" algn="ctr">
                        <a:buNone/>
                      </a:pPr>
                      <a:r>
                        <a:rPr lang="zh-CN" sz="1100" b="0">
                          <a:solidFill>
                            <a:srgbClr val="000000"/>
                          </a:solidFill>
                          <a:latin typeface="Arial" panose="020B0604020202020204" pitchFamily="34" charset="0"/>
                          <a:ea typeface="微软雅黑" panose="020B0503020204020204" pitchFamily="34" charset="-122"/>
                        </a:rPr>
                        <a:t>飞腾E2000Q，4核2*2.0G+2*1.5GHz</a:t>
                      </a:r>
                      <a:endParaRPr lang="en-US" altLang="en-US" sz="1100" b="0">
                        <a:solidFill>
                          <a:srgbClr val="000000"/>
                        </a:solidFill>
                        <a:latin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indent="0" algn="ctr">
                        <a:buNone/>
                      </a:pPr>
                      <a:r>
                        <a:rPr lang="zh-CN" sz="1100" b="0">
                          <a:solidFill>
                            <a:srgbClr val="000000"/>
                          </a:solidFill>
                          <a:latin typeface="Arial" panose="020B0604020202020204" pitchFamily="34" charset="0"/>
                          <a:ea typeface="微软雅黑" panose="020B0503020204020204" pitchFamily="34" charset="-122"/>
                        </a:rPr>
                        <a:t>飞腾E2000Q，4核2*2.0G+2*1.5GHz</a:t>
                      </a:r>
                      <a:endParaRPr lang="en-US" altLang="en-US" sz="1100" b="0">
                        <a:solidFill>
                          <a:srgbClr val="000000"/>
                        </a:solidFill>
                        <a:latin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indent="0" algn="ctr">
                        <a:buNone/>
                      </a:pPr>
                      <a:r>
                        <a:rPr lang="zh-CN" sz="1100" b="0">
                          <a:solidFill>
                            <a:srgbClr val="000000"/>
                          </a:solidFill>
                          <a:latin typeface="Arial" panose="020B0604020202020204" pitchFamily="34" charset="0"/>
                          <a:ea typeface="微软雅黑" panose="020B0503020204020204" pitchFamily="34" charset="-122"/>
                        </a:rPr>
                        <a:t>飞腾FT2000/4</a:t>
                      </a:r>
                      <a:endParaRPr lang="zh-CN" sz="1100" b="0">
                        <a:solidFill>
                          <a:srgbClr val="000000"/>
                        </a:solidFill>
                        <a:latin typeface="Arial" panose="020B0604020202020204" pitchFamily="34" charset="0"/>
                        <a:ea typeface="微软雅黑" panose="020B0503020204020204" pitchFamily="34" charset="-122"/>
                      </a:endParaRPr>
                    </a:p>
                    <a:p>
                      <a:pPr indent="0" algn="ctr">
                        <a:buNone/>
                      </a:pPr>
                      <a:r>
                        <a:rPr lang="zh-CN" sz="1100" b="0">
                          <a:solidFill>
                            <a:srgbClr val="000000"/>
                          </a:solidFill>
                          <a:latin typeface="Arial" panose="020B0604020202020204" pitchFamily="34" charset="0"/>
                          <a:ea typeface="微软雅黑" panose="020B0503020204020204" pitchFamily="34" charset="-122"/>
                        </a:rPr>
                        <a:t>四线程，2.6GHz</a:t>
                      </a:r>
                      <a:endParaRPr lang="en-US" altLang="en-US" sz="1100" b="0">
                        <a:solidFill>
                          <a:srgbClr val="000000"/>
                        </a:solidFill>
                        <a:latin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indent="0" algn="ctr">
                        <a:buNone/>
                      </a:pPr>
                      <a:r>
                        <a:rPr lang="zh-CN" sz="1100" b="0">
                          <a:solidFill>
                            <a:srgbClr val="000000"/>
                          </a:solidFill>
                          <a:latin typeface="Arial" panose="020B0604020202020204" pitchFamily="34" charset="0"/>
                          <a:ea typeface="微软雅黑" panose="020B0503020204020204" pitchFamily="34" charset="-122"/>
                        </a:rPr>
                        <a:t>飞腾D2000/8</a:t>
                      </a:r>
                      <a:endParaRPr lang="zh-CN" sz="1100" b="0">
                        <a:solidFill>
                          <a:srgbClr val="000000"/>
                        </a:solidFill>
                        <a:latin typeface="Arial" panose="020B0604020202020204" pitchFamily="34" charset="0"/>
                        <a:ea typeface="微软雅黑" panose="020B0503020204020204" pitchFamily="34" charset="-122"/>
                      </a:endParaRPr>
                    </a:p>
                    <a:p>
                      <a:pPr indent="0" algn="ctr">
                        <a:buNone/>
                      </a:pPr>
                      <a:r>
                        <a:rPr lang="zh-CN" sz="1100" b="0">
                          <a:solidFill>
                            <a:srgbClr val="000000"/>
                          </a:solidFill>
                          <a:latin typeface="Arial" panose="020B0604020202020204" pitchFamily="34" charset="0"/>
                          <a:ea typeface="微软雅黑" panose="020B0503020204020204" pitchFamily="34" charset="-122"/>
                        </a:rPr>
                        <a:t>八线程，2.3GHz</a:t>
                      </a:r>
                      <a:endParaRPr lang="en-US" altLang="en-US" sz="1100" b="0">
                        <a:solidFill>
                          <a:srgbClr val="000000"/>
                        </a:solidFill>
                        <a:latin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indent="0" algn="ctr">
                        <a:buNone/>
                      </a:pPr>
                      <a:r>
                        <a:rPr lang="zh-CN" sz="1100" b="0">
                          <a:solidFill>
                            <a:srgbClr val="000000"/>
                          </a:solidFill>
                          <a:latin typeface="Arial" panose="020B0604020202020204" pitchFamily="34" charset="0"/>
                          <a:ea typeface="微软雅黑" panose="020B0503020204020204" pitchFamily="34" charset="-122"/>
                        </a:rPr>
                        <a:t>海光3250，8核</a:t>
                      </a:r>
                      <a:endParaRPr lang="zh-CN" sz="1100" b="0">
                        <a:solidFill>
                          <a:srgbClr val="000000"/>
                        </a:solidFill>
                        <a:latin typeface="Arial" panose="020B0604020202020204" pitchFamily="34" charset="0"/>
                        <a:ea typeface="微软雅黑" panose="020B0503020204020204" pitchFamily="34" charset="-122"/>
                      </a:endParaRPr>
                    </a:p>
                    <a:p>
                      <a:pPr indent="0" algn="ctr">
                        <a:buNone/>
                      </a:pPr>
                      <a:r>
                        <a:rPr lang="zh-CN" sz="1100" b="0">
                          <a:solidFill>
                            <a:srgbClr val="000000"/>
                          </a:solidFill>
                          <a:latin typeface="Arial" panose="020B0604020202020204" pitchFamily="34" charset="0"/>
                          <a:ea typeface="微软雅黑" panose="020B0503020204020204" pitchFamily="34" charset="-122"/>
                        </a:rPr>
                        <a:t>十六线程，2.8GHZ</a:t>
                      </a:r>
                      <a:endParaRPr lang="en-US" altLang="en-US" sz="1100" b="0">
                        <a:solidFill>
                          <a:srgbClr val="000000"/>
                        </a:solidFill>
                        <a:latin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65735">
                <a:tc>
                  <a:txBody>
                    <a:bodyPr/>
                    <a:p>
                      <a:pPr algn="ctr" fontAlgn="ctr">
                        <a:buNone/>
                      </a:pPr>
                      <a:r>
                        <a:rPr lang="zh-CN" altLang="en-US" sz="1000" b="1" dirty="0">
                          <a:solidFill>
                            <a:schemeClr val="bg1"/>
                          </a:solidFill>
                          <a:effectLst/>
                          <a:latin typeface="微软雅黑" panose="020B0503020204020204" pitchFamily="34" charset="-122"/>
                          <a:ea typeface="微软雅黑" panose="020B0503020204020204" pitchFamily="34" charset="-122"/>
                          <a:sym typeface="+mn-ea"/>
                        </a:rPr>
                        <a:t>高度</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p>
                      <a:pPr indent="0" algn="ctr">
                        <a:buNone/>
                      </a:pPr>
                      <a:r>
                        <a:rPr lang="en-US" sz="1000" b="0">
                          <a:solidFill>
                            <a:srgbClr val="000000"/>
                          </a:solidFill>
                          <a:latin typeface="微软雅黑" panose="020B0503020204020204" pitchFamily="34" charset="-122"/>
                        </a:rPr>
                        <a:t>1U</a:t>
                      </a:r>
                      <a:endParaRPr lang="en-US" altLang="en-US" sz="1000" b="0">
                        <a:solidFill>
                          <a:srgbClr val="000000"/>
                        </a:solidFill>
                        <a:latin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p>
                      <a:pPr indent="0" algn="ctr">
                        <a:buNone/>
                      </a:pPr>
                      <a:r>
                        <a:rPr lang="en-US" sz="1000" b="0">
                          <a:solidFill>
                            <a:srgbClr val="000000"/>
                          </a:solidFill>
                          <a:latin typeface="微软雅黑" panose="020B0503020204020204" pitchFamily="34" charset="-122"/>
                        </a:rPr>
                        <a:t>1U</a:t>
                      </a:r>
                      <a:endParaRPr lang="en-US" altLang="en-US" sz="1000" b="0">
                        <a:solidFill>
                          <a:srgbClr val="000000"/>
                        </a:solidFill>
                        <a:latin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p>
                      <a:pPr indent="0" algn="ctr">
                        <a:buNone/>
                      </a:pPr>
                      <a:r>
                        <a:rPr lang="en-US" sz="1000" b="0">
                          <a:solidFill>
                            <a:srgbClr val="000000"/>
                          </a:solidFill>
                          <a:latin typeface="微软雅黑" panose="020B0503020204020204" pitchFamily="34" charset="-122"/>
                        </a:rPr>
                        <a:t>1U</a:t>
                      </a:r>
                      <a:endParaRPr lang="en-US" altLang="en-US" sz="1000" b="0">
                        <a:solidFill>
                          <a:srgbClr val="000000"/>
                        </a:solidFill>
                        <a:latin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p>
                      <a:pPr indent="0" algn="ctr">
                        <a:buNone/>
                      </a:pPr>
                      <a:r>
                        <a:rPr lang="en-US" sz="1000" b="0">
                          <a:solidFill>
                            <a:srgbClr val="000000"/>
                          </a:solidFill>
                          <a:latin typeface="微软雅黑" panose="020B0503020204020204" pitchFamily="34" charset="-122"/>
                        </a:rPr>
                        <a:t>2U</a:t>
                      </a:r>
                      <a:endParaRPr lang="en-US" altLang="en-US" sz="1000" b="0">
                        <a:solidFill>
                          <a:srgbClr val="000000"/>
                        </a:solidFill>
                        <a:latin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p>
                      <a:pPr indent="0" algn="ctr">
                        <a:buNone/>
                      </a:pPr>
                      <a:r>
                        <a:rPr lang="en-US" sz="1000" b="0">
                          <a:solidFill>
                            <a:srgbClr val="000000"/>
                          </a:solidFill>
                          <a:latin typeface="微软雅黑" panose="020B0503020204020204" pitchFamily="34" charset="-122"/>
                        </a:rPr>
                        <a:t>2U</a:t>
                      </a:r>
                      <a:endParaRPr lang="en-US" altLang="en-US" sz="1000" b="0">
                        <a:solidFill>
                          <a:srgbClr val="000000"/>
                        </a:solidFill>
                        <a:latin typeface="微软雅黑" panose="020B0503020204020204" pitchFamily="34" charset="-122"/>
                      </a:endParaRPr>
                    </a:p>
                  </a:txBody>
                  <a:tcPr marL="12700" marR="12700" marT="12700" vert="horz" anchor="ctr" anchorCtr="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65735">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管理接口</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任一业务口</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任一业务口</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专用带外管理</a:t>
                      </a: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MGT</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口</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2</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个专用带外管理</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GE</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口</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任一业务口</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65735">
                <a:tc>
                  <a:txBody>
                    <a:bodyPr/>
                    <a:lstStyle/>
                    <a:p>
                      <a:pPr algn="ctr" fontAlgn="ct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rPr>
                        <a:t>USB</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口</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2*USB 2.0</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2*USB2.0</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2*USB</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2*USB3.0</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2*USB2.0</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r>
              <a:tr h="490220">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固定</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业务接口</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4 GE </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2GE COMBO</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10*GE</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 4*COMBO</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6 * GE（</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电）</a:t>
                      </a:r>
                      <a:br>
                        <a:rPr lang="zh-CN" altLang="en-US" sz="1000" b="0" i="0" u="none" strike="noStrike">
                          <a:solidFill>
                            <a:srgbClr val="000000"/>
                          </a:solidFill>
                          <a:effectLst/>
                          <a:latin typeface="微软雅黑" panose="020B0503020204020204" pitchFamily="34" charset="-122"/>
                          <a:ea typeface="微软雅黑" panose="020B0503020204020204" pitchFamily="34" charset="-122"/>
                        </a:rPr>
                      </a:b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4 * </a:t>
                      </a:r>
                      <a:r>
                        <a:rPr lang="en-US" sz="1000" b="0" i="0" u="none" strike="noStrike">
                          <a:solidFill>
                            <a:srgbClr val="000000"/>
                          </a:solidFill>
                          <a:effectLst/>
                          <a:latin typeface="微软雅黑" panose="020B0503020204020204" pitchFamily="34" charset="-122"/>
                          <a:ea typeface="微软雅黑" panose="020B0503020204020204" pitchFamily="34" charset="-122"/>
                        </a:rPr>
                        <a:t>SFP（</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千兆光）</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6*GE(</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电</a:t>
                      </a: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 </a:t>
                      </a:r>
                      <a:br>
                        <a:rPr lang="en-US" altLang="zh-CN" sz="1000" b="0" i="0" u="none" strike="noStrike">
                          <a:solidFill>
                            <a:srgbClr val="000000"/>
                          </a:solidFill>
                          <a:effectLst/>
                          <a:latin typeface="微软雅黑" panose="020B0503020204020204" pitchFamily="34" charset="-122"/>
                          <a:ea typeface="微软雅黑" panose="020B0503020204020204" pitchFamily="34" charset="-122"/>
                        </a:rPr>
                      </a:b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 4*</a:t>
                      </a:r>
                      <a:r>
                        <a:rPr lang="en-US" sz="1000" b="0" i="0" u="none" strike="noStrike">
                          <a:solidFill>
                            <a:srgbClr val="000000"/>
                          </a:solidFill>
                          <a:effectLst/>
                          <a:latin typeface="微软雅黑" panose="020B0503020204020204" pitchFamily="34" charset="-122"/>
                          <a:ea typeface="微软雅黑" panose="020B0503020204020204" pitchFamily="34" charset="-122"/>
                        </a:rPr>
                        <a:t>COMBO</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6*GE(</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电</a:t>
                      </a: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 </a:t>
                      </a:r>
                      <a:br>
                        <a:rPr lang="en-US" altLang="zh-CN" sz="1000" b="0" i="0" u="none" strike="noStrike">
                          <a:solidFill>
                            <a:srgbClr val="000000"/>
                          </a:solidFill>
                          <a:effectLst/>
                          <a:latin typeface="微软雅黑" panose="020B0503020204020204" pitchFamily="34" charset="-122"/>
                          <a:ea typeface="微软雅黑" panose="020B0503020204020204" pitchFamily="34" charset="-122"/>
                        </a:rPr>
                      </a:b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 4*</a:t>
                      </a:r>
                      <a:r>
                        <a:rPr lang="en-US" sz="1000" b="0" i="0" u="none" strike="noStrike">
                          <a:solidFill>
                            <a:srgbClr val="000000"/>
                          </a:solidFill>
                          <a:effectLst/>
                          <a:latin typeface="微软雅黑" panose="020B0503020204020204" pitchFamily="34" charset="-122"/>
                          <a:ea typeface="微软雅黑" panose="020B0503020204020204" pitchFamily="34" charset="-122"/>
                        </a:rPr>
                        <a:t>SFP(</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光</a:t>
                      </a: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65735">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console口</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1*(RS232 RJ45)</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1*(RS232 RJ45)</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1*(RS232 RJ45)</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1*(RS232 RJ45)</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1*(RS232 RJ45)</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r>
              <a:tr h="332611">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BYPASS对</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支持一对</a:t>
                      </a:r>
                      <a:r>
                        <a:rPr lang="en-US" sz="1000" b="0" i="0" u="none" strike="noStrike" dirty="0">
                          <a:solidFill>
                            <a:srgbClr val="000000"/>
                          </a:solidFill>
                          <a:effectLst/>
                          <a:latin typeface="微软雅黑" panose="020B0503020204020204" pitchFamily="34" charset="-122"/>
                          <a:ea typeface="微软雅黑" panose="020B0503020204020204" pitchFamily="34" charset="-122"/>
                        </a:rPr>
                        <a:t>GE</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口（</a:t>
                      </a:r>
                      <a:r>
                        <a:rPr lang="en-US" sz="1000" b="0" i="0" u="none" strike="noStrike" dirty="0">
                          <a:solidFill>
                            <a:srgbClr val="000000"/>
                          </a:solidFill>
                          <a:effectLst/>
                          <a:latin typeface="微软雅黑" panose="020B0503020204020204" pitchFamily="34" charset="-122"/>
                          <a:ea typeface="微软雅黑" panose="020B0503020204020204" pitchFamily="34" charset="-122"/>
                        </a:rPr>
                        <a:t>GE0</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和</a:t>
                      </a:r>
                      <a:r>
                        <a:rPr lang="en-US" sz="1000" b="0" i="0" u="none" strike="noStrike" dirty="0">
                          <a:solidFill>
                            <a:srgbClr val="000000"/>
                          </a:solidFill>
                          <a:effectLst/>
                          <a:latin typeface="微软雅黑" panose="020B0503020204020204" pitchFamily="34" charset="-122"/>
                          <a:ea typeface="微软雅黑" panose="020B0503020204020204" pitchFamily="34" charset="-122"/>
                        </a:rPr>
                        <a:t>GE1）</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支持</a:t>
                      </a: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3</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对</a:t>
                      </a:r>
                      <a:r>
                        <a:rPr lang="en-US" sz="1000" b="0" i="0" u="none" strike="noStrike">
                          <a:solidFill>
                            <a:srgbClr val="000000"/>
                          </a:solidFill>
                          <a:effectLst/>
                          <a:latin typeface="微软雅黑" panose="020B0503020204020204" pitchFamily="34" charset="-122"/>
                          <a:ea typeface="微软雅黑" panose="020B0503020204020204" pitchFamily="34" charset="-122"/>
                        </a:rPr>
                        <a:t>GE</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口（</a:t>
                      </a:r>
                      <a:r>
                        <a:rPr lang="en-US" sz="1000" b="0" i="0" u="none" strike="noStrike">
                          <a:solidFill>
                            <a:srgbClr val="000000"/>
                          </a:solidFill>
                          <a:effectLst/>
                          <a:latin typeface="微软雅黑" panose="020B0503020204020204" pitchFamily="34" charset="-122"/>
                          <a:ea typeface="微软雅黑" panose="020B0503020204020204" pitchFamily="34" charset="-122"/>
                        </a:rPr>
                        <a:t>GE2/3 ，GE4/5，GE6/7）</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支持两对</a:t>
                      </a:r>
                      <a:r>
                        <a:rPr lang="en-US" sz="1000" b="0" i="0" u="none" strike="noStrike" dirty="0">
                          <a:solidFill>
                            <a:srgbClr val="000000"/>
                          </a:solidFill>
                          <a:effectLst/>
                          <a:latin typeface="微软雅黑" panose="020B0503020204020204" pitchFamily="34" charset="-122"/>
                          <a:ea typeface="微软雅黑" panose="020B0503020204020204" pitchFamily="34" charset="-122"/>
                        </a:rPr>
                        <a:t>bypass</a:t>
                      </a:r>
                      <a:br>
                        <a:rPr lang="en-US" sz="1000" b="0" i="0" u="none" strike="noStrike" dirty="0">
                          <a:solidFill>
                            <a:srgbClr val="000000"/>
                          </a:solidFill>
                          <a:effectLst/>
                          <a:latin typeface="微软雅黑" panose="020B0503020204020204" pitchFamily="34" charset="-122"/>
                          <a:ea typeface="微软雅黑" panose="020B0503020204020204" pitchFamily="34" charset="-122"/>
                        </a:rPr>
                      </a:br>
                      <a:r>
                        <a:rPr lang="en-US" sz="1000" b="0" i="0" u="none" strike="noStrike" dirty="0">
                          <a:solidFill>
                            <a:srgbClr val="000000"/>
                          </a:solidFill>
                          <a:effectLst/>
                          <a:latin typeface="微软雅黑" panose="020B0503020204020204" pitchFamily="34" charset="-122"/>
                          <a:ea typeface="微软雅黑" panose="020B0503020204020204" pitchFamily="34" charset="-122"/>
                        </a:rPr>
                        <a:t>（GE2</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和</a:t>
                      </a:r>
                      <a:r>
                        <a:rPr lang="en-US" sz="1000" b="0" i="0" u="none" strike="noStrike" dirty="0">
                          <a:solidFill>
                            <a:srgbClr val="000000"/>
                          </a:solidFill>
                          <a:effectLst/>
                          <a:latin typeface="微软雅黑" panose="020B0503020204020204" pitchFamily="34" charset="-122"/>
                          <a:ea typeface="微软雅黑" panose="020B0503020204020204" pitchFamily="34" charset="-122"/>
                        </a:rPr>
                        <a:t>GE3、GE4</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和</a:t>
                      </a:r>
                      <a:r>
                        <a:rPr lang="en-US" sz="1000" b="0" i="0" u="none" strike="noStrike" dirty="0">
                          <a:solidFill>
                            <a:srgbClr val="000000"/>
                          </a:solidFill>
                          <a:effectLst/>
                          <a:latin typeface="微软雅黑" panose="020B0503020204020204" pitchFamily="34" charset="-122"/>
                          <a:ea typeface="微软雅黑" panose="020B0503020204020204" pitchFamily="34" charset="-122"/>
                        </a:rPr>
                        <a:t>GE5）</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支持</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5</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对</a:t>
                      </a:r>
                      <a:r>
                        <a:rPr lang="en-US" sz="1000" b="0" i="0" u="none" strike="noStrike" dirty="0">
                          <a:solidFill>
                            <a:srgbClr val="000000"/>
                          </a:solidFill>
                          <a:effectLst/>
                          <a:latin typeface="微软雅黑" panose="020B0503020204020204" pitchFamily="34" charset="-122"/>
                          <a:ea typeface="微软雅黑" panose="020B0503020204020204" pitchFamily="34" charset="-122"/>
                        </a:rPr>
                        <a:t>GE</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口（</a:t>
                      </a:r>
                      <a:r>
                        <a:rPr lang="en-US" sz="1000" b="0" i="0" u="none" strike="noStrike" dirty="0">
                          <a:solidFill>
                            <a:srgbClr val="000000"/>
                          </a:solidFill>
                          <a:effectLst/>
                          <a:latin typeface="微软雅黑" panose="020B0503020204020204" pitchFamily="34" charset="-122"/>
                          <a:ea typeface="微软雅黑" panose="020B0503020204020204" pitchFamily="34" charset="-122"/>
                        </a:rPr>
                        <a:t>GE0~GE9）</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2</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对电口（</a:t>
                      </a: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GE2</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和</a:t>
                      </a: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GE3</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GE4</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和</a:t>
                      </a: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GE5</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265735">
                <a:tc>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扩展槽数量</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AB7A"/>
                    </a:solidFill>
                  </a:tcPr>
                </a:tc>
                <a:tc>
                  <a:txBody>
                    <a:bodyPr/>
                    <a:lstStyle/>
                    <a:p>
                      <a:pPr algn="ctr" rtl="0"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无</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a:t>
                      </a: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个</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2个</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solidFill>
                            <a:srgbClr val="000000"/>
                          </a:solidFill>
                          <a:effectLst/>
                          <a:latin typeface="微软雅黑" panose="020B0503020204020204" pitchFamily="34" charset="-122"/>
                          <a:ea typeface="微软雅黑" panose="020B0503020204020204" pitchFamily="34" charset="-122"/>
                        </a:rPr>
                        <a:t>2个</a:t>
                      </a:r>
                      <a:endParaRPr 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solidFill>
                            <a:srgbClr val="000000"/>
                          </a:solidFill>
                          <a:effectLst/>
                          <a:latin typeface="微软雅黑" panose="020B0503020204020204" pitchFamily="34" charset="-122"/>
                          <a:ea typeface="微软雅黑" panose="020B0503020204020204" pitchFamily="34" charset="-122"/>
                        </a:rPr>
                        <a:t>2个</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bl>
          </a:graphicData>
        </a:graphic>
      </p:graphicFrame>
      <p:sp>
        <p:nvSpPr>
          <p:cNvPr id="3" name="标题 2"/>
          <p:cNvSpPr>
            <a:spLocks noGrp="1"/>
          </p:cNvSpPr>
          <p:nvPr>
            <p:ph type="title"/>
          </p:nvPr>
        </p:nvSpPr>
        <p:spPr/>
        <p:txBody>
          <a:bodyPr/>
          <a:lstStyle/>
          <a:p>
            <a:r>
              <a:rPr lang="zh-CN" altLang="en-US" sz="1800" dirty="0" smtClean="0"/>
              <a:t>国产化</a:t>
            </a:r>
            <a:r>
              <a:rPr lang="zh-CN" altLang="en-US" sz="1800" dirty="0"/>
              <a:t>型号</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05442" y="2112316"/>
            <a:ext cx="4185167" cy="783590"/>
          </a:xfrm>
          <a:prstGeom prst="rect">
            <a:avLst/>
          </a:prstGeom>
          <a:noFill/>
        </p:spPr>
        <p:txBody>
          <a:bodyPr wrap="square" rtlCol="0">
            <a:spAutoFit/>
          </a:bodyPr>
          <a:lstStyle/>
          <a:p>
            <a:r>
              <a:rPr lang="zh-CN" altLang="en-US" sz="4500" dirty="0" smtClean="0">
                <a:solidFill>
                  <a:schemeClr val="bg2">
                    <a:lumMod val="25000"/>
                  </a:schemeClr>
                </a:solidFill>
                <a:latin typeface="微软雅黑" panose="020B0503020204020204" pitchFamily="34" charset="-122"/>
                <a:ea typeface="微软雅黑" panose="020B0503020204020204" pitchFamily="34" charset="-122"/>
              </a:rPr>
              <a:t>场景与案例</a:t>
            </a:r>
            <a:endParaRPr lang="zh-CN" altLang="en-US" sz="45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63052" y="1882462"/>
            <a:ext cx="925487" cy="12214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txBox="1">
            <a:spLocks noChangeArrowheads="1"/>
          </p:cNvSpPr>
          <p:nvPr/>
        </p:nvSpPr>
        <p:spPr>
          <a:xfrm>
            <a:off x="293688" y="-19112"/>
            <a:ext cx="8229203" cy="41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lstStyle>
            <a:lvl1pPr algn="l" defTabSz="731520" rtl="0" eaLnBrk="1" latinLnBrk="0" hangingPunct="1">
              <a:spcBef>
                <a:spcPct val="0"/>
              </a:spcBef>
              <a:buNone/>
              <a:defRPr sz="2880" b="1" kern="1200">
                <a:solidFill>
                  <a:schemeClr val="tx1"/>
                </a:solidFill>
                <a:latin typeface="微软雅黑" panose="020B0503020204020204" pitchFamily="34" charset="-122"/>
                <a:ea typeface="微软雅黑" panose="020B0503020204020204" pitchFamily="34" charset="-122"/>
                <a:cs typeface="+mj-cs"/>
              </a:defRPr>
            </a:lvl1pPr>
          </a:lstStyle>
          <a:p>
            <a:pPr fontAlgn="auto">
              <a:spcAft>
                <a:spcPts val="0"/>
              </a:spcAft>
            </a:pPr>
            <a:r>
              <a:rPr lang="en-US" altLang="zh-CN" sz="1800">
                <a:solidFill>
                  <a:schemeClr val="bg1"/>
                </a:solidFill>
                <a:cs typeface="微软雅黑" panose="020B0503020204020204" pitchFamily="34" charset="-122"/>
              </a:rPr>
              <a:t>IPS</a:t>
            </a:r>
            <a:r>
              <a:rPr lang="zh-CN" altLang="en-US" sz="1800">
                <a:solidFill>
                  <a:schemeClr val="bg1"/>
                </a:solidFill>
                <a:cs typeface="微软雅黑" panose="020B0503020204020204" pitchFamily="34" charset="-122"/>
              </a:rPr>
              <a:t>行业案例</a:t>
            </a:r>
            <a:endParaRPr lang="zh-CN" altLang="en-US" sz="1800">
              <a:solidFill>
                <a:schemeClr val="bg1"/>
              </a:solidFill>
              <a:cs typeface="微软雅黑" panose="020B0503020204020204" pitchFamily="34" charset="-122"/>
            </a:endParaRPr>
          </a:p>
        </p:txBody>
      </p:sp>
      <p:grpSp>
        <p:nvGrpSpPr>
          <p:cNvPr id="15" name="组合 14"/>
          <p:cNvGrpSpPr/>
          <p:nvPr>
            <p:custDataLst>
              <p:tags r:id="rId1"/>
            </p:custDataLst>
          </p:nvPr>
        </p:nvGrpSpPr>
        <p:grpSpPr>
          <a:xfrm>
            <a:off x="506254" y="2705497"/>
            <a:ext cx="2161779" cy="2338168"/>
            <a:chOff x="1650" y="1915"/>
            <a:chExt cx="5447" cy="5018"/>
          </a:xfrm>
        </p:grpSpPr>
        <p:sp>
          <p:nvSpPr>
            <p:cNvPr id="11" name="圆角矩形 10"/>
            <p:cNvSpPr/>
            <p:nvPr>
              <p:custDataLst>
                <p:tags r:id="rId2"/>
              </p:custDataLst>
            </p:nvPr>
          </p:nvSpPr>
          <p:spPr>
            <a:xfrm>
              <a:off x="1650" y="1915"/>
              <a:ext cx="5443" cy="4636"/>
            </a:xfrm>
            <a:prstGeom prst="roundRect">
              <a:avLst/>
            </a:prstGeom>
            <a:noFill/>
            <a:ln>
              <a:solidFill>
                <a:srgbClr val="009E71"/>
              </a:solidFill>
            </a:ln>
            <a:extLst>
              <a:ext uri="{909E8E84-426E-40DD-AFC4-6F175D3DCCD1}">
                <a14:hiddenFill xmlns:a14="http://schemas.microsoft.com/office/drawing/2010/main">
                  <a:solidFill>
                    <a:srgbClr val="00A84D"/>
                  </a:solidFill>
                </a14:hiddenFill>
              </a:ext>
            </a:extLst>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sz="1125"/>
            </a:p>
          </p:txBody>
        </p:sp>
        <p:sp>
          <p:nvSpPr>
            <p:cNvPr id="12" name="矩形 11"/>
            <p:cNvSpPr/>
            <p:nvPr>
              <p:custDataLst>
                <p:tags r:id="rId3"/>
              </p:custDataLst>
            </p:nvPr>
          </p:nvSpPr>
          <p:spPr>
            <a:xfrm>
              <a:off x="1650" y="1915"/>
              <a:ext cx="1274" cy="1304"/>
            </a:xfrm>
            <a:prstGeom prst="rect">
              <a:avLst/>
            </a:prstGeom>
            <a:noFill/>
            <a:ln>
              <a:noFill/>
            </a:ln>
          </p:spPr>
          <p:txBody>
            <a:bodyPr wrap="none" rtlCol="0" anchor="t">
              <a:noAutofit/>
            </a:bodyPr>
            <a:p>
              <a:pPr algn="ctr"/>
              <a:r>
                <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rPr>
                <a:t>04</a:t>
              </a:r>
              <a:endPar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endParaRPr>
            </a:p>
          </p:txBody>
        </p:sp>
        <p:sp>
          <p:nvSpPr>
            <p:cNvPr id="13" name="文本框 12"/>
            <p:cNvSpPr txBox="1"/>
            <p:nvPr>
              <p:custDataLst>
                <p:tags r:id="rId4"/>
              </p:custDataLst>
            </p:nvPr>
          </p:nvSpPr>
          <p:spPr>
            <a:xfrm>
              <a:off x="3054" y="2110"/>
              <a:ext cx="1244" cy="915"/>
            </a:xfrm>
            <a:prstGeom prst="rect">
              <a:avLst/>
            </a:prstGeom>
            <a:noFill/>
          </p:spPr>
          <p:txBody>
            <a:bodyPr wrap="none" rtlCol="0">
              <a:noAutofit/>
            </a:bodyPr>
            <a:p>
              <a:pPr algn="ctr">
                <a:buClrTx/>
                <a:buSzTx/>
                <a:buFontTx/>
              </a:pPr>
              <a:r>
                <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rPr>
                <a:t>政府</a:t>
              </a:r>
              <a:endPar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文本框 13"/>
            <p:cNvSpPr txBox="1"/>
            <p:nvPr>
              <p:custDataLst>
                <p:tags r:id="rId5"/>
              </p:custDataLst>
            </p:nvPr>
          </p:nvSpPr>
          <p:spPr>
            <a:xfrm>
              <a:off x="1775" y="2786"/>
              <a:ext cx="5322" cy="4147"/>
            </a:xfrm>
            <a:prstGeom prst="rect">
              <a:avLst/>
            </a:prstGeom>
            <a:noFill/>
          </p:spPr>
          <p:txBody>
            <a:bodyPr wrap="square" rtlCol="0">
              <a:noAutofit/>
            </a:bodyPr>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大数据中心、</a:t>
              </a:r>
              <a:r>
                <a:rPr lang="zh-CN" altLang="en-US" sz="1125" dirty="0" smtClean="0">
                  <a:latin typeface="微软雅黑" panose="020B0503020204020204" pitchFamily="34" charset="-122"/>
                  <a:ea typeface="微软雅黑" panose="020B0503020204020204" pitchFamily="34" charset="-122"/>
                </a:rPr>
                <a:t>就业服务中心</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人民政府</a:t>
              </a:r>
              <a:r>
                <a:rPr lang="zh-CN" altLang="en-US" sz="1125" dirty="0" smtClean="0">
                  <a:latin typeface="微软雅黑" panose="020B0503020204020204" pitchFamily="34" charset="-122"/>
                  <a:ea typeface="微软雅黑" panose="020B0503020204020204" pitchFamily="34" charset="-122"/>
                </a:rPr>
                <a:t>办公室</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区委、纪律检查委员会、</a:t>
              </a:r>
              <a:r>
                <a:rPr lang="zh-CN" altLang="en-US" sz="1125" dirty="0" smtClean="0">
                  <a:latin typeface="微软雅黑" panose="020B0503020204020204" pitchFamily="34" charset="-122"/>
                  <a:ea typeface="微软雅黑" panose="020B0503020204020204" pitchFamily="34" charset="-122"/>
                </a:rPr>
                <a:t>发改委</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海事局、档案局、地质局、事务局、数据局、市场监管局、人社局、保密局、财政局、税务局、气象局、自然资源局、林业局、</a:t>
              </a:r>
              <a:r>
                <a:rPr lang="zh-CN" altLang="en-US" sz="1125" dirty="0" smtClean="0">
                  <a:latin typeface="微软雅黑" panose="020B0503020204020204" pitchFamily="34" charset="-122"/>
                  <a:ea typeface="微软雅黑" panose="020B0503020204020204" pitchFamily="34" charset="-122"/>
                </a:rPr>
                <a:t>民政局</a:t>
              </a:r>
              <a:endParaRPr lang="zh-CN" altLang="en-US" sz="1125" dirty="0" smtClean="0">
                <a:latin typeface="微软雅黑" panose="020B0503020204020204" pitchFamily="34" charset="-122"/>
                <a:ea typeface="微软雅黑" panose="020B0503020204020204" pitchFamily="34" charset="-122"/>
              </a:endParaRPr>
            </a:p>
          </p:txBody>
        </p:sp>
      </p:grpSp>
      <p:grpSp>
        <p:nvGrpSpPr>
          <p:cNvPr id="16" name="组合 15"/>
          <p:cNvGrpSpPr/>
          <p:nvPr>
            <p:custDataLst>
              <p:tags r:id="rId6"/>
            </p:custDataLst>
          </p:nvPr>
        </p:nvGrpSpPr>
        <p:grpSpPr>
          <a:xfrm>
            <a:off x="3000534" y="829707"/>
            <a:ext cx="2110184" cy="1439862"/>
            <a:chOff x="1650" y="1915"/>
            <a:chExt cx="5317" cy="3628"/>
          </a:xfrm>
        </p:grpSpPr>
        <p:sp>
          <p:nvSpPr>
            <p:cNvPr id="17" name="圆角矩形 16"/>
            <p:cNvSpPr/>
            <p:nvPr>
              <p:custDataLst>
                <p:tags r:id="rId7"/>
              </p:custDataLst>
            </p:nvPr>
          </p:nvSpPr>
          <p:spPr>
            <a:xfrm>
              <a:off x="1650" y="1915"/>
              <a:ext cx="5317" cy="3628"/>
            </a:xfrm>
            <a:prstGeom prst="roundRect">
              <a:avLst/>
            </a:prstGeom>
            <a:noFill/>
            <a:ln>
              <a:solidFill>
                <a:srgbClr val="009E71"/>
              </a:solidFill>
            </a:ln>
            <a:extLst>
              <a:ext uri="{909E8E84-426E-40DD-AFC4-6F175D3DCCD1}">
                <a14:hiddenFill xmlns:a14="http://schemas.microsoft.com/office/drawing/2010/main">
                  <a:solidFill>
                    <a:srgbClr val="00A84D"/>
                  </a:solidFill>
                </a14:hiddenFill>
              </a:ext>
            </a:extLst>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sz="1125"/>
            </a:p>
          </p:txBody>
        </p:sp>
        <p:sp>
          <p:nvSpPr>
            <p:cNvPr id="18" name="矩形 17"/>
            <p:cNvSpPr/>
            <p:nvPr>
              <p:custDataLst>
                <p:tags r:id="rId8"/>
              </p:custDataLst>
            </p:nvPr>
          </p:nvSpPr>
          <p:spPr>
            <a:xfrm>
              <a:off x="1650" y="1915"/>
              <a:ext cx="1274" cy="1304"/>
            </a:xfrm>
            <a:prstGeom prst="rect">
              <a:avLst/>
            </a:prstGeom>
            <a:noFill/>
            <a:ln>
              <a:noFill/>
            </a:ln>
          </p:spPr>
          <p:txBody>
            <a:bodyPr wrap="none" rtlCol="0" anchor="t">
              <a:noAutofit/>
            </a:bodyPr>
            <a:p>
              <a:pPr algn="ctr"/>
              <a:r>
                <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rPr>
                <a:t>02</a:t>
              </a:r>
              <a:endPar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endParaRPr>
            </a:p>
          </p:txBody>
        </p:sp>
        <p:sp>
          <p:nvSpPr>
            <p:cNvPr id="19" name="文本框 18"/>
            <p:cNvSpPr txBox="1"/>
            <p:nvPr>
              <p:custDataLst>
                <p:tags r:id="rId9"/>
              </p:custDataLst>
            </p:nvPr>
          </p:nvSpPr>
          <p:spPr>
            <a:xfrm>
              <a:off x="3054" y="2110"/>
              <a:ext cx="1244" cy="915"/>
            </a:xfrm>
            <a:prstGeom prst="rect">
              <a:avLst/>
            </a:prstGeom>
            <a:noFill/>
          </p:spPr>
          <p:txBody>
            <a:bodyPr wrap="none" rtlCol="0">
              <a:noAutofit/>
            </a:bodyPr>
            <a:p>
              <a:pPr algn="ctr">
                <a:buClrTx/>
                <a:buSzTx/>
                <a:buFontTx/>
              </a:pPr>
              <a:r>
                <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rPr>
                <a:t>企业</a:t>
              </a:r>
              <a:endPar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文本框 19"/>
            <p:cNvSpPr txBox="1"/>
            <p:nvPr>
              <p:custDataLst>
                <p:tags r:id="rId10"/>
              </p:custDataLst>
            </p:nvPr>
          </p:nvSpPr>
          <p:spPr>
            <a:xfrm>
              <a:off x="2552" y="2915"/>
              <a:ext cx="3898" cy="2419"/>
            </a:xfrm>
            <a:prstGeom prst="rect">
              <a:avLst/>
            </a:prstGeom>
            <a:noFill/>
          </p:spPr>
          <p:txBody>
            <a:bodyPr wrap="square" rtlCol="0">
              <a:spAutoFit/>
            </a:bodyPr>
            <a:p>
              <a:pPr marL="155575" lvl="1" indent="-155575" algn="l">
                <a:buClrTx/>
                <a:buSzTx/>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sym typeface="+mn-ea"/>
                </a:rPr>
                <a:t>民营及</a:t>
              </a:r>
              <a:r>
                <a:rPr lang="zh-CN" altLang="en-US" sz="1125" dirty="0" smtClean="0">
                  <a:latin typeface="微软雅黑" panose="020B0503020204020204" pitchFamily="34" charset="-122"/>
                  <a:ea typeface="微软雅黑" panose="020B0503020204020204" pitchFamily="34" charset="-122"/>
                  <a:sym typeface="+mn-ea"/>
                </a:rPr>
                <a:t>中小企业</a:t>
              </a:r>
              <a:endParaRPr lang="zh-CN" altLang="en-US" sz="1125" dirty="0" smtClean="0">
                <a:latin typeface="微软雅黑" panose="020B0503020204020204" pitchFamily="34" charset="-122"/>
                <a:ea typeface="微软雅黑" panose="020B0503020204020204" pitchFamily="34" charset="-122"/>
                <a:sym typeface="+mn-ea"/>
              </a:endParaRPr>
            </a:p>
            <a:p>
              <a:pPr marL="155575" lvl="1" indent="-155575" algn="l">
                <a:buClrTx/>
                <a:buSzTx/>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sym typeface="+mn-ea"/>
                </a:rPr>
                <a:t>国央企</a:t>
              </a:r>
              <a:endParaRPr lang="zh-CN" altLang="en-US" sz="1125" dirty="0" smtClean="0">
                <a:latin typeface="微软雅黑" panose="020B0503020204020204" pitchFamily="34" charset="-122"/>
                <a:ea typeface="微软雅黑" panose="020B0503020204020204" pitchFamily="34" charset="-122"/>
                <a:sym typeface="+mn-ea"/>
              </a:endParaRPr>
            </a:p>
            <a:p>
              <a:pPr marL="155575" lvl="1" indent="-155575" algn="l">
                <a:buClrTx/>
                <a:buSzTx/>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sym typeface="+mn-ea"/>
                </a:rPr>
                <a:t>互联网</a:t>
              </a:r>
              <a:endParaRPr lang="zh-CN" altLang="en-US" sz="1125" dirty="0" smtClean="0">
                <a:latin typeface="微软雅黑" panose="020B0503020204020204" pitchFamily="34" charset="-122"/>
                <a:ea typeface="微软雅黑" panose="020B0503020204020204" pitchFamily="34" charset="-122"/>
                <a:sym typeface="+mn-ea"/>
              </a:endParaRPr>
            </a:p>
            <a:p>
              <a:pPr marL="155575" lvl="1" indent="-155575" algn="l">
                <a:buClrTx/>
                <a:buSzTx/>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sym typeface="+mn-ea"/>
                </a:rPr>
                <a:t>车企</a:t>
              </a:r>
              <a:endParaRPr lang="zh-CN" altLang="en-US" sz="1125" dirty="0" smtClean="0">
                <a:latin typeface="微软雅黑" panose="020B0503020204020204" pitchFamily="34" charset="-122"/>
                <a:ea typeface="微软雅黑" panose="020B0503020204020204" pitchFamily="34" charset="-122"/>
                <a:sym typeface="+mn-ea"/>
              </a:endParaRPr>
            </a:p>
            <a:p>
              <a:pPr marL="155575" lvl="1" indent="-155575" algn="l">
                <a:buClrTx/>
                <a:buSzTx/>
                <a:buFont typeface="Arial" panose="020B0604020202020204" pitchFamily="34" charset="0"/>
                <a:buChar char="•"/>
              </a:pPr>
              <a:endParaRPr lang="zh-CN" altLang="en-US" sz="1125" dirty="0" smtClean="0">
                <a:latin typeface="微软雅黑" panose="020B0503020204020204" pitchFamily="34" charset="-122"/>
                <a:ea typeface="微软雅黑" panose="020B0503020204020204" pitchFamily="34" charset="-122"/>
                <a:sym typeface="+mn-ea"/>
              </a:endParaRPr>
            </a:p>
          </p:txBody>
        </p:sp>
      </p:grpSp>
      <p:grpSp>
        <p:nvGrpSpPr>
          <p:cNvPr id="23" name="组合 22"/>
          <p:cNvGrpSpPr/>
          <p:nvPr>
            <p:custDataLst>
              <p:tags r:id="rId11"/>
            </p:custDataLst>
          </p:nvPr>
        </p:nvGrpSpPr>
        <p:grpSpPr>
          <a:xfrm>
            <a:off x="5514499" y="829707"/>
            <a:ext cx="3126184" cy="1438407"/>
            <a:chOff x="1650" y="1915"/>
            <a:chExt cx="7877" cy="3087"/>
          </a:xfrm>
        </p:grpSpPr>
        <p:sp>
          <p:nvSpPr>
            <p:cNvPr id="24" name="圆角矩形 23"/>
            <p:cNvSpPr/>
            <p:nvPr>
              <p:custDataLst>
                <p:tags r:id="rId12"/>
              </p:custDataLst>
            </p:nvPr>
          </p:nvSpPr>
          <p:spPr>
            <a:xfrm>
              <a:off x="1650" y="1915"/>
              <a:ext cx="7877" cy="3087"/>
            </a:xfrm>
            <a:prstGeom prst="roundRect">
              <a:avLst/>
            </a:prstGeom>
            <a:noFill/>
            <a:ln>
              <a:solidFill>
                <a:srgbClr val="009E71"/>
              </a:solidFill>
            </a:ln>
            <a:extLst>
              <a:ext uri="{909E8E84-426E-40DD-AFC4-6F175D3DCCD1}">
                <a14:hiddenFill xmlns:a14="http://schemas.microsoft.com/office/drawing/2010/main">
                  <a:solidFill>
                    <a:srgbClr val="00A84D"/>
                  </a:solidFill>
                </a14:hiddenFill>
              </a:ext>
            </a:extLst>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sz="1125"/>
            </a:p>
          </p:txBody>
        </p:sp>
        <p:sp>
          <p:nvSpPr>
            <p:cNvPr id="25" name="矩形 24"/>
            <p:cNvSpPr/>
            <p:nvPr>
              <p:custDataLst>
                <p:tags r:id="rId13"/>
              </p:custDataLst>
            </p:nvPr>
          </p:nvSpPr>
          <p:spPr>
            <a:xfrm>
              <a:off x="1650" y="1915"/>
              <a:ext cx="1274" cy="1304"/>
            </a:xfrm>
            <a:prstGeom prst="rect">
              <a:avLst/>
            </a:prstGeom>
            <a:noFill/>
            <a:ln>
              <a:noFill/>
            </a:ln>
          </p:spPr>
          <p:txBody>
            <a:bodyPr wrap="none" rtlCol="0" anchor="t">
              <a:noAutofit/>
            </a:bodyPr>
            <a:p>
              <a:pPr algn="ctr"/>
              <a:r>
                <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rPr>
                <a:t>03</a:t>
              </a:r>
              <a:endPar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endParaRPr>
            </a:p>
          </p:txBody>
        </p:sp>
        <p:sp>
          <p:nvSpPr>
            <p:cNvPr id="26" name="文本框 25"/>
            <p:cNvSpPr txBox="1"/>
            <p:nvPr>
              <p:custDataLst>
                <p:tags r:id="rId14"/>
              </p:custDataLst>
            </p:nvPr>
          </p:nvSpPr>
          <p:spPr>
            <a:xfrm>
              <a:off x="3054" y="2110"/>
              <a:ext cx="1244" cy="915"/>
            </a:xfrm>
            <a:prstGeom prst="rect">
              <a:avLst/>
            </a:prstGeom>
            <a:noFill/>
          </p:spPr>
          <p:txBody>
            <a:bodyPr wrap="none" rtlCol="0">
              <a:noAutofit/>
            </a:bodyPr>
            <a:p>
              <a:pPr algn="ctr">
                <a:buClrTx/>
                <a:buSzTx/>
                <a:buFontTx/>
              </a:pPr>
              <a:r>
                <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rPr>
                <a:t>交通</a:t>
              </a:r>
              <a:endPar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文本框 26"/>
            <p:cNvSpPr txBox="1"/>
            <p:nvPr>
              <p:custDataLst>
                <p:tags r:id="rId15"/>
              </p:custDataLst>
            </p:nvPr>
          </p:nvSpPr>
          <p:spPr>
            <a:xfrm>
              <a:off x="2539" y="2787"/>
              <a:ext cx="4195" cy="2061"/>
            </a:xfrm>
            <a:prstGeom prst="rect">
              <a:avLst/>
            </a:prstGeom>
            <a:noFill/>
          </p:spPr>
          <p:txBody>
            <a:bodyPr wrap="square" rtlCol="0">
              <a:spAutoFit/>
            </a:bodyPr>
            <a:p>
              <a:pPr marL="155575" lvl="1" indent="-155575" algn="l">
                <a:lnSpc>
                  <a:spcPct val="100000"/>
                </a:lnSpc>
                <a:buClrTx/>
                <a:buSzTx/>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sym typeface="+mn-ea"/>
                </a:rPr>
                <a:t>地铁运营</a:t>
              </a:r>
              <a:endParaRPr lang="zh-CN" altLang="en-US" sz="1125" dirty="0" smtClean="0">
                <a:latin typeface="微软雅黑" panose="020B0503020204020204" pitchFamily="34" charset="-122"/>
                <a:ea typeface="微软雅黑" panose="020B0503020204020204" pitchFamily="34" charset="-122"/>
                <a:sym typeface="+mn-ea"/>
              </a:endParaRPr>
            </a:p>
            <a:p>
              <a:pPr marL="155575" lvl="1" indent="-155575" algn="l">
                <a:lnSpc>
                  <a:spcPct val="100000"/>
                </a:lnSpc>
                <a:buClrTx/>
                <a:buSzTx/>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sym typeface="+mn-ea"/>
                </a:rPr>
                <a:t>中铁</a:t>
              </a:r>
              <a:r>
                <a:rPr lang="zh-CN" altLang="en-US" sz="1125" dirty="0" smtClean="0">
                  <a:latin typeface="微软雅黑" panose="020B0503020204020204" pitchFamily="34" charset="-122"/>
                  <a:ea typeface="微软雅黑" panose="020B0503020204020204" pitchFamily="34" charset="-122"/>
                  <a:sym typeface="+mn-ea"/>
                </a:rPr>
                <a:t>局</a:t>
              </a:r>
              <a:endParaRPr lang="zh-CN" altLang="en-US" sz="1125" dirty="0" smtClean="0">
                <a:latin typeface="微软雅黑" panose="020B0503020204020204" pitchFamily="34" charset="-122"/>
                <a:ea typeface="微软雅黑" panose="020B0503020204020204" pitchFamily="34" charset="-122"/>
                <a:sym typeface="+mn-ea"/>
              </a:endParaRPr>
            </a:p>
            <a:p>
              <a:pPr marL="155575" lvl="1" indent="-155575" algn="l">
                <a:lnSpc>
                  <a:spcPct val="100000"/>
                </a:lnSpc>
                <a:buClrTx/>
                <a:buSzTx/>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sym typeface="+mn-ea"/>
                </a:rPr>
                <a:t>机场集团</a:t>
              </a:r>
              <a:endParaRPr lang="zh-CN" altLang="en-US" sz="1125" dirty="0" smtClean="0">
                <a:latin typeface="微软雅黑" panose="020B0503020204020204" pitchFamily="34" charset="-122"/>
                <a:ea typeface="微软雅黑" panose="020B0503020204020204" pitchFamily="34" charset="-122"/>
                <a:sym typeface="+mn-ea"/>
              </a:endParaRPr>
            </a:p>
            <a:p>
              <a:pPr marL="155575" lvl="1" indent="-155575" algn="l">
                <a:lnSpc>
                  <a:spcPct val="100000"/>
                </a:lnSpc>
                <a:buClrTx/>
                <a:buSzTx/>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sym typeface="+mn-ea"/>
                </a:rPr>
                <a:t>交通</a:t>
              </a:r>
              <a:r>
                <a:rPr lang="zh-CN" altLang="en-US" sz="1125" dirty="0" smtClean="0">
                  <a:latin typeface="微软雅黑" panose="020B0503020204020204" pitchFamily="34" charset="-122"/>
                  <a:ea typeface="微软雅黑" panose="020B0503020204020204" pitchFamily="34" charset="-122"/>
                  <a:sym typeface="+mn-ea"/>
                </a:rPr>
                <a:t>执法支队</a:t>
              </a:r>
              <a:endParaRPr lang="zh-CN" altLang="en-US" sz="1125" dirty="0" smtClean="0">
                <a:latin typeface="微软雅黑" panose="020B0503020204020204" pitchFamily="34" charset="-122"/>
                <a:ea typeface="微软雅黑" panose="020B0503020204020204" pitchFamily="34" charset="-122"/>
                <a:sym typeface="+mn-ea"/>
              </a:endParaRPr>
            </a:p>
            <a:p>
              <a:pPr marL="155575" lvl="1" indent="-155575" algn="l">
                <a:lnSpc>
                  <a:spcPct val="100000"/>
                </a:lnSpc>
                <a:buClrTx/>
                <a:buSzTx/>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sym typeface="+mn-ea"/>
                </a:rPr>
                <a:t>公路管理企业</a:t>
              </a:r>
              <a:r>
                <a:rPr lang="en-US" altLang="zh-CN" sz="1125" dirty="0" smtClean="0">
                  <a:latin typeface="微软雅黑" panose="020B0503020204020204" pitchFamily="34" charset="-122"/>
                  <a:ea typeface="微软雅黑" panose="020B0503020204020204" pitchFamily="34" charset="-122"/>
                  <a:sym typeface="+mn-ea"/>
                </a:rPr>
                <a:t> </a:t>
              </a:r>
              <a:endParaRPr lang="en-US" altLang="zh-CN" sz="1125" dirty="0" smtClean="0">
                <a:latin typeface="微软雅黑" panose="020B0503020204020204" pitchFamily="34" charset="-122"/>
                <a:ea typeface="微软雅黑" panose="020B0503020204020204" pitchFamily="34" charset="-122"/>
                <a:sym typeface="+mn-ea"/>
              </a:endParaRPr>
            </a:p>
          </p:txBody>
        </p:sp>
      </p:grpSp>
      <p:grpSp>
        <p:nvGrpSpPr>
          <p:cNvPr id="28" name="组合 27"/>
          <p:cNvGrpSpPr/>
          <p:nvPr>
            <p:custDataLst>
              <p:tags r:id="rId16"/>
            </p:custDataLst>
          </p:nvPr>
        </p:nvGrpSpPr>
        <p:grpSpPr>
          <a:xfrm>
            <a:off x="470059" y="829707"/>
            <a:ext cx="2167334" cy="1439805"/>
            <a:chOff x="1650" y="1915"/>
            <a:chExt cx="5461" cy="3090"/>
          </a:xfrm>
        </p:grpSpPr>
        <p:sp>
          <p:nvSpPr>
            <p:cNvPr id="29" name="圆角矩形 28"/>
            <p:cNvSpPr/>
            <p:nvPr>
              <p:custDataLst>
                <p:tags r:id="rId17"/>
              </p:custDataLst>
            </p:nvPr>
          </p:nvSpPr>
          <p:spPr>
            <a:xfrm>
              <a:off x="1650" y="1915"/>
              <a:ext cx="5317" cy="3090"/>
            </a:xfrm>
            <a:prstGeom prst="roundRect">
              <a:avLst/>
            </a:prstGeom>
            <a:noFill/>
            <a:ln>
              <a:solidFill>
                <a:srgbClr val="009E71"/>
              </a:solidFill>
            </a:ln>
            <a:extLst>
              <a:ext uri="{909E8E84-426E-40DD-AFC4-6F175D3DCCD1}">
                <a14:hiddenFill xmlns:a14="http://schemas.microsoft.com/office/drawing/2010/main">
                  <a:solidFill>
                    <a:srgbClr val="00A84D"/>
                  </a:solidFill>
                </a14:hiddenFill>
              </a:ext>
            </a:extLst>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sz="1125"/>
            </a:p>
          </p:txBody>
        </p:sp>
        <p:sp>
          <p:nvSpPr>
            <p:cNvPr id="30" name="矩形 29"/>
            <p:cNvSpPr/>
            <p:nvPr>
              <p:custDataLst>
                <p:tags r:id="rId18"/>
              </p:custDataLst>
            </p:nvPr>
          </p:nvSpPr>
          <p:spPr>
            <a:xfrm>
              <a:off x="1650" y="1915"/>
              <a:ext cx="1274" cy="1304"/>
            </a:xfrm>
            <a:prstGeom prst="rect">
              <a:avLst/>
            </a:prstGeom>
            <a:noFill/>
            <a:ln>
              <a:noFill/>
            </a:ln>
          </p:spPr>
          <p:txBody>
            <a:bodyPr wrap="none" rtlCol="0" anchor="t">
              <a:noAutofit/>
            </a:bodyPr>
            <a:p>
              <a:pPr algn="ctr"/>
              <a:r>
                <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rPr>
                <a:t>01</a:t>
              </a:r>
              <a:endPar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endParaRPr>
            </a:p>
          </p:txBody>
        </p:sp>
        <p:sp>
          <p:nvSpPr>
            <p:cNvPr id="31" name="文本框 30"/>
            <p:cNvSpPr txBox="1"/>
            <p:nvPr>
              <p:custDataLst>
                <p:tags r:id="rId19"/>
              </p:custDataLst>
            </p:nvPr>
          </p:nvSpPr>
          <p:spPr>
            <a:xfrm>
              <a:off x="3054" y="2110"/>
              <a:ext cx="1244" cy="915"/>
            </a:xfrm>
            <a:prstGeom prst="rect">
              <a:avLst/>
            </a:prstGeom>
            <a:noFill/>
          </p:spPr>
          <p:txBody>
            <a:bodyPr wrap="none" rtlCol="0">
              <a:noAutofit/>
            </a:bodyPr>
            <a:p>
              <a:pPr algn="ctr">
                <a:buClrTx/>
                <a:buSzTx/>
                <a:buFontTx/>
              </a:pPr>
              <a:r>
                <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rPr>
                <a:t>教育</a:t>
              </a:r>
              <a:endPar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文本框 31"/>
            <p:cNvSpPr txBox="1"/>
            <p:nvPr>
              <p:custDataLst>
                <p:tags r:id="rId20"/>
              </p:custDataLst>
            </p:nvPr>
          </p:nvSpPr>
          <p:spPr>
            <a:xfrm>
              <a:off x="2452" y="2786"/>
              <a:ext cx="4659" cy="942"/>
            </a:xfrm>
            <a:prstGeom prst="rect">
              <a:avLst/>
            </a:prstGeom>
            <a:noFill/>
          </p:spPr>
          <p:txBody>
            <a:bodyPr wrap="square" rtlCol="0">
              <a:spAutoFit/>
            </a:bodyPr>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学校</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教育局、</a:t>
              </a:r>
              <a:r>
                <a:rPr lang="zh-CN" altLang="en-US" sz="1125" dirty="0" smtClean="0">
                  <a:latin typeface="微软雅黑" panose="020B0503020204020204" pitchFamily="34" charset="-122"/>
                  <a:ea typeface="微软雅黑" panose="020B0503020204020204" pitchFamily="34" charset="-122"/>
                </a:rPr>
                <a:t>教育部</a:t>
              </a:r>
              <a:endParaRPr lang="zh-CN" altLang="en-US" sz="1125" dirty="0" smtClean="0">
                <a:latin typeface="微软雅黑" panose="020B0503020204020204" pitchFamily="34" charset="-122"/>
                <a:ea typeface="微软雅黑" panose="020B0503020204020204" pitchFamily="34" charset="-122"/>
              </a:endParaRPr>
            </a:p>
          </p:txBody>
        </p:sp>
      </p:grpSp>
      <p:grpSp>
        <p:nvGrpSpPr>
          <p:cNvPr id="33" name="组合 32"/>
          <p:cNvGrpSpPr/>
          <p:nvPr>
            <p:custDataLst>
              <p:tags r:id="rId21"/>
            </p:custDataLst>
          </p:nvPr>
        </p:nvGrpSpPr>
        <p:grpSpPr>
          <a:xfrm>
            <a:off x="3000534" y="2705497"/>
            <a:ext cx="2160190" cy="2160174"/>
            <a:chOff x="1650" y="1915"/>
            <a:chExt cx="5443" cy="4636"/>
          </a:xfrm>
        </p:grpSpPr>
        <p:sp>
          <p:nvSpPr>
            <p:cNvPr id="34" name="圆角矩形 33"/>
            <p:cNvSpPr/>
            <p:nvPr>
              <p:custDataLst>
                <p:tags r:id="rId22"/>
              </p:custDataLst>
            </p:nvPr>
          </p:nvSpPr>
          <p:spPr>
            <a:xfrm>
              <a:off x="1650" y="1915"/>
              <a:ext cx="5443" cy="4636"/>
            </a:xfrm>
            <a:prstGeom prst="roundRect">
              <a:avLst/>
            </a:prstGeom>
            <a:noFill/>
            <a:ln>
              <a:solidFill>
                <a:srgbClr val="009E71"/>
              </a:solidFill>
            </a:ln>
            <a:extLst>
              <a:ext uri="{909E8E84-426E-40DD-AFC4-6F175D3DCCD1}">
                <a14:hiddenFill xmlns:a14="http://schemas.microsoft.com/office/drawing/2010/main">
                  <a:solidFill>
                    <a:srgbClr val="00A84D"/>
                  </a:solidFill>
                </a14:hiddenFill>
              </a:ext>
            </a:extLst>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sz="1125"/>
            </a:p>
          </p:txBody>
        </p:sp>
        <p:sp>
          <p:nvSpPr>
            <p:cNvPr id="35" name="矩形 34"/>
            <p:cNvSpPr/>
            <p:nvPr>
              <p:custDataLst>
                <p:tags r:id="rId23"/>
              </p:custDataLst>
            </p:nvPr>
          </p:nvSpPr>
          <p:spPr>
            <a:xfrm>
              <a:off x="1650" y="1915"/>
              <a:ext cx="1274" cy="1304"/>
            </a:xfrm>
            <a:prstGeom prst="rect">
              <a:avLst/>
            </a:prstGeom>
            <a:noFill/>
            <a:ln>
              <a:noFill/>
            </a:ln>
          </p:spPr>
          <p:txBody>
            <a:bodyPr wrap="none" rtlCol="0" anchor="t">
              <a:noAutofit/>
            </a:bodyPr>
            <a:p>
              <a:pPr algn="ctr"/>
              <a:r>
                <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rPr>
                <a:t>05</a:t>
              </a:r>
              <a:endPar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endParaRPr>
            </a:p>
          </p:txBody>
        </p:sp>
        <p:sp>
          <p:nvSpPr>
            <p:cNvPr id="36" name="文本框 35"/>
            <p:cNvSpPr txBox="1"/>
            <p:nvPr>
              <p:custDataLst>
                <p:tags r:id="rId24"/>
              </p:custDataLst>
            </p:nvPr>
          </p:nvSpPr>
          <p:spPr>
            <a:xfrm>
              <a:off x="3054" y="2110"/>
              <a:ext cx="1244" cy="915"/>
            </a:xfrm>
            <a:prstGeom prst="rect">
              <a:avLst/>
            </a:prstGeom>
            <a:noFill/>
          </p:spPr>
          <p:txBody>
            <a:bodyPr wrap="none" rtlCol="0">
              <a:noAutofit/>
            </a:bodyPr>
            <a:p>
              <a:pPr algn="ctr">
                <a:buClrTx/>
                <a:buSzTx/>
                <a:buFontTx/>
              </a:pPr>
              <a:r>
                <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rPr>
                <a:t>医疗</a:t>
              </a:r>
              <a:endPar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文本框 36"/>
            <p:cNvSpPr txBox="1"/>
            <p:nvPr>
              <p:custDataLst>
                <p:tags r:id="rId25"/>
              </p:custDataLst>
            </p:nvPr>
          </p:nvSpPr>
          <p:spPr>
            <a:xfrm>
              <a:off x="2476" y="2786"/>
              <a:ext cx="4133" cy="2061"/>
            </a:xfrm>
            <a:prstGeom prst="rect">
              <a:avLst/>
            </a:prstGeom>
            <a:noFill/>
          </p:spPr>
          <p:txBody>
            <a:bodyPr wrap="square" rtlCol="0">
              <a:spAutoFit/>
            </a:bodyPr>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医院</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疾病控制</a:t>
              </a:r>
              <a:r>
                <a:rPr lang="zh-CN" altLang="en-US" sz="1125" dirty="0" smtClean="0">
                  <a:latin typeface="微软雅黑" panose="020B0503020204020204" pitchFamily="34" charset="-122"/>
                  <a:ea typeface="微软雅黑" panose="020B0503020204020204" pitchFamily="34" charset="-122"/>
                </a:rPr>
                <a:t>中心</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卫管中心</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卫生健康</a:t>
              </a:r>
              <a:r>
                <a:rPr lang="zh-CN" altLang="en-US" sz="1125" dirty="0" smtClean="0">
                  <a:latin typeface="微软雅黑" panose="020B0503020204020204" pitchFamily="34" charset="-122"/>
                  <a:ea typeface="微软雅黑" panose="020B0503020204020204" pitchFamily="34" charset="-122"/>
                </a:rPr>
                <a:t>局</a:t>
              </a:r>
              <a:endParaRPr lang="zh-CN" altLang="en-US" sz="1125" dirty="0" smtClean="0">
                <a:latin typeface="微软雅黑" panose="020B0503020204020204" pitchFamily="34" charset="-122"/>
                <a:ea typeface="微软雅黑" panose="020B0503020204020204" pitchFamily="34" charset="-122"/>
              </a:endParaRPr>
            </a:p>
            <a:p>
              <a:pPr marL="0" lvl="1"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sym typeface="+mn-ea"/>
                </a:rPr>
                <a:t>医疗服务公司</a:t>
              </a:r>
              <a:endParaRPr lang="zh-CN" altLang="en-US" sz="1125" dirty="0" smtClean="0">
                <a:latin typeface="微软雅黑" panose="020B0503020204020204" pitchFamily="34" charset="-122"/>
                <a:ea typeface="微软雅黑" panose="020B0503020204020204" pitchFamily="34" charset="-122"/>
              </a:endParaRPr>
            </a:p>
          </p:txBody>
        </p:sp>
      </p:grpSp>
      <p:grpSp>
        <p:nvGrpSpPr>
          <p:cNvPr id="38" name="组合 37"/>
          <p:cNvGrpSpPr/>
          <p:nvPr>
            <p:custDataLst>
              <p:tags r:id="rId26"/>
            </p:custDataLst>
          </p:nvPr>
        </p:nvGrpSpPr>
        <p:grpSpPr>
          <a:xfrm>
            <a:off x="5481162" y="2705497"/>
            <a:ext cx="3159124" cy="2159241"/>
            <a:chOff x="1566" y="1915"/>
            <a:chExt cx="7960" cy="4634"/>
          </a:xfrm>
        </p:grpSpPr>
        <p:sp>
          <p:nvSpPr>
            <p:cNvPr id="39" name="圆角矩形 38"/>
            <p:cNvSpPr/>
            <p:nvPr>
              <p:custDataLst>
                <p:tags r:id="rId27"/>
              </p:custDataLst>
            </p:nvPr>
          </p:nvSpPr>
          <p:spPr>
            <a:xfrm>
              <a:off x="1566" y="1915"/>
              <a:ext cx="7960" cy="4633"/>
            </a:xfrm>
            <a:prstGeom prst="roundRect">
              <a:avLst/>
            </a:prstGeom>
            <a:noFill/>
            <a:ln>
              <a:solidFill>
                <a:srgbClr val="009E71"/>
              </a:solidFill>
            </a:ln>
            <a:extLst>
              <a:ext uri="{909E8E84-426E-40DD-AFC4-6F175D3DCCD1}">
                <a14:hiddenFill xmlns:a14="http://schemas.microsoft.com/office/drawing/2010/main">
                  <a:solidFill>
                    <a:srgbClr val="00A84D"/>
                  </a:solidFill>
                </a14:hiddenFill>
              </a:ext>
            </a:extLst>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sz="1125"/>
            </a:p>
          </p:txBody>
        </p:sp>
        <p:sp>
          <p:nvSpPr>
            <p:cNvPr id="40" name="矩形 39"/>
            <p:cNvSpPr/>
            <p:nvPr>
              <p:custDataLst>
                <p:tags r:id="rId28"/>
              </p:custDataLst>
            </p:nvPr>
          </p:nvSpPr>
          <p:spPr>
            <a:xfrm>
              <a:off x="1650" y="1915"/>
              <a:ext cx="1274" cy="1304"/>
            </a:xfrm>
            <a:prstGeom prst="rect">
              <a:avLst/>
            </a:prstGeom>
            <a:noFill/>
            <a:ln>
              <a:noFill/>
            </a:ln>
          </p:spPr>
          <p:txBody>
            <a:bodyPr wrap="none" rtlCol="0" anchor="t">
              <a:noAutofit/>
            </a:bodyPr>
            <a:p>
              <a:pPr algn="ctr"/>
              <a:r>
                <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rPr>
                <a:t>06</a:t>
              </a:r>
              <a:endParaRPr lang="en-US" altLang="zh-CN" sz="2750" b="1">
                <a:ln w="15875"/>
                <a:gradFill>
                  <a:gsLst>
                    <a:gs pos="0">
                      <a:srgbClr val="43B163"/>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endParaRPr>
            </a:p>
          </p:txBody>
        </p:sp>
        <p:sp>
          <p:nvSpPr>
            <p:cNvPr id="41" name="文本框 40"/>
            <p:cNvSpPr txBox="1"/>
            <p:nvPr>
              <p:custDataLst>
                <p:tags r:id="rId29"/>
              </p:custDataLst>
            </p:nvPr>
          </p:nvSpPr>
          <p:spPr>
            <a:xfrm>
              <a:off x="3054" y="2110"/>
              <a:ext cx="1244" cy="915"/>
            </a:xfrm>
            <a:prstGeom prst="rect">
              <a:avLst/>
            </a:prstGeom>
            <a:noFill/>
          </p:spPr>
          <p:txBody>
            <a:bodyPr wrap="none" rtlCol="0">
              <a:noAutofit/>
            </a:bodyPr>
            <a:p>
              <a:pPr algn="ctr">
                <a:buClrTx/>
                <a:buSzTx/>
                <a:buFontTx/>
              </a:pPr>
              <a:r>
                <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rPr>
                <a:t>其它</a:t>
              </a:r>
              <a:endParaRPr lang="zh-CN" altLang="en-US" sz="1750" b="1">
                <a:ln w="15875"/>
                <a:gradFill>
                  <a:gsLst>
                    <a:gs pos="0">
                      <a:srgbClr val="43B163"/>
                    </a:gs>
                    <a:gs pos="100000">
                      <a:schemeClr val="accent1">
                        <a:alpha val="100000"/>
                      </a:schemeClr>
                    </a:gs>
                  </a:gsLst>
                  <a:lin ang="2700000"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2" name="文本框 41"/>
            <p:cNvSpPr txBox="1"/>
            <p:nvPr>
              <p:custDataLst>
                <p:tags r:id="rId30"/>
              </p:custDataLst>
            </p:nvPr>
          </p:nvSpPr>
          <p:spPr>
            <a:xfrm>
              <a:off x="1768" y="2786"/>
              <a:ext cx="7730" cy="3763"/>
            </a:xfrm>
            <a:prstGeom prst="rect">
              <a:avLst/>
            </a:prstGeom>
            <a:noFill/>
          </p:spPr>
          <p:txBody>
            <a:bodyPr wrap="square" rtlCol="0">
              <a:noAutofit/>
            </a:bodyPr>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政法：</a:t>
              </a:r>
              <a:r>
                <a:rPr lang="zh-CN" altLang="en-US" sz="1125" dirty="0" smtClean="0">
                  <a:latin typeface="微软雅黑" panose="020B0503020204020204" pitchFamily="34" charset="-122"/>
                  <a:ea typeface="微软雅黑" panose="020B0503020204020204" pitchFamily="34" charset="-122"/>
                </a:rPr>
                <a:t>检察院、法院、</a:t>
              </a:r>
              <a:r>
                <a:rPr lang="zh-CN" altLang="en-US" sz="1125" dirty="0" smtClean="0">
                  <a:latin typeface="微软雅黑" panose="020B0503020204020204" pitchFamily="34" charset="-122"/>
                  <a:ea typeface="微软雅黑" panose="020B0503020204020204" pitchFamily="34" charset="-122"/>
                </a:rPr>
                <a:t>监狱</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媒体：融媒体、日报传媒、广播电视</a:t>
              </a:r>
              <a:r>
                <a:rPr lang="zh-CN" altLang="en-US" sz="1125" dirty="0" smtClean="0">
                  <a:latin typeface="微软雅黑" panose="020B0503020204020204" pitchFamily="34" charset="-122"/>
                  <a:ea typeface="微软雅黑" panose="020B0503020204020204" pitchFamily="34" charset="-122"/>
                </a:rPr>
                <a:t>台</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公安、</a:t>
              </a:r>
              <a:r>
                <a:rPr lang="zh-CN" altLang="en-US" sz="1125" dirty="0" smtClean="0">
                  <a:latin typeface="微软雅黑" panose="020B0503020204020204" pitchFamily="34" charset="-122"/>
                  <a:ea typeface="微软雅黑" panose="020B0503020204020204" pitchFamily="34" charset="-122"/>
                  <a:sym typeface="+mn-ea"/>
                </a:rPr>
                <a:t>海关</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电力：热电公司、</a:t>
              </a:r>
              <a:r>
                <a:rPr lang="zh-CN" altLang="en-US" sz="1125" dirty="0" smtClean="0">
                  <a:latin typeface="微软雅黑" panose="020B0503020204020204" pitchFamily="34" charset="-122"/>
                  <a:ea typeface="微软雅黑" panose="020B0503020204020204" pitchFamily="34" charset="-122"/>
                </a:rPr>
                <a:t>南方电网</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市政：自来水</a:t>
              </a:r>
              <a:r>
                <a:rPr lang="zh-CN" altLang="en-US" sz="1125" dirty="0" smtClean="0">
                  <a:latin typeface="微软雅黑" panose="020B0503020204020204" pitchFamily="34" charset="-122"/>
                  <a:ea typeface="微软雅黑" panose="020B0503020204020204" pitchFamily="34" charset="-122"/>
                </a:rPr>
                <a:t>公司、城管局</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能源：油田、矿业、</a:t>
              </a:r>
              <a:r>
                <a:rPr lang="zh-CN" altLang="en-US" sz="1125" dirty="0" smtClean="0">
                  <a:latin typeface="微软雅黑" panose="020B0503020204020204" pitchFamily="34" charset="-122"/>
                  <a:ea typeface="微软雅黑" panose="020B0503020204020204" pitchFamily="34" charset="-122"/>
                </a:rPr>
                <a:t>管道公司</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应急：消防救援支队、应急管理局、地震</a:t>
              </a:r>
              <a:r>
                <a:rPr lang="zh-CN" altLang="en-US" sz="1125" dirty="0" smtClean="0">
                  <a:latin typeface="微软雅黑" panose="020B0503020204020204" pitchFamily="34" charset="-122"/>
                  <a:ea typeface="微软雅黑" panose="020B0503020204020204" pitchFamily="34" charset="-122"/>
                </a:rPr>
                <a:t>局</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运营商：</a:t>
              </a:r>
              <a:r>
                <a:rPr lang="zh-CN" altLang="en-US" sz="1125" dirty="0" smtClean="0">
                  <a:latin typeface="微软雅黑" panose="020B0503020204020204" pitchFamily="34" charset="-122"/>
                  <a:ea typeface="微软雅黑" panose="020B0503020204020204" pitchFamily="34" charset="-122"/>
                </a:rPr>
                <a:t>联通</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烟草：烟草公司、卷烟</a:t>
              </a:r>
              <a:r>
                <a:rPr lang="zh-CN" altLang="en-US" sz="1125" dirty="0" smtClean="0">
                  <a:latin typeface="微软雅黑" panose="020B0503020204020204" pitchFamily="34" charset="-122"/>
                  <a:ea typeface="微软雅黑" panose="020B0503020204020204" pitchFamily="34" charset="-122"/>
                </a:rPr>
                <a:t>厂</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r>
                <a:rPr lang="zh-CN" altLang="en-US" sz="1125" dirty="0" smtClean="0">
                  <a:latin typeface="微软雅黑" panose="020B0503020204020204" pitchFamily="34" charset="-122"/>
                  <a:ea typeface="微软雅黑" panose="020B0503020204020204" pitchFamily="34" charset="-122"/>
                </a:rPr>
                <a:t>军工：民用</a:t>
              </a:r>
              <a:r>
                <a:rPr lang="zh-CN" altLang="en-US" sz="1125" dirty="0" smtClean="0">
                  <a:latin typeface="微软雅黑" panose="020B0503020204020204" pitchFamily="34" charset="-122"/>
                  <a:ea typeface="微软雅黑" panose="020B0503020204020204" pitchFamily="34" charset="-122"/>
                </a:rPr>
                <a:t>飞机</a:t>
              </a:r>
              <a:endParaRPr lang="zh-CN" altLang="en-US" sz="1125" dirty="0" smtClean="0">
                <a:latin typeface="微软雅黑" panose="020B0503020204020204" pitchFamily="34" charset="-122"/>
                <a:ea typeface="微软雅黑" panose="020B0503020204020204" pitchFamily="34" charset="-122"/>
              </a:endParaRPr>
            </a:p>
            <a:p>
              <a:pPr marL="155575" indent="-155575">
                <a:buFont typeface="Arial" panose="020B0604020202020204" pitchFamily="34" charset="0"/>
                <a:buChar char="•"/>
              </a:pPr>
              <a:endParaRPr lang="zh-CN" altLang="en-US" sz="1125" dirty="0" smtClean="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1556" y="2174954"/>
            <a:ext cx="7100888" cy="899160"/>
          </a:xfrm>
          <a:prstGeom prst="rect">
            <a:avLst/>
          </a:prstGeom>
          <a:noFill/>
        </p:spPr>
        <p:txBody>
          <a:bodyPr wrap="square" rtlCol="0">
            <a:spAutoFit/>
          </a:bodyPr>
          <a:p>
            <a:pPr marL="457200" indent="-457200">
              <a:buFont typeface="Wingdings" panose="05000000000000000000" charset="0"/>
              <a:buChar char="Ø"/>
            </a:pPr>
            <a:r>
              <a:rPr lang="zh-CN" altLang="en-US" sz="1750" b="1" dirty="0" smtClean="0">
                <a:solidFill>
                  <a:srgbClr val="00AB7A"/>
                </a:solidFill>
                <a:latin typeface="微软雅黑" panose="020B0503020204020204" pitchFamily="34" charset="-122"/>
                <a:ea typeface="微软雅黑" panose="020B0503020204020204" pitchFamily="34" charset="-122"/>
                <a:sym typeface="+mn-ea"/>
              </a:rPr>
              <a:t>合同编号：</a:t>
            </a:r>
            <a:r>
              <a:rPr lang="zh-CN" altLang="en-US" sz="1750" dirty="0" smtClean="0">
                <a:latin typeface="微软雅黑" panose="020B0503020204020204" pitchFamily="34" charset="-122"/>
                <a:ea typeface="微软雅黑" panose="020B0503020204020204" pitchFamily="34" charset="-122"/>
                <a:sym typeface="+mn-ea"/>
              </a:rPr>
              <a:t>CLM-360DS-R-202312-825</a:t>
            </a:r>
            <a:endParaRPr lang="zh-CN" altLang="en-US" sz="1750" dirty="0" smtClean="0">
              <a:latin typeface="微软雅黑" panose="020B0503020204020204" pitchFamily="34" charset="-122"/>
              <a:ea typeface="微软雅黑" panose="020B0503020204020204" pitchFamily="34" charset="-122"/>
              <a:sym typeface="+mn-ea"/>
            </a:endParaRPr>
          </a:p>
          <a:p>
            <a:pPr marL="457200" indent="-457200">
              <a:buFont typeface="Wingdings" panose="05000000000000000000" charset="0"/>
              <a:buChar char="Ø"/>
            </a:pPr>
            <a:r>
              <a:rPr lang="zh-CN" altLang="en-US" sz="1750" b="1" dirty="0" smtClean="0">
                <a:solidFill>
                  <a:srgbClr val="00AB7A"/>
                </a:solidFill>
                <a:latin typeface="微软雅黑" panose="020B0503020204020204" pitchFamily="34" charset="-122"/>
                <a:ea typeface="微软雅黑" panose="020B0503020204020204" pitchFamily="34" charset="-122"/>
              </a:rPr>
              <a:t>项目名称：</a:t>
            </a:r>
            <a:r>
              <a:rPr lang="zh-CN" altLang="en-US" sz="1750" dirty="0" smtClean="0">
                <a:latin typeface="微软雅黑" panose="020B0503020204020204" pitchFamily="34" charset="-122"/>
                <a:ea typeface="微软雅黑" panose="020B0503020204020204" pitchFamily="34" charset="-122"/>
              </a:rPr>
              <a:t>青岛市密码管理局内网建设及XC项目</a:t>
            </a:r>
            <a:endParaRPr lang="zh-CN" altLang="en-US" sz="1750" dirty="0" smtClean="0">
              <a:latin typeface="微软雅黑" panose="020B0503020204020204" pitchFamily="34" charset="-122"/>
              <a:ea typeface="微软雅黑" panose="020B0503020204020204" pitchFamily="34" charset="-122"/>
            </a:endParaRPr>
          </a:p>
          <a:p>
            <a:pPr marL="457200" indent="-457200">
              <a:buFont typeface="Wingdings" panose="05000000000000000000" charset="0"/>
              <a:buChar char="Ø"/>
            </a:pPr>
            <a:r>
              <a:rPr lang="zh-CN" altLang="en-US" sz="1750" b="1" dirty="0" smtClean="0">
                <a:solidFill>
                  <a:srgbClr val="00AB7A"/>
                </a:solidFill>
                <a:latin typeface="微软雅黑" panose="020B0503020204020204" pitchFamily="34" charset="-122"/>
                <a:ea typeface="微软雅黑" panose="020B0503020204020204" pitchFamily="34" charset="-122"/>
              </a:rPr>
              <a:t>项目金额：</a:t>
            </a:r>
            <a:r>
              <a:rPr lang="en-US" altLang="zh-CN" sz="1750" dirty="0" smtClean="0">
                <a:latin typeface="微软雅黑" panose="020B0503020204020204" pitchFamily="34" charset="-122"/>
                <a:ea typeface="微软雅黑" panose="020B0503020204020204" pitchFamily="34" charset="-122"/>
              </a:rPr>
              <a:t>35.28</a:t>
            </a:r>
            <a:r>
              <a:rPr lang="zh-CN" altLang="en-US" sz="1750" dirty="0" smtClean="0">
                <a:latin typeface="微软雅黑" panose="020B0503020204020204" pitchFamily="34" charset="-122"/>
                <a:ea typeface="微软雅黑" panose="020B0503020204020204" pitchFamily="34" charset="-122"/>
              </a:rPr>
              <a:t>万元</a:t>
            </a:r>
            <a:endParaRPr lang="zh-CN" altLang="en-US" sz="1750"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286147" y="57944"/>
            <a:ext cx="4572000" cy="368300"/>
          </a:xfrm>
          <a:prstGeom prst="rect">
            <a:avLst/>
          </a:prstGeom>
          <a:noFill/>
        </p:spPr>
        <p:txBody>
          <a:bodyPr wrap="square" rtlCol="0" anchor="t">
            <a:spAutoFit/>
          </a:bodyPr>
          <a:p>
            <a:pPr algn="l" defTabSz="731520" fontAlgn="auto">
              <a:spcAft>
                <a:spcPts val="0"/>
              </a:spcAft>
              <a:buClrTx/>
              <a:buSzTx/>
              <a:buFontTx/>
            </a:pPr>
            <a:r>
              <a:rPr lang="en-US" altLang="zh-CN" sz="1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IPS</a:t>
            </a:r>
            <a:r>
              <a:rPr lang="zh-CN" altLang="en-US" sz="1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行业案例</a:t>
            </a:r>
            <a:endParaRPr lang="zh-CN" altLang="en-US" sz="1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4" name="圆角矩形 33"/>
          <p:cNvSpPr/>
          <p:nvPr>
            <p:custDataLst>
              <p:tags r:id="rId1"/>
            </p:custDataLst>
          </p:nvPr>
        </p:nvSpPr>
        <p:spPr>
          <a:xfrm>
            <a:off x="784225" y="651669"/>
            <a:ext cx="7575550" cy="4109641"/>
          </a:xfrm>
          <a:prstGeom prst="roundRect">
            <a:avLst/>
          </a:prstGeom>
          <a:noFill/>
          <a:ln>
            <a:solidFill>
              <a:srgbClr val="009E71"/>
            </a:solidFill>
          </a:ln>
          <a:extLst>
            <a:ext uri="{909E8E84-426E-40DD-AFC4-6F175D3DCCD1}">
              <a14:hiddenFill xmlns:a14="http://schemas.microsoft.com/office/drawing/2010/main">
                <a:solidFill>
                  <a:srgbClr val="00A84D"/>
                </a:solidFill>
              </a14:hiddenFill>
            </a:ext>
          </a:extLst>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sz="845"/>
          </a:p>
        </p:txBody>
      </p:sp>
      <p:cxnSp>
        <p:nvCxnSpPr>
          <p:cNvPr id="170" name="直接连接符 169"/>
          <p:cNvCxnSpPr/>
          <p:nvPr/>
        </p:nvCxnSpPr>
        <p:spPr>
          <a:xfrm>
            <a:off x="1242000" y="2021802"/>
            <a:ext cx="6816725" cy="9525"/>
          </a:xfrm>
          <a:prstGeom prst="line">
            <a:avLst/>
          </a:prstGeom>
          <a:ln w="19050">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4" name="文本框 3"/>
          <p:cNvSpPr txBox="1"/>
          <p:nvPr/>
        </p:nvSpPr>
        <p:spPr>
          <a:xfrm>
            <a:off x="957659" y="954881"/>
            <a:ext cx="7100888" cy="899160"/>
          </a:xfrm>
          <a:prstGeom prst="rect">
            <a:avLst/>
          </a:prstGeom>
          <a:noFill/>
        </p:spPr>
        <p:txBody>
          <a:bodyPr wrap="square" rtlCol="0">
            <a:spAutoFit/>
          </a:bodyPr>
          <a:p>
            <a:pPr marL="457200" indent="-457200">
              <a:buFont typeface="Wingdings" panose="05000000000000000000" charset="0"/>
              <a:buChar char="Ø"/>
            </a:pPr>
            <a:r>
              <a:rPr lang="zh-CN" altLang="en-US" sz="1750" b="1" dirty="0" smtClean="0">
                <a:solidFill>
                  <a:srgbClr val="00AB7A"/>
                </a:solidFill>
                <a:latin typeface="微软雅黑" panose="020B0503020204020204" pitchFamily="34" charset="-122"/>
                <a:ea typeface="微软雅黑" panose="020B0503020204020204" pitchFamily="34" charset="-122"/>
                <a:sym typeface="+mn-ea"/>
              </a:rPr>
              <a:t>合同编号：</a:t>
            </a:r>
            <a:r>
              <a:rPr lang="zh-CN" altLang="en-US" sz="1750" dirty="0" smtClean="0">
                <a:latin typeface="微软雅黑" panose="020B0503020204020204" pitchFamily="34" charset="-122"/>
                <a:ea typeface="微软雅黑" panose="020B0503020204020204" pitchFamily="34" charset="-122"/>
                <a:sym typeface="+mn-ea"/>
              </a:rPr>
              <a:t>CLM-YYZD-R-202212-931</a:t>
            </a:r>
            <a:endParaRPr lang="zh-CN" altLang="en-US" sz="1750" dirty="0" smtClean="0">
              <a:latin typeface="微软雅黑" panose="020B0503020204020204" pitchFamily="34" charset="-122"/>
              <a:ea typeface="微软雅黑" panose="020B0503020204020204" pitchFamily="34" charset="-122"/>
              <a:sym typeface="+mn-ea"/>
            </a:endParaRPr>
          </a:p>
          <a:p>
            <a:pPr marL="457200" indent="-457200">
              <a:buFont typeface="Wingdings" panose="05000000000000000000" charset="0"/>
              <a:buChar char="Ø"/>
            </a:pPr>
            <a:r>
              <a:rPr lang="zh-CN" altLang="en-US" sz="1750" b="1" dirty="0" smtClean="0">
                <a:solidFill>
                  <a:srgbClr val="00AB7A"/>
                </a:solidFill>
                <a:latin typeface="微软雅黑" panose="020B0503020204020204" pitchFamily="34" charset="-122"/>
                <a:ea typeface="微软雅黑" panose="020B0503020204020204" pitchFamily="34" charset="-122"/>
              </a:rPr>
              <a:t>项目名称：</a:t>
            </a:r>
            <a:r>
              <a:rPr sz="1750" dirty="0" smtClean="0">
                <a:latin typeface="微软雅黑" panose="020B0503020204020204" pitchFamily="34" charset="-122"/>
                <a:ea typeface="微软雅黑" panose="020B0503020204020204" pitchFamily="34" charset="-122"/>
              </a:rPr>
              <a:t>桑植县智慧停车场指挥中心虚拟化安全-探针-云安全</a:t>
            </a:r>
            <a:endParaRPr sz="1750" dirty="0" smtClean="0">
              <a:latin typeface="微软雅黑" panose="020B0503020204020204" pitchFamily="34" charset="-122"/>
              <a:ea typeface="微软雅黑" panose="020B0503020204020204" pitchFamily="34" charset="-122"/>
            </a:endParaRPr>
          </a:p>
          <a:p>
            <a:pPr marL="457200" indent="-457200">
              <a:buFont typeface="Wingdings" panose="05000000000000000000" charset="0"/>
              <a:buChar char="Ø"/>
            </a:pPr>
            <a:r>
              <a:rPr lang="zh-CN" altLang="en-US" sz="1750" b="1" dirty="0" smtClean="0">
                <a:solidFill>
                  <a:srgbClr val="00AB7A"/>
                </a:solidFill>
                <a:latin typeface="微软雅黑" panose="020B0503020204020204" pitchFamily="34" charset="-122"/>
                <a:ea typeface="微软雅黑" panose="020B0503020204020204" pitchFamily="34" charset="-122"/>
              </a:rPr>
              <a:t>项目金额：</a:t>
            </a:r>
            <a:r>
              <a:rPr lang="en-US" altLang="zh-CN" sz="1750" dirty="0" smtClean="0">
                <a:latin typeface="微软雅黑" panose="020B0503020204020204" pitchFamily="34" charset="-122"/>
                <a:ea typeface="微软雅黑" panose="020B0503020204020204" pitchFamily="34" charset="-122"/>
              </a:rPr>
              <a:t>37.78</a:t>
            </a:r>
            <a:r>
              <a:rPr lang="zh-CN" altLang="en-US" sz="1750" dirty="0" smtClean="0">
                <a:latin typeface="微软雅黑" panose="020B0503020204020204" pitchFamily="34" charset="-122"/>
                <a:ea typeface="微软雅黑" panose="020B0503020204020204" pitchFamily="34" charset="-122"/>
              </a:rPr>
              <a:t>万元</a:t>
            </a:r>
            <a:endParaRPr lang="zh-CN" altLang="en-US" sz="1750" dirty="0" smtClean="0">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242397" y="3183455"/>
            <a:ext cx="6816725" cy="9525"/>
          </a:xfrm>
          <a:prstGeom prst="line">
            <a:avLst/>
          </a:prstGeom>
          <a:ln w="19050">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7" name="文本框 6"/>
          <p:cNvSpPr txBox="1"/>
          <p:nvPr/>
        </p:nvSpPr>
        <p:spPr>
          <a:xfrm>
            <a:off x="1021556" y="3336608"/>
            <a:ext cx="7100888" cy="899160"/>
          </a:xfrm>
          <a:prstGeom prst="rect">
            <a:avLst/>
          </a:prstGeom>
          <a:noFill/>
        </p:spPr>
        <p:txBody>
          <a:bodyPr wrap="square" rtlCol="0">
            <a:spAutoFit/>
          </a:bodyPr>
          <a:p>
            <a:pPr marL="457200" indent="-457200">
              <a:buFont typeface="Wingdings" panose="05000000000000000000" charset="0"/>
              <a:buChar char="Ø"/>
            </a:pPr>
            <a:r>
              <a:rPr lang="zh-CN" altLang="en-US" sz="1750" b="1" dirty="0" smtClean="0">
                <a:solidFill>
                  <a:srgbClr val="00AB7A"/>
                </a:solidFill>
                <a:latin typeface="微软雅黑" panose="020B0503020204020204" pitchFamily="34" charset="-122"/>
                <a:ea typeface="微软雅黑" panose="020B0503020204020204" pitchFamily="34" charset="-122"/>
                <a:sym typeface="+mn-ea"/>
              </a:rPr>
              <a:t>合同编号：</a:t>
            </a:r>
            <a:r>
              <a:rPr lang="zh-CN" altLang="en-US" sz="1750" dirty="0" smtClean="0">
                <a:latin typeface="微软雅黑" panose="020B0503020204020204" pitchFamily="34" charset="-122"/>
                <a:ea typeface="微软雅黑" panose="020B0503020204020204" pitchFamily="34" charset="-122"/>
                <a:sym typeface="+mn-ea"/>
              </a:rPr>
              <a:t>CLM-TJ360HT-R-202211-731</a:t>
            </a:r>
            <a:endParaRPr lang="zh-CN" altLang="en-US" sz="1750" dirty="0" smtClean="0">
              <a:latin typeface="微软雅黑" panose="020B0503020204020204" pitchFamily="34" charset="-122"/>
              <a:ea typeface="微软雅黑" panose="020B0503020204020204" pitchFamily="34" charset="-122"/>
              <a:sym typeface="+mn-ea"/>
            </a:endParaRPr>
          </a:p>
          <a:p>
            <a:pPr marL="457200" indent="-457200">
              <a:buFont typeface="Wingdings" panose="05000000000000000000" charset="0"/>
              <a:buChar char="Ø"/>
            </a:pPr>
            <a:r>
              <a:rPr lang="zh-CN" altLang="en-US" sz="1750" b="1" dirty="0" smtClean="0">
                <a:solidFill>
                  <a:srgbClr val="00AB7A"/>
                </a:solidFill>
                <a:latin typeface="微软雅黑" panose="020B0503020204020204" pitchFamily="34" charset="-122"/>
                <a:ea typeface="微软雅黑" panose="020B0503020204020204" pitchFamily="34" charset="-122"/>
              </a:rPr>
              <a:t>项目名称：</a:t>
            </a:r>
            <a:r>
              <a:rPr sz="1750" dirty="0" smtClean="0">
                <a:latin typeface="微软雅黑" panose="020B0503020204020204" pitchFamily="34" charset="-122"/>
                <a:ea typeface="微软雅黑" panose="020B0503020204020204" pitchFamily="34" charset="-122"/>
              </a:rPr>
              <a:t>苏州天瞳威视电子科技有限公司</a:t>
            </a:r>
            <a:endParaRPr sz="1750" dirty="0" smtClean="0">
              <a:latin typeface="微软雅黑" panose="020B0503020204020204" pitchFamily="34" charset="-122"/>
              <a:ea typeface="微软雅黑" panose="020B0503020204020204" pitchFamily="34" charset="-122"/>
            </a:endParaRPr>
          </a:p>
          <a:p>
            <a:pPr marL="457200" indent="-457200">
              <a:buFont typeface="Wingdings" panose="05000000000000000000" charset="0"/>
              <a:buChar char="Ø"/>
            </a:pPr>
            <a:r>
              <a:rPr lang="zh-CN" altLang="en-US" sz="1750" b="1" dirty="0" smtClean="0">
                <a:solidFill>
                  <a:srgbClr val="00AB7A"/>
                </a:solidFill>
                <a:latin typeface="微软雅黑" panose="020B0503020204020204" pitchFamily="34" charset="-122"/>
                <a:ea typeface="微软雅黑" panose="020B0503020204020204" pitchFamily="34" charset="-122"/>
              </a:rPr>
              <a:t>项目金额：</a:t>
            </a:r>
            <a:r>
              <a:rPr lang="en-US" altLang="zh-CN" sz="1750" dirty="0" smtClean="0">
                <a:latin typeface="微软雅黑" panose="020B0503020204020204" pitchFamily="34" charset="-122"/>
                <a:ea typeface="微软雅黑" panose="020B0503020204020204" pitchFamily="34" charset="-122"/>
              </a:rPr>
              <a:t>30</a:t>
            </a:r>
            <a:r>
              <a:rPr lang="zh-CN" altLang="en-US" sz="1750" dirty="0" smtClean="0">
                <a:latin typeface="微软雅黑" panose="020B0503020204020204" pitchFamily="34" charset="-122"/>
                <a:ea typeface="微软雅黑" panose="020B0503020204020204" pitchFamily="34" charset="-122"/>
              </a:rPr>
              <a:t>万元</a:t>
            </a:r>
            <a:endParaRPr lang="zh-CN" altLang="en-US" sz="175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13111"/>
            <a:ext cx="6858000" cy="384016"/>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en-US" altLang="zh-CN" sz="1800" dirty="0">
                <a:solidFill>
                  <a:schemeClr val="bg1"/>
                </a:solidFill>
                <a:cs typeface="+mn-cs"/>
              </a:rPr>
              <a:t>IPS</a:t>
            </a:r>
            <a:r>
              <a:rPr lang="zh-CN" altLang="en-US" sz="1800" dirty="0">
                <a:solidFill>
                  <a:schemeClr val="bg1"/>
                </a:solidFill>
                <a:cs typeface="+mn-cs"/>
              </a:rPr>
              <a:t>安全防护部署建议</a:t>
            </a:r>
            <a:endParaRPr lang="zh-CN" altLang="en-US" sz="1800" dirty="0">
              <a:solidFill>
                <a:schemeClr val="bg1"/>
              </a:solidFill>
              <a:cs typeface="+mn-cs"/>
            </a:endParaRPr>
          </a:p>
        </p:txBody>
      </p:sp>
      <p:grpSp>
        <p:nvGrpSpPr>
          <p:cNvPr id="4" name="组合 3"/>
          <p:cNvGrpSpPr/>
          <p:nvPr/>
        </p:nvGrpSpPr>
        <p:grpSpPr>
          <a:xfrm>
            <a:off x="845784" y="783529"/>
            <a:ext cx="7337304" cy="3790988"/>
            <a:chOff x="921450" y="1132546"/>
            <a:chExt cx="9599166" cy="5097612"/>
          </a:xfrm>
        </p:grpSpPr>
        <p:grpSp>
          <p:nvGrpSpPr>
            <p:cNvPr id="5" name="组合 4"/>
            <p:cNvGrpSpPr/>
            <p:nvPr/>
          </p:nvGrpSpPr>
          <p:grpSpPr>
            <a:xfrm>
              <a:off x="6928506" y="1132546"/>
              <a:ext cx="3592110" cy="5088214"/>
              <a:chOff x="5343910" y="645756"/>
              <a:chExt cx="3368826" cy="4728799"/>
            </a:xfrm>
          </p:grpSpPr>
          <p:sp>
            <p:nvSpPr>
              <p:cNvPr id="231" name="圆角矩形 230"/>
              <p:cNvSpPr/>
              <p:nvPr/>
            </p:nvSpPr>
            <p:spPr>
              <a:xfrm>
                <a:off x="5343910" y="756535"/>
                <a:ext cx="3368826" cy="4618020"/>
              </a:xfrm>
              <a:prstGeom prst="roundRect">
                <a:avLst>
                  <a:gd name="adj" fmla="val 2069"/>
                </a:avLst>
              </a:prstGeom>
              <a:solidFill>
                <a:schemeClr val="bg1"/>
              </a:solidFill>
              <a:ln>
                <a:solidFill>
                  <a:srgbClr val="019E71"/>
                </a:solidFill>
              </a:ln>
            </p:spPr>
            <p:style>
              <a:lnRef idx="1">
                <a:schemeClr val="accent1"/>
              </a:lnRef>
              <a:fillRef idx="3">
                <a:schemeClr val="accent1"/>
              </a:fillRef>
              <a:effectRef idx="2">
                <a:schemeClr val="accent1"/>
              </a:effectRef>
              <a:fontRef idx="minor">
                <a:schemeClr val="lt1"/>
              </a:fontRef>
            </p:style>
            <p:txBody>
              <a:bodyPr lIns="180000" tIns="288000" rIns="252000" rtlCol="0" anchor="t" anchorCtr="0"/>
              <a:lstStyle/>
              <a:p>
                <a:pPr marL="171450" lvl="1" indent="-171450" algn="just">
                  <a:lnSpc>
                    <a:spcPct val="150000"/>
                  </a:lnSpc>
                  <a:spcBef>
                    <a:spcPts val="600"/>
                  </a:spcBef>
                  <a:buFont typeface="Arial" panose="020B0604020202020204" pitchFamily="34" charset="0"/>
                  <a:buChar char="•"/>
                </a:pPr>
                <a:r>
                  <a:rPr lang="zh-CN" altLang="en-US" sz="900" kern="0" dirty="0">
                    <a:solidFill>
                      <a:srgbClr val="00AB7A"/>
                    </a:solidFill>
                    <a:latin typeface="微软雅黑" panose="020B0503020204020204" pitchFamily="34" charset="-122"/>
                    <a:ea typeface="微软雅黑" panose="020B0503020204020204" pitchFamily="34" charset="-122"/>
                  </a:rPr>
                  <a:t>互联网接入区域（串行部署</a:t>
                </a:r>
                <a:r>
                  <a:rPr lang="en-US" altLang="zh-CN" sz="900" kern="0" dirty="0">
                    <a:solidFill>
                      <a:srgbClr val="00AB7A"/>
                    </a:solidFill>
                    <a:latin typeface="微软雅黑" panose="020B0503020204020204" pitchFamily="34" charset="-122"/>
                    <a:ea typeface="微软雅黑" panose="020B0503020204020204" pitchFamily="34" charset="-122"/>
                  </a:rPr>
                  <a:t>IPS</a:t>
                </a:r>
                <a:r>
                  <a:rPr lang="zh-CN" altLang="en-US" sz="900" kern="0" dirty="0">
                    <a:solidFill>
                      <a:srgbClr val="00AB7A"/>
                    </a:solidFill>
                    <a:latin typeface="微软雅黑" panose="020B0503020204020204" pitchFamily="34" charset="-122"/>
                    <a:ea typeface="微软雅黑" panose="020B0503020204020204" pitchFamily="34" charset="-122"/>
                  </a:rPr>
                  <a:t>）：</a:t>
                </a:r>
                <a:endParaRPr lang="en-US" altLang="zh-CN" sz="900" kern="0" dirty="0">
                  <a:solidFill>
                    <a:srgbClr val="00AB7A"/>
                  </a:solidFill>
                  <a:latin typeface="微软雅黑" panose="020B0503020204020204" pitchFamily="34" charset="-122"/>
                  <a:ea typeface="微软雅黑" panose="020B0503020204020204" pitchFamily="34" charset="-122"/>
                </a:endParaRPr>
              </a:p>
              <a:p>
                <a:pPr marL="0" lvl="1" algn="just">
                  <a:lnSpc>
                    <a:spcPct val="150000"/>
                  </a:lnSpc>
                  <a:spcBef>
                    <a:spcPts val="600"/>
                  </a:spcBef>
                </a:pPr>
                <a:r>
                  <a:rPr lang="zh-CN" altLang="en-US" sz="900" kern="0" dirty="0">
                    <a:solidFill>
                      <a:schemeClr val="tx1"/>
                    </a:solidFill>
                    <a:latin typeface="微软雅黑" panose="020B0503020204020204" pitchFamily="34" charset="-122"/>
                    <a:ea typeface="微软雅黑" panose="020B0503020204020204" pitchFamily="34" charset="-122"/>
                  </a:rPr>
                  <a:t>利用</a:t>
                </a:r>
                <a:r>
                  <a:rPr lang="zh-CN" altLang="en-US" sz="900" kern="0" dirty="0">
                    <a:solidFill>
                      <a:srgbClr val="FF0000"/>
                    </a:solidFill>
                    <a:latin typeface="微软雅黑" panose="020B0503020204020204" pitchFamily="34" charset="-122"/>
                    <a:ea typeface="微软雅黑" panose="020B0503020204020204" pitchFamily="34" charset="-122"/>
                  </a:rPr>
                  <a:t>入侵检测、防病毒、恶意</a:t>
                </a:r>
                <a:r>
                  <a:rPr lang="en-US" altLang="zh-CN" sz="900" kern="0" dirty="0">
                    <a:solidFill>
                      <a:srgbClr val="FF0000"/>
                    </a:solidFill>
                    <a:latin typeface="微软雅黑" panose="020B0503020204020204" pitchFamily="34" charset="-122"/>
                    <a:ea typeface="微软雅黑" panose="020B0503020204020204" pitchFamily="34" charset="-122"/>
                  </a:rPr>
                  <a:t>URL</a:t>
                </a:r>
                <a:r>
                  <a:rPr lang="zh-CN" altLang="en-US" sz="900" kern="0" dirty="0">
                    <a:solidFill>
                      <a:srgbClr val="FF0000"/>
                    </a:solidFill>
                    <a:latin typeface="微软雅黑" panose="020B0503020204020204" pitchFamily="34" charset="-122"/>
                    <a:ea typeface="微软雅黑" panose="020B0503020204020204" pitchFamily="34" charset="-122"/>
                  </a:rPr>
                  <a:t>过滤</a:t>
                </a:r>
                <a:r>
                  <a:rPr lang="zh-CN" altLang="en-US" sz="900" kern="0" dirty="0">
                    <a:solidFill>
                      <a:schemeClr val="tx1"/>
                    </a:solidFill>
                    <a:latin typeface="微软雅黑" panose="020B0503020204020204" pitchFamily="34" charset="-122"/>
                    <a:ea typeface="微软雅黑" panose="020B0503020204020204" pitchFamily="34" charset="-122"/>
                  </a:rPr>
                  <a:t>等功能防止外界利用</a:t>
                </a:r>
                <a:r>
                  <a:rPr lang="en-US" altLang="zh-CN" sz="900" kern="0" dirty="0">
                    <a:solidFill>
                      <a:schemeClr val="tx1"/>
                    </a:solidFill>
                    <a:latin typeface="微软雅黑" panose="020B0503020204020204" pitchFamily="34" charset="-122"/>
                    <a:ea typeface="微软雅黑" panose="020B0503020204020204" pitchFamily="34" charset="-122"/>
                  </a:rPr>
                  <a:t>Web</a:t>
                </a:r>
                <a:r>
                  <a:rPr lang="zh-CN" altLang="en-US" sz="900" kern="0" dirty="0">
                    <a:solidFill>
                      <a:schemeClr val="tx1"/>
                    </a:solidFill>
                    <a:latin typeface="微软雅黑" panose="020B0503020204020204" pitchFamily="34" charset="-122"/>
                    <a:ea typeface="微软雅黑" panose="020B0503020204020204" pitchFamily="34" charset="-122"/>
                  </a:rPr>
                  <a:t>、应用漏洞进行入侵以及僵尸、木马、病毒、恶意代码入侵；</a:t>
                </a:r>
                <a:endParaRPr lang="en-US" altLang="zh-CN" sz="900" kern="0" dirty="0">
                  <a:solidFill>
                    <a:schemeClr val="tx1"/>
                  </a:solidFill>
                  <a:latin typeface="微软雅黑" panose="020B0503020204020204" pitchFamily="34" charset="-122"/>
                  <a:ea typeface="微软雅黑" panose="020B0503020204020204" pitchFamily="34" charset="-122"/>
                </a:endParaRPr>
              </a:p>
              <a:p>
                <a:pPr marL="171450" lvl="1" indent="-171450" algn="just">
                  <a:lnSpc>
                    <a:spcPct val="150000"/>
                  </a:lnSpc>
                  <a:spcBef>
                    <a:spcPts val="600"/>
                  </a:spcBef>
                  <a:buFont typeface="Arial" panose="020B0604020202020204" pitchFamily="34" charset="0"/>
                  <a:buChar char="•"/>
                </a:pPr>
                <a:r>
                  <a:rPr lang="zh-CN" altLang="en-US" sz="900" kern="0" dirty="0">
                    <a:solidFill>
                      <a:srgbClr val="00AB7A"/>
                    </a:solidFill>
                    <a:latin typeface="微软雅黑" panose="020B0503020204020204" pitchFamily="34" charset="-122"/>
                    <a:ea typeface="微软雅黑" panose="020B0503020204020204" pitchFamily="34" charset="-122"/>
                  </a:rPr>
                  <a:t>核心交换区域（旁路部署</a:t>
                </a:r>
                <a:r>
                  <a:rPr lang="en-US" altLang="zh-CN" sz="900" kern="0" dirty="0">
                    <a:solidFill>
                      <a:srgbClr val="00AB7A"/>
                    </a:solidFill>
                    <a:latin typeface="微软雅黑" panose="020B0503020204020204" pitchFamily="34" charset="-122"/>
                    <a:ea typeface="微软雅黑" panose="020B0503020204020204" pitchFamily="34" charset="-122"/>
                  </a:rPr>
                  <a:t>IDS</a:t>
                </a:r>
                <a:r>
                  <a:rPr lang="zh-CN" altLang="en-US" sz="900" kern="0" dirty="0">
                    <a:solidFill>
                      <a:srgbClr val="00AB7A"/>
                    </a:solidFill>
                    <a:latin typeface="微软雅黑" panose="020B0503020204020204" pitchFamily="34" charset="-122"/>
                    <a:ea typeface="微软雅黑" panose="020B0503020204020204" pitchFamily="34" charset="-122"/>
                  </a:rPr>
                  <a:t>）：</a:t>
                </a:r>
                <a:endParaRPr lang="en-US" altLang="zh-CN" sz="900" kern="0" dirty="0">
                  <a:solidFill>
                    <a:srgbClr val="00AB7A"/>
                  </a:solidFill>
                  <a:latin typeface="微软雅黑" panose="020B0503020204020204" pitchFamily="34" charset="-122"/>
                  <a:ea typeface="微软雅黑" panose="020B0503020204020204" pitchFamily="34" charset="-122"/>
                </a:endParaRPr>
              </a:p>
              <a:p>
                <a:pPr marL="0" lvl="1" algn="just">
                  <a:lnSpc>
                    <a:spcPct val="150000"/>
                  </a:lnSpc>
                  <a:spcBef>
                    <a:spcPts val="600"/>
                  </a:spcBef>
                </a:pPr>
                <a:r>
                  <a:rPr lang="zh-CN" altLang="en-US" sz="900" kern="0" dirty="0">
                    <a:solidFill>
                      <a:schemeClr val="tx1"/>
                    </a:solidFill>
                    <a:latin typeface="微软雅黑" panose="020B0503020204020204" pitchFamily="34" charset="-122"/>
                    <a:ea typeface="微软雅黑" panose="020B0503020204020204" pitchFamily="34" charset="-122"/>
                  </a:rPr>
                  <a:t>对内网所有的流量进行全流量检测，发现内网可疑行为和异常流量，告警并上报给态势感知平台或威胁情报平台。</a:t>
                </a:r>
                <a:endParaRPr lang="en-US" altLang="zh-CN" sz="900" kern="0" dirty="0">
                  <a:solidFill>
                    <a:schemeClr val="tx1"/>
                  </a:solidFill>
                  <a:latin typeface="微软雅黑" panose="020B0503020204020204" pitchFamily="34" charset="-122"/>
                  <a:ea typeface="微软雅黑" panose="020B0503020204020204" pitchFamily="34" charset="-122"/>
                </a:endParaRPr>
              </a:p>
              <a:p>
                <a:pPr marL="171450" lvl="1" indent="-171450" algn="just">
                  <a:lnSpc>
                    <a:spcPct val="150000"/>
                  </a:lnSpc>
                  <a:spcBef>
                    <a:spcPts val="600"/>
                  </a:spcBef>
                  <a:buFont typeface="Arial" panose="020B0604020202020204" pitchFamily="34" charset="0"/>
                  <a:buChar char="•"/>
                </a:pPr>
                <a:r>
                  <a:rPr lang="zh-CN" altLang="en-US" sz="900" kern="0" dirty="0">
                    <a:solidFill>
                      <a:srgbClr val="00AB7A"/>
                    </a:solidFill>
                    <a:latin typeface="微软雅黑" panose="020B0503020204020204" pitchFamily="34" charset="-122"/>
                    <a:ea typeface="微软雅黑" panose="020B0503020204020204" pitchFamily="34" charset="-122"/>
                  </a:rPr>
                  <a:t>数据中心区域（串行部署</a:t>
                </a:r>
                <a:r>
                  <a:rPr lang="en-US" altLang="zh-CN" sz="900" kern="0" dirty="0">
                    <a:solidFill>
                      <a:srgbClr val="00AB7A"/>
                    </a:solidFill>
                    <a:latin typeface="微软雅黑" panose="020B0503020204020204" pitchFamily="34" charset="-122"/>
                    <a:ea typeface="微软雅黑" panose="020B0503020204020204" pitchFamily="34" charset="-122"/>
                  </a:rPr>
                  <a:t>IPS</a:t>
                </a:r>
                <a:r>
                  <a:rPr lang="zh-CN" altLang="en-US" sz="900" kern="0" dirty="0">
                    <a:solidFill>
                      <a:srgbClr val="00AB7A"/>
                    </a:solidFill>
                    <a:latin typeface="微软雅黑" panose="020B0503020204020204" pitchFamily="34" charset="-122"/>
                    <a:ea typeface="微软雅黑" panose="020B0503020204020204" pitchFamily="34" charset="-122"/>
                  </a:rPr>
                  <a:t>）：</a:t>
                </a:r>
                <a:endParaRPr lang="en-US" altLang="zh-CN" sz="900" kern="0" dirty="0">
                  <a:solidFill>
                    <a:srgbClr val="00AB7A"/>
                  </a:solidFill>
                  <a:latin typeface="微软雅黑" panose="020B0503020204020204" pitchFamily="34" charset="-122"/>
                  <a:ea typeface="微软雅黑" panose="020B0503020204020204" pitchFamily="34" charset="-122"/>
                </a:endParaRPr>
              </a:p>
              <a:p>
                <a:pPr marL="0" lvl="1" algn="just">
                  <a:lnSpc>
                    <a:spcPct val="150000"/>
                  </a:lnSpc>
                  <a:spcBef>
                    <a:spcPts val="600"/>
                  </a:spcBef>
                </a:pPr>
                <a:r>
                  <a:rPr lang="zh-CN" altLang="en-US" sz="900" kern="0" dirty="0">
                    <a:solidFill>
                      <a:schemeClr val="tx1"/>
                    </a:solidFill>
                    <a:latin typeface="微软雅黑" panose="020B0503020204020204" pitchFamily="34" charset="-122"/>
                    <a:ea typeface="微软雅黑" panose="020B0503020204020204" pitchFamily="34" charset="-122"/>
                  </a:rPr>
                  <a:t>利用</a:t>
                </a:r>
                <a:r>
                  <a:rPr lang="zh-CN" altLang="en-US" sz="900" kern="0" dirty="0">
                    <a:solidFill>
                      <a:srgbClr val="FF0000"/>
                    </a:solidFill>
                    <a:latin typeface="微软雅黑" panose="020B0503020204020204" pitchFamily="34" charset="-122"/>
                    <a:ea typeface="微软雅黑" panose="020B0503020204020204" pitchFamily="34" charset="-122"/>
                  </a:rPr>
                  <a:t>入侵检测、防病毒</a:t>
                </a:r>
                <a:r>
                  <a:rPr lang="zh-CN" altLang="en-US" sz="900" kern="0" dirty="0">
                    <a:solidFill>
                      <a:schemeClr val="tx1"/>
                    </a:solidFill>
                    <a:latin typeface="微软雅黑" panose="020B0503020204020204" pitchFamily="34" charset="-122"/>
                    <a:ea typeface="微软雅黑" panose="020B0503020204020204" pitchFamily="34" charset="-122"/>
                  </a:rPr>
                  <a:t>等功能防止内部非法行为或以内部终端为跳板的入侵行为，同时为业务服务器提供</a:t>
                </a:r>
                <a:r>
                  <a:rPr lang="zh-CN" altLang="en-US" sz="900" kern="0" dirty="0" smtClean="0">
                    <a:solidFill>
                      <a:schemeClr val="tx1"/>
                    </a:solidFill>
                    <a:latin typeface="微软雅黑" panose="020B0503020204020204" pitchFamily="34" charset="-122"/>
                    <a:ea typeface="微软雅黑" panose="020B0503020204020204" pitchFamily="34" charset="-122"/>
                  </a:rPr>
                  <a:t>更贴近</a:t>
                </a:r>
                <a:r>
                  <a:rPr lang="zh-CN" altLang="en-US" sz="900" kern="0" dirty="0">
                    <a:solidFill>
                      <a:schemeClr val="tx1"/>
                    </a:solidFill>
                    <a:latin typeface="微软雅黑" panose="020B0503020204020204" pitchFamily="34" charset="-122"/>
                    <a:ea typeface="微软雅黑" panose="020B0503020204020204" pitchFamily="34" charset="-122"/>
                  </a:rPr>
                  <a:t>业务需求的自定义</a:t>
                </a:r>
                <a:r>
                  <a:rPr lang="en-US" altLang="zh-CN" sz="900" kern="0" dirty="0">
                    <a:solidFill>
                      <a:schemeClr val="tx1"/>
                    </a:solidFill>
                    <a:latin typeface="微软雅黑" panose="020B0503020204020204" pitchFamily="34" charset="-122"/>
                    <a:ea typeface="微软雅黑" panose="020B0503020204020204" pitchFamily="34" charset="-122"/>
                  </a:rPr>
                  <a:t>IPS</a:t>
                </a:r>
                <a:r>
                  <a:rPr lang="zh-CN" altLang="en-US" sz="900" kern="0" dirty="0">
                    <a:solidFill>
                      <a:schemeClr val="tx1"/>
                    </a:solidFill>
                    <a:latin typeface="微软雅黑" panose="020B0503020204020204" pitchFamily="34" charset="-122"/>
                    <a:ea typeface="微软雅黑" panose="020B0503020204020204" pitchFamily="34" charset="-122"/>
                  </a:rPr>
                  <a:t>特征；</a:t>
                </a:r>
                <a:endParaRPr lang="en-US" altLang="zh-CN" sz="900" kern="0" dirty="0">
                  <a:solidFill>
                    <a:schemeClr val="tx1"/>
                  </a:solidFill>
                  <a:latin typeface="微软雅黑" panose="020B0503020204020204" pitchFamily="34" charset="-122"/>
                  <a:ea typeface="微软雅黑" panose="020B0503020204020204" pitchFamily="34" charset="-122"/>
                </a:endParaRPr>
              </a:p>
            </p:txBody>
          </p:sp>
          <p:sp>
            <p:nvSpPr>
              <p:cNvPr id="232" name="圆角矩形 231"/>
              <p:cNvSpPr/>
              <p:nvPr/>
            </p:nvSpPr>
            <p:spPr>
              <a:xfrm>
                <a:off x="5347058" y="645756"/>
                <a:ext cx="1760706" cy="302666"/>
              </a:xfrm>
              <a:prstGeom prst="roundRect">
                <a:avLst/>
              </a:prstGeom>
              <a:solidFill>
                <a:srgbClr val="019E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100" b="1" spc="300" dirty="0">
                    <a:solidFill>
                      <a:schemeClr val="bg1"/>
                    </a:solidFill>
                    <a:latin typeface="微软雅黑" panose="020B0503020204020204" pitchFamily="34" charset="-122"/>
                    <a:ea typeface="微软雅黑" panose="020B0503020204020204" pitchFamily="34" charset="-122"/>
                  </a:rPr>
                  <a:t>产品部署</a:t>
                </a:r>
                <a:endParaRPr lang="zh-CN" altLang="en-US" sz="1100" b="1" spc="3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921450" y="1238668"/>
              <a:ext cx="5558407" cy="4991490"/>
              <a:chOff x="921450" y="1238668"/>
              <a:chExt cx="5558407" cy="4991490"/>
            </a:xfrm>
          </p:grpSpPr>
          <p:cxnSp>
            <p:nvCxnSpPr>
              <p:cNvPr id="7" name="直接连接符 6"/>
              <p:cNvCxnSpPr/>
              <p:nvPr/>
            </p:nvCxnSpPr>
            <p:spPr>
              <a:xfrm>
                <a:off x="3117611" y="2060414"/>
                <a:ext cx="1471808"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209208" y="1724316"/>
                <a:ext cx="972965" cy="265552"/>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219868" y="1724316"/>
                <a:ext cx="992138" cy="265552"/>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226104" y="2139595"/>
                <a:ext cx="919963"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226104" y="2637272"/>
                <a:ext cx="919963"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226104" y="3089391"/>
                <a:ext cx="919963"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164" idx="2"/>
              </p:cNvCxnSpPr>
              <p:nvPr/>
            </p:nvCxnSpPr>
            <p:spPr>
              <a:xfrm flipH="1">
                <a:off x="3186295" y="1686647"/>
                <a:ext cx="36961" cy="1364977"/>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66" idx="2"/>
              </p:cNvCxnSpPr>
              <p:nvPr/>
            </p:nvCxnSpPr>
            <p:spPr>
              <a:xfrm flipH="1">
                <a:off x="2207735" y="1686647"/>
                <a:ext cx="12727" cy="1364977"/>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231596" y="4102864"/>
                <a:ext cx="919963"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976821" y="3891592"/>
                <a:ext cx="1375225"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 34"/>
              <p:cNvGrpSpPr/>
              <p:nvPr/>
            </p:nvGrpSpPr>
            <p:grpSpPr bwMode="auto">
              <a:xfrm>
                <a:off x="1880681" y="3710078"/>
                <a:ext cx="601183" cy="701749"/>
                <a:chOff x="3995738" y="2062014"/>
                <a:chExt cx="863600" cy="1008062"/>
              </a:xfrm>
            </p:grpSpPr>
            <p:grpSp>
              <p:nvGrpSpPr>
                <p:cNvPr id="220" name="组 160"/>
                <p:cNvGrpSpPr/>
                <p:nvPr/>
              </p:nvGrpSpPr>
              <p:grpSpPr bwMode="auto">
                <a:xfrm>
                  <a:off x="3995738" y="2062014"/>
                  <a:ext cx="863600" cy="1008062"/>
                  <a:chOff x="7092279" y="260648"/>
                  <a:chExt cx="1368426" cy="1873249"/>
                </a:xfrm>
              </p:grpSpPr>
              <p:sp>
                <p:nvSpPr>
                  <p:cNvPr id="228" name="立方体 227"/>
                  <p:cNvSpPr>
                    <a:spLocks noChangeArrowheads="1"/>
                  </p:cNvSpPr>
                  <p:nvPr/>
                </p:nvSpPr>
                <p:spPr bwMode="auto">
                  <a:xfrm rot="16200000" flipV="1">
                    <a:off x="7092093" y="765285"/>
                    <a:ext cx="1368799" cy="1368426"/>
                  </a:xfrm>
                  <a:prstGeom prst="cube">
                    <a:avLst>
                      <a:gd name="adj" fmla="val 25356"/>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solidFill>
                        <a:schemeClr val="lt1"/>
                      </a:solidFill>
                      <a:latin typeface="微软雅黑" panose="020B0503020204020204" pitchFamily="34" charset="-122"/>
                      <a:ea typeface="+mn-ea"/>
                    </a:endParaRPr>
                  </a:p>
                </p:txBody>
              </p:sp>
              <p:sp>
                <p:nvSpPr>
                  <p:cNvPr id="229" name="立方体 228"/>
                  <p:cNvSpPr>
                    <a:spLocks noChangeArrowheads="1"/>
                  </p:cNvSpPr>
                  <p:nvPr/>
                </p:nvSpPr>
                <p:spPr bwMode="auto">
                  <a:xfrm rot="16200000" flipV="1">
                    <a:off x="7344317" y="8610"/>
                    <a:ext cx="864350" cy="1368426"/>
                  </a:xfrm>
                  <a:prstGeom prst="cube">
                    <a:avLst>
                      <a:gd name="adj" fmla="val 40810"/>
                    </a:avLst>
                  </a:prstGeom>
                  <a:solidFill>
                    <a:srgbClr val="FF660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solidFill>
                        <a:schemeClr val="lt1"/>
                      </a:solidFill>
                      <a:latin typeface="微软雅黑" panose="020B0503020204020204" pitchFamily="34" charset="-122"/>
                      <a:ea typeface="+mn-ea"/>
                    </a:endParaRPr>
                  </a:p>
                </p:txBody>
              </p:sp>
              <p:pic>
                <p:nvPicPr>
                  <p:cNvPr id="230" name="Picture 15"/>
                  <p:cNvPicPr>
                    <a:picLocks noChangeAspect="1" noChangeArrowheads="1"/>
                  </p:cNvPicPr>
                  <p:nvPr/>
                </p:nvPicPr>
                <p:blipFill>
                  <a:blip r:embed="rId1" cstate="print"/>
                  <a:srcRect/>
                  <a:stretch>
                    <a:fillRect/>
                  </a:stretch>
                </p:blipFill>
                <p:spPr bwMode="auto">
                  <a:xfrm>
                    <a:off x="7235661" y="691348"/>
                    <a:ext cx="744585" cy="362851"/>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1" name="组 197"/>
                <p:cNvGrpSpPr/>
                <p:nvPr/>
              </p:nvGrpSpPr>
              <p:grpSpPr>
                <a:xfrm>
                  <a:off x="4064619" y="2647631"/>
                  <a:ext cx="533981" cy="310188"/>
                  <a:chOff x="4067944" y="764704"/>
                  <a:chExt cx="936104" cy="435373"/>
                </a:xfrm>
                <a:effectLst>
                  <a:outerShdw blurRad="50800" dist="38100" dir="2700000" algn="tl" rotWithShape="0">
                    <a:prstClr val="black">
                      <a:alpha val="40000"/>
                    </a:prstClr>
                  </a:outerShdw>
                </a:effectLst>
              </p:grpSpPr>
              <p:sp>
                <p:nvSpPr>
                  <p:cNvPr id="222" name="左箭头 221"/>
                  <p:cNvSpPr/>
                  <p:nvPr/>
                </p:nvSpPr>
                <p:spPr>
                  <a:xfrm rot="10800000">
                    <a:off x="4716016" y="764704"/>
                    <a:ext cx="288032" cy="144016"/>
                  </a:xfrm>
                  <a:prstGeom prst="leftArrow">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23" name="左箭头 222"/>
                  <p:cNvSpPr/>
                  <p:nvPr/>
                </p:nvSpPr>
                <p:spPr>
                  <a:xfrm>
                    <a:off x="4067944" y="764704"/>
                    <a:ext cx="288032" cy="144016"/>
                  </a:xfrm>
                  <a:prstGeom prst="leftArrow">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24" name="左箭头 223"/>
                  <p:cNvSpPr/>
                  <p:nvPr/>
                </p:nvSpPr>
                <p:spPr>
                  <a:xfrm>
                    <a:off x="4067944" y="1056061"/>
                    <a:ext cx="288032" cy="144016"/>
                  </a:xfrm>
                  <a:prstGeom prst="leftArrow">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25" name="左箭头 224"/>
                  <p:cNvSpPr/>
                  <p:nvPr/>
                </p:nvSpPr>
                <p:spPr>
                  <a:xfrm rot="10800000">
                    <a:off x="4716016" y="1056061"/>
                    <a:ext cx="288032" cy="144016"/>
                  </a:xfrm>
                  <a:prstGeom prst="leftArrow">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26" name="平行四边形 225"/>
                  <p:cNvSpPr/>
                  <p:nvPr/>
                </p:nvSpPr>
                <p:spPr>
                  <a:xfrm>
                    <a:off x="4240744" y="801278"/>
                    <a:ext cx="596014" cy="360040"/>
                  </a:xfrm>
                  <a:prstGeom prst="parallelogram">
                    <a:avLst>
                      <a:gd name="adj" fmla="val 107022"/>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27" name="平行四边形 226"/>
                  <p:cNvSpPr/>
                  <p:nvPr/>
                </p:nvSpPr>
                <p:spPr>
                  <a:xfrm flipH="1">
                    <a:off x="4228939" y="803462"/>
                    <a:ext cx="601956" cy="360040"/>
                  </a:xfrm>
                  <a:prstGeom prst="parallelogram">
                    <a:avLst>
                      <a:gd name="adj" fmla="val 104429"/>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grpSp>
          </p:grpSp>
          <p:grpSp>
            <p:nvGrpSpPr>
              <p:cNvPr id="18" name="组 12"/>
              <p:cNvGrpSpPr/>
              <p:nvPr/>
            </p:nvGrpSpPr>
            <p:grpSpPr bwMode="auto">
              <a:xfrm>
                <a:off x="4178060" y="3746012"/>
                <a:ext cx="559220" cy="260695"/>
                <a:chOff x="2268538" y="2349500"/>
                <a:chExt cx="1079500" cy="503238"/>
              </a:xfrm>
            </p:grpSpPr>
            <p:sp>
              <p:nvSpPr>
                <p:cNvPr id="214" name="立方体 213"/>
                <p:cNvSpPr>
                  <a:spLocks noChangeArrowheads="1"/>
                </p:cNvSpPr>
                <p:nvPr/>
              </p:nvSpPr>
              <p:spPr bwMode="auto">
                <a:xfrm rot="16200000" flipV="1">
                  <a:off x="2556669" y="2061370"/>
                  <a:ext cx="503238" cy="1079500"/>
                </a:xfrm>
                <a:prstGeom prst="cube">
                  <a:avLst>
                    <a:gd name="adj" fmla="val 60889"/>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solidFill>
                      <a:schemeClr val="lt1"/>
                    </a:solidFill>
                    <a:latin typeface="微软雅黑" panose="020B0503020204020204" pitchFamily="34" charset="-122"/>
                    <a:ea typeface="+mn-ea"/>
                  </a:endParaRPr>
                </a:p>
              </p:txBody>
            </p:sp>
            <p:grpSp>
              <p:nvGrpSpPr>
                <p:cNvPr id="215" name="组 10"/>
                <p:cNvGrpSpPr/>
                <p:nvPr/>
              </p:nvGrpSpPr>
              <p:grpSpPr bwMode="auto">
                <a:xfrm>
                  <a:off x="2484438" y="2374930"/>
                  <a:ext cx="641350" cy="255592"/>
                  <a:chOff x="2483768" y="2358430"/>
                  <a:chExt cx="642311" cy="256205"/>
                </a:xfrm>
                <a:effectLst>
                  <a:outerShdw blurRad="50800" dist="38100" dir="2700000" algn="tl" rotWithShape="0">
                    <a:prstClr val="black">
                      <a:alpha val="40000"/>
                    </a:prstClr>
                  </a:outerShdw>
                </a:effectLst>
              </p:grpSpPr>
              <p:sp>
                <p:nvSpPr>
                  <p:cNvPr id="216" name="上箭头 215"/>
                  <p:cNvSpPr/>
                  <p:nvPr/>
                </p:nvSpPr>
                <p:spPr bwMode="auto">
                  <a:xfrm rot="16200000">
                    <a:off x="2738676" y="2253298"/>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17" name="上箭头 216"/>
                  <p:cNvSpPr/>
                  <p:nvPr/>
                </p:nvSpPr>
                <p:spPr bwMode="auto">
                  <a:xfrm rot="16200000">
                    <a:off x="2588900" y="2378216"/>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18" name="上箭头 217"/>
                  <p:cNvSpPr/>
                  <p:nvPr/>
                </p:nvSpPr>
                <p:spPr bwMode="auto">
                  <a:xfrm rot="5400000">
                    <a:off x="2948940" y="2315757"/>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19" name="上箭头 218"/>
                  <p:cNvSpPr/>
                  <p:nvPr/>
                </p:nvSpPr>
                <p:spPr bwMode="auto">
                  <a:xfrm rot="5400000">
                    <a:off x="2804924" y="2437495"/>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grpSp>
          </p:grpSp>
          <p:grpSp>
            <p:nvGrpSpPr>
              <p:cNvPr id="19" name="组 34"/>
              <p:cNvGrpSpPr/>
              <p:nvPr/>
            </p:nvGrpSpPr>
            <p:grpSpPr bwMode="auto">
              <a:xfrm>
                <a:off x="2871682" y="3704250"/>
                <a:ext cx="601183" cy="701749"/>
                <a:chOff x="3995738" y="2062014"/>
                <a:chExt cx="863600" cy="1008062"/>
              </a:xfrm>
            </p:grpSpPr>
            <p:grpSp>
              <p:nvGrpSpPr>
                <p:cNvPr id="203" name="组 160"/>
                <p:cNvGrpSpPr/>
                <p:nvPr/>
              </p:nvGrpSpPr>
              <p:grpSpPr bwMode="auto">
                <a:xfrm>
                  <a:off x="3995738" y="2062014"/>
                  <a:ext cx="863600" cy="1008062"/>
                  <a:chOff x="7092279" y="260648"/>
                  <a:chExt cx="1368426" cy="1873249"/>
                </a:xfrm>
              </p:grpSpPr>
              <p:sp>
                <p:nvSpPr>
                  <p:cNvPr id="211" name="立方体 210"/>
                  <p:cNvSpPr>
                    <a:spLocks noChangeArrowheads="1"/>
                  </p:cNvSpPr>
                  <p:nvPr/>
                </p:nvSpPr>
                <p:spPr bwMode="auto">
                  <a:xfrm rot="16200000" flipV="1">
                    <a:off x="7092093" y="765285"/>
                    <a:ext cx="1368799" cy="1368426"/>
                  </a:xfrm>
                  <a:prstGeom prst="cube">
                    <a:avLst>
                      <a:gd name="adj" fmla="val 25356"/>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solidFill>
                        <a:schemeClr val="lt1"/>
                      </a:solidFill>
                      <a:latin typeface="微软雅黑" panose="020B0503020204020204" pitchFamily="34" charset="-122"/>
                      <a:ea typeface="+mn-ea"/>
                    </a:endParaRPr>
                  </a:p>
                </p:txBody>
              </p:sp>
              <p:sp>
                <p:nvSpPr>
                  <p:cNvPr id="212" name="立方体 211"/>
                  <p:cNvSpPr>
                    <a:spLocks noChangeArrowheads="1"/>
                  </p:cNvSpPr>
                  <p:nvPr/>
                </p:nvSpPr>
                <p:spPr bwMode="auto">
                  <a:xfrm rot="16200000" flipV="1">
                    <a:off x="7344317" y="8610"/>
                    <a:ext cx="864350" cy="1368426"/>
                  </a:xfrm>
                  <a:prstGeom prst="cube">
                    <a:avLst>
                      <a:gd name="adj" fmla="val 40810"/>
                    </a:avLst>
                  </a:prstGeom>
                  <a:solidFill>
                    <a:srgbClr val="FF660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solidFill>
                        <a:schemeClr val="lt1"/>
                      </a:solidFill>
                      <a:latin typeface="微软雅黑" panose="020B0503020204020204" pitchFamily="34" charset="-122"/>
                      <a:ea typeface="+mn-ea"/>
                    </a:endParaRPr>
                  </a:p>
                </p:txBody>
              </p:sp>
              <p:pic>
                <p:nvPicPr>
                  <p:cNvPr id="213" name="Picture 15"/>
                  <p:cNvPicPr>
                    <a:picLocks noChangeAspect="1" noChangeArrowheads="1"/>
                  </p:cNvPicPr>
                  <p:nvPr/>
                </p:nvPicPr>
                <p:blipFill>
                  <a:blip r:embed="rId1" cstate="print"/>
                  <a:srcRect/>
                  <a:stretch>
                    <a:fillRect/>
                  </a:stretch>
                </p:blipFill>
                <p:spPr bwMode="auto">
                  <a:xfrm>
                    <a:off x="7235661" y="691348"/>
                    <a:ext cx="744585" cy="362851"/>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4" name="组 197"/>
                <p:cNvGrpSpPr/>
                <p:nvPr/>
              </p:nvGrpSpPr>
              <p:grpSpPr>
                <a:xfrm>
                  <a:off x="4064619" y="2647631"/>
                  <a:ext cx="533981" cy="310188"/>
                  <a:chOff x="4067944" y="764704"/>
                  <a:chExt cx="936104" cy="435373"/>
                </a:xfrm>
                <a:effectLst>
                  <a:outerShdw blurRad="50800" dist="38100" dir="2700000" algn="tl" rotWithShape="0">
                    <a:prstClr val="black">
                      <a:alpha val="40000"/>
                    </a:prstClr>
                  </a:outerShdw>
                </a:effectLst>
              </p:grpSpPr>
              <p:sp>
                <p:nvSpPr>
                  <p:cNvPr id="205" name="左箭头 204"/>
                  <p:cNvSpPr/>
                  <p:nvPr/>
                </p:nvSpPr>
                <p:spPr>
                  <a:xfrm rot="10800000">
                    <a:off x="4716016" y="764704"/>
                    <a:ext cx="288032" cy="144016"/>
                  </a:xfrm>
                  <a:prstGeom prst="leftArrow">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06" name="左箭头 205"/>
                  <p:cNvSpPr/>
                  <p:nvPr/>
                </p:nvSpPr>
                <p:spPr>
                  <a:xfrm>
                    <a:off x="4067944" y="764704"/>
                    <a:ext cx="288032" cy="144016"/>
                  </a:xfrm>
                  <a:prstGeom prst="leftArrow">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07" name="左箭头 206"/>
                  <p:cNvSpPr/>
                  <p:nvPr/>
                </p:nvSpPr>
                <p:spPr>
                  <a:xfrm>
                    <a:off x="4067944" y="1056061"/>
                    <a:ext cx="288032" cy="144016"/>
                  </a:xfrm>
                  <a:prstGeom prst="leftArrow">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08" name="左箭头 207"/>
                  <p:cNvSpPr/>
                  <p:nvPr/>
                </p:nvSpPr>
                <p:spPr>
                  <a:xfrm rot="10800000">
                    <a:off x="4716016" y="1056061"/>
                    <a:ext cx="288032" cy="144016"/>
                  </a:xfrm>
                  <a:prstGeom prst="leftArrow">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09" name="平行四边形 208"/>
                  <p:cNvSpPr/>
                  <p:nvPr/>
                </p:nvSpPr>
                <p:spPr>
                  <a:xfrm>
                    <a:off x="4240744" y="801278"/>
                    <a:ext cx="596014" cy="360040"/>
                  </a:xfrm>
                  <a:prstGeom prst="parallelogram">
                    <a:avLst>
                      <a:gd name="adj" fmla="val 107022"/>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10" name="平行四边形 209"/>
                  <p:cNvSpPr/>
                  <p:nvPr/>
                </p:nvSpPr>
                <p:spPr>
                  <a:xfrm flipH="1">
                    <a:off x="4228939" y="803462"/>
                    <a:ext cx="601956" cy="360040"/>
                  </a:xfrm>
                  <a:prstGeom prst="parallelogram">
                    <a:avLst>
                      <a:gd name="adj" fmla="val 104429"/>
                    </a:avLst>
                  </a:prstGeom>
                  <a:solidFill>
                    <a:srgbClr val="DAE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grpSp>
          </p:grpSp>
          <p:grpSp>
            <p:nvGrpSpPr>
              <p:cNvPr id="20" name="组 12"/>
              <p:cNvGrpSpPr/>
              <p:nvPr/>
            </p:nvGrpSpPr>
            <p:grpSpPr bwMode="auto">
              <a:xfrm>
                <a:off x="2243166" y="4990171"/>
                <a:ext cx="559220" cy="260695"/>
                <a:chOff x="2268538" y="2349500"/>
                <a:chExt cx="1079500" cy="503238"/>
              </a:xfrm>
            </p:grpSpPr>
            <p:sp>
              <p:nvSpPr>
                <p:cNvPr id="197" name="立方体 196"/>
                <p:cNvSpPr>
                  <a:spLocks noChangeArrowheads="1"/>
                </p:cNvSpPr>
                <p:nvPr/>
              </p:nvSpPr>
              <p:spPr bwMode="auto">
                <a:xfrm rot="16200000" flipV="1">
                  <a:off x="2556669" y="2061370"/>
                  <a:ext cx="503238" cy="1079500"/>
                </a:xfrm>
                <a:prstGeom prst="cube">
                  <a:avLst>
                    <a:gd name="adj" fmla="val 60889"/>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solidFill>
                      <a:schemeClr val="lt1"/>
                    </a:solidFill>
                    <a:latin typeface="微软雅黑" panose="020B0503020204020204" pitchFamily="34" charset="-122"/>
                    <a:ea typeface="+mn-ea"/>
                  </a:endParaRPr>
                </a:p>
              </p:txBody>
            </p:sp>
            <p:grpSp>
              <p:nvGrpSpPr>
                <p:cNvPr id="198" name="组 10"/>
                <p:cNvGrpSpPr/>
                <p:nvPr/>
              </p:nvGrpSpPr>
              <p:grpSpPr bwMode="auto">
                <a:xfrm>
                  <a:off x="2484438" y="2374930"/>
                  <a:ext cx="641350" cy="255592"/>
                  <a:chOff x="2483768" y="2358430"/>
                  <a:chExt cx="642311" cy="256205"/>
                </a:xfrm>
                <a:effectLst>
                  <a:outerShdw blurRad="50800" dist="38100" dir="2700000" algn="tl" rotWithShape="0">
                    <a:prstClr val="black">
                      <a:alpha val="40000"/>
                    </a:prstClr>
                  </a:outerShdw>
                </a:effectLst>
              </p:grpSpPr>
              <p:sp>
                <p:nvSpPr>
                  <p:cNvPr id="199" name="上箭头 198"/>
                  <p:cNvSpPr/>
                  <p:nvPr/>
                </p:nvSpPr>
                <p:spPr bwMode="auto">
                  <a:xfrm rot="16200000">
                    <a:off x="2738676" y="2253298"/>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00" name="上箭头 199"/>
                  <p:cNvSpPr/>
                  <p:nvPr/>
                </p:nvSpPr>
                <p:spPr bwMode="auto">
                  <a:xfrm rot="16200000">
                    <a:off x="2588900" y="2378216"/>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01" name="上箭头 200"/>
                  <p:cNvSpPr/>
                  <p:nvPr/>
                </p:nvSpPr>
                <p:spPr bwMode="auto">
                  <a:xfrm rot="5400000">
                    <a:off x="2948940" y="2315757"/>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202" name="上箭头 201"/>
                  <p:cNvSpPr/>
                  <p:nvPr/>
                </p:nvSpPr>
                <p:spPr bwMode="auto">
                  <a:xfrm rot="5400000">
                    <a:off x="2804924" y="2437495"/>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grpSp>
          </p:grpSp>
          <p:grpSp>
            <p:nvGrpSpPr>
              <p:cNvPr id="21" name="组 12"/>
              <p:cNvGrpSpPr/>
              <p:nvPr/>
            </p:nvGrpSpPr>
            <p:grpSpPr bwMode="auto">
              <a:xfrm>
                <a:off x="4160730" y="5002617"/>
                <a:ext cx="559220" cy="260695"/>
                <a:chOff x="2268538" y="2349500"/>
                <a:chExt cx="1079500" cy="503238"/>
              </a:xfrm>
            </p:grpSpPr>
            <p:sp>
              <p:nvSpPr>
                <p:cNvPr id="191" name="立方体 190"/>
                <p:cNvSpPr>
                  <a:spLocks noChangeArrowheads="1"/>
                </p:cNvSpPr>
                <p:nvPr/>
              </p:nvSpPr>
              <p:spPr bwMode="auto">
                <a:xfrm rot="16200000" flipV="1">
                  <a:off x="2556669" y="2061370"/>
                  <a:ext cx="503238" cy="1079500"/>
                </a:xfrm>
                <a:prstGeom prst="cube">
                  <a:avLst>
                    <a:gd name="adj" fmla="val 60889"/>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solidFill>
                      <a:schemeClr val="lt1"/>
                    </a:solidFill>
                    <a:latin typeface="微软雅黑" panose="020B0503020204020204" pitchFamily="34" charset="-122"/>
                    <a:ea typeface="+mn-ea"/>
                  </a:endParaRPr>
                </a:p>
              </p:txBody>
            </p:sp>
            <p:grpSp>
              <p:nvGrpSpPr>
                <p:cNvPr id="192" name="组 10"/>
                <p:cNvGrpSpPr/>
                <p:nvPr/>
              </p:nvGrpSpPr>
              <p:grpSpPr bwMode="auto">
                <a:xfrm>
                  <a:off x="2484438" y="2374930"/>
                  <a:ext cx="641350" cy="255592"/>
                  <a:chOff x="2483768" y="2358430"/>
                  <a:chExt cx="642311" cy="256205"/>
                </a:xfrm>
                <a:effectLst>
                  <a:outerShdw blurRad="50800" dist="38100" dir="2700000" algn="tl" rotWithShape="0">
                    <a:prstClr val="black">
                      <a:alpha val="40000"/>
                    </a:prstClr>
                  </a:outerShdw>
                </a:effectLst>
              </p:grpSpPr>
              <p:sp>
                <p:nvSpPr>
                  <p:cNvPr id="193" name="上箭头 192"/>
                  <p:cNvSpPr/>
                  <p:nvPr/>
                </p:nvSpPr>
                <p:spPr bwMode="auto">
                  <a:xfrm rot="16200000">
                    <a:off x="2738676" y="2253298"/>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194" name="上箭头 193"/>
                  <p:cNvSpPr/>
                  <p:nvPr/>
                </p:nvSpPr>
                <p:spPr bwMode="auto">
                  <a:xfrm rot="16200000">
                    <a:off x="2588900" y="2378216"/>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195" name="上箭头 194"/>
                  <p:cNvSpPr/>
                  <p:nvPr/>
                </p:nvSpPr>
                <p:spPr bwMode="auto">
                  <a:xfrm rot="5400000">
                    <a:off x="2948940" y="2315757"/>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196" name="上箭头 195"/>
                  <p:cNvSpPr/>
                  <p:nvPr/>
                </p:nvSpPr>
                <p:spPr bwMode="auto">
                  <a:xfrm rot="5400000">
                    <a:off x="2804924" y="2437495"/>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grpSp>
          </p:grpSp>
          <p:pic>
            <p:nvPicPr>
              <p:cNvPr id="22" name="Picture 8" descr="D:\My Documents\2013.6\烽火PPT\03---素材\彩图\icon01-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2816" y="5377953"/>
                <a:ext cx="313671" cy="3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D:\My Documents\2013.6\烽火PPT\03---素材\彩图\icon01-7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976" y="5377954"/>
                <a:ext cx="319622" cy="30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p:cNvGrpSpPr/>
              <p:nvPr/>
            </p:nvGrpSpPr>
            <p:grpSpPr>
              <a:xfrm>
                <a:off x="1957495" y="1969687"/>
                <a:ext cx="494178" cy="341135"/>
                <a:chOff x="4351995" y="1755246"/>
                <a:chExt cx="494178" cy="341135"/>
              </a:xfrm>
            </p:grpSpPr>
            <p:sp>
              <p:nvSpPr>
                <p:cNvPr id="189" name="圆角矩形 188"/>
                <p:cNvSpPr/>
                <p:nvPr/>
              </p:nvSpPr>
              <p:spPr>
                <a:xfrm>
                  <a:off x="4351995" y="1755246"/>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90" name="图片 1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6218" y="1765793"/>
                  <a:ext cx="326175" cy="318722"/>
                </a:xfrm>
                <a:prstGeom prst="rect">
                  <a:avLst/>
                </a:prstGeom>
              </p:spPr>
            </p:pic>
          </p:grpSp>
          <p:grpSp>
            <p:nvGrpSpPr>
              <p:cNvPr id="25" name="组合 24"/>
              <p:cNvGrpSpPr/>
              <p:nvPr/>
            </p:nvGrpSpPr>
            <p:grpSpPr>
              <a:xfrm>
                <a:off x="1952592" y="2427277"/>
                <a:ext cx="494178" cy="347618"/>
                <a:chOff x="7009307" y="3321897"/>
                <a:chExt cx="494178" cy="347618"/>
              </a:xfrm>
            </p:grpSpPr>
            <p:sp>
              <p:nvSpPr>
                <p:cNvPr id="187" name="圆角矩形 186"/>
                <p:cNvSpPr/>
                <p:nvPr/>
              </p:nvSpPr>
              <p:spPr>
                <a:xfrm>
                  <a:off x="7009307" y="3328380"/>
                  <a:ext cx="494178" cy="341135"/>
                </a:xfrm>
                <a:prstGeom prst="roundRect">
                  <a:avLst>
                    <a:gd name="adj" fmla="val 13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88" name="图片 1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9154" y="3321897"/>
                  <a:ext cx="345588" cy="343868"/>
                </a:xfrm>
                <a:prstGeom prst="rect">
                  <a:avLst/>
                </a:prstGeom>
              </p:spPr>
            </p:pic>
          </p:grpSp>
          <p:grpSp>
            <p:nvGrpSpPr>
              <p:cNvPr id="26" name="组合 25"/>
              <p:cNvGrpSpPr/>
              <p:nvPr/>
            </p:nvGrpSpPr>
            <p:grpSpPr>
              <a:xfrm>
                <a:off x="1061252" y="3605495"/>
                <a:ext cx="494178" cy="375634"/>
                <a:chOff x="1806836" y="2331315"/>
                <a:chExt cx="494178" cy="375634"/>
              </a:xfrm>
            </p:grpSpPr>
            <p:sp>
              <p:nvSpPr>
                <p:cNvPr id="185" name="圆角矩形 184"/>
                <p:cNvSpPr/>
                <p:nvPr/>
              </p:nvSpPr>
              <p:spPr>
                <a:xfrm>
                  <a:off x="1806836" y="2352367"/>
                  <a:ext cx="494178" cy="341135"/>
                </a:xfrm>
                <a:prstGeom prst="roundRect">
                  <a:avLst>
                    <a:gd name="adj" fmla="val 13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86" name="图片 1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8029" y="2331315"/>
                  <a:ext cx="377512" cy="375634"/>
                </a:xfrm>
                <a:prstGeom prst="rect">
                  <a:avLst/>
                </a:prstGeom>
              </p:spPr>
            </p:pic>
          </p:grpSp>
          <p:grpSp>
            <p:nvGrpSpPr>
              <p:cNvPr id="27" name="组合 26"/>
              <p:cNvGrpSpPr/>
              <p:nvPr/>
            </p:nvGrpSpPr>
            <p:grpSpPr>
              <a:xfrm>
                <a:off x="1952592" y="2897125"/>
                <a:ext cx="494178" cy="341135"/>
                <a:chOff x="4372451" y="1960387"/>
                <a:chExt cx="494178" cy="341135"/>
              </a:xfrm>
            </p:grpSpPr>
            <p:sp>
              <p:nvSpPr>
                <p:cNvPr id="183" name="圆角矩形 182"/>
                <p:cNvSpPr/>
                <p:nvPr/>
              </p:nvSpPr>
              <p:spPr>
                <a:xfrm>
                  <a:off x="4372451" y="1960387"/>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84" name="图片 18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8311" y="1974225"/>
                  <a:ext cx="313458" cy="313458"/>
                </a:xfrm>
                <a:prstGeom prst="rect">
                  <a:avLst/>
                </a:prstGeom>
              </p:spPr>
            </p:pic>
          </p:grpSp>
          <p:grpSp>
            <p:nvGrpSpPr>
              <p:cNvPr id="28" name="组合 27"/>
              <p:cNvGrpSpPr/>
              <p:nvPr/>
            </p:nvGrpSpPr>
            <p:grpSpPr>
              <a:xfrm>
                <a:off x="1140237" y="5162268"/>
                <a:ext cx="494178" cy="341135"/>
                <a:chOff x="5372401" y="2440446"/>
                <a:chExt cx="494178" cy="341135"/>
              </a:xfrm>
            </p:grpSpPr>
            <p:sp>
              <p:nvSpPr>
                <p:cNvPr id="181" name="圆角矩形 180"/>
                <p:cNvSpPr/>
                <p:nvPr/>
              </p:nvSpPr>
              <p:spPr>
                <a:xfrm>
                  <a:off x="5372401" y="2440446"/>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82" name="图片 1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65725" y="2460246"/>
                  <a:ext cx="307530" cy="307530"/>
                </a:xfrm>
                <a:prstGeom prst="rect">
                  <a:avLst/>
                </a:prstGeom>
              </p:spPr>
            </p:pic>
          </p:grpSp>
          <p:grpSp>
            <p:nvGrpSpPr>
              <p:cNvPr id="29" name="组合 28"/>
              <p:cNvGrpSpPr/>
              <p:nvPr/>
            </p:nvGrpSpPr>
            <p:grpSpPr>
              <a:xfrm>
                <a:off x="5021088" y="3562242"/>
                <a:ext cx="494178" cy="341135"/>
                <a:chOff x="5358195" y="3029071"/>
                <a:chExt cx="494178" cy="341135"/>
              </a:xfrm>
            </p:grpSpPr>
            <p:sp>
              <p:nvSpPr>
                <p:cNvPr id="179" name="圆角矩形 178"/>
                <p:cNvSpPr/>
                <p:nvPr/>
              </p:nvSpPr>
              <p:spPr>
                <a:xfrm>
                  <a:off x="5358195" y="3029071"/>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80" name="图片 17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87850" y="3065100"/>
                  <a:ext cx="263280" cy="263280"/>
                </a:xfrm>
                <a:prstGeom prst="rect">
                  <a:avLst/>
                </a:prstGeom>
              </p:spPr>
            </p:pic>
          </p:grpSp>
          <p:grpSp>
            <p:nvGrpSpPr>
              <p:cNvPr id="30" name="组合 29"/>
              <p:cNvGrpSpPr/>
              <p:nvPr/>
            </p:nvGrpSpPr>
            <p:grpSpPr>
              <a:xfrm>
                <a:off x="5793730" y="2964294"/>
                <a:ext cx="494178" cy="341135"/>
                <a:chOff x="4515228" y="2615686"/>
                <a:chExt cx="494178" cy="341135"/>
              </a:xfrm>
            </p:grpSpPr>
            <p:sp>
              <p:nvSpPr>
                <p:cNvPr id="177" name="圆角矩形 176"/>
                <p:cNvSpPr/>
                <p:nvPr/>
              </p:nvSpPr>
              <p:spPr>
                <a:xfrm>
                  <a:off x="4515228" y="2615686"/>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78" name="图片 1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10996" y="2630670"/>
                  <a:ext cx="302641" cy="302641"/>
                </a:xfrm>
                <a:prstGeom prst="rect">
                  <a:avLst/>
                </a:prstGeom>
              </p:spPr>
            </p:pic>
          </p:grpSp>
          <p:grpSp>
            <p:nvGrpSpPr>
              <p:cNvPr id="31" name="组合 30"/>
              <p:cNvGrpSpPr/>
              <p:nvPr/>
            </p:nvGrpSpPr>
            <p:grpSpPr>
              <a:xfrm>
                <a:off x="4600767" y="4153139"/>
                <a:ext cx="494178" cy="341135"/>
                <a:chOff x="5704301" y="1010107"/>
                <a:chExt cx="494178" cy="341135"/>
              </a:xfrm>
            </p:grpSpPr>
            <p:sp>
              <p:nvSpPr>
                <p:cNvPr id="175" name="圆角矩形 174"/>
                <p:cNvSpPr/>
                <p:nvPr/>
              </p:nvSpPr>
              <p:spPr>
                <a:xfrm>
                  <a:off x="5704301" y="1010107"/>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76" name="图片 1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07692" y="1037121"/>
                  <a:ext cx="275149" cy="275149"/>
                </a:xfrm>
                <a:prstGeom prst="rect">
                  <a:avLst/>
                </a:prstGeom>
              </p:spPr>
            </p:pic>
          </p:grpSp>
          <p:grpSp>
            <p:nvGrpSpPr>
              <p:cNvPr id="32" name="组合 31"/>
              <p:cNvGrpSpPr/>
              <p:nvPr/>
            </p:nvGrpSpPr>
            <p:grpSpPr>
              <a:xfrm>
                <a:off x="5417171" y="4152222"/>
                <a:ext cx="494178" cy="341135"/>
                <a:chOff x="5210123" y="416928"/>
                <a:chExt cx="494178" cy="341135"/>
              </a:xfrm>
            </p:grpSpPr>
            <p:sp>
              <p:nvSpPr>
                <p:cNvPr id="173" name="圆角矩形 172"/>
                <p:cNvSpPr/>
                <p:nvPr/>
              </p:nvSpPr>
              <p:spPr>
                <a:xfrm>
                  <a:off x="5210123" y="416928"/>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74" name="图片 17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2135" y="447071"/>
                  <a:ext cx="275194" cy="275194"/>
                </a:xfrm>
                <a:prstGeom prst="rect">
                  <a:avLst/>
                </a:prstGeom>
              </p:spPr>
            </p:pic>
          </p:grpSp>
          <p:grpSp>
            <p:nvGrpSpPr>
              <p:cNvPr id="33" name="组合 32"/>
              <p:cNvGrpSpPr/>
              <p:nvPr/>
            </p:nvGrpSpPr>
            <p:grpSpPr>
              <a:xfrm>
                <a:off x="2921918" y="1969687"/>
                <a:ext cx="494178" cy="341135"/>
                <a:chOff x="4351995" y="1755246"/>
                <a:chExt cx="494178" cy="341135"/>
              </a:xfrm>
            </p:grpSpPr>
            <p:sp>
              <p:nvSpPr>
                <p:cNvPr id="171" name="圆角矩形 170"/>
                <p:cNvSpPr/>
                <p:nvPr/>
              </p:nvSpPr>
              <p:spPr>
                <a:xfrm>
                  <a:off x="4351995" y="1755246"/>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72" name="图片 1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6218" y="1765793"/>
                  <a:ext cx="326175" cy="318722"/>
                </a:xfrm>
                <a:prstGeom prst="rect">
                  <a:avLst/>
                </a:prstGeom>
              </p:spPr>
            </p:pic>
          </p:grpSp>
          <p:grpSp>
            <p:nvGrpSpPr>
              <p:cNvPr id="34" name="组合 33"/>
              <p:cNvGrpSpPr/>
              <p:nvPr/>
            </p:nvGrpSpPr>
            <p:grpSpPr>
              <a:xfrm>
                <a:off x="2917015" y="2427277"/>
                <a:ext cx="494178" cy="347618"/>
                <a:chOff x="7009307" y="3321897"/>
                <a:chExt cx="494178" cy="347618"/>
              </a:xfrm>
            </p:grpSpPr>
            <p:sp>
              <p:nvSpPr>
                <p:cNvPr id="169" name="圆角矩形 168"/>
                <p:cNvSpPr/>
                <p:nvPr/>
              </p:nvSpPr>
              <p:spPr>
                <a:xfrm>
                  <a:off x="7009307" y="3328380"/>
                  <a:ext cx="494178" cy="341135"/>
                </a:xfrm>
                <a:prstGeom prst="roundRect">
                  <a:avLst>
                    <a:gd name="adj" fmla="val 13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70" name="图片 1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9154" y="3321897"/>
                  <a:ext cx="345588" cy="343868"/>
                </a:xfrm>
                <a:prstGeom prst="rect">
                  <a:avLst/>
                </a:prstGeom>
              </p:spPr>
            </p:pic>
          </p:grpSp>
          <p:grpSp>
            <p:nvGrpSpPr>
              <p:cNvPr id="35" name="组合 34"/>
              <p:cNvGrpSpPr/>
              <p:nvPr/>
            </p:nvGrpSpPr>
            <p:grpSpPr>
              <a:xfrm>
                <a:off x="2917015" y="2897125"/>
                <a:ext cx="494178" cy="341135"/>
                <a:chOff x="4372451" y="1960387"/>
                <a:chExt cx="494178" cy="341135"/>
              </a:xfrm>
            </p:grpSpPr>
            <p:sp>
              <p:nvSpPr>
                <p:cNvPr id="167" name="圆角矩形 166"/>
                <p:cNvSpPr/>
                <p:nvPr/>
              </p:nvSpPr>
              <p:spPr>
                <a:xfrm>
                  <a:off x="4372451" y="1960387"/>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68" name="图片 1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8311" y="1974225"/>
                  <a:ext cx="313458" cy="313458"/>
                </a:xfrm>
                <a:prstGeom prst="rect">
                  <a:avLst/>
                </a:prstGeom>
              </p:spPr>
            </p:pic>
          </p:grpSp>
          <p:sp>
            <p:nvSpPr>
              <p:cNvPr id="36" name="圆角矩形 35"/>
              <p:cNvSpPr/>
              <p:nvPr/>
            </p:nvSpPr>
            <p:spPr>
              <a:xfrm>
                <a:off x="927607" y="1238669"/>
                <a:ext cx="2955194" cy="2163894"/>
              </a:xfrm>
              <a:prstGeom prst="roundRect">
                <a:avLst>
                  <a:gd name="adj" fmla="val 2042"/>
                </a:avLst>
              </a:prstGeom>
              <a:noFill/>
              <a:ln w="15875">
                <a:solidFill>
                  <a:srgbClr val="8CD9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sp>
            <p:nvSpPr>
              <p:cNvPr id="37" name="圆角矩形 36"/>
              <p:cNvSpPr/>
              <p:nvPr/>
            </p:nvSpPr>
            <p:spPr>
              <a:xfrm>
                <a:off x="921450" y="3573917"/>
                <a:ext cx="2961351" cy="1154528"/>
              </a:xfrm>
              <a:prstGeom prst="roundRect">
                <a:avLst>
                  <a:gd name="adj" fmla="val 2042"/>
                </a:avLst>
              </a:prstGeom>
              <a:noFill/>
              <a:ln w="15875">
                <a:solidFill>
                  <a:srgbClr val="8CD9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sp>
            <p:nvSpPr>
              <p:cNvPr id="38" name="圆角矩形 37"/>
              <p:cNvSpPr/>
              <p:nvPr/>
            </p:nvSpPr>
            <p:spPr>
              <a:xfrm>
                <a:off x="4091700" y="4908747"/>
                <a:ext cx="2371819" cy="1312013"/>
              </a:xfrm>
              <a:prstGeom prst="roundRect">
                <a:avLst>
                  <a:gd name="adj" fmla="val 2042"/>
                </a:avLst>
              </a:prstGeom>
              <a:noFill/>
              <a:ln w="15875">
                <a:solidFill>
                  <a:srgbClr val="8CD9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sp>
            <p:nvSpPr>
              <p:cNvPr id="39" name="圆角矩形 38"/>
              <p:cNvSpPr/>
              <p:nvPr/>
            </p:nvSpPr>
            <p:spPr>
              <a:xfrm>
                <a:off x="930048" y="4908747"/>
                <a:ext cx="2952753" cy="1312013"/>
              </a:xfrm>
              <a:prstGeom prst="roundRect">
                <a:avLst>
                  <a:gd name="adj" fmla="val 2042"/>
                </a:avLst>
              </a:prstGeom>
              <a:noFill/>
              <a:ln w="15875">
                <a:solidFill>
                  <a:srgbClr val="8CD9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sp>
            <p:nvSpPr>
              <p:cNvPr id="40" name="文本框 39"/>
              <p:cNvSpPr txBox="1"/>
              <p:nvPr/>
            </p:nvSpPr>
            <p:spPr>
              <a:xfrm>
                <a:off x="972327" y="1307437"/>
                <a:ext cx="711357" cy="413857"/>
              </a:xfrm>
              <a:prstGeom prst="rect">
                <a:avLst/>
              </a:prstGeom>
              <a:noFill/>
            </p:spPr>
            <p:txBody>
              <a:bodyPr wrap="none" rtlCol="0">
                <a:spAutoFit/>
              </a:bodyPr>
              <a:lstStyle/>
              <a:p>
                <a:pPr algn="ctr"/>
                <a:r>
                  <a:rPr lang="zh-CN" altLang="en-US" sz="700" b="1" dirty="0">
                    <a:latin typeface="微软雅黑" panose="020B0503020204020204" pitchFamily="34" charset="-122"/>
                    <a:ea typeface="微软雅黑" panose="020B0503020204020204" pitchFamily="34" charset="-122"/>
                  </a:rPr>
                  <a:t>互联网</a:t>
                </a:r>
                <a:endParaRPr lang="en-US" altLang="zh-CN" sz="700" b="1" dirty="0">
                  <a:latin typeface="微软雅黑" panose="020B0503020204020204" pitchFamily="34" charset="-122"/>
                  <a:ea typeface="微软雅黑" panose="020B0503020204020204" pitchFamily="34" charset="-122"/>
                </a:endParaRPr>
              </a:p>
              <a:p>
                <a:pPr algn="ctr"/>
                <a:r>
                  <a:rPr lang="zh-CN" altLang="en-US" sz="700" b="1" dirty="0">
                    <a:latin typeface="微软雅黑" panose="020B0503020204020204" pitchFamily="34" charset="-122"/>
                    <a:ea typeface="微软雅黑" panose="020B0503020204020204" pitchFamily="34" charset="-122"/>
                  </a:rPr>
                  <a:t>接入区域</a:t>
                </a:r>
                <a:endParaRPr lang="zh-CN" altLang="en-US" sz="700" b="1"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4863882" y="5961151"/>
                <a:ext cx="828797" cy="269007"/>
              </a:xfrm>
              <a:prstGeom prst="rect">
                <a:avLst/>
              </a:prstGeom>
              <a:noFill/>
            </p:spPr>
            <p:txBody>
              <a:bodyPr wrap="none" rtlCol="0">
                <a:spAutoFit/>
              </a:bodyPr>
              <a:lstStyle/>
              <a:p>
                <a:pPr algn="ctr"/>
                <a:r>
                  <a:rPr lang="zh-CN" altLang="en-US" sz="700" b="1" dirty="0">
                    <a:latin typeface="微软雅黑" panose="020B0503020204020204" pitchFamily="34" charset="-122"/>
                    <a:ea typeface="微软雅黑" panose="020B0503020204020204" pitchFamily="34" charset="-122"/>
                  </a:rPr>
                  <a:t>数据中心区</a:t>
                </a:r>
                <a:endParaRPr lang="zh-CN" altLang="en-US" sz="700" b="1"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2062950" y="5823869"/>
                <a:ext cx="828797" cy="269007"/>
              </a:xfrm>
              <a:prstGeom prst="rect">
                <a:avLst/>
              </a:prstGeom>
              <a:noFill/>
            </p:spPr>
            <p:txBody>
              <a:bodyPr wrap="none" rtlCol="0">
                <a:spAutoFit/>
              </a:bodyPr>
              <a:lstStyle/>
              <a:p>
                <a:r>
                  <a:rPr lang="zh-CN" altLang="en-US" sz="700" b="1" dirty="0">
                    <a:latin typeface="微软雅黑" panose="020B0503020204020204" pitchFamily="34" charset="-122"/>
                    <a:ea typeface="微软雅黑" panose="020B0503020204020204" pitchFamily="34" charset="-122"/>
                  </a:rPr>
                  <a:t>办公接入区</a:t>
                </a:r>
                <a:endParaRPr lang="zh-CN" altLang="en-US" sz="700" b="1" dirty="0">
                  <a:latin typeface="微软雅黑" panose="020B0503020204020204" pitchFamily="34" charset="-122"/>
                  <a:ea typeface="微软雅黑" panose="020B0503020204020204" pitchFamily="34" charset="-122"/>
                </a:endParaRPr>
              </a:p>
            </p:txBody>
          </p:sp>
          <p:sp>
            <p:nvSpPr>
              <p:cNvPr id="43" name="圆角矩形 42"/>
              <p:cNvSpPr/>
              <p:nvPr/>
            </p:nvSpPr>
            <p:spPr>
              <a:xfrm>
                <a:off x="4091700" y="2711115"/>
                <a:ext cx="2371819" cy="2033187"/>
              </a:xfrm>
              <a:prstGeom prst="roundRect">
                <a:avLst>
                  <a:gd name="adj" fmla="val 2042"/>
                </a:avLst>
              </a:prstGeom>
              <a:noFill/>
              <a:ln w="15875">
                <a:solidFill>
                  <a:srgbClr val="8CD9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sp>
            <p:nvSpPr>
              <p:cNvPr id="44" name="文本框 43"/>
              <p:cNvSpPr txBox="1"/>
              <p:nvPr/>
            </p:nvSpPr>
            <p:spPr>
              <a:xfrm>
                <a:off x="4856442" y="2707492"/>
                <a:ext cx="828797" cy="269007"/>
              </a:xfrm>
              <a:prstGeom prst="rect">
                <a:avLst/>
              </a:prstGeom>
              <a:noFill/>
            </p:spPr>
            <p:txBody>
              <a:bodyPr wrap="none" rtlCol="0">
                <a:spAutoFit/>
              </a:bodyPr>
              <a:lstStyle/>
              <a:p>
                <a:r>
                  <a:rPr lang="zh-CN" altLang="en-US" sz="700" b="1" dirty="0">
                    <a:latin typeface="微软雅黑" panose="020B0503020204020204" pitchFamily="34" charset="-122"/>
                    <a:ea typeface="微软雅黑" panose="020B0503020204020204" pitchFamily="34" charset="-122"/>
                  </a:rPr>
                  <a:t>安全管理区</a:t>
                </a:r>
                <a:endParaRPr lang="zh-CN" altLang="en-US" sz="700" b="1"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2228824" y="4479076"/>
                <a:ext cx="828797" cy="269007"/>
              </a:xfrm>
              <a:prstGeom prst="rect">
                <a:avLst/>
              </a:prstGeom>
              <a:noFill/>
            </p:spPr>
            <p:txBody>
              <a:bodyPr wrap="none" rtlCol="0">
                <a:spAutoFit/>
              </a:bodyPr>
              <a:lstStyle/>
              <a:p>
                <a:r>
                  <a:rPr lang="zh-CN" altLang="en-US" sz="700" b="1" dirty="0">
                    <a:latin typeface="微软雅黑" panose="020B0503020204020204" pitchFamily="34" charset="-122"/>
                    <a:ea typeface="微软雅黑" panose="020B0503020204020204" pitchFamily="34" charset="-122"/>
                  </a:rPr>
                  <a:t>核心交换区</a:t>
                </a:r>
                <a:endParaRPr lang="zh-CN" altLang="en-US" sz="700" b="1" dirty="0">
                  <a:latin typeface="微软雅黑" panose="020B0503020204020204" pitchFamily="34" charset="-122"/>
                  <a:ea typeface="微软雅黑" panose="020B0503020204020204" pitchFamily="34" charset="-122"/>
                </a:endParaRPr>
              </a:p>
            </p:txBody>
          </p:sp>
          <p:grpSp>
            <p:nvGrpSpPr>
              <p:cNvPr id="46" name="组合 45"/>
              <p:cNvGrpSpPr/>
              <p:nvPr/>
            </p:nvGrpSpPr>
            <p:grpSpPr>
              <a:xfrm>
                <a:off x="1817974" y="1325616"/>
                <a:ext cx="784816" cy="448466"/>
                <a:chOff x="5920074" y="385280"/>
                <a:chExt cx="784816" cy="448466"/>
              </a:xfrm>
            </p:grpSpPr>
            <p:pic>
              <p:nvPicPr>
                <p:cNvPr id="165" name="Picture 21"/>
                <p:cNvPicPr>
                  <a:picLocks noChangeAspect="1"/>
                </p:cNvPicPr>
                <p:nvPr/>
              </p:nvPicPr>
              <p:blipFill>
                <a:blip r:embed="rId13" cstate="print">
                  <a:clrChange>
                    <a:clrFrom>
                      <a:srgbClr val="FEFEFE"/>
                    </a:clrFrom>
                    <a:clrTo>
                      <a:srgbClr val="FEFEFE">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20074" y="385280"/>
                  <a:ext cx="784816" cy="4484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66" name="文本框 165"/>
                <p:cNvSpPr txBox="1"/>
                <p:nvPr/>
              </p:nvSpPr>
              <p:spPr>
                <a:xfrm>
                  <a:off x="6084325" y="477305"/>
                  <a:ext cx="476474" cy="269007"/>
                </a:xfrm>
                <a:prstGeom prst="rect">
                  <a:avLst/>
                </a:prstGeom>
                <a:noFill/>
              </p:spPr>
              <p:txBody>
                <a:bodyPr wrap="none" rtlCol="0">
                  <a:spAutoFit/>
                </a:bodyPr>
                <a:lstStyle/>
                <a:p>
                  <a:r>
                    <a:rPr lang="zh-CN" altLang="en-US" sz="700" b="1" dirty="0">
                      <a:solidFill>
                        <a:schemeClr val="bg1"/>
                      </a:solidFill>
                      <a:latin typeface="微软雅黑" panose="020B0503020204020204" pitchFamily="34" charset="-122"/>
                      <a:ea typeface="微软雅黑" panose="020B0503020204020204" pitchFamily="34" charset="-122"/>
                    </a:rPr>
                    <a:t>电信</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818953" y="1325616"/>
                <a:ext cx="784816" cy="448466"/>
                <a:chOff x="6921053" y="385280"/>
                <a:chExt cx="784816" cy="448466"/>
              </a:xfrm>
            </p:grpSpPr>
            <p:pic>
              <p:nvPicPr>
                <p:cNvPr id="163" name="Picture 21"/>
                <p:cNvPicPr>
                  <a:picLocks noChangeAspect="1"/>
                </p:cNvPicPr>
                <p:nvPr/>
              </p:nvPicPr>
              <p:blipFill>
                <a:blip r:embed="rId13" cstate="print">
                  <a:clrChange>
                    <a:clrFrom>
                      <a:srgbClr val="FEFEFE"/>
                    </a:clrFrom>
                    <a:clrTo>
                      <a:srgbClr val="FEFEFE">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21053" y="385280"/>
                  <a:ext cx="784816" cy="4484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64" name="文本框 163"/>
                <p:cNvSpPr txBox="1"/>
                <p:nvPr/>
              </p:nvSpPr>
              <p:spPr>
                <a:xfrm>
                  <a:off x="7087119" y="477305"/>
                  <a:ext cx="476474" cy="269007"/>
                </a:xfrm>
                <a:prstGeom prst="rect">
                  <a:avLst/>
                </a:prstGeom>
                <a:noFill/>
              </p:spPr>
              <p:txBody>
                <a:bodyPr wrap="none" rtlCol="0">
                  <a:spAutoFit/>
                </a:bodyPr>
                <a:lstStyle/>
                <a:p>
                  <a:r>
                    <a:rPr lang="zh-CN" altLang="en-US" sz="700" b="1" dirty="0">
                      <a:solidFill>
                        <a:schemeClr val="bg1"/>
                      </a:solidFill>
                      <a:latin typeface="微软雅黑" panose="020B0503020204020204" pitchFamily="34" charset="-122"/>
                      <a:ea typeface="微软雅黑" panose="020B0503020204020204" pitchFamily="34" charset="-122"/>
                    </a:rPr>
                    <a:t>联通</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5816635" y="3552018"/>
                <a:ext cx="494178" cy="368695"/>
                <a:chOff x="3958176" y="5693373"/>
                <a:chExt cx="494178" cy="368695"/>
              </a:xfrm>
            </p:grpSpPr>
            <p:sp>
              <p:nvSpPr>
                <p:cNvPr id="161" name="圆角矩形 160"/>
                <p:cNvSpPr/>
                <p:nvPr/>
              </p:nvSpPr>
              <p:spPr>
                <a:xfrm>
                  <a:off x="3958176" y="5707154"/>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62" name="图片 1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20536" y="5693373"/>
                  <a:ext cx="368695" cy="368695"/>
                </a:xfrm>
                <a:prstGeom prst="rect">
                  <a:avLst/>
                </a:prstGeom>
              </p:spPr>
            </p:pic>
          </p:grpSp>
          <p:grpSp>
            <p:nvGrpSpPr>
              <p:cNvPr id="49" name="组合 48"/>
              <p:cNvGrpSpPr/>
              <p:nvPr/>
            </p:nvGrpSpPr>
            <p:grpSpPr>
              <a:xfrm>
                <a:off x="5009268" y="2966616"/>
                <a:ext cx="494178" cy="341135"/>
                <a:chOff x="3155927" y="4127837"/>
                <a:chExt cx="494178" cy="341135"/>
              </a:xfrm>
            </p:grpSpPr>
            <p:sp>
              <p:nvSpPr>
                <p:cNvPr id="159" name="圆角矩形 158"/>
                <p:cNvSpPr/>
                <p:nvPr/>
              </p:nvSpPr>
              <p:spPr>
                <a:xfrm>
                  <a:off x="3155927" y="4127837"/>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60" name="图片 15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67895" y="4160653"/>
                  <a:ext cx="276950" cy="276950"/>
                </a:xfrm>
                <a:prstGeom prst="rect">
                  <a:avLst/>
                </a:prstGeom>
              </p:spPr>
            </p:pic>
          </p:grpSp>
          <p:grpSp>
            <p:nvGrpSpPr>
              <p:cNvPr id="50" name="组合 49"/>
              <p:cNvGrpSpPr/>
              <p:nvPr/>
            </p:nvGrpSpPr>
            <p:grpSpPr>
              <a:xfrm>
                <a:off x="1094932" y="4219345"/>
                <a:ext cx="452730" cy="312523"/>
                <a:chOff x="3594128" y="3613357"/>
                <a:chExt cx="494178" cy="341135"/>
              </a:xfrm>
            </p:grpSpPr>
            <p:sp>
              <p:nvSpPr>
                <p:cNvPr id="157" name="圆角矩形 156"/>
                <p:cNvSpPr/>
                <p:nvPr/>
              </p:nvSpPr>
              <p:spPr>
                <a:xfrm>
                  <a:off x="3594128" y="3613357"/>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58" name="图片 15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96514" y="3637334"/>
                  <a:ext cx="286870" cy="286870"/>
                </a:xfrm>
                <a:prstGeom prst="rect">
                  <a:avLst/>
                </a:prstGeom>
              </p:spPr>
            </p:pic>
          </p:grpSp>
          <p:grpSp>
            <p:nvGrpSpPr>
              <p:cNvPr id="51" name="组合 50"/>
              <p:cNvGrpSpPr/>
              <p:nvPr/>
            </p:nvGrpSpPr>
            <p:grpSpPr>
              <a:xfrm>
                <a:off x="5837719" y="5497069"/>
                <a:ext cx="494178" cy="341135"/>
                <a:chOff x="2859547" y="1564922"/>
                <a:chExt cx="494178" cy="341135"/>
              </a:xfrm>
            </p:grpSpPr>
            <p:sp>
              <p:nvSpPr>
                <p:cNvPr id="155" name="圆角矩形 154"/>
                <p:cNvSpPr/>
                <p:nvPr/>
              </p:nvSpPr>
              <p:spPr>
                <a:xfrm>
                  <a:off x="2859547" y="1564922"/>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56" name="图片 1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55676" y="1588858"/>
                  <a:ext cx="295517" cy="295517"/>
                </a:xfrm>
                <a:prstGeom prst="rect">
                  <a:avLst/>
                </a:prstGeom>
              </p:spPr>
            </p:pic>
          </p:grpSp>
          <p:sp>
            <p:nvSpPr>
              <p:cNvPr id="52" name="文本框 51"/>
              <p:cNvSpPr txBox="1"/>
              <p:nvPr/>
            </p:nvSpPr>
            <p:spPr>
              <a:xfrm>
                <a:off x="1367163" y="2071680"/>
                <a:ext cx="543584" cy="248314"/>
              </a:xfrm>
              <a:prstGeom prst="rect">
                <a:avLst/>
              </a:prstGeom>
              <a:noFill/>
            </p:spPr>
            <p:txBody>
              <a:bodyPr wrap="none" rtlCol="0">
                <a:spAutoFit/>
              </a:bodyPr>
              <a:lstStyle/>
              <a:p>
                <a:pPr algn="ctr"/>
                <a:r>
                  <a:rPr lang="zh-CN" altLang="en-US" sz="600" dirty="0">
                    <a:latin typeface="微软雅黑" panose="020B0503020204020204" pitchFamily="34" charset="-122"/>
                    <a:ea typeface="微软雅黑" panose="020B0503020204020204" pitchFamily="34" charset="-122"/>
                  </a:rPr>
                  <a:t>防火墙</a:t>
                </a:r>
                <a:endParaRPr lang="zh-CN" altLang="en-US" sz="600" dirty="0">
                  <a:latin typeface="微软雅黑" panose="020B0503020204020204" pitchFamily="34" charset="-122"/>
                  <a:ea typeface="微软雅黑" panose="020B0503020204020204" pitchFamily="34" charset="-122"/>
                </a:endParaRPr>
              </a:p>
            </p:txBody>
          </p:sp>
          <p:sp>
            <p:nvSpPr>
              <p:cNvPr id="53" name="文本框 52"/>
              <p:cNvSpPr txBox="1"/>
              <p:nvPr/>
            </p:nvSpPr>
            <p:spPr>
              <a:xfrm>
                <a:off x="1383936" y="2447999"/>
                <a:ext cx="510029" cy="331085"/>
              </a:xfrm>
              <a:prstGeom prst="rect">
                <a:avLst/>
              </a:prstGeom>
              <a:noFill/>
            </p:spPr>
            <p:txBody>
              <a:bodyPr wrap="none" rtlCol="0">
                <a:spAutoFit/>
              </a:bodyPr>
              <a:lstStyle/>
              <a:p>
                <a:pPr algn="ctr"/>
                <a:r>
                  <a:rPr lang="en-US" altLang="zh-CN" sz="1000" b="1" dirty="0">
                    <a:solidFill>
                      <a:srgbClr val="019E71"/>
                    </a:solidFill>
                    <a:latin typeface="微软雅黑" panose="020B0503020204020204" pitchFamily="34" charset="-122"/>
                    <a:ea typeface="微软雅黑" panose="020B0503020204020204" pitchFamily="34" charset="-122"/>
                  </a:rPr>
                  <a:t>IPS</a:t>
                </a:r>
                <a:endParaRPr lang="zh-CN" altLang="en-US" sz="1000" b="1" dirty="0">
                  <a:solidFill>
                    <a:srgbClr val="019E7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303828" y="2902100"/>
                <a:ext cx="644249" cy="248314"/>
              </a:xfrm>
              <a:prstGeom prst="rect">
                <a:avLst/>
              </a:prstGeom>
              <a:noFill/>
            </p:spPr>
            <p:txBody>
              <a:bodyPr wrap="none" rtlCol="0">
                <a:spAutoFit/>
              </a:bodyPr>
              <a:lstStyle/>
              <a:p>
                <a:pPr algn="ctr"/>
                <a:r>
                  <a:rPr lang="zh-CN" altLang="en-US" sz="600" dirty="0">
                    <a:latin typeface="微软雅黑" panose="020B0503020204020204" pitchFamily="34" charset="-122"/>
                    <a:ea typeface="微软雅黑" panose="020B0503020204020204" pitchFamily="34" charset="-122"/>
                  </a:rPr>
                  <a:t>行为管理</a:t>
                </a:r>
                <a:endParaRPr lang="zh-CN" altLang="en-US" sz="600" dirty="0">
                  <a:latin typeface="微软雅黑" panose="020B0503020204020204" pitchFamily="34" charset="-122"/>
                  <a:ea typeface="微软雅黑" panose="020B0503020204020204" pitchFamily="34" charset="-122"/>
                </a:endParaRPr>
              </a:p>
            </p:txBody>
          </p:sp>
          <p:sp>
            <p:nvSpPr>
              <p:cNvPr id="55" name="文本框 54"/>
              <p:cNvSpPr txBox="1"/>
              <p:nvPr/>
            </p:nvSpPr>
            <p:spPr>
              <a:xfrm>
                <a:off x="1048283" y="3909765"/>
                <a:ext cx="531000" cy="331085"/>
              </a:xfrm>
              <a:prstGeom prst="rect">
                <a:avLst/>
              </a:prstGeom>
              <a:noFill/>
            </p:spPr>
            <p:txBody>
              <a:bodyPr wrap="none" rtlCol="0">
                <a:spAutoFit/>
              </a:bodyPr>
              <a:lstStyle/>
              <a:p>
                <a:pPr algn="ctr"/>
                <a:r>
                  <a:rPr lang="en-US" altLang="zh-CN" sz="1000" b="1" dirty="0">
                    <a:solidFill>
                      <a:srgbClr val="019E71"/>
                    </a:solidFill>
                    <a:latin typeface="微软雅黑" panose="020B0503020204020204" pitchFamily="34" charset="-122"/>
                    <a:ea typeface="微软雅黑" panose="020B0503020204020204" pitchFamily="34" charset="-122"/>
                  </a:rPr>
                  <a:t>IDS</a:t>
                </a:r>
                <a:endParaRPr lang="zh-CN" altLang="en-US" sz="1000" b="1" dirty="0">
                  <a:solidFill>
                    <a:srgbClr val="019E7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945843" y="4508594"/>
                <a:ext cx="845575" cy="248314"/>
              </a:xfrm>
              <a:prstGeom prst="rect">
                <a:avLst/>
              </a:prstGeom>
              <a:noFill/>
            </p:spPr>
            <p:txBody>
              <a:bodyPr wrap="none" rtlCol="0">
                <a:spAutoFit/>
              </a:bodyPr>
              <a:lstStyle/>
              <a:p>
                <a:pPr algn="ctr"/>
                <a:r>
                  <a:rPr lang="zh-CN" altLang="en-US" sz="600" dirty="0">
                    <a:latin typeface="微软雅黑" panose="020B0503020204020204" pitchFamily="34" charset="-122"/>
                    <a:ea typeface="微软雅黑" panose="020B0503020204020204" pitchFamily="34" charset="-122"/>
                  </a:rPr>
                  <a:t>网络审计回溯</a:t>
                </a:r>
                <a:endParaRPr lang="zh-CN" altLang="en-US" sz="600"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5762152" y="5845734"/>
                <a:ext cx="661026" cy="227621"/>
              </a:xfrm>
              <a:prstGeom prst="rect">
                <a:avLst/>
              </a:prstGeom>
              <a:noFill/>
            </p:spPr>
            <p:txBody>
              <a:bodyPr wrap="none" rtlCol="0">
                <a:spAutoFit/>
              </a:bodyPr>
              <a:lstStyle/>
              <a:p>
                <a:pPr algn="ctr"/>
                <a:r>
                  <a:rPr lang="zh-CN" altLang="en-US" sz="500" dirty="0">
                    <a:latin typeface="微软雅黑" panose="020B0503020204020204" pitchFamily="34" charset="-122"/>
                    <a:ea typeface="微软雅黑" panose="020B0503020204020204" pitchFamily="34" charset="-122"/>
                  </a:rPr>
                  <a:t>数据库审计</a:t>
                </a:r>
                <a:endParaRPr lang="zh-CN" altLang="en-US" sz="500" dirty="0">
                  <a:latin typeface="微软雅黑" panose="020B0503020204020204" pitchFamily="34" charset="-122"/>
                  <a:ea typeface="微软雅黑" panose="020B0503020204020204" pitchFamily="34" charset="-122"/>
                </a:endParaRPr>
              </a:p>
            </p:txBody>
          </p:sp>
          <p:pic>
            <p:nvPicPr>
              <p:cNvPr id="58" name="Picture 8" descr="D:\My Documents\2013.6\烽火PPT\03---素材\彩图\icon01-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1540" y="5377953"/>
                <a:ext cx="313671" cy="3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7" descr="D:\My Documents\2013.6\烽火PPT\03---素材\彩图\icon01-7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0107" y="5377954"/>
                <a:ext cx="319622" cy="30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组合 59"/>
              <p:cNvGrpSpPr/>
              <p:nvPr/>
            </p:nvGrpSpPr>
            <p:grpSpPr>
              <a:xfrm>
                <a:off x="4263332" y="2966325"/>
                <a:ext cx="494178" cy="341135"/>
                <a:chOff x="10351453" y="3629431"/>
                <a:chExt cx="494178" cy="341135"/>
              </a:xfrm>
            </p:grpSpPr>
            <p:sp>
              <p:nvSpPr>
                <p:cNvPr id="153" name="圆角矩形 152"/>
                <p:cNvSpPr/>
                <p:nvPr/>
              </p:nvSpPr>
              <p:spPr>
                <a:xfrm>
                  <a:off x="10351453" y="3629431"/>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54" name="图片 1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481899" y="3670199"/>
                  <a:ext cx="257292" cy="257292"/>
                </a:xfrm>
                <a:prstGeom prst="rect">
                  <a:avLst/>
                </a:prstGeom>
              </p:spPr>
            </p:pic>
          </p:grpSp>
          <p:grpSp>
            <p:nvGrpSpPr>
              <p:cNvPr id="61" name="组合 2"/>
              <p:cNvGrpSpPr/>
              <p:nvPr/>
            </p:nvGrpSpPr>
            <p:grpSpPr bwMode="auto">
              <a:xfrm>
                <a:off x="4321639" y="5443470"/>
                <a:ext cx="259640" cy="454191"/>
                <a:chOff x="6227763" y="620713"/>
                <a:chExt cx="576262" cy="1008062"/>
              </a:xfrm>
            </p:grpSpPr>
            <p:sp>
              <p:nvSpPr>
                <p:cNvPr id="143" name="立方体 142"/>
                <p:cNvSpPr>
                  <a:spLocks noChangeArrowheads="1"/>
                </p:cNvSpPr>
                <p:nvPr/>
              </p:nvSpPr>
              <p:spPr bwMode="auto">
                <a:xfrm>
                  <a:off x="6227763" y="620713"/>
                  <a:ext cx="576262" cy="1008062"/>
                </a:xfrm>
                <a:prstGeom prst="cube">
                  <a:avLst>
                    <a:gd name="adj" fmla="val 25000"/>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44" name="椭圆 143"/>
                <p:cNvSpPr>
                  <a:spLocks noChangeArrowheads="1"/>
                </p:cNvSpPr>
                <p:nvPr/>
              </p:nvSpPr>
              <p:spPr bwMode="auto">
                <a:xfrm>
                  <a:off x="6300788" y="836613"/>
                  <a:ext cx="71437" cy="46037"/>
                </a:xfrm>
                <a:prstGeom prst="ellipse">
                  <a:avLst/>
                </a:prstGeom>
                <a:gradFill rotWithShape="1">
                  <a:gsLst>
                    <a:gs pos="0">
                      <a:srgbClr val="AFE0E4"/>
                    </a:gs>
                    <a:gs pos="20000">
                      <a:srgbClr val="AFDEE2"/>
                    </a:gs>
                    <a:gs pos="100000">
                      <a:srgbClr val="85AAAD"/>
                    </a:gs>
                  </a:gsLst>
                  <a:lin ang="5400000"/>
                </a:gradFill>
                <a:ln w="9525">
                  <a:solidFill>
                    <a:srgbClr val="B6DCDF"/>
                  </a:solidFill>
                  <a:round/>
                </a:ln>
                <a:effectLst>
                  <a:outerShdw blurRad="40000" dist="23000" dir="5400000" rotWithShape="0">
                    <a:srgbClr val="808080">
                      <a:alpha val="34999"/>
                    </a:srgbClr>
                  </a:outerShdw>
                </a:effectLst>
              </p:spPr>
              <p:txBody>
                <a:bodyPr anchor="ctr"/>
                <a:lstStyle/>
                <a:p>
                  <a:pPr algn="ctr">
                    <a:defRPr/>
                  </a:pPr>
                  <a:endParaRPr kumimoji="1" lang="zh-CN" altLang="en-US" sz="1100" dirty="0">
                    <a:solidFill>
                      <a:schemeClr val="lt1"/>
                    </a:solidFill>
                    <a:latin typeface="微软雅黑" panose="020B0503020204020204" pitchFamily="34" charset="-122"/>
                    <a:ea typeface="+mn-ea"/>
                  </a:endParaRPr>
                </a:p>
              </p:txBody>
            </p:sp>
            <p:sp>
              <p:nvSpPr>
                <p:cNvPr id="145" name="圆角矩形 144"/>
                <p:cNvSpPr>
                  <a:spLocks noChangeArrowheads="1"/>
                </p:cNvSpPr>
                <p:nvPr/>
              </p:nvSpPr>
              <p:spPr bwMode="auto">
                <a:xfrm>
                  <a:off x="6227763" y="981075"/>
                  <a:ext cx="431800" cy="71438"/>
                </a:xfrm>
                <a:prstGeom prst="roundRect">
                  <a:avLst>
                    <a:gd name="adj" fmla="val 16667"/>
                  </a:avLst>
                </a:prstGeom>
                <a:solidFill>
                  <a:schemeClr val="bg1"/>
                </a:solidFill>
                <a:ln w="9525">
                  <a:solidFill>
                    <a:srgbClr val="3366FF"/>
                  </a:solidFill>
                  <a:round/>
                </a:ln>
                <a:effectLst>
                  <a:outerShdw blurRad="40000" dist="23000" dir="5400000" rotWithShape="0">
                    <a:srgbClr val="808080">
                      <a:alpha val="34999"/>
                    </a:srgbClr>
                  </a:outerShdw>
                </a:effectLst>
              </p:spPr>
              <p:txBody>
                <a:bodyPr anchor="ctr"/>
                <a:lstStyle/>
                <a:p>
                  <a:pPr algn="ctr">
                    <a:defRPr/>
                  </a:pPr>
                  <a:endParaRPr kumimoji="1" lang="zh-CN" altLang="en-US" sz="1100" dirty="0">
                    <a:solidFill>
                      <a:schemeClr val="lt1"/>
                    </a:solidFill>
                    <a:latin typeface="微软雅黑" panose="020B0503020204020204" pitchFamily="34" charset="-122"/>
                    <a:ea typeface="+mn-ea"/>
                  </a:endParaRPr>
                </a:p>
              </p:txBody>
            </p:sp>
            <p:cxnSp>
              <p:nvCxnSpPr>
                <p:cNvPr id="146" name="直线连接符 10"/>
                <p:cNvCxnSpPr>
                  <a:cxnSpLocks noChangeShapeType="1"/>
                  <a:stCxn id="145" idx="1"/>
                  <a:endCxn id="145" idx="3"/>
                </p:cNvCxnSpPr>
                <p:nvPr/>
              </p:nvCxnSpPr>
              <p:spPr bwMode="auto">
                <a:xfrm>
                  <a:off x="6227763" y="1016000"/>
                  <a:ext cx="431800" cy="0"/>
                </a:xfrm>
                <a:prstGeom prst="line">
                  <a:avLst/>
                </a:prstGeom>
                <a:noFill/>
                <a:ln w="12700">
                  <a:solidFill>
                    <a:schemeClr val="tx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7" name="直线连接符 628"/>
                <p:cNvCxnSpPr>
                  <a:cxnSpLocks noChangeShapeType="1"/>
                </p:cNvCxnSpPr>
                <p:nvPr/>
              </p:nvCxnSpPr>
              <p:spPr bwMode="auto">
                <a:xfrm>
                  <a:off x="6227763" y="1196975"/>
                  <a:ext cx="431800" cy="0"/>
                </a:xfrm>
                <a:prstGeom prst="line">
                  <a:avLst/>
                </a:prstGeom>
                <a:noFill/>
                <a:ln w="12700">
                  <a:solidFill>
                    <a:srgbClr val="7F7F7F"/>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8" name="直线连接符 630"/>
                <p:cNvCxnSpPr>
                  <a:cxnSpLocks noChangeShapeType="1"/>
                </p:cNvCxnSpPr>
                <p:nvPr/>
              </p:nvCxnSpPr>
              <p:spPr bwMode="auto">
                <a:xfrm>
                  <a:off x="6227763" y="1341438"/>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9" name="直线连接符 632"/>
                <p:cNvCxnSpPr>
                  <a:cxnSpLocks noChangeShapeType="1"/>
                </p:cNvCxnSpPr>
                <p:nvPr/>
              </p:nvCxnSpPr>
              <p:spPr bwMode="auto">
                <a:xfrm>
                  <a:off x="6227763" y="1412875"/>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0" name="直线连接符 633"/>
                <p:cNvCxnSpPr>
                  <a:cxnSpLocks noChangeShapeType="1"/>
                </p:cNvCxnSpPr>
                <p:nvPr/>
              </p:nvCxnSpPr>
              <p:spPr bwMode="auto">
                <a:xfrm>
                  <a:off x="6227763" y="1484313"/>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1" name="直线连接符 634"/>
                <p:cNvCxnSpPr>
                  <a:cxnSpLocks noChangeShapeType="1"/>
                </p:cNvCxnSpPr>
                <p:nvPr/>
              </p:nvCxnSpPr>
              <p:spPr bwMode="auto">
                <a:xfrm>
                  <a:off x="6227763" y="1557338"/>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2" name="直线连接符 635"/>
                <p:cNvCxnSpPr>
                  <a:cxnSpLocks noChangeShapeType="1"/>
                  <a:endCxn id="143" idx="5"/>
                </p:cNvCxnSpPr>
                <p:nvPr/>
              </p:nvCxnSpPr>
              <p:spPr bwMode="auto">
                <a:xfrm flipV="1">
                  <a:off x="6659563" y="1052513"/>
                  <a:ext cx="144462" cy="152400"/>
                </a:xfrm>
                <a:prstGeom prst="line">
                  <a:avLst/>
                </a:prstGeom>
                <a:noFill/>
                <a:ln w="12700">
                  <a:solidFill>
                    <a:srgbClr val="7F7F7F"/>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62" name="组合 61"/>
              <p:cNvGrpSpPr/>
              <p:nvPr/>
            </p:nvGrpSpPr>
            <p:grpSpPr>
              <a:xfrm>
                <a:off x="4990549" y="5450525"/>
                <a:ext cx="350478" cy="438098"/>
                <a:chOff x="11653507" y="828300"/>
                <a:chExt cx="863600" cy="1079500"/>
              </a:xfrm>
            </p:grpSpPr>
            <p:sp>
              <p:nvSpPr>
                <p:cNvPr id="135" name="立方体 134"/>
                <p:cNvSpPr>
                  <a:spLocks noChangeArrowheads="1"/>
                </p:cNvSpPr>
                <p:nvPr/>
              </p:nvSpPr>
              <p:spPr bwMode="auto">
                <a:xfrm>
                  <a:off x="11653507" y="828300"/>
                  <a:ext cx="863600" cy="1079500"/>
                </a:xfrm>
                <a:prstGeom prst="cube">
                  <a:avLst>
                    <a:gd name="adj" fmla="val 27074"/>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6" name="组 3"/>
                <p:cNvGrpSpPr/>
                <p:nvPr/>
              </p:nvGrpSpPr>
              <p:grpSpPr bwMode="auto">
                <a:xfrm>
                  <a:off x="11694782" y="1091825"/>
                  <a:ext cx="534988" cy="747713"/>
                  <a:chOff x="7956376" y="1412776"/>
                  <a:chExt cx="303121" cy="493712"/>
                </a:xfrm>
              </p:grpSpPr>
              <p:sp>
                <p:nvSpPr>
                  <p:cNvPr id="137" name="立方体 136"/>
                  <p:cNvSpPr>
                    <a:spLocks noChangeArrowheads="1"/>
                  </p:cNvSpPr>
                  <p:nvPr/>
                </p:nvSpPr>
                <p:spPr bwMode="auto">
                  <a:xfrm>
                    <a:off x="7956376" y="1412776"/>
                    <a:ext cx="303121" cy="82810"/>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38" name="立方体 137"/>
                  <p:cNvSpPr>
                    <a:spLocks noChangeArrowheads="1"/>
                  </p:cNvSpPr>
                  <p:nvPr/>
                </p:nvSpPr>
                <p:spPr bwMode="auto">
                  <a:xfrm>
                    <a:off x="7956376" y="1495586"/>
                    <a:ext cx="303121" cy="82809"/>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39" name="立方体 138"/>
                  <p:cNvSpPr>
                    <a:spLocks noChangeArrowheads="1"/>
                  </p:cNvSpPr>
                  <p:nvPr/>
                </p:nvSpPr>
                <p:spPr bwMode="auto">
                  <a:xfrm>
                    <a:off x="7956376" y="1578395"/>
                    <a:ext cx="303121" cy="81761"/>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40" name="立方体 139"/>
                  <p:cNvSpPr>
                    <a:spLocks noChangeArrowheads="1"/>
                  </p:cNvSpPr>
                  <p:nvPr/>
                </p:nvSpPr>
                <p:spPr bwMode="auto">
                  <a:xfrm>
                    <a:off x="7956376" y="1660156"/>
                    <a:ext cx="303121" cy="80713"/>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41" name="立方体 140"/>
                  <p:cNvSpPr>
                    <a:spLocks noChangeArrowheads="1"/>
                  </p:cNvSpPr>
                  <p:nvPr/>
                </p:nvSpPr>
                <p:spPr bwMode="auto">
                  <a:xfrm>
                    <a:off x="7956376" y="1740869"/>
                    <a:ext cx="303121" cy="82809"/>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42" name="立方体 141"/>
                  <p:cNvSpPr>
                    <a:spLocks noChangeArrowheads="1"/>
                  </p:cNvSpPr>
                  <p:nvPr/>
                </p:nvSpPr>
                <p:spPr bwMode="auto">
                  <a:xfrm>
                    <a:off x="7956376" y="1823678"/>
                    <a:ext cx="303121" cy="82810"/>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grpSp>
          <p:grpSp>
            <p:nvGrpSpPr>
              <p:cNvPr id="63" name="组合 2"/>
              <p:cNvGrpSpPr/>
              <p:nvPr/>
            </p:nvGrpSpPr>
            <p:grpSpPr bwMode="auto">
              <a:xfrm>
                <a:off x="4586694" y="5443470"/>
                <a:ext cx="259640" cy="454191"/>
                <a:chOff x="6227763" y="620713"/>
                <a:chExt cx="576262" cy="1008062"/>
              </a:xfrm>
            </p:grpSpPr>
            <p:sp>
              <p:nvSpPr>
                <p:cNvPr id="125" name="立方体 124"/>
                <p:cNvSpPr>
                  <a:spLocks noChangeArrowheads="1"/>
                </p:cNvSpPr>
                <p:nvPr/>
              </p:nvSpPr>
              <p:spPr bwMode="auto">
                <a:xfrm>
                  <a:off x="6227763" y="620713"/>
                  <a:ext cx="576262" cy="1008062"/>
                </a:xfrm>
                <a:prstGeom prst="cube">
                  <a:avLst>
                    <a:gd name="adj" fmla="val 25000"/>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26" name="椭圆 125"/>
                <p:cNvSpPr>
                  <a:spLocks noChangeArrowheads="1"/>
                </p:cNvSpPr>
                <p:nvPr/>
              </p:nvSpPr>
              <p:spPr bwMode="auto">
                <a:xfrm>
                  <a:off x="6300788" y="836613"/>
                  <a:ext cx="71437" cy="46037"/>
                </a:xfrm>
                <a:prstGeom prst="ellipse">
                  <a:avLst/>
                </a:prstGeom>
                <a:gradFill rotWithShape="1">
                  <a:gsLst>
                    <a:gs pos="0">
                      <a:srgbClr val="AFE0E4"/>
                    </a:gs>
                    <a:gs pos="20000">
                      <a:srgbClr val="AFDEE2"/>
                    </a:gs>
                    <a:gs pos="100000">
                      <a:srgbClr val="85AAAD"/>
                    </a:gs>
                  </a:gsLst>
                  <a:lin ang="5400000"/>
                </a:gradFill>
                <a:ln w="9525">
                  <a:solidFill>
                    <a:srgbClr val="B6DCDF"/>
                  </a:solidFill>
                  <a:round/>
                </a:ln>
                <a:effectLst>
                  <a:outerShdw blurRad="40000" dist="23000" dir="5400000" rotWithShape="0">
                    <a:srgbClr val="808080">
                      <a:alpha val="34999"/>
                    </a:srgbClr>
                  </a:outerShdw>
                </a:effectLst>
              </p:spPr>
              <p:txBody>
                <a:bodyPr anchor="ctr"/>
                <a:lstStyle/>
                <a:p>
                  <a:pPr algn="ctr">
                    <a:defRPr/>
                  </a:pPr>
                  <a:endParaRPr kumimoji="1" lang="zh-CN" altLang="en-US" sz="1100" dirty="0">
                    <a:solidFill>
                      <a:schemeClr val="lt1"/>
                    </a:solidFill>
                    <a:latin typeface="微软雅黑" panose="020B0503020204020204" pitchFamily="34" charset="-122"/>
                    <a:ea typeface="+mn-ea"/>
                  </a:endParaRPr>
                </a:p>
              </p:txBody>
            </p:sp>
            <p:sp>
              <p:nvSpPr>
                <p:cNvPr id="127" name="圆角矩形 126"/>
                <p:cNvSpPr>
                  <a:spLocks noChangeArrowheads="1"/>
                </p:cNvSpPr>
                <p:nvPr/>
              </p:nvSpPr>
              <p:spPr bwMode="auto">
                <a:xfrm>
                  <a:off x="6227763" y="981075"/>
                  <a:ext cx="431800" cy="71438"/>
                </a:xfrm>
                <a:prstGeom prst="roundRect">
                  <a:avLst>
                    <a:gd name="adj" fmla="val 16667"/>
                  </a:avLst>
                </a:prstGeom>
                <a:solidFill>
                  <a:schemeClr val="bg1"/>
                </a:solidFill>
                <a:ln w="9525">
                  <a:solidFill>
                    <a:srgbClr val="3366FF"/>
                  </a:solidFill>
                  <a:round/>
                </a:ln>
                <a:effectLst>
                  <a:outerShdw blurRad="40000" dist="23000" dir="5400000" rotWithShape="0">
                    <a:srgbClr val="808080">
                      <a:alpha val="34999"/>
                    </a:srgbClr>
                  </a:outerShdw>
                </a:effectLst>
              </p:spPr>
              <p:txBody>
                <a:bodyPr anchor="ctr"/>
                <a:lstStyle/>
                <a:p>
                  <a:pPr algn="ctr">
                    <a:defRPr/>
                  </a:pPr>
                  <a:endParaRPr kumimoji="1" lang="zh-CN" altLang="en-US" sz="1100" dirty="0">
                    <a:solidFill>
                      <a:schemeClr val="lt1"/>
                    </a:solidFill>
                    <a:latin typeface="微软雅黑" panose="020B0503020204020204" pitchFamily="34" charset="-122"/>
                    <a:ea typeface="+mn-ea"/>
                  </a:endParaRPr>
                </a:p>
              </p:txBody>
            </p:sp>
            <p:cxnSp>
              <p:nvCxnSpPr>
                <p:cNvPr id="128" name="直线连接符 10"/>
                <p:cNvCxnSpPr>
                  <a:cxnSpLocks noChangeShapeType="1"/>
                  <a:stCxn id="127" idx="1"/>
                  <a:endCxn id="127" idx="3"/>
                </p:cNvCxnSpPr>
                <p:nvPr/>
              </p:nvCxnSpPr>
              <p:spPr bwMode="auto">
                <a:xfrm>
                  <a:off x="6227763" y="1016000"/>
                  <a:ext cx="431800" cy="0"/>
                </a:xfrm>
                <a:prstGeom prst="line">
                  <a:avLst/>
                </a:prstGeom>
                <a:noFill/>
                <a:ln w="12700">
                  <a:solidFill>
                    <a:schemeClr val="tx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9" name="直线连接符 628"/>
                <p:cNvCxnSpPr>
                  <a:cxnSpLocks noChangeShapeType="1"/>
                </p:cNvCxnSpPr>
                <p:nvPr/>
              </p:nvCxnSpPr>
              <p:spPr bwMode="auto">
                <a:xfrm>
                  <a:off x="6227763" y="1196975"/>
                  <a:ext cx="431800" cy="0"/>
                </a:xfrm>
                <a:prstGeom prst="line">
                  <a:avLst/>
                </a:prstGeom>
                <a:noFill/>
                <a:ln w="12700">
                  <a:solidFill>
                    <a:srgbClr val="7F7F7F"/>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0" name="直线连接符 630"/>
                <p:cNvCxnSpPr>
                  <a:cxnSpLocks noChangeShapeType="1"/>
                </p:cNvCxnSpPr>
                <p:nvPr/>
              </p:nvCxnSpPr>
              <p:spPr bwMode="auto">
                <a:xfrm>
                  <a:off x="6227763" y="1341438"/>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1" name="直线连接符 632"/>
                <p:cNvCxnSpPr>
                  <a:cxnSpLocks noChangeShapeType="1"/>
                </p:cNvCxnSpPr>
                <p:nvPr/>
              </p:nvCxnSpPr>
              <p:spPr bwMode="auto">
                <a:xfrm>
                  <a:off x="6227763" y="1412875"/>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2" name="直线连接符 633"/>
                <p:cNvCxnSpPr>
                  <a:cxnSpLocks noChangeShapeType="1"/>
                </p:cNvCxnSpPr>
                <p:nvPr/>
              </p:nvCxnSpPr>
              <p:spPr bwMode="auto">
                <a:xfrm>
                  <a:off x="6227763" y="1484313"/>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3" name="直线连接符 634"/>
                <p:cNvCxnSpPr>
                  <a:cxnSpLocks noChangeShapeType="1"/>
                </p:cNvCxnSpPr>
                <p:nvPr/>
              </p:nvCxnSpPr>
              <p:spPr bwMode="auto">
                <a:xfrm>
                  <a:off x="6227763" y="1557338"/>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4" name="直线连接符 635"/>
                <p:cNvCxnSpPr>
                  <a:cxnSpLocks noChangeShapeType="1"/>
                  <a:endCxn id="125" idx="5"/>
                </p:cNvCxnSpPr>
                <p:nvPr/>
              </p:nvCxnSpPr>
              <p:spPr bwMode="auto">
                <a:xfrm flipV="1">
                  <a:off x="6659563" y="1052513"/>
                  <a:ext cx="144462" cy="152400"/>
                </a:xfrm>
                <a:prstGeom prst="line">
                  <a:avLst/>
                </a:prstGeom>
                <a:noFill/>
                <a:ln w="12700">
                  <a:solidFill>
                    <a:srgbClr val="7F7F7F"/>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64" name="组合 63"/>
              <p:cNvGrpSpPr/>
              <p:nvPr/>
            </p:nvGrpSpPr>
            <p:grpSpPr>
              <a:xfrm>
                <a:off x="5304448" y="5450525"/>
                <a:ext cx="350478" cy="438098"/>
                <a:chOff x="11653507" y="828300"/>
                <a:chExt cx="863600" cy="1079500"/>
              </a:xfrm>
            </p:grpSpPr>
            <p:sp>
              <p:nvSpPr>
                <p:cNvPr id="117" name="立方体 116"/>
                <p:cNvSpPr>
                  <a:spLocks noChangeArrowheads="1"/>
                </p:cNvSpPr>
                <p:nvPr/>
              </p:nvSpPr>
              <p:spPr bwMode="auto">
                <a:xfrm>
                  <a:off x="11653507" y="828300"/>
                  <a:ext cx="863600" cy="1079500"/>
                </a:xfrm>
                <a:prstGeom prst="cube">
                  <a:avLst>
                    <a:gd name="adj" fmla="val 27074"/>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18" name="组 3"/>
                <p:cNvGrpSpPr/>
                <p:nvPr/>
              </p:nvGrpSpPr>
              <p:grpSpPr bwMode="auto">
                <a:xfrm>
                  <a:off x="11694782" y="1091825"/>
                  <a:ext cx="534988" cy="747713"/>
                  <a:chOff x="7956376" y="1412776"/>
                  <a:chExt cx="303121" cy="493712"/>
                </a:xfrm>
              </p:grpSpPr>
              <p:sp>
                <p:nvSpPr>
                  <p:cNvPr id="119" name="立方体 118"/>
                  <p:cNvSpPr>
                    <a:spLocks noChangeArrowheads="1"/>
                  </p:cNvSpPr>
                  <p:nvPr/>
                </p:nvSpPr>
                <p:spPr bwMode="auto">
                  <a:xfrm>
                    <a:off x="7956376" y="1412776"/>
                    <a:ext cx="303121" cy="82810"/>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20" name="立方体 119"/>
                  <p:cNvSpPr>
                    <a:spLocks noChangeArrowheads="1"/>
                  </p:cNvSpPr>
                  <p:nvPr/>
                </p:nvSpPr>
                <p:spPr bwMode="auto">
                  <a:xfrm>
                    <a:off x="7956376" y="1495586"/>
                    <a:ext cx="303121" cy="82809"/>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21" name="立方体 120"/>
                  <p:cNvSpPr>
                    <a:spLocks noChangeArrowheads="1"/>
                  </p:cNvSpPr>
                  <p:nvPr/>
                </p:nvSpPr>
                <p:spPr bwMode="auto">
                  <a:xfrm>
                    <a:off x="7956376" y="1578395"/>
                    <a:ext cx="303121" cy="81761"/>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22" name="立方体 121"/>
                  <p:cNvSpPr>
                    <a:spLocks noChangeArrowheads="1"/>
                  </p:cNvSpPr>
                  <p:nvPr/>
                </p:nvSpPr>
                <p:spPr bwMode="auto">
                  <a:xfrm>
                    <a:off x="7956376" y="1660156"/>
                    <a:ext cx="303121" cy="80713"/>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23" name="立方体 122"/>
                  <p:cNvSpPr>
                    <a:spLocks noChangeArrowheads="1"/>
                  </p:cNvSpPr>
                  <p:nvPr/>
                </p:nvSpPr>
                <p:spPr bwMode="auto">
                  <a:xfrm>
                    <a:off x="7956376" y="1740869"/>
                    <a:ext cx="303121" cy="82809"/>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24" name="立方体 123"/>
                  <p:cNvSpPr>
                    <a:spLocks noChangeArrowheads="1"/>
                  </p:cNvSpPr>
                  <p:nvPr/>
                </p:nvSpPr>
                <p:spPr bwMode="auto">
                  <a:xfrm>
                    <a:off x="7956376" y="1823678"/>
                    <a:ext cx="303121" cy="82810"/>
                  </a:xfrm>
                  <a:prstGeom prst="cube">
                    <a:avLst>
                      <a:gd name="adj" fmla="val 25000"/>
                    </a:avLst>
                  </a:prstGeom>
                  <a:solidFill>
                    <a:srgbClr val="606060"/>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grpSp>
          <p:sp>
            <p:nvSpPr>
              <p:cNvPr id="65" name="文本框 64"/>
              <p:cNvSpPr txBox="1"/>
              <p:nvPr/>
            </p:nvSpPr>
            <p:spPr>
              <a:xfrm>
                <a:off x="4244448" y="3305196"/>
                <a:ext cx="543584" cy="248314"/>
              </a:xfrm>
              <a:prstGeom prst="rect">
                <a:avLst/>
              </a:prstGeom>
              <a:noFill/>
            </p:spPr>
            <p:txBody>
              <a:bodyPr wrap="none" rtlCol="0">
                <a:spAutoFit/>
              </a:bodyPr>
              <a:lstStyle/>
              <a:p>
                <a:pPr algn="ctr"/>
                <a:r>
                  <a:rPr lang="zh-CN" altLang="en-US" sz="600" dirty="0">
                    <a:latin typeface="微软雅黑" panose="020B0503020204020204" pitchFamily="34" charset="-122"/>
                    <a:ea typeface="微软雅黑" panose="020B0503020204020204" pitchFamily="34" charset="-122"/>
                  </a:rPr>
                  <a:t>堡垒机</a:t>
                </a:r>
                <a:endParaRPr lang="zh-CN" altLang="en-US" sz="600" dirty="0">
                  <a:latin typeface="微软雅黑" panose="020B0503020204020204" pitchFamily="34" charset="-122"/>
                  <a:ea typeface="微软雅黑" panose="020B0503020204020204" pitchFamily="34" charset="-122"/>
                </a:endParaRPr>
              </a:p>
            </p:txBody>
          </p:sp>
          <p:sp>
            <p:nvSpPr>
              <p:cNvPr id="66" name="文本框 65"/>
              <p:cNvSpPr txBox="1"/>
              <p:nvPr/>
            </p:nvSpPr>
            <p:spPr>
              <a:xfrm>
                <a:off x="4934235" y="3303704"/>
                <a:ext cx="644249" cy="248314"/>
              </a:xfrm>
              <a:prstGeom prst="rect">
                <a:avLst/>
              </a:prstGeom>
              <a:noFill/>
            </p:spPr>
            <p:txBody>
              <a:bodyPr wrap="none" rtlCol="0">
                <a:spAutoFit/>
              </a:bodyPr>
              <a:lstStyle/>
              <a:p>
                <a:pPr algn="ctr"/>
                <a:r>
                  <a:rPr lang="zh-CN" altLang="en-US" sz="600" dirty="0">
                    <a:latin typeface="微软雅黑" panose="020B0503020204020204" pitchFamily="34" charset="-122"/>
                    <a:ea typeface="微软雅黑" panose="020B0503020204020204" pitchFamily="34" charset="-122"/>
                  </a:rPr>
                  <a:t>漏洞扫描</a:t>
                </a:r>
                <a:endParaRPr lang="zh-CN" altLang="en-US" sz="600" dirty="0">
                  <a:latin typeface="微软雅黑" panose="020B0503020204020204" pitchFamily="34" charset="-122"/>
                  <a:ea typeface="微软雅黑" panose="020B0503020204020204" pitchFamily="34" charset="-122"/>
                </a:endParaRPr>
              </a:p>
            </p:txBody>
          </p:sp>
          <p:sp>
            <p:nvSpPr>
              <p:cNvPr id="67" name="文本框 66"/>
              <p:cNvSpPr txBox="1"/>
              <p:nvPr/>
            </p:nvSpPr>
            <p:spPr>
              <a:xfrm>
                <a:off x="4853829" y="3913254"/>
                <a:ext cx="845575" cy="248314"/>
              </a:xfrm>
              <a:prstGeom prst="rect">
                <a:avLst/>
              </a:prstGeom>
              <a:noFill/>
            </p:spPr>
            <p:txBody>
              <a:bodyPr wrap="none" rtlCol="0">
                <a:spAutoFit/>
              </a:bodyPr>
              <a:lstStyle/>
              <a:p>
                <a:pPr algn="ctr"/>
                <a:r>
                  <a:rPr lang="zh-CN" altLang="en-US" sz="600" dirty="0">
                    <a:latin typeface="微软雅黑" panose="020B0503020204020204" pitchFamily="34" charset="-122"/>
                    <a:ea typeface="微软雅黑" panose="020B0503020204020204" pitchFamily="34" charset="-122"/>
                  </a:rPr>
                  <a:t>安全准入认证</a:t>
                </a:r>
                <a:endParaRPr lang="zh-CN" altLang="en-US" sz="600" dirty="0">
                  <a:latin typeface="微软雅黑" panose="020B0503020204020204" pitchFamily="34" charset="-122"/>
                  <a:ea typeface="微软雅黑" panose="020B0503020204020204" pitchFamily="34" charset="-122"/>
                </a:endParaRPr>
              </a:p>
            </p:txBody>
          </p:sp>
          <p:sp>
            <p:nvSpPr>
              <p:cNvPr id="68" name="文本框 67"/>
              <p:cNvSpPr txBox="1"/>
              <p:nvPr/>
            </p:nvSpPr>
            <p:spPr>
              <a:xfrm>
                <a:off x="5625682" y="3305429"/>
                <a:ext cx="845575" cy="248314"/>
              </a:xfrm>
              <a:prstGeom prst="rect">
                <a:avLst/>
              </a:prstGeom>
              <a:noFill/>
            </p:spPr>
            <p:txBody>
              <a:bodyPr wrap="none" rtlCol="0">
                <a:spAutoFit/>
              </a:bodyPr>
              <a:lstStyle/>
              <a:p>
                <a:pPr algn="ctr"/>
                <a:r>
                  <a:rPr lang="zh-CN" altLang="en-US" sz="600" dirty="0">
                    <a:latin typeface="微软雅黑" panose="020B0503020204020204" pitchFamily="34" charset="-122"/>
                    <a:ea typeface="微软雅黑" panose="020B0503020204020204" pitchFamily="34" charset="-122"/>
                  </a:rPr>
                  <a:t>日志审计分析</a:t>
                </a:r>
                <a:endParaRPr lang="zh-CN" altLang="en-US" sz="600" dirty="0">
                  <a:latin typeface="微软雅黑" panose="020B0503020204020204" pitchFamily="34" charset="-122"/>
                  <a:ea typeface="微软雅黑" panose="020B0503020204020204" pitchFamily="34" charset="-122"/>
                </a:endParaRPr>
              </a:p>
            </p:txBody>
          </p:sp>
          <p:sp>
            <p:nvSpPr>
              <p:cNvPr id="69" name="文本框 68"/>
              <p:cNvSpPr txBox="1"/>
              <p:nvPr/>
            </p:nvSpPr>
            <p:spPr>
              <a:xfrm>
                <a:off x="4511165" y="4499754"/>
                <a:ext cx="644249" cy="248314"/>
              </a:xfrm>
              <a:prstGeom prst="rect">
                <a:avLst/>
              </a:prstGeom>
              <a:noFill/>
            </p:spPr>
            <p:txBody>
              <a:bodyPr wrap="none" rtlCol="0">
                <a:spAutoFit/>
              </a:bodyPr>
              <a:lstStyle/>
              <a:p>
                <a:pPr algn="ctr"/>
                <a:r>
                  <a:rPr lang="zh-CN" altLang="en-US" sz="600" dirty="0">
                    <a:latin typeface="微软雅黑" panose="020B0503020204020204" pitchFamily="34" charset="-122"/>
                    <a:ea typeface="微软雅黑" panose="020B0503020204020204" pitchFamily="34" charset="-122"/>
                  </a:rPr>
                  <a:t>态势感知</a:t>
                </a:r>
                <a:endParaRPr lang="zh-CN" altLang="en-US" sz="600" dirty="0">
                  <a:latin typeface="微软雅黑" panose="020B0503020204020204" pitchFamily="34" charset="-122"/>
                  <a:ea typeface="微软雅黑" panose="020B0503020204020204" pitchFamily="34" charset="-122"/>
                </a:endParaRPr>
              </a:p>
            </p:txBody>
          </p:sp>
          <p:sp>
            <p:nvSpPr>
              <p:cNvPr id="70" name="文本框 69"/>
              <p:cNvSpPr txBox="1"/>
              <p:nvPr/>
            </p:nvSpPr>
            <p:spPr>
              <a:xfrm>
                <a:off x="5634282" y="3911197"/>
                <a:ext cx="845575" cy="248314"/>
              </a:xfrm>
              <a:prstGeom prst="rect">
                <a:avLst/>
              </a:prstGeom>
              <a:noFill/>
            </p:spPr>
            <p:txBody>
              <a:bodyPr wrap="none" rtlCol="0">
                <a:spAutoFit/>
              </a:bodyPr>
              <a:lstStyle/>
              <a:p>
                <a:pPr algn="ctr"/>
                <a:r>
                  <a:rPr lang="zh-CN" altLang="en-US" sz="600" dirty="0">
                    <a:latin typeface="微软雅黑" panose="020B0503020204020204" pitchFamily="34" charset="-122"/>
                    <a:ea typeface="微软雅黑" panose="020B0503020204020204" pitchFamily="34" charset="-122"/>
                  </a:rPr>
                  <a:t>安全管理平台</a:t>
                </a:r>
                <a:endParaRPr lang="zh-CN" altLang="en-US" sz="600" dirty="0">
                  <a:latin typeface="微软雅黑" panose="020B0503020204020204" pitchFamily="34" charset="-122"/>
                  <a:ea typeface="微软雅黑" panose="020B0503020204020204" pitchFamily="34" charset="-122"/>
                </a:endParaRPr>
              </a:p>
            </p:txBody>
          </p:sp>
          <p:sp>
            <p:nvSpPr>
              <p:cNvPr id="71" name="文本框 70"/>
              <p:cNvSpPr txBox="1"/>
              <p:nvPr/>
            </p:nvSpPr>
            <p:spPr>
              <a:xfrm>
                <a:off x="5269134" y="4498835"/>
                <a:ext cx="845575" cy="248314"/>
              </a:xfrm>
              <a:prstGeom prst="rect">
                <a:avLst/>
              </a:prstGeom>
              <a:noFill/>
            </p:spPr>
            <p:txBody>
              <a:bodyPr wrap="none" rtlCol="0">
                <a:spAutoFit/>
              </a:bodyPr>
              <a:lstStyle/>
              <a:p>
                <a:pPr algn="ctr"/>
                <a:r>
                  <a:rPr lang="zh-CN" altLang="en-US" sz="600" dirty="0">
                    <a:latin typeface="微软雅黑" panose="020B0503020204020204" pitchFamily="34" charset="-122"/>
                    <a:ea typeface="微软雅黑" panose="020B0503020204020204" pitchFamily="34" charset="-122"/>
                  </a:rPr>
                  <a:t>安全策略管理</a:t>
                </a:r>
                <a:endParaRPr lang="zh-CN" altLang="en-US" sz="600" dirty="0">
                  <a:latin typeface="微软雅黑" panose="020B0503020204020204" pitchFamily="34" charset="-122"/>
                  <a:ea typeface="微软雅黑" panose="020B0503020204020204" pitchFamily="34" charset="-122"/>
                </a:endParaRPr>
              </a:p>
            </p:txBody>
          </p:sp>
          <p:sp>
            <p:nvSpPr>
              <p:cNvPr id="72" name="文本框 71"/>
              <p:cNvSpPr txBox="1"/>
              <p:nvPr/>
            </p:nvSpPr>
            <p:spPr>
              <a:xfrm>
                <a:off x="1052773" y="5528971"/>
                <a:ext cx="644248" cy="248314"/>
              </a:xfrm>
              <a:prstGeom prst="rect">
                <a:avLst/>
              </a:prstGeom>
              <a:noFill/>
            </p:spPr>
            <p:txBody>
              <a:bodyPr wrap="none" rtlCol="0">
                <a:spAutoFit/>
              </a:bodyPr>
              <a:lstStyle/>
              <a:p>
                <a:pPr algn="ctr"/>
                <a:r>
                  <a:rPr lang="zh-CN" altLang="en-US" sz="600" dirty="0">
                    <a:latin typeface="微软雅黑" panose="020B0503020204020204" pitchFamily="34" charset="-122"/>
                    <a:ea typeface="微软雅黑" panose="020B0503020204020204" pitchFamily="34" charset="-122"/>
                  </a:rPr>
                  <a:t>终端安全</a:t>
                </a:r>
                <a:endParaRPr lang="zh-CN" altLang="en-US" sz="600" dirty="0">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2361280" y="3402091"/>
                <a:ext cx="0" cy="177468"/>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2362841" y="4737393"/>
                <a:ext cx="0" cy="177468"/>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4953778" y="1893091"/>
                <a:ext cx="494178" cy="341135"/>
                <a:chOff x="5619490" y="1890234"/>
                <a:chExt cx="494178" cy="341135"/>
              </a:xfrm>
            </p:grpSpPr>
            <p:sp>
              <p:nvSpPr>
                <p:cNvPr id="115" name="圆角矩形 114"/>
                <p:cNvSpPr/>
                <p:nvPr/>
              </p:nvSpPr>
              <p:spPr>
                <a:xfrm>
                  <a:off x="5619490" y="1890234"/>
                  <a:ext cx="494178" cy="341135"/>
                </a:xfrm>
                <a:prstGeom prst="roundRect">
                  <a:avLst>
                    <a:gd name="adj" fmla="val 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116" name="图片 1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37559" y="1944041"/>
                  <a:ext cx="258040" cy="233520"/>
                </a:xfrm>
                <a:prstGeom prst="rect">
                  <a:avLst/>
                </a:prstGeom>
              </p:spPr>
            </p:pic>
          </p:grpSp>
          <p:sp>
            <p:nvSpPr>
              <p:cNvPr id="76" name="圆角矩形 75"/>
              <p:cNvSpPr/>
              <p:nvPr/>
            </p:nvSpPr>
            <p:spPr>
              <a:xfrm>
                <a:off x="4091749" y="1238668"/>
                <a:ext cx="2371770" cy="1271754"/>
              </a:xfrm>
              <a:prstGeom prst="roundRect">
                <a:avLst>
                  <a:gd name="adj" fmla="val 2042"/>
                </a:avLst>
              </a:prstGeom>
              <a:noFill/>
              <a:ln w="15875">
                <a:solidFill>
                  <a:srgbClr val="8CD9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grpSp>
            <p:nvGrpSpPr>
              <p:cNvPr id="77" name="组 12"/>
              <p:cNvGrpSpPr/>
              <p:nvPr/>
            </p:nvGrpSpPr>
            <p:grpSpPr bwMode="auto">
              <a:xfrm>
                <a:off x="4212342" y="1925091"/>
                <a:ext cx="559220" cy="260695"/>
                <a:chOff x="2268538" y="2349500"/>
                <a:chExt cx="1079500" cy="503238"/>
              </a:xfrm>
            </p:grpSpPr>
            <p:sp>
              <p:nvSpPr>
                <p:cNvPr id="109" name="立方体 108"/>
                <p:cNvSpPr>
                  <a:spLocks noChangeArrowheads="1"/>
                </p:cNvSpPr>
                <p:nvPr/>
              </p:nvSpPr>
              <p:spPr bwMode="auto">
                <a:xfrm rot="16200000" flipV="1">
                  <a:off x="2556669" y="2061370"/>
                  <a:ext cx="503238" cy="1079500"/>
                </a:xfrm>
                <a:prstGeom prst="cube">
                  <a:avLst>
                    <a:gd name="adj" fmla="val 60889"/>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solidFill>
                      <a:schemeClr val="lt1"/>
                    </a:solidFill>
                    <a:latin typeface="微软雅黑" panose="020B0503020204020204" pitchFamily="34" charset="-122"/>
                    <a:ea typeface="+mn-ea"/>
                  </a:endParaRPr>
                </a:p>
              </p:txBody>
            </p:sp>
            <p:grpSp>
              <p:nvGrpSpPr>
                <p:cNvPr id="110" name="组 10"/>
                <p:cNvGrpSpPr/>
                <p:nvPr/>
              </p:nvGrpSpPr>
              <p:grpSpPr bwMode="auto">
                <a:xfrm>
                  <a:off x="2484438" y="2374930"/>
                  <a:ext cx="641350" cy="255592"/>
                  <a:chOff x="2483768" y="2358430"/>
                  <a:chExt cx="642311" cy="256205"/>
                </a:xfrm>
                <a:effectLst>
                  <a:outerShdw blurRad="50800" dist="38100" dir="2700000" algn="tl" rotWithShape="0">
                    <a:prstClr val="black">
                      <a:alpha val="40000"/>
                    </a:prstClr>
                  </a:outerShdw>
                </a:effectLst>
              </p:grpSpPr>
              <p:sp>
                <p:nvSpPr>
                  <p:cNvPr id="111" name="上箭头 110"/>
                  <p:cNvSpPr/>
                  <p:nvPr/>
                </p:nvSpPr>
                <p:spPr bwMode="auto">
                  <a:xfrm rot="16200000">
                    <a:off x="2738676" y="2253298"/>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112" name="上箭头 111"/>
                  <p:cNvSpPr/>
                  <p:nvPr/>
                </p:nvSpPr>
                <p:spPr bwMode="auto">
                  <a:xfrm rot="16200000">
                    <a:off x="2588900" y="2378216"/>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113" name="上箭头 112"/>
                  <p:cNvSpPr/>
                  <p:nvPr/>
                </p:nvSpPr>
                <p:spPr bwMode="auto">
                  <a:xfrm rot="5400000">
                    <a:off x="2948940" y="2315757"/>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sp>
                <p:nvSpPr>
                  <p:cNvPr id="114" name="上箭头 113"/>
                  <p:cNvSpPr/>
                  <p:nvPr/>
                </p:nvSpPr>
                <p:spPr bwMode="auto">
                  <a:xfrm rot="5400000">
                    <a:off x="2804924" y="2437495"/>
                    <a:ext cx="72008" cy="282271"/>
                  </a:xfrm>
                  <a:prstGeom prst="upArrow">
                    <a:avLst>
                      <a:gd name="adj1" fmla="val 55095"/>
                      <a:gd name="adj2" fmla="val 72046"/>
                    </a:avLst>
                  </a:prstGeom>
                  <a:solidFill>
                    <a:srgbClr val="DAEDEF"/>
                  </a:solidFill>
                  <a:ln>
                    <a:noFill/>
                  </a:ln>
                  <a:effectLst/>
                  <a:scene3d>
                    <a:camera prst="orthographicFront">
                      <a:rot lat="0" lon="162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100" dirty="0">
                      <a:latin typeface="微软雅黑" panose="020B0503020204020204" pitchFamily="34" charset="-122"/>
                    </a:endParaRPr>
                  </a:p>
                </p:txBody>
              </p:sp>
            </p:grpSp>
          </p:grpSp>
          <p:sp>
            <p:nvSpPr>
              <p:cNvPr id="78" name="文本框 77"/>
              <p:cNvSpPr txBox="1"/>
              <p:nvPr/>
            </p:nvSpPr>
            <p:spPr>
              <a:xfrm>
                <a:off x="4131715" y="1286837"/>
                <a:ext cx="648442" cy="269007"/>
              </a:xfrm>
              <a:prstGeom prst="rect">
                <a:avLst/>
              </a:prstGeom>
              <a:noFill/>
            </p:spPr>
            <p:txBody>
              <a:bodyPr wrap="none" rtlCol="0">
                <a:spAutoFit/>
              </a:bodyPr>
              <a:lstStyle/>
              <a:p>
                <a:r>
                  <a:rPr lang="en-US" altLang="zh-CN" sz="700" b="1" dirty="0">
                    <a:latin typeface="微软雅黑" panose="020B0503020204020204" pitchFamily="34" charset="-122"/>
                    <a:ea typeface="微软雅黑" panose="020B0503020204020204" pitchFamily="34" charset="-122"/>
                  </a:rPr>
                  <a:t>DMZ</a:t>
                </a:r>
                <a:r>
                  <a:rPr lang="zh-CN" altLang="en-US" sz="700" b="1" dirty="0">
                    <a:latin typeface="微软雅黑" panose="020B0503020204020204" pitchFamily="34" charset="-122"/>
                    <a:ea typeface="微软雅黑" panose="020B0503020204020204" pitchFamily="34" charset="-122"/>
                  </a:rPr>
                  <a:t>区</a:t>
                </a:r>
                <a:endParaRPr lang="zh-CN" altLang="en-US" sz="700" b="1" dirty="0">
                  <a:latin typeface="微软雅黑" panose="020B0503020204020204" pitchFamily="34" charset="-122"/>
                  <a:ea typeface="微软雅黑" panose="020B0503020204020204" pitchFamily="34" charset="-122"/>
                </a:endParaRPr>
              </a:p>
            </p:txBody>
          </p:sp>
          <p:grpSp>
            <p:nvGrpSpPr>
              <p:cNvPr id="79" name="组合 2"/>
              <p:cNvGrpSpPr/>
              <p:nvPr/>
            </p:nvGrpSpPr>
            <p:grpSpPr bwMode="auto">
              <a:xfrm>
                <a:off x="5641177" y="1775248"/>
                <a:ext cx="320128" cy="560003"/>
                <a:chOff x="6227763" y="620713"/>
                <a:chExt cx="576262" cy="1008062"/>
              </a:xfrm>
            </p:grpSpPr>
            <p:sp>
              <p:nvSpPr>
                <p:cNvPr id="99" name="立方体 98"/>
                <p:cNvSpPr>
                  <a:spLocks noChangeArrowheads="1"/>
                </p:cNvSpPr>
                <p:nvPr/>
              </p:nvSpPr>
              <p:spPr bwMode="auto">
                <a:xfrm>
                  <a:off x="6227763" y="620713"/>
                  <a:ext cx="576262" cy="1008062"/>
                </a:xfrm>
                <a:prstGeom prst="cube">
                  <a:avLst>
                    <a:gd name="adj" fmla="val 25000"/>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00" name="椭圆 99"/>
                <p:cNvSpPr>
                  <a:spLocks noChangeArrowheads="1"/>
                </p:cNvSpPr>
                <p:nvPr/>
              </p:nvSpPr>
              <p:spPr bwMode="auto">
                <a:xfrm>
                  <a:off x="6300788" y="836613"/>
                  <a:ext cx="71437" cy="46037"/>
                </a:xfrm>
                <a:prstGeom prst="ellipse">
                  <a:avLst/>
                </a:prstGeom>
                <a:gradFill rotWithShape="1">
                  <a:gsLst>
                    <a:gs pos="0">
                      <a:srgbClr val="AFE0E4"/>
                    </a:gs>
                    <a:gs pos="20000">
                      <a:srgbClr val="AFDEE2"/>
                    </a:gs>
                    <a:gs pos="100000">
                      <a:srgbClr val="85AAAD"/>
                    </a:gs>
                  </a:gsLst>
                  <a:lin ang="5400000"/>
                </a:gradFill>
                <a:ln w="9525">
                  <a:solidFill>
                    <a:srgbClr val="B6DCDF"/>
                  </a:solidFill>
                  <a:round/>
                </a:ln>
                <a:effectLst>
                  <a:outerShdw blurRad="40000" dist="23000" dir="5400000" rotWithShape="0">
                    <a:srgbClr val="808080">
                      <a:alpha val="34999"/>
                    </a:srgbClr>
                  </a:outerShdw>
                </a:effectLst>
              </p:spPr>
              <p:txBody>
                <a:bodyPr anchor="ctr"/>
                <a:lstStyle/>
                <a:p>
                  <a:pPr algn="ctr">
                    <a:defRPr/>
                  </a:pPr>
                  <a:endParaRPr kumimoji="1" lang="zh-CN" altLang="en-US" sz="1100" dirty="0">
                    <a:solidFill>
                      <a:schemeClr val="lt1"/>
                    </a:solidFill>
                    <a:latin typeface="微软雅黑" panose="020B0503020204020204" pitchFamily="34" charset="-122"/>
                    <a:ea typeface="+mn-ea"/>
                  </a:endParaRPr>
                </a:p>
              </p:txBody>
            </p:sp>
            <p:sp>
              <p:nvSpPr>
                <p:cNvPr id="101" name="圆角矩形 100"/>
                <p:cNvSpPr>
                  <a:spLocks noChangeArrowheads="1"/>
                </p:cNvSpPr>
                <p:nvPr/>
              </p:nvSpPr>
              <p:spPr bwMode="auto">
                <a:xfrm>
                  <a:off x="6227763" y="981075"/>
                  <a:ext cx="431800" cy="71438"/>
                </a:xfrm>
                <a:prstGeom prst="roundRect">
                  <a:avLst>
                    <a:gd name="adj" fmla="val 16667"/>
                  </a:avLst>
                </a:prstGeom>
                <a:solidFill>
                  <a:schemeClr val="bg1"/>
                </a:solidFill>
                <a:ln w="9525">
                  <a:solidFill>
                    <a:srgbClr val="3366FF"/>
                  </a:solidFill>
                  <a:round/>
                </a:ln>
                <a:effectLst>
                  <a:outerShdw blurRad="40000" dist="23000" dir="5400000" rotWithShape="0">
                    <a:srgbClr val="808080">
                      <a:alpha val="34999"/>
                    </a:srgbClr>
                  </a:outerShdw>
                </a:effectLst>
              </p:spPr>
              <p:txBody>
                <a:bodyPr anchor="ctr"/>
                <a:lstStyle/>
                <a:p>
                  <a:pPr algn="ctr">
                    <a:defRPr/>
                  </a:pPr>
                  <a:endParaRPr kumimoji="1" lang="zh-CN" altLang="en-US" sz="1100" dirty="0">
                    <a:solidFill>
                      <a:schemeClr val="lt1"/>
                    </a:solidFill>
                    <a:latin typeface="微软雅黑" panose="020B0503020204020204" pitchFamily="34" charset="-122"/>
                    <a:ea typeface="+mn-ea"/>
                  </a:endParaRPr>
                </a:p>
              </p:txBody>
            </p:sp>
            <p:cxnSp>
              <p:nvCxnSpPr>
                <p:cNvPr id="102" name="直线连接符 10"/>
                <p:cNvCxnSpPr>
                  <a:cxnSpLocks noChangeShapeType="1"/>
                  <a:stCxn id="101" idx="1"/>
                  <a:endCxn id="101" idx="3"/>
                </p:cNvCxnSpPr>
                <p:nvPr/>
              </p:nvCxnSpPr>
              <p:spPr bwMode="auto">
                <a:xfrm>
                  <a:off x="6227763" y="1016000"/>
                  <a:ext cx="431800" cy="0"/>
                </a:xfrm>
                <a:prstGeom prst="line">
                  <a:avLst/>
                </a:prstGeom>
                <a:noFill/>
                <a:ln w="12700">
                  <a:solidFill>
                    <a:schemeClr val="tx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3" name="直线连接符 628"/>
                <p:cNvCxnSpPr>
                  <a:cxnSpLocks noChangeShapeType="1"/>
                </p:cNvCxnSpPr>
                <p:nvPr/>
              </p:nvCxnSpPr>
              <p:spPr bwMode="auto">
                <a:xfrm>
                  <a:off x="6227763" y="1196975"/>
                  <a:ext cx="431800" cy="0"/>
                </a:xfrm>
                <a:prstGeom prst="line">
                  <a:avLst/>
                </a:prstGeom>
                <a:noFill/>
                <a:ln w="12700">
                  <a:solidFill>
                    <a:srgbClr val="7F7F7F"/>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4" name="直线连接符 630"/>
                <p:cNvCxnSpPr>
                  <a:cxnSpLocks noChangeShapeType="1"/>
                </p:cNvCxnSpPr>
                <p:nvPr/>
              </p:nvCxnSpPr>
              <p:spPr bwMode="auto">
                <a:xfrm>
                  <a:off x="6227763" y="1341438"/>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5" name="直线连接符 632"/>
                <p:cNvCxnSpPr>
                  <a:cxnSpLocks noChangeShapeType="1"/>
                </p:cNvCxnSpPr>
                <p:nvPr/>
              </p:nvCxnSpPr>
              <p:spPr bwMode="auto">
                <a:xfrm>
                  <a:off x="6227763" y="1412875"/>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6" name="直线连接符 633"/>
                <p:cNvCxnSpPr>
                  <a:cxnSpLocks noChangeShapeType="1"/>
                </p:cNvCxnSpPr>
                <p:nvPr/>
              </p:nvCxnSpPr>
              <p:spPr bwMode="auto">
                <a:xfrm>
                  <a:off x="6227763" y="1484313"/>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7" name="直线连接符 634"/>
                <p:cNvCxnSpPr>
                  <a:cxnSpLocks noChangeShapeType="1"/>
                </p:cNvCxnSpPr>
                <p:nvPr/>
              </p:nvCxnSpPr>
              <p:spPr bwMode="auto">
                <a:xfrm>
                  <a:off x="6227763" y="1557338"/>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8" name="直线连接符 635"/>
                <p:cNvCxnSpPr>
                  <a:cxnSpLocks noChangeShapeType="1"/>
                  <a:endCxn id="99" idx="5"/>
                </p:cNvCxnSpPr>
                <p:nvPr/>
              </p:nvCxnSpPr>
              <p:spPr bwMode="auto">
                <a:xfrm flipV="1">
                  <a:off x="6659563" y="1052513"/>
                  <a:ext cx="144462" cy="152400"/>
                </a:xfrm>
                <a:prstGeom prst="line">
                  <a:avLst/>
                </a:prstGeom>
                <a:noFill/>
                <a:ln w="12700">
                  <a:solidFill>
                    <a:srgbClr val="7F7F7F"/>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80" name="组合 2"/>
              <p:cNvGrpSpPr/>
              <p:nvPr/>
            </p:nvGrpSpPr>
            <p:grpSpPr bwMode="auto">
              <a:xfrm>
                <a:off x="5906232" y="1775248"/>
                <a:ext cx="320128" cy="560003"/>
                <a:chOff x="6227763" y="620713"/>
                <a:chExt cx="576262" cy="1008062"/>
              </a:xfrm>
            </p:grpSpPr>
            <p:sp>
              <p:nvSpPr>
                <p:cNvPr id="89" name="立方体 88"/>
                <p:cNvSpPr>
                  <a:spLocks noChangeArrowheads="1"/>
                </p:cNvSpPr>
                <p:nvPr/>
              </p:nvSpPr>
              <p:spPr bwMode="auto">
                <a:xfrm>
                  <a:off x="6227763" y="620713"/>
                  <a:ext cx="576262" cy="1008062"/>
                </a:xfrm>
                <a:prstGeom prst="cube">
                  <a:avLst>
                    <a:gd name="adj" fmla="val 25000"/>
                  </a:avLst>
                </a:prstGeom>
                <a:solidFill>
                  <a:srgbClr val="2D7AEB"/>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0" name="椭圆 89"/>
                <p:cNvSpPr>
                  <a:spLocks noChangeArrowheads="1"/>
                </p:cNvSpPr>
                <p:nvPr/>
              </p:nvSpPr>
              <p:spPr bwMode="auto">
                <a:xfrm>
                  <a:off x="6300788" y="836613"/>
                  <a:ext cx="71437" cy="46037"/>
                </a:xfrm>
                <a:prstGeom prst="ellipse">
                  <a:avLst/>
                </a:prstGeom>
                <a:gradFill rotWithShape="1">
                  <a:gsLst>
                    <a:gs pos="0">
                      <a:srgbClr val="AFE0E4"/>
                    </a:gs>
                    <a:gs pos="20000">
                      <a:srgbClr val="AFDEE2"/>
                    </a:gs>
                    <a:gs pos="100000">
                      <a:srgbClr val="85AAAD"/>
                    </a:gs>
                  </a:gsLst>
                  <a:lin ang="5400000"/>
                </a:gradFill>
                <a:ln w="9525">
                  <a:solidFill>
                    <a:srgbClr val="B6DCDF"/>
                  </a:solidFill>
                  <a:round/>
                </a:ln>
                <a:effectLst>
                  <a:outerShdw blurRad="40000" dist="23000" dir="5400000" rotWithShape="0">
                    <a:srgbClr val="808080">
                      <a:alpha val="34999"/>
                    </a:srgbClr>
                  </a:outerShdw>
                </a:effectLst>
              </p:spPr>
              <p:txBody>
                <a:bodyPr anchor="ctr"/>
                <a:lstStyle/>
                <a:p>
                  <a:pPr algn="ctr">
                    <a:defRPr/>
                  </a:pPr>
                  <a:endParaRPr kumimoji="1" lang="zh-CN" altLang="en-US" sz="1100" dirty="0">
                    <a:solidFill>
                      <a:schemeClr val="lt1"/>
                    </a:solidFill>
                    <a:latin typeface="微软雅黑" panose="020B0503020204020204" pitchFamily="34" charset="-122"/>
                    <a:ea typeface="+mn-ea"/>
                  </a:endParaRPr>
                </a:p>
              </p:txBody>
            </p:sp>
            <p:sp>
              <p:nvSpPr>
                <p:cNvPr id="91" name="圆角矩形 90"/>
                <p:cNvSpPr>
                  <a:spLocks noChangeArrowheads="1"/>
                </p:cNvSpPr>
                <p:nvPr/>
              </p:nvSpPr>
              <p:spPr bwMode="auto">
                <a:xfrm>
                  <a:off x="6227763" y="981075"/>
                  <a:ext cx="431800" cy="71438"/>
                </a:xfrm>
                <a:prstGeom prst="roundRect">
                  <a:avLst>
                    <a:gd name="adj" fmla="val 16667"/>
                  </a:avLst>
                </a:prstGeom>
                <a:solidFill>
                  <a:schemeClr val="bg1"/>
                </a:solidFill>
                <a:ln w="9525">
                  <a:solidFill>
                    <a:srgbClr val="3366FF"/>
                  </a:solidFill>
                  <a:round/>
                </a:ln>
                <a:effectLst>
                  <a:outerShdw blurRad="40000" dist="23000" dir="5400000" rotWithShape="0">
                    <a:srgbClr val="808080">
                      <a:alpha val="34999"/>
                    </a:srgbClr>
                  </a:outerShdw>
                </a:effectLst>
              </p:spPr>
              <p:txBody>
                <a:bodyPr anchor="ctr"/>
                <a:lstStyle/>
                <a:p>
                  <a:pPr algn="ctr">
                    <a:defRPr/>
                  </a:pPr>
                  <a:endParaRPr kumimoji="1" lang="zh-CN" altLang="en-US" sz="1100" dirty="0">
                    <a:solidFill>
                      <a:schemeClr val="lt1"/>
                    </a:solidFill>
                    <a:latin typeface="微软雅黑" panose="020B0503020204020204" pitchFamily="34" charset="-122"/>
                    <a:ea typeface="+mn-ea"/>
                  </a:endParaRPr>
                </a:p>
              </p:txBody>
            </p:sp>
            <p:cxnSp>
              <p:nvCxnSpPr>
                <p:cNvPr id="92" name="直线连接符 10"/>
                <p:cNvCxnSpPr>
                  <a:cxnSpLocks noChangeShapeType="1"/>
                  <a:stCxn id="91" idx="1"/>
                  <a:endCxn id="91" idx="3"/>
                </p:cNvCxnSpPr>
                <p:nvPr/>
              </p:nvCxnSpPr>
              <p:spPr bwMode="auto">
                <a:xfrm>
                  <a:off x="6227763" y="1016000"/>
                  <a:ext cx="431800" cy="0"/>
                </a:xfrm>
                <a:prstGeom prst="line">
                  <a:avLst/>
                </a:prstGeom>
                <a:noFill/>
                <a:ln w="12700">
                  <a:solidFill>
                    <a:schemeClr val="tx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3" name="直线连接符 628"/>
                <p:cNvCxnSpPr>
                  <a:cxnSpLocks noChangeShapeType="1"/>
                </p:cNvCxnSpPr>
                <p:nvPr/>
              </p:nvCxnSpPr>
              <p:spPr bwMode="auto">
                <a:xfrm>
                  <a:off x="6227763" y="1196975"/>
                  <a:ext cx="431800" cy="0"/>
                </a:xfrm>
                <a:prstGeom prst="line">
                  <a:avLst/>
                </a:prstGeom>
                <a:noFill/>
                <a:ln w="12700">
                  <a:solidFill>
                    <a:srgbClr val="7F7F7F"/>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4" name="直线连接符 630"/>
                <p:cNvCxnSpPr>
                  <a:cxnSpLocks noChangeShapeType="1"/>
                </p:cNvCxnSpPr>
                <p:nvPr/>
              </p:nvCxnSpPr>
              <p:spPr bwMode="auto">
                <a:xfrm>
                  <a:off x="6227763" y="1341438"/>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5" name="直线连接符 632"/>
                <p:cNvCxnSpPr>
                  <a:cxnSpLocks noChangeShapeType="1"/>
                </p:cNvCxnSpPr>
                <p:nvPr/>
              </p:nvCxnSpPr>
              <p:spPr bwMode="auto">
                <a:xfrm>
                  <a:off x="6227763" y="1412875"/>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6" name="直线连接符 633"/>
                <p:cNvCxnSpPr>
                  <a:cxnSpLocks noChangeShapeType="1"/>
                </p:cNvCxnSpPr>
                <p:nvPr/>
              </p:nvCxnSpPr>
              <p:spPr bwMode="auto">
                <a:xfrm>
                  <a:off x="6227763" y="1484313"/>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7" name="直线连接符 634"/>
                <p:cNvCxnSpPr>
                  <a:cxnSpLocks noChangeShapeType="1"/>
                </p:cNvCxnSpPr>
                <p:nvPr/>
              </p:nvCxnSpPr>
              <p:spPr bwMode="auto">
                <a:xfrm>
                  <a:off x="6227763" y="1557338"/>
                  <a:ext cx="144462" cy="0"/>
                </a:xfrm>
                <a:prstGeom prst="line">
                  <a:avLst/>
                </a:prstGeom>
                <a:noFill/>
                <a:ln w="12700">
                  <a:solidFill>
                    <a:schemeClr val="bg1"/>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8" name="直线连接符 635"/>
                <p:cNvCxnSpPr>
                  <a:cxnSpLocks noChangeShapeType="1"/>
                  <a:endCxn id="89" idx="5"/>
                </p:cNvCxnSpPr>
                <p:nvPr/>
              </p:nvCxnSpPr>
              <p:spPr bwMode="auto">
                <a:xfrm flipV="1">
                  <a:off x="6659563" y="1052513"/>
                  <a:ext cx="144462" cy="152400"/>
                </a:xfrm>
                <a:prstGeom prst="line">
                  <a:avLst/>
                </a:prstGeom>
                <a:noFill/>
                <a:ln w="12700">
                  <a:solidFill>
                    <a:srgbClr val="7F7F7F"/>
                  </a:solidFill>
                  <a:rou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81" name="文本框 80"/>
              <p:cNvSpPr txBox="1"/>
              <p:nvPr/>
            </p:nvSpPr>
            <p:spPr>
              <a:xfrm>
                <a:off x="4977466" y="1664354"/>
                <a:ext cx="470184" cy="248314"/>
              </a:xfrm>
              <a:prstGeom prst="rect">
                <a:avLst/>
              </a:prstGeom>
              <a:noFill/>
            </p:spPr>
            <p:txBody>
              <a:bodyPr wrap="none" rtlCol="0">
                <a:spAutoFit/>
              </a:bodyPr>
              <a:lstStyle/>
              <a:p>
                <a:pPr algn="ctr"/>
                <a:r>
                  <a:rPr lang="en-US" altLang="zh-CN" sz="600" dirty="0">
                    <a:latin typeface="微软雅黑" panose="020B0503020204020204" pitchFamily="34" charset="-122"/>
                    <a:ea typeface="微软雅黑" panose="020B0503020204020204" pitchFamily="34" charset="-122"/>
                  </a:rPr>
                  <a:t>WAF</a:t>
                </a:r>
                <a:endParaRPr lang="zh-CN" altLang="en-US" sz="600" dirty="0">
                  <a:latin typeface="微软雅黑" panose="020B0503020204020204" pitchFamily="34" charset="-122"/>
                  <a:ea typeface="微软雅黑" panose="020B0503020204020204" pitchFamily="34" charset="-122"/>
                </a:endParaRPr>
              </a:p>
            </p:txBody>
          </p:sp>
          <p:grpSp>
            <p:nvGrpSpPr>
              <p:cNvPr id="82" name="组合 81"/>
              <p:cNvGrpSpPr/>
              <p:nvPr/>
            </p:nvGrpSpPr>
            <p:grpSpPr>
              <a:xfrm>
                <a:off x="5012622" y="4995022"/>
                <a:ext cx="494178" cy="347618"/>
                <a:chOff x="7009307" y="3321897"/>
                <a:chExt cx="494178" cy="347618"/>
              </a:xfrm>
            </p:grpSpPr>
            <p:sp>
              <p:nvSpPr>
                <p:cNvPr id="87" name="圆角矩形 86"/>
                <p:cNvSpPr/>
                <p:nvPr/>
              </p:nvSpPr>
              <p:spPr>
                <a:xfrm>
                  <a:off x="7009307" y="3328380"/>
                  <a:ext cx="494178" cy="341135"/>
                </a:xfrm>
                <a:prstGeom prst="roundRect">
                  <a:avLst>
                    <a:gd name="adj" fmla="val 13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pic>
              <p:nvPicPr>
                <p:cNvPr id="88" name="图片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9154" y="3321897"/>
                  <a:ext cx="345588" cy="343868"/>
                </a:xfrm>
                <a:prstGeom prst="rect">
                  <a:avLst/>
                </a:prstGeom>
              </p:spPr>
            </p:pic>
          </p:grpSp>
          <p:sp>
            <p:nvSpPr>
              <p:cNvPr id="83" name="文本框 82"/>
              <p:cNvSpPr txBox="1"/>
              <p:nvPr/>
            </p:nvSpPr>
            <p:spPr>
              <a:xfrm>
                <a:off x="5477611" y="5026810"/>
                <a:ext cx="510029" cy="331085"/>
              </a:xfrm>
              <a:prstGeom prst="rect">
                <a:avLst/>
              </a:prstGeom>
              <a:noFill/>
            </p:spPr>
            <p:txBody>
              <a:bodyPr wrap="none" rtlCol="0">
                <a:spAutoFit/>
              </a:bodyPr>
              <a:lstStyle/>
              <a:p>
                <a:pPr algn="ctr"/>
                <a:r>
                  <a:rPr lang="en-US" altLang="zh-CN" sz="1000" b="1" dirty="0">
                    <a:solidFill>
                      <a:srgbClr val="019E71"/>
                    </a:solidFill>
                    <a:latin typeface="微软雅黑" panose="020B0503020204020204" pitchFamily="34" charset="-122"/>
                    <a:ea typeface="微软雅黑" panose="020B0503020204020204" pitchFamily="34" charset="-122"/>
                  </a:rPr>
                  <a:t>IPS</a:t>
                </a:r>
                <a:endParaRPr lang="zh-CN" altLang="en-US" sz="1000" b="1" dirty="0">
                  <a:solidFill>
                    <a:srgbClr val="019E7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1378705" y="2372032"/>
                <a:ext cx="2225064" cy="456993"/>
              </a:xfrm>
              <a:prstGeom prst="roundRect">
                <a:avLst>
                  <a:gd name="adj" fmla="val 6990"/>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sp>
            <p:nvSpPr>
              <p:cNvPr id="85" name="圆角矩形 84"/>
              <p:cNvSpPr/>
              <p:nvPr/>
            </p:nvSpPr>
            <p:spPr>
              <a:xfrm>
                <a:off x="4856440" y="4962132"/>
                <a:ext cx="1111988" cy="429765"/>
              </a:xfrm>
              <a:prstGeom prst="roundRect">
                <a:avLst>
                  <a:gd name="adj" fmla="val 6990"/>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sp>
            <p:nvSpPr>
              <p:cNvPr id="86" name="圆角矩形 85"/>
              <p:cNvSpPr/>
              <p:nvPr/>
            </p:nvSpPr>
            <p:spPr>
              <a:xfrm>
                <a:off x="966366" y="3544016"/>
                <a:ext cx="686745" cy="659745"/>
              </a:xfrm>
              <a:prstGeom prst="roundRect">
                <a:avLst>
                  <a:gd name="adj" fmla="val 6990"/>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1275"/>
            <a:ext cx="6858000" cy="370610"/>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a:solidFill>
                  <a:schemeClr val="bg1"/>
                </a:solidFill>
                <a:cs typeface="+mn-cs"/>
              </a:rPr>
              <a:t>某电力行业应用</a:t>
            </a:r>
            <a:endParaRPr lang="zh-CN" altLang="en-US" sz="1800" dirty="0">
              <a:solidFill>
                <a:schemeClr val="bg1"/>
              </a:solidFill>
              <a:cs typeface="+mn-cs"/>
            </a:endParaRPr>
          </a:p>
        </p:txBody>
      </p:sp>
      <p:grpSp>
        <p:nvGrpSpPr>
          <p:cNvPr id="4" name="组合 3"/>
          <p:cNvGrpSpPr/>
          <p:nvPr/>
        </p:nvGrpSpPr>
        <p:grpSpPr>
          <a:xfrm>
            <a:off x="5396389" y="1186811"/>
            <a:ext cx="2685122" cy="3043429"/>
            <a:chOff x="4981575" y="1981523"/>
            <a:chExt cx="3370407" cy="3637742"/>
          </a:xfrm>
        </p:grpSpPr>
        <p:sp>
          <p:nvSpPr>
            <p:cNvPr id="5" name="圆角矩形 4"/>
            <p:cNvSpPr/>
            <p:nvPr/>
          </p:nvSpPr>
          <p:spPr>
            <a:xfrm>
              <a:off x="4981575" y="2220535"/>
              <a:ext cx="3370407" cy="3398730"/>
            </a:xfrm>
            <a:prstGeom prst="roundRect">
              <a:avLst>
                <a:gd name="adj" fmla="val 2195"/>
              </a:avLst>
            </a:prstGeom>
            <a:solidFill>
              <a:schemeClr val="bg1"/>
            </a:solidFill>
            <a:ln>
              <a:solidFill>
                <a:srgbClr val="019E71"/>
              </a:solidFill>
            </a:ln>
          </p:spPr>
          <p:style>
            <a:lnRef idx="1">
              <a:schemeClr val="accent1"/>
            </a:lnRef>
            <a:fillRef idx="3">
              <a:schemeClr val="accent1"/>
            </a:fillRef>
            <a:effectRef idx="2">
              <a:schemeClr val="accent1"/>
            </a:effectRef>
            <a:fontRef idx="minor">
              <a:schemeClr val="lt1"/>
            </a:fontRef>
          </p:style>
          <p:txBody>
            <a:bodyPr lIns="180000" tIns="288000" rIns="252000" rtlCol="0" anchor="t" anchorCtr="0"/>
            <a:lstStyle/>
            <a:p>
              <a:pPr marL="171450" lvl="1" indent="-171450" algn="just">
                <a:lnSpc>
                  <a:spcPct val="150000"/>
                </a:lnSpc>
                <a:spcBef>
                  <a:spcPts val="600"/>
                </a:spcBef>
                <a:buFont typeface="Wingdings" panose="05000000000000000000" pitchFamily="2" charset="2"/>
                <a:buChar char="ü"/>
              </a:pPr>
              <a:r>
                <a:rPr lang="zh-CN" altLang="en-US" sz="900" b="1" kern="0" dirty="0">
                  <a:solidFill>
                    <a:srgbClr val="00AB7A"/>
                  </a:solidFill>
                  <a:latin typeface="微软雅黑" panose="020B0503020204020204" pitchFamily="34" charset="-122"/>
                  <a:ea typeface="微软雅黑" panose="020B0503020204020204" pitchFamily="34" charset="-122"/>
                </a:rPr>
                <a:t>业务隔离</a:t>
              </a:r>
              <a:r>
                <a:rPr lang="zh-CN" altLang="en-US" sz="900" kern="0" dirty="0" smtClean="0">
                  <a:solidFill>
                    <a:srgbClr val="00AB7A"/>
                  </a:solidFill>
                  <a:latin typeface="微软雅黑" panose="020B0503020204020204" pitchFamily="34" charset="-122"/>
                  <a:ea typeface="微软雅黑" panose="020B0503020204020204" pitchFamily="34" charset="-122"/>
                </a:rPr>
                <a:t>：</a:t>
              </a:r>
              <a:r>
                <a:rPr lang="zh-CN" altLang="en-US" sz="900" kern="0" dirty="0" smtClean="0">
                  <a:solidFill>
                    <a:schemeClr val="tx1"/>
                  </a:solidFill>
                  <a:latin typeface="微软雅黑" panose="020B0503020204020204" pitchFamily="34" charset="-122"/>
                  <a:ea typeface="微软雅黑" panose="020B0503020204020204" pitchFamily="34" charset="-122"/>
                </a:rPr>
                <a:t>为核心</a:t>
              </a:r>
              <a:r>
                <a:rPr lang="zh-CN" altLang="en-US" sz="900" kern="0" dirty="0">
                  <a:solidFill>
                    <a:schemeClr val="tx1"/>
                  </a:solidFill>
                  <a:latin typeface="微软雅黑" panose="020B0503020204020204" pitchFamily="34" charset="-122"/>
                  <a:ea typeface="微软雅黑" panose="020B0503020204020204" pitchFamily="34" charset="-122"/>
                </a:rPr>
                <a:t>网</a:t>
              </a:r>
              <a:r>
                <a:rPr lang="zh-CN" altLang="en-US" sz="900" kern="0" dirty="0" smtClean="0">
                  <a:solidFill>
                    <a:schemeClr val="tx1"/>
                  </a:solidFill>
                  <a:latin typeface="微软雅黑" panose="020B0503020204020204" pitchFamily="34" charset="-122"/>
                  <a:ea typeface="微软雅黑" panose="020B0503020204020204" pitchFamily="34" charset="-122"/>
                </a:rPr>
                <a:t>边缘接入分支入侵防御安全保护，基于不同业务配置不同等级隔离防护策略。</a:t>
              </a:r>
              <a:endParaRPr lang="zh-CN" altLang="en-US" sz="900" kern="0" dirty="0">
                <a:solidFill>
                  <a:schemeClr val="tx1"/>
                </a:solidFill>
                <a:latin typeface="微软雅黑" panose="020B0503020204020204" pitchFamily="34" charset="-122"/>
                <a:ea typeface="微软雅黑" panose="020B0503020204020204" pitchFamily="34" charset="-122"/>
              </a:endParaRPr>
            </a:p>
            <a:p>
              <a:pPr marL="171450" lvl="1" indent="-171450" algn="just">
                <a:lnSpc>
                  <a:spcPct val="150000"/>
                </a:lnSpc>
                <a:spcBef>
                  <a:spcPts val="600"/>
                </a:spcBef>
                <a:buFont typeface="Wingdings" panose="05000000000000000000" pitchFamily="2" charset="2"/>
                <a:buChar char="ü"/>
              </a:pPr>
              <a:r>
                <a:rPr lang="zh-CN" altLang="en-US" sz="900" b="1" kern="0" dirty="0">
                  <a:solidFill>
                    <a:srgbClr val="00AB7A"/>
                  </a:solidFill>
                  <a:latin typeface="微软雅黑" panose="020B0503020204020204" pitchFamily="34" charset="-122"/>
                  <a:ea typeface="微软雅黑" panose="020B0503020204020204" pitchFamily="34" charset="-122"/>
                </a:rPr>
                <a:t>应用层安全</a:t>
              </a:r>
              <a:r>
                <a:rPr lang="zh-CN" altLang="en-US" sz="900" kern="0" dirty="0">
                  <a:solidFill>
                    <a:srgbClr val="00AB7A"/>
                  </a:solidFill>
                  <a:latin typeface="微软雅黑" panose="020B0503020204020204" pitchFamily="34" charset="-122"/>
                  <a:ea typeface="微软雅黑" panose="020B0503020204020204" pitchFamily="34" charset="-122"/>
                </a:rPr>
                <a:t>：</a:t>
              </a:r>
              <a:r>
                <a:rPr lang="zh-CN" altLang="en-US" sz="900" kern="0" dirty="0">
                  <a:solidFill>
                    <a:schemeClr val="tx1"/>
                  </a:solidFill>
                  <a:latin typeface="微软雅黑" panose="020B0503020204020204" pitchFamily="34" charset="-122"/>
                  <a:ea typeface="微软雅黑" panose="020B0503020204020204" pitchFamily="34" charset="-122"/>
                </a:rPr>
                <a:t>开启</a:t>
              </a:r>
              <a:r>
                <a:rPr lang="en-US" altLang="zh-CN" sz="900" kern="0" dirty="0">
                  <a:solidFill>
                    <a:schemeClr val="tx1"/>
                  </a:solidFill>
                  <a:latin typeface="微软雅黑" panose="020B0503020204020204" pitchFamily="34" charset="-122"/>
                  <a:ea typeface="微软雅黑" panose="020B0503020204020204" pitchFamily="34" charset="-122"/>
                </a:rPr>
                <a:t>IPS</a:t>
              </a:r>
              <a:r>
                <a:rPr lang="zh-CN" altLang="en-US" sz="900" kern="0" dirty="0">
                  <a:solidFill>
                    <a:schemeClr val="tx1"/>
                  </a:solidFill>
                  <a:latin typeface="微软雅黑" panose="020B0503020204020204" pitchFamily="34" charset="-122"/>
                  <a:ea typeface="微软雅黑" panose="020B0503020204020204" pitchFamily="34" charset="-122"/>
                </a:rPr>
                <a:t>、防病毒功能，拦截</a:t>
              </a:r>
              <a:r>
                <a:rPr lang="en-US" altLang="zh-CN" sz="900" kern="0" dirty="0">
                  <a:solidFill>
                    <a:schemeClr val="tx1"/>
                  </a:solidFill>
                  <a:latin typeface="微软雅黑" panose="020B0503020204020204" pitchFamily="34" charset="-122"/>
                  <a:ea typeface="微软雅黑" panose="020B0503020204020204" pitchFamily="34" charset="-122"/>
                </a:rPr>
                <a:t>SQL</a:t>
              </a:r>
              <a:r>
                <a:rPr lang="zh-CN" altLang="en-US" sz="900" kern="0" dirty="0">
                  <a:solidFill>
                    <a:schemeClr val="tx1"/>
                  </a:solidFill>
                  <a:latin typeface="微软雅黑" panose="020B0503020204020204" pitchFamily="34" charset="-122"/>
                  <a:ea typeface="微软雅黑" panose="020B0503020204020204" pitchFamily="34" charset="-122"/>
                </a:rPr>
                <a:t>注入、网页挂马、</a:t>
              </a:r>
              <a:r>
                <a:rPr lang="en-US" altLang="zh-CN" sz="900" kern="0" dirty="0">
                  <a:solidFill>
                    <a:schemeClr val="tx1"/>
                  </a:solidFill>
                  <a:latin typeface="微软雅黑" panose="020B0503020204020204" pitchFamily="34" charset="-122"/>
                  <a:ea typeface="微软雅黑" panose="020B0503020204020204" pitchFamily="34" charset="-122"/>
                </a:rPr>
                <a:t>DDOS</a:t>
              </a:r>
              <a:r>
                <a:rPr lang="zh-CN" altLang="en-US" sz="900" kern="0" dirty="0">
                  <a:solidFill>
                    <a:schemeClr val="tx1"/>
                  </a:solidFill>
                  <a:latin typeface="微软雅黑" panose="020B0503020204020204" pitchFamily="34" charset="-122"/>
                  <a:ea typeface="微软雅黑" panose="020B0503020204020204" pitchFamily="34" charset="-122"/>
                </a:rPr>
                <a:t>等攻击。</a:t>
              </a:r>
              <a:endParaRPr lang="zh-CN" altLang="en-US" sz="900" kern="0" dirty="0">
                <a:solidFill>
                  <a:schemeClr val="tx1"/>
                </a:solidFill>
                <a:latin typeface="微软雅黑" panose="020B0503020204020204" pitchFamily="34" charset="-122"/>
                <a:ea typeface="微软雅黑" panose="020B0503020204020204" pitchFamily="34" charset="-122"/>
              </a:endParaRPr>
            </a:p>
            <a:p>
              <a:pPr marL="171450" lvl="1" indent="-171450" algn="just">
                <a:lnSpc>
                  <a:spcPct val="150000"/>
                </a:lnSpc>
                <a:spcBef>
                  <a:spcPts val="600"/>
                </a:spcBef>
                <a:buFont typeface="Wingdings" panose="05000000000000000000" pitchFamily="2" charset="2"/>
                <a:buChar char="ü"/>
              </a:pPr>
              <a:r>
                <a:rPr lang="zh-CN" altLang="en-US" sz="900" b="1" kern="0" dirty="0">
                  <a:solidFill>
                    <a:srgbClr val="00AB7A"/>
                  </a:solidFill>
                  <a:latin typeface="微软雅黑" panose="020B0503020204020204" pitchFamily="34" charset="-122"/>
                  <a:ea typeface="微软雅黑" panose="020B0503020204020204" pitchFamily="34" charset="-122"/>
                </a:rPr>
                <a:t>集中管理</a:t>
              </a:r>
              <a:r>
                <a:rPr lang="zh-CN" altLang="en-US" sz="900" kern="0" dirty="0">
                  <a:solidFill>
                    <a:srgbClr val="00AB7A"/>
                  </a:solidFill>
                  <a:latin typeface="微软雅黑" panose="020B0503020204020204" pitchFamily="34" charset="-122"/>
                  <a:ea typeface="微软雅黑" panose="020B0503020204020204" pitchFamily="34" charset="-122"/>
                </a:rPr>
                <a:t>：</a:t>
              </a:r>
              <a:r>
                <a:rPr lang="zh-CN" altLang="en-US" sz="900" kern="0" dirty="0" smtClean="0">
                  <a:solidFill>
                    <a:schemeClr val="tx1"/>
                  </a:solidFill>
                  <a:latin typeface="微软雅黑" panose="020B0503020204020204" pitchFamily="34" charset="-122"/>
                  <a:ea typeface="微软雅黑" panose="020B0503020204020204" pitchFamily="34" charset="-122"/>
                </a:rPr>
                <a:t>中心端统一管理</a:t>
              </a:r>
              <a:r>
                <a:rPr lang="zh-CN" altLang="en-US" sz="900" kern="0" dirty="0">
                  <a:solidFill>
                    <a:schemeClr val="tx1"/>
                  </a:solidFill>
                  <a:latin typeface="微软雅黑" panose="020B0503020204020204" pitchFamily="34" charset="-122"/>
                  <a:ea typeface="微软雅黑" panose="020B0503020204020204" pitchFamily="34" charset="-122"/>
                </a:rPr>
                <a:t>各分支</a:t>
              </a:r>
              <a:r>
                <a:rPr lang="en-US" altLang="zh-CN" sz="900" kern="0" dirty="0" smtClean="0">
                  <a:solidFill>
                    <a:schemeClr val="tx1"/>
                  </a:solidFill>
                  <a:latin typeface="微软雅黑" panose="020B0503020204020204" pitchFamily="34" charset="-122"/>
                  <a:ea typeface="微软雅黑" panose="020B0503020204020204" pitchFamily="34" charset="-122"/>
                </a:rPr>
                <a:t>IPS</a:t>
              </a:r>
              <a:r>
                <a:rPr lang="zh-CN" altLang="en-US" sz="900" kern="0" dirty="0">
                  <a:solidFill>
                    <a:schemeClr val="tx1"/>
                  </a:solidFill>
                  <a:latin typeface="微软雅黑" panose="020B0503020204020204" pitchFamily="34" charset="-122"/>
                  <a:ea typeface="微软雅黑" panose="020B0503020204020204" pitchFamily="34" charset="-122"/>
                </a:rPr>
                <a:t>设备，集中下发安全防护规则。</a:t>
              </a:r>
              <a:endParaRPr lang="zh-CN" altLang="en-US" sz="900" kern="0" dirty="0">
                <a:solidFill>
                  <a:schemeClr val="tx1"/>
                </a:solidFill>
                <a:latin typeface="微软雅黑" panose="020B0503020204020204" pitchFamily="34" charset="-122"/>
                <a:ea typeface="微软雅黑" panose="020B0503020204020204" pitchFamily="34" charset="-122"/>
              </a:endParaRPr>
            </a:p>
            <a:p>
              <a:pPr marL="171450" lvl="1" indent="-171450" algn="just">
                <a:lnSpc>
                  <a:spcPct val="150000"/>
                </a:lnSpc>
                <a:spcBef>
                  <a:spcPts val="600"/>
                </a:spcBef>
                <a:buFont typeface="Wingdings" panose="05000000000000000000" pitchFamily="2" charset="2"/>
                <a:buChar char="ü"/>
              </a:pPr>
              <a:r>
                <a:rPr lang="zh-CN" altLang="en-US" sz="900" b="1" kern="0" dirty="0">
                  <a:solidFill>
                    <a:srgbClr val="00AB7A"/>
                  </a:solidFill>
                  <a:latin typeface="微软雅黑" panose="020B0503020204020204" pitchFamily="34" charset="-122"/>
                  <a:ea typeface="微软雅黑" panose="020B0503020204020204" pitchFamily="34" charset="-122"/>
                </a:rPr>
                <a:t>符合电力监管要求</a:t>
              </a:r>
              <a:r>
                <a:rPr lang="zh-CN" altLang="en-US" sz="900" kern="0" dirty="0">
                  <a:solidFill>
                    <a:srgbClr val="00AB7A"/>
                  </a:solidFill>
                  <a:latin typeface="微软雅黑" panose="020B0503020204020204" pitchFamily="34" charset="-122"/>
                  <a:ea typeface="微软雅黑" panose="020B0503020204020204" pitchFamily="34" charset="-122"/>
                </a:rPr>
                <a:t>：</a:t>
              </a:r>
              <a:r>
                <a:rPr lang="zh-CN" altLang="en-US" sz="900" kern="0" dirty="0">
                  <a:solidFill>
                    <a:schemeClr val="tx1"/>
                  </a:solidFill>
                  <a:latin typeface="微软雅黑" panose="020B0503020204020204" pitchFamily="34" charset="-122"/>
                  <a:ea typeface="微软雅黑" panose="020B0503020204020204" pitchFamily="34" charset="-122"/>
                </a:rPr>
                <a:t>实时向国网</a:t>
              </a:r>
              <a:r>
                <a:rPr lang="en-US" altLang="zh-CN" sz="900" kern="0" dirty="0">
                  <a:solidFill>
                    <a:schemeClr val="tx1"/>
                  </a:solidFill>
                  <a:latin typeface="微软雅黑" panose="020B0503020204020204" pitchFamily="34" charset="-122"/>
                  <a:ea typeface="微软雅黑" panose="020B0503020204020204" pitchFamily="34" charset="-122"/>
                </a:rPr>
                <a:t>Ⅱ</a:t>
              </a:r>
              <a:r>
                <a:rPr lang="zh-CN" altLang="en-US" sz="900" kern="0" dirty="0">
                  <a:solidFill>
                    <a:schemeClr val="tx1"/>
                  </a:solidFill>
                  <a:latin typeface="微软雅黑" panose="020B0503020204020204" pitchFamily="34" charset="-122"/>
                  <a:ea typeface="微软雅黑" panose="020B0503020204020204" pitchFamily="34" charset="-122"/>
                </a:rPr>
                <a:t>型装置发送</a:t>
              </a:r>
              <a:r>
                <a:rPr lang="zh-CN" altLang="en-US" sz="900" kern="0" dirty="0" smtClean="0">
                  <a:solidFill>
                    <a:schemeClr val="tx1"/>
                  </a:solidFill>
                  <a:latin typeface="微软雅黑" panose="020B0503020204020204" pitchFamily="34" charset="-122"/>
                  <a:ea typeface="微软雅黑" panose="020B0503020204020204" pitchFamily="34" charset="-122"/>
                </a:rPr>
                <a:t>入侵安全防护</a:t>
              </a:r>
              <a:r>
                <a:rPr lang="zh-CN" altLang="en-US" sz="900" kern="0" dirty="0">
                  <a:solidFill>
                    <a:schemeClr val="tx1"/>
                  </a:solidFill>
                  <a:latin typeface="微软雅黑" panose="020B0503020204020204" pitchFamily="34" charset="-122"/>
                  <a:ea typeface="微软雅黑" panose="020B0503020204020204" pitchFamily="34" charset="-122"/>
                </a:rPr>
                <a:t>日志</a:t>
              </a:r>
              <a:r>
                <a:rPr lang="zh-CN" altLang="en-US" sz="900" kern="0" dirty="0" smtClean="0">
                  <a:solidFill>
                    <a:schemeClr val="tx1"/>
                  </a:solidFill>
                  <a:latin typeface="微软雅黑" panose="020B0503020204020204" pitchFamily="34" charset="-122"/>
                  <a:ea typeface="微软雅黑" panose="020B0503020204020204" pitchFamily="34" charset="-122"/>
                </a:rPr>
                <a:t>。</a:t>
              </a:r>
              <a:endParaRPr lang="zh-CN" altLang="en-US" sz="900" kern="0" dirty="0">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4981575" y="1981523"/>
              <a:ext cx="1902716" cy="354797"/>
            </a:xfrm>
            <a:prstGeom prst="roundRect">
              <a:avLst/>
            </a:prstGeom>
            <a:solidFill>
              <a:srgbClr val="019E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100" b="1" spc="300" dirty="0" smtClean="0">
                  <a:solidFill>
                    <a:schemeClr val="bg1"/>
                  </a:solidFill>
                  <a:latin typeface="微软雅黑" panose="020B0503020204020204" pitchFamily="34" charset="-122"/>
                  <a:ea typeface="微软雅黑" panose="020B0503020204020204" pitchFamily="34" charset="-122"/>
                </a:rPr>
                <a:t>项目价值</a:t>
              </a:r>
              <a:endParaRPr lang="zh-CN" altLang="en-US" sz="1100" b="1" spc="300" dirty="0">
                <a:solidFill>
                  <a:schemeClr val="bg1"/>
                </a:solidFill>
                <a:latin typeface="微软雅黑" panose="020B0503020204020204" pitchFamily="34" charset="-122"/>
                <a:ea typeface="微软雅黑" panose="020B0503020204020204" pitchFamily="34" charset="-122"/>
              </a:endParaRPr>
            </a:p>
          </p:txBody>
        </p:sp>
      </p:grpSp>
      <p:pic>
        <p:nvPicPr>
          <p:cNvPr id="7" name="图片 6"/>
          <p:cNvPicPr>
            <a:picLocks noChangeAspect="1"/>
          </p:cNvPicPr>
          <p:nvPr/>
        </p:nvPicPr>
        <p:blipFill>
          <a:blip r:embed="rId1"/>
          <a:stretch>
            <a:fillRect/>
          </a:stretch>
        </p:blipFill>
        <p:spPr>
          <a:xfrm>
            <a:off x="527761" y="1104900"/>
            <a:ext cx="4428287" cy="3125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6"/>
          <p:cNvSpPr/>
          <p:nvPr/>
        </p:nvSpPr>
        <p:spPr>
          <a:xfrm>
            <a:off x="2928553" y="1998515"/>
            <a:ext cx="3464774" cy="666786"/>
          </a:xfrm>
          <a:prstGeom prst="rect">
            <a:avLst/>
          </a:prstGeom>
        </p:spPr>
        <p:txBody>
          <a:bodyPr wrap="square">
            <a:spAutoFit/>
          </a:bodyPr>
          <a:lstStyle/>
          <a:p>
            <a:pPr algn="ctr"/>
            <a:r>
              <a:rPr lang="en-US" altLang="zh-CN" sz="3735" b="1" dirty="0">
                <a:solidFill>
                  <a:schemeClr val="bg1"/>
                </a:solidFill>
                <a:latin typeface="微软雅黑" panose="020B0503020204020204" pitchFamily="34" charset="-122"/>
                <a:cs typeface="+mn-ea"/>
                <a:sym typeface="+mn-lt"/>
              </a:rPr>
              <a:t>THANKS</a:t>
            </a:r>
            <a:r>
              <a:rPr lang="zh-CN" altLang="en-US" sz="3735" b="1" dirty="0">
                <a:solidFill>
                  <a:schemeClr val="bg1"/>
                </a:solidFill>
                <a:latin typeface="微软雅黑" panose="020B0503020204020204" pitchFamily="34" charset="-122"/>
                <a:cs typeface="+mn-ea"/>
                <a:sym typeface="+mn-lt"/>
              </a:rPr>
              <a:t>！</a:t>
            </a:r>
            <a:endParaRPr lang="zh-CN" altLang="en-US" sz="3735" b="1" dirty="0">
              <a:solidFill>
                <a:schemeClr val="bg1"/>
              </a:solidFill>
              <a:latin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7133" y="1838970"/>
            <a:ext cx="868673" cy="1220837"/>
          </a:xfrm>
          <a:prstGeom prst="rect">
            <a:avLst/>
          </a:prstGeom>
        </p:spPr>
      </p:pic>
      <p:sp>
        <p:nvSpPr>
          <p:cNvPr id="4" name="文本框 3"/>
          <p:cNvSpPr txBox="1"/>
          <p:nvPr/>
        </p:nvSpPr>
        <p:spPr>
          <a:xfrm>
            <a:off x="3193865" y="2090429"/>
            <a:ext cx="4185167" cy="783590"/>
          </a:xfrm>
          <a:prstGeom prst="rect">
            <a:avLst/>
          </a:prstGeom>
          <a:noFill/>
        </p:spPr>
        <p:txBody>
          <a:bodyPr wrap="square" rtlCol="0">
            <a:spAutoFit/>
          </a:bodyPr>
          <a:lstStyle/>
          <a:p>
            <a:r>
              <a:rPr lang="zh-CN" altLang="en-US" sz="4500" dirty="0">
                <a:solidFill>
                  <a:schemeClr val="bg2">
                    <a:lumMod val="25000"/>
                  </a:schemeClr>
                </a:solidFill>
                <a:latin typeface="微软雅黑" panose="020B0503020204020204" pitchFamily="34" charset="-122"/>
                <a:ea typeface="微软雅黑" panose="020B0503020204020204" pitchFamily="34" charset="-122"/>
              </a:rPr>
              <a:t>挑战</a:t>
            </a:r>
            <a:r>
              <a:rPr lang="en-US" altLang="zh-CN" sz="4500" dirty="0">
                <a:solidFill>
                  <a:schemeClr val="bg2">
                    <a:lumMod val="25000"/>
                  </a:schemeClr>
                </a:solidFill>
                <a:latin typeface="微软雅黑" panose="020B0503020204020204" pitchFamily="34" charset="-122"/>
                <a:ea typeface="微软雅黑" panose="020B0503020204020204" pitchFamily="34" charset="-122"/>
              </a:rPr>
              <a:t>&amp;</a:t>
            </a:r>
            <a:r>
              <a:rPr lang="zh-CN" altLang="en-US" sz="4500" dirty="0">
                <a:solidFill>
                  <a:schemeClr val="bg2">
                    <a:lumMod val="25000"/>
                  </a:schemeClr>
                </a:solidFill>
                <a:latin typeface="微软雅黑" panose="020B0503020204020204" pitchFamily="34" charset="-122"/>
                <a:ea typeface="微软雅黑" panose="020B0503020204020204" pitchFamily="34" charset="-122"/>
              </a:rPr>
              <a:t>需求</a:t>
            </a:r>
            <a:endParaRPr lang="zh-CN" altLang="en-US" sz="45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13111"/>
            <a:ext cx="6858000" cy="397416"/>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攻击威胁不断变幻</a:t>
            </a:r>
            <a:endParaRPr lang="zh-CN" altLang="en-US" sz="1800" dirty="0">
              <a:solidFill>
                <a:schemeClr val="bg1"/>
              </a:solidFill>
              <a:cs typeface="+mn-cs"/>
            </a:endParaRPr>
          </a:p>
        </p:txBody>
      </p:sp>
      <p:grpSp>
        <p:nvGrpSpPr>
          <p:cNvPr id="90" name="组合 89"/>
          <p:cNvGrpSpPr/>
          <p:nvPr/>
        </p:nvGrpSpPr>
        <p:grpSpPr>
          <a:xfrm>
            <a:off x="335564" y="1030127"/>
            <a:ext cx="8436567" cy="3068513"/>
            <a:chOff x="281096" y="1028700"/>
            <a:chExt cx="8628320" cy="3138257"/>
          </a:xfrm>
        </p:grpSpPr>
        <p:pic>
          <p:nvPicPr>
            <p:cNvPr id="91" name="图片 90"/>
            <p:cNvPicPr>
              <a:picLocks noChangeAspect="1"/>
            </p:cNvPicPr>
            <p:nvPr/>
          </p:nvPicPr>
          <p:blipFill>
            <a:blip r:embed="rId1"/>
            <a:stretch>
              <a:fillRect/>
            </a:stretch>
          </p:blipFill>
          <p:spPr>
            <a:xfrm>
              <a:off x="6400781" y="2431104"/>
              <a:ext cx="2508635" cy="1735851"/>
            </a:xfrm>
            <a:prstGeom prst="rect">
              <a:avLst/>
            </a:prstGeom>
          </p:spPr>
        </p:pic>
        <p:pic>
          <p:nvPicPr>
            <p:cNvPr id="92" name="图片 91"/>
            <p:cNvPicPr>
              <a:picLocks noChangeAspect="1"/>
            </p:cNvPicPr>
            <p:nvPr/>
          </p:nvPicPr>
          <p:blipFill>
            <a:blip r:embed="rId2">
              <a:duotone>
                <a:schemeClr val="bg2">
                  <a:shade val="45000"/>
                  <a:satMod val="135000"/>
                </a:schemeClr>
                <a:prstClr val="white"/>
              </a:duotone>
            </a:blip>
            <a:stretch>
              <a:fillRect/>
            </a:stretch>
          </p:blipFill>
          <p:spPr>
            <a:xfrm>
              <a:off x="3396911" y="2429967"/>
              <a:ext cx="2301815" cy="1736990"/>
            </a:xfrm>
            <a:prstGeom prst="rect">
              <a:avLst/>
            </a:prstGeom>
          </p:spPr>
        </p:pic>
        <p:pic>
          <p:nvPicPr>
            <p:cNvPr id="93" name="Picture 2" descr="https://timgsa.baidu.com/timg?image&amp;quality=80&amp;size=b9999_10000&amp;sec=1583840144221&amp;di=69a517d6519ad808d669aa61acc2464d&amp;imgtype=jpg&amp;src=http%3A%2F%2Fimg4.imgtn.bdimg.com%2Fit%2Fu%3D3158699794%2C3627578833%26fm%3D214%26gp%3D0.jpg"/>
            <p:cNvPicPr>
              <a:picLocks noChangeAspect="1" noChangeArrowheads="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1096" y="2426638"/>
              <a:ext cx="2459814" cy="174031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https://timgsa.baidu.com/timg?image&amp;quality=80&amp;size=b9999_10000&amp;sec=1583781205374&amp;di=b01d00bcf0be7f4be2589cd154013515&amp;imgtype=0&amp;src=http%3A%2F%2Fwx3.sinaimg.cn%2Flarge%2F621bfaa1gy1g34cxoixh0j20rs0fme81.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4488" y="1029134"/>
              <a:ext cx="2492586" cy="140083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https://timgsa.baidu.com/timg?image&amp;quality=80&amp;size=b9999_10000&amp;sec=1583781144824&amp;di=6b9e74ca713ebc83a6b1fafa44dbe71f&amp;imgtype=0&amp;src=http%3A%2F%2Fwx2.sinaimg.cn%2Flarge%2F69b019d1gy1gc3uxodnrmj20rr0fm195.jp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5120" y="1028700"/>
              <a:ext cx="2458581" cy="1402404"/>
            </a:xfrm>
            <a:prstGeom prst="rect">
              <a:avLst/>
            </a:prstGeom>
            <a:noFill/>
            <a:extLst>
              <a:ext uri="{909E8E84-426E-40DD-AFC4-6F175D3DCCD1}">
                <a14:hiddenFill xmlns:a14="http://schemas.microsoft.com/office/drawing/2010/main">
                  <a:solidFill>
                    <a:srgbClr val="FFFFFF"/>
                  </a:solidFill>
                </a14:hiddenFill>
              </a:ext>
            </a:extLst>
          </p:spPr>
        </p:pic>
        <p:sp>
          <p:nvSpPr>
            <p:cNvPr id="109" name="AutoShape 9"/>
            <p:cNvSpPr/>
            <p:nvPr/>
          </p:nvSpPr>
          <p:spPr bwMode="auto">
            <a:xfrm>
              <a:off x="3727392" y="3069971"/>
              <a:ext cx="2162534" cy="439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lvl1pPr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defRPr/>
              </a:pPr>
              <a:r>
                <a:rPr lang="es-ES" altLang="zh-CN" sz="2395"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endParaRPr lang="es-ES" altLang="zh-CN" sz="2395"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10" name="组合 11"/>
            <p:cNvGrpSpPr/>
            <p:nvPr/>
          </p:nvGrpSpPr>
          <p:grpSpPr bwMode="auto">
            <a:xfrm>
              <a:off x="2008369" y="2429968"/>
              <a:ext cx="1724638" cy="1736989"/>
              <a:chOff x="2437012" y="1980871"/>
              <a:chExt cx="2438747" cy="2456241"/>
            </a:xfrm>
            <a:solidFill>
              <a:srgbClr val="05588E"/>
            </a:solidFill>
          </p:grpSpPr>
          <p:sp>
            <p:nvSpPr>
              <p:cNvPr id="128" name="Rectangle 13"/>
              <p:cNvSpPr/>
              <p:nvPr/>
            </p:nvSpPr>
            <p:spPr>
              <a:xfrm>
                <a:off x="2437012" y="1980871"/>
                <a:ext cx="2438747" cy="2456241"/>
              </a:xfrm>
              <a:prstGeom prst="rect">
                <a:avLst/>
              </a:prstGeom>
              <a:solidFill>
                <a:srgbClr val="00AB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TextBox 13"/>
              <p:cNvSpPr txBox="1">
                <a:spLocks noChangeArrowheads="1"/>
              </p:cNvSpPr>
              <p:nvPr/>
            </p:nvSpPr>
            <p:spPr bwMode="auto">
              <a:xfrm>
                <a:off x="2882051" y="2400199"/>
                <a:ext cx="1376898" cy="266821"/>
              </a:xfrm>
              <a:prstGeom prst="rect">
                <a:avLst/>
              </a:prstGeom>
              <a:noFill/>
              <a:ln w="9525">
                <a:noFill/>
                <a:miter lim="800000"/>
              </a:ln>
            </p:spPr>
            <p:txBody>
              <a:bodyPr lIns="0" tIns="0" rIns="0" bIns="0">
                <a:spAutoFit/>
              </a:bodyPr>
              <a:lstStyle>
                <a:lvl1pPr defTabSz="1216025">
                  <a:defRPr>
                    <a:solidFill>
                      <a:schemeClr val="tx1"/>
                    </a:solidFill>
                    <a:latin typeface="等线" panose="02010600030101010101" pitchFamily="2" charset="-122"/>
                    <a:ea typeface="等线" panose="02010600030101010101" pitchFamily="2" charset="-122"/>
                  </a:defRPr>
                </a:lvl1pPr>
                <a:lvl2pPr marL="742950" indent="-285750" defTabSz="1216025">
                  <a:defRPr>
                    <a:solidFill>
                      <a:schemeClr val="tx1"/>
                    </a:solidFill>
                    <a:latin typeface="等线" panose="02010600030101010101" pitchFamily="2" charset="-122"/>
                    <a:ea typeface="等线" panose="02010600030101010101" pitchFamily="2" charset="-122"/>
                  </a:defRPr>
                </a:lvl2pPr>
                <a:lvl3pPr marL="1143000" indent="-228600" defTabSz="1216025">
                  <a:defRPr>
                    <a:solidFill>
                      <a:schemeClr val="tx1"/>
                    </a:solidFill>
                    <a:latin typeface="等线" panose="02010600030101010101" pitchFamily="2" charset="-122"/>
                    <a:ea typeface="等线" panose="02010600030101010101" pitchFamily="2" charset="-122"/>
                  </a:defRPr>
                </a:lvl3pPr>
                <a:lvl4pPr marL="1600200" indent="-228600" defTabSz="1216025">
                  <a:defRPr>
                    <a:solidFill>
                      <a:schemeClr val="tx1"/>
                    </a:solidFill>
                    <a:latin typeface="等线" panose="02010600030101010101" pitchFamily="2" charset="-122"/>
                    <a:ea typeface="等线" panose="02010600030101010101" pitchFamily="2" charset="-122"/>
                  </a:defRPr>
                </a:lvl4pPr>
                <a:lvl5pPr marL="2057400" indent="-228600" defTabSz="1216025">
                  <a:defRPr>
                    <a:solidFill>
                      <a:schemeClr val="tx1"/>
                    </a:solidFill>
                    <a:latin typeface="等线" panose="02010600030101010101" pitchFamily="2" charset="-122"/>
                    <a:ea typeface="等线" panose="02010600030101010101" pitchFamily="2" charset="-122"/>
                  </a:defRPr>
                </a:lvl5pPr>
                <a:lvl6pPr marL="25146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渗透攻击</a:t>
                </a:r>
                <a:endParaRPr 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0" name="TextBox 13"/>
              <p:cNvSpPr txBox="1">
                <a:spLocks noChangeArrowheads="1"/>
              </p:cNvSpPr>
              <p:nvPr/>
            </p:nvSpPr>
            <p:spPr bwMode="auto">
              <a:xfrm>
                <a:off x="2886131" y="2825607"/>
                <a:ext cx="1711320" cy="1167339"/>
              </a:xfrm>
              <a:prstGeom prst="rect">
                <a:avLst/>
              </a:prstGeom>
              <a:noFill/>
              <a:ln w="9525">
                <a:noFill/>
                <a:miter lim="800000"/>
              </a:ln>
            </p:spPr>
            <p:txBody>
              <a:bodyPr wrap="square" lIns="0" tIns="0" rIns="0" bIns="0">
                <a:spAutoFit/>
              </a:bodyPr>
              <a:lstStyle>
                <a:lvl1pPr defTabSz="1216025">
                  <a:defRPr>
                    <a:solidFill>
                      <a:schemeClr val="tx1"/>
                    </a:solidFill>
                    <a:latin typeface="等线" panose="02010600030101010101" pitchFamily="2" charset="-122"/>
                    <a:ea typeface="等线" panose="02010600030101010101" pitchFamily="2" charset="-122"/>
                  </a:defRPr>
                </a:lvl1pPr>
                <a:lvl2pPr marL="742950" indent="-285750" defTabSz="1216025">
                  <a:defRPr>
                    <a:solidFill>
                      <a:schemeClr val="tx1"/>
                    </a:solidFill>
                    <a:latin typeface="等线" panose="02010600030101010101" pitchFamily="2" charset="-122"/>
                    <a:ea typeface="等线" panose="02010600030101010101" pitchFamily="2" charset="-122"/>
                  </a:defRPr>
                </a:lvl2pPr>
                <a:lvl3pPr marL="1143000" indent="-228600" defTabSz="1216025">
                  <a:defRPr>
                    <a:solidFill>
                      <a:schemeClr val="tx1"/>
                    </a:solidFill>
                    <a:latin typeface="等线" panose="02010600030101010101" pitchFamily="2" charset="-122"/>
                    <a:ea typeface="等线" panose="02010600030101010101" pitchFamily="2" charset="-122"/>
                  </a:defRPr>
                </a:lvl3pPr>
                <a:lvl4pPr marL="1600200" indent="-228600" defTabSz="1216025">
                  <a:defRPr>
                    <a:solidFill>
                      <a:schemeClr val="tx1"/>
                    </a:solidFill>
                    <a:latin typeface="等线" panose="02010600030101010101" pitchFamily="2" charset="-122"/>
                    <a:ea typeface="等线" panose="02010600030101010101" pitchFamily="2" charset="-122"/>
                  </a:defRPr>
                </a:lvl4pPr>
                <a:lvl5pPr marL="2057400" indent="-228600" defTabSz="1216025">
                  <a:defRPr>
                    <a:solidFill>
                      <a:schemeClr val="tx1"/>
                    </a:solidFill>
                    <a:latin typeface="等线" panose="02010600030101010101" pitchFamily="2" charset="-122"/>
                    <a:ea typeface="等线" panose="02010600030101010101" pitchFamily="2" charset="-122"/>
                  </a:defRPr>
                </a:lvl5pPr>
                <a:lvl6pPr marL="25146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从一个看似安全的网络上，首先找到找到一个小缺口、小漏洞，渗透进目标内部。</a:t>
                </a:r>
                <a:endParaRPr lang="en-US" altLang="zh-CN"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11" name="组合 15"/>
            <p:cNvGrpSpPr/>
            <p:nvPr/>
          </p:nvGrpSpPr>
          <p:grpSpPr bwMode="auto">
            <a:xfrm>
              <a:off x="3733007" y="1028700"/>
              <a:ext cx="1725760" cy="1401268"/>
              <a:chOff x="4875760" y="-608"/>
              <a:chExt cx="2438747" cy="1981479"/>
            </a:xfrm>
            <a:solidFill>
              <a:srgbClr val="05588E"/>
            </a:solidFill>
          </p:grpSpPr>
          <p:sp>
            <p:nvSpPr>
              <p:cNvPr id="125" name="Rectangle 23"/>
              <p:cNvSpPr/>
              <p:nvPr/>
            </p:nvSpPr>
            <p:spPr>
              <a:xfrm>
                <a:off x="4875760" y="-608"/>
                <a:ext cx="2438747" cy="1981479"/>
              </a:xfrm>
              <a:prstGeom prst="rect">
                <a:avLst/>
              </a:prstGeom>
              <a:solidFill>
                <a:srgbClr val="00AB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26" name="TextBox 13"/>
              <p:cNvSpPr txBox="1">
                <a:spLocks noChangeArrowheads="1"/>
              </p:cNvSpPr>
              <p:nvPr/>
            </p:nvSpPr>
            <p:spPr bwMode="auto">
              <a:xfrm>
                <a:off x="5346262" y="321514"/>
                <a:ext cx="1376899" cy="266817"/>
              </a:xfrm>
              <a:prstGeom prst="rect">
                <a:avLst/>
              </a:prstGeom>
              <a:noFill/>
              <a:ln w="9525">
                <a:noFill/>
                <a:miter lim="800000"/>
              </a:ln>
            </p:spPr>
            <p:txBody>
              <a:bodyPr lIns="0" tIns="0" rIns="0" bIns="0">
                <a:spAutoFit/>
              </a:bodyPr>
              <a:lstStyle>
                <a:lvl1pPr defTabSz="1216025">
                  <a:defRPr>
                    <a:solidFill>
                      <a:schemeClr val="tx1"/>
                    </a:solidFill>
                    <a:latin typeface="等线" panose="02010600030101010101" pitchFamily="2" charset="-122"/>
                    <a:ea typeface="等线" panose="02010600030101010101" pitchFamily="2" charset="-122"/>
                  </a:defRPr>
                </a:lvl1pPr>
                <a:lvl2pPr marL="742950" indent="-285750" defTabSz="1216025">
                  <a:defRPr>
                    <a:solidFill>
                      <a:schemeClr val="tx1"/>
                    </a:solidFill>
                    <a:latin typeface="等线" panose="02010600030101010101" pitchFamily="2" charset="-122"/>
                    <a:ea typeface="等线" panose="02010600030101010101" pitchFamily="2" charset="-122"/>
                  </a:defRPr>
                </a:lvl2pPr>
                <a:lvl3pPr marL="1143000" indent="-228600" defTabSz="1216025">
                  <a:defRPr>
                    <a:solidFill>
                      <a:schemeClr val="tx1"/>
                    </a:solidFill>
                    <a:latin typeface="等线" panose="02010600030101010101" pitchFamily="2" charset="-122"/>
                    <a:ea typeface="等线" panose="02010600030101010101" pitchFamily="2" charset="-122"/>
                  </a:defRPr>
                </a:lvl3pPr>
                <a:lvl4pPr marL="1600200" indent="-228600" defTabSz="1216025">
                  <a:defRPr>
                    <a:solidFill>
                      <a:schemeClr val="tx1"/>
                    </a:solidFill>
                    <a:latin typeface="等线" panose="02010600030101010101" pitchFamily="2" charset="-122"/>
                    <a:ea typeface="等线" panose="02010600030101010101" pitchFamily="2" charset="-122"/>
                  </a:defRPr>
                </a:lvl4pPr>
                <a:lvl5pPr marL="2057400" indent="-228600" defTabSz="1216025">
                  <a:defRPr>
                    <a:solidFill>
                      <a:schemeClr val="tx1"/>
                    </a:solidFill>
                    <a:latin typeface="等线" panose="02010600030101010101" pitchFamily="2" charset="-122"/>
                    <a:ea typeface="等线" panose="02010600030101010101" pitchFamily="2" charset="-122"/>
                  </a:defRPr>
                </a:lvl5pPr>
                <a:lvl6pPr marL="25146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提权</a:t>
                </a:r>
                <a:endParaRPr 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TextBox 13"/>
              <p:cNvSpPr txBox="1">
                <a:spLocks noChangeArrowheads="1"/>
              </p:cNvSpPr>
              <p:nvPr/>
            </p:nvSpPr>
            <p:spPr bwMode="auto">
              <a:xfrm>
                <a:off x="5350339" y="747477"/>
                <a:ext cx="1570852" cy="933860"/>
              </a:xfrm>
              <a:prstGeom prst="rect">
                <a:avLst/>
              </a:prstGeom>
              <a:noFill/>
              <a:ln w="9525">
                <a:noFill/>
                <a:miter lim="800000"/>
              </a:ln>
            </p:spPr>
            <p:txBody>
              <a:bodyPr lIns="0" tIns="0" rIns="0" bIns="0">
                <a:spAutoFit/>
              </a:bodyPr>
              <a:lstStyle>
                <a:lvl1pPr defTabSz="1216025">
                  <a:defRPr>
                    <a:solidFill>
                      <a:schemeClr val="tx1"/>
                    </a:solidFill>
                    <a:latin typeface="等线" panose="02010600030101010101" pitchFamily="2" charset="-122"/>
                    <a:ea typeface="等线" panose="02010600030101010101" pitchFamily="2" charset="-122"/>
                  </a:defRPr>
                </a:lvl1pPr>
                <a:lvl2pPr marL="742950" indent="-285750" defTabSz="1216025">
                  <a:defRPr>
                    <a:solidFill>
                      <a:schemeClr val="tx1"/>
                    </a:solidFill>
                    <a:latin typeface="等线" panose="02010600030101010101" pitchFamily="2" charset="-122"/>
                    <a:ea typeface="等线" panose="02010600030101010101" pitchFamily="2" charset="-122"/>
                  </a:defRPr>
                </a:lvl2pPr>
                <a:lvl3pPr marL="1143000" indent="-228600" defTabSz="1216025">
                  <a:defRPr>
                    <a:solidFill>
                      <a:schemeClr val="tx1"/>
                    </a:solidFill>
                    <a:latin typeface="等线" panose="02010600030101010101" pitchFamily="2" charset="-122"/>
                    <a:ea typeface="等线" panose="02010600030101010101" pitchFamily="2" charset="-122"/>
                  </a:defRPr>
                </a:lvl3pPr>
                <a:lvl4pPr marL="1600200" indent="-228600" defTabSz="1216025">
                  <a:defRPr>
                    <a:solidFill>
                      <a:schemeClr val="tx1"/>
                    </a:solidFill>
                    <a:latin typeface="等线" panose="02010600030101010101" pitchFamily="2" charset="-122"/>
                    <a:ea typeface="等线" panose="02010600030101010101" pitchFamily="2" charset="-122"/>
                  </a:defRPr>
                </a:lvl4pPr>
                <a:lvl5pPr marL="2057400" indent="-228600" defTabSz="1216025">
                  <a:defRPr>
                    <a:solidFill>
                      <a:schemeClr val="tx1"/>
                    </a:solidFill>
                    <a:latin typeface="等线" panose="02010600030101010101" pitchFamily="2" charset="-122"/>
                    <a:ea typeface="等线" panose="02010600030101010101" pitchFamily="2" charset="-122"/>
                  </a:defRPr>
                </a:lvl5pPr>
                <a:lvl6pPr marL="25146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了解整个目标架构，收集重要信息，发现系统缺陷及漏洞后进行权限提升。</a:t>
                </a:r>
                <a:endParaRPr lang="en-US" altLang="zh-CN"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12" name="组合 19"/>
            <p:cNvGrpSpPr/>
            <p:nvPr/>
          </p:nvGrpSpPr>
          <p:grpSpPr bwMode="auto">
            <a:xfrm>
              <a:off x="7173299" y="1028700"/>
              <a:ext cx="1734743" cy="1401268"/>
              <a:chOff x="9738529" y="-608"/>
              <a:chExt cx="2453472" cy="1981479"/>
            </a:xfrm>
            <a:solidFill>
              <a:srgbClr val="404040"/>
            </a:solidFill>
          </p:grpSpPr>
          <p:sp>
            <p:nvSpPr>
              <p:cNvPr id="121" name="Slide Number Placeholder 2"/>
              <p:cNvSpPr txBox="1"/>
              <p:nvPr/>
            </p:nvSpPr>
            <p:spPr bwMode="auto">
              <a:xfrm>
                <a:off x="11235881" y="675577"/>
                <a:ext cx="556069" cy="471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A22B8C3D-02D9-4FC9-BF48-7E2B848C3E55}" type="slidenum">
                  <a:rPr lang="en-US" altLang="zh-CN" sz="1800">
                    <a:latin typeface="微软雅黑" panose="020B0503020204020204" pitchFamily="34" charset="-122"/>
                    <a:ea typeface="微软雅黑" panose="020B0503020204020204" pitchFamily="34" charset="-122"/>
                    <a:sym typeface="Arial" panose="020B0604020202020204" pitchFamily="34" charset="0"/>
                  </a:rPr>
                </a:fld>
                <a:endParaRPr lang="en-US" altLang="zh-CN" sz="1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22" name="Rectangle 28"/>
              <p:cNvSpPr/>
              <p:nvPr/>
            </p:nvSpPr>
            <p:spPr>
              <a:xfrm>
                <a:off x="9738529" y="-608"/>
                <a:ext cx="2453472" cy="1981479"/>
              </a:xfrm>
              <a:prstGeom prst="rect">
                <a:avLst/>
              </a:prstGeom>
              <a:solidFill>
                <a:srgbClr val="00AB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23" name="TextBox 13"/>
              <p:cNvSpPr txBox="1">
                <a:spLocks noChangeArrowheads="1"/>
              </p:cNvSpPr>
              <p:nvPr/>
            </p:nvSpPr>
            <p:spPr bwMode="auto">
              <a:xfrm>
                <a:off x="10227658" y="319962"/>
                <a:ext cx="1376899" cy="266817"/>
              </a:xfrm>
              <a:prstGeom prst="rect">
                <a:avLst/>
              </a:prstGeom>
              <a:noFill/>
              <a:ln w="9525">
                <a:noFill/>
                <a:miter lim="800000"/>
              </a:ln>
            </p:spPr>
            <p:txBody>
              <a:bodyPr lIns="0" tIns="0" rIns="0" bIns="0">
                <a:spAutoFit/>
              </a:bodyPr>
              <a:lstStyle>
                <a:lvl1pPr defTabSz="1216025">
                  <a:defRPr>
                    <a:solidFill>
                      <a:schemeClr val="tx1"/>
                    </a:solidFill>
                    <a:latin typeface="等线" panose="02010600030101010101" pitchFamily="2" charset="-122"/>
                    <a:ea typeface="等线" panose="02010600030101010101" pitchFamily="2" charset="-122"/>
                  </a:defRPr>
                </a:lvl1pPr>
                <a:lvl2pPr marL="742950" indent="-285750" defTabSz="1216025">
                  <a:defRPr>
                    <a:solidFill>
                      <a:schemeClr val="tx1"/>
                    </a:solidFill>
                    <a:latin typeface="等线" panose="02010600030101010101" pitchFamily="2" charset="-122"/>
                    <a:ea typeface="等线" panose="02010600030101010101" pitchFamily="2" charset="-122"/>
                  </a:defRPr>
                </a:lvl2pPr>
                <a:lvl3pPr marL="1143000" indent="-228600" defTabSz="1216025">
                  <a:defRPr>
                    <a:solidFill>
                      <a:schemeClr val="tx1"/>
                    </a:solidFill>
                    <a:latin typeface="等线" panose="02010600030101010101" pitchFamily="2" charset="-122"/>
                    <a:ea typeface="等线" panose="02010600030101010101" pitchFamily="2" charset="-122"/>
                  </a:defRPr>
                </a:lvl3pPr>
                <a:lvl4pPr marL="1600200" indent="-228600" defTabSz="1216025">
                  <a:defRPr>
                    <a:solidFill>
                      <a:schemeClr val="tx1"/>
                    </a:solidFill>
                    <a:latin typeface="等线" panose="02010600030101010101" pitchFamily="2" charset="-122"/>
                    <a:ea typeface="等线" panose="02010600030101010101" pitchFamily="2" charset="-122"/>
                  </a:defRPr>
                </a:lvl4pPr>
                <a:lvl5pPr marL="2057400" indent="-228600" defTabSz="1216025">
                  <a:defRPr>
                    <a:solidFill>
                      <a:schemeClr val="tx1"/>
                    </a:solidFill>
                    <a:latin typeface="等线" panose="02010600030101010101" pitchFamily="2" charset="-122"/>
                    <a:ea typeface="等线" panose="02010600030101010101" pitchFamily="2" charset="-122"/>
                  </a:defRPr>
                </a:lvl5pPr>
                <a:lvl6pPr marL="25146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清除痕迹</a:t>
                </a:r>
                <a:endParaRPr 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4" name="TextBox 13"/>
              <p:cNvSpPr txBox="1">
                <a:spLocks noChangeArrowheads="1"/>
              </p:cNvSpPr>
              <p:nvPr/>
            </p:nvSpPr>
            <p:spPr bwMode="auto">
              <a:xfrm>
                <a:off x="10231741" y="744279"/>
                <a:ext cx="1570854" cy="933860"/>
              </a:xfrm>
              <a:prstGeom prst="rect">
                <a:avLst/>
              </a:prstGeom>
              <a:noFill/>
              <a:ln w="9525">
                <a:noFill/>
                <a:miter lim="800000"/>
              </a:ln>
            </p:spPr>
            <p:txBody>
              <a:bodyPr lIns="0" tIns="0" rIns="0" bIns="0">
                <a:spAutoFit/>
              </a:bodyPr>
              <a:lstStyle>
                <a:lvl1pPr defTabSz="1216025">
                  <a:defRPr>
                    <a:solidFill>
                      <a:schemeClr val="tx1"/>
                    </a:solidFill>
                    <a:latin typeface="等线" panose="02010600030101010101" pitchFamily="2" charset="-122"/>
                    <a:ea typeface="等线" panose="02010600030101010101" pitchFamily="2" charset="-122"/>
                  </a:defRPr>
                </a:lvl1pPr>
                <a:lvl2pPr marL="742950" indent="-285750" defTabSz="1216025">
                  <a:defRPr>
                    <a:solidFill>
                      <a:schemeClr val="tx1"/>
                    </a:solidFill>
                    <a:latin typeface="等线" panose="02010600030101010101" pitchFamily="2" charset="-122"/>
                    <a:ea typeface="等线" panose="02010600030101010101" pitchFamily="2" charset="-122"/>
                  </a:defRPr>
                </a:lvl2pPr>
                <a:lvl3pPr marL="1143000" indent="-228600" defTabSz="1216025">
                  <a:defRPr>
                    <a:solidFill>
                      <a:schemeClr val="tx1"/>
                    </a:solidFill>
                    <a:latin typeface="等线" panose="02010600030101010101" pitchFamily="2" charset="-122"/>
                    <a:ea typeface="等线" panose="02010600030101010101" pitchFamily="2" charset="-122"/>
                  </a:defRPr>
                </a:lvl3pPr>
                <a:lvl4pPr marL="1600200" indent="-228600" defTabSz="1216025">
                  <a:defRPr>
                    <a:solidFill>
                      <a:schemeClr val="tx1"/>
                    </a:solidFill>
                    <a:latin typeface="等线" panose="02010600030101010101" pitchFamily="2" charset="-122"/>
                    <a:ea typeface="等线" panose="02010600030101010101" pitchFamily="2" charset="-122"/>
                  </a:defRPr>
                </a:lvl4pPr>
                <a:lvl5pPr marL="2057400" indent="-228600" defTabSz="1216025">
                  <a:defRPr>
                    <a:solidFill>
                      <a:schemeClr val="tx1"/>
                    </a:solidFill>
                    <a:latin typeface="等线" panose="02010600030101010101" pitchFamily="2" charset="-122"/>
                    <a:ea typeface="等线" panose="02010600030101010101" pitchFamily="2" charset="-122"/>
                  </a:defRPr>
                </a:lvl5pPr>
                <a:lvl6pPr marL="25146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目标达成后，入侵立即清除入侵日志，避免让系统管理员发现自己的痕迹。</a:t>
                </a:r>
                <a:endParaRPr lang="en-US" altLang="zh-CN"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13" name="组合 24"/>
            <p:cNvGrpSpPr/>
            <p:nvPr/>
          </p:nvGrpSpPr>
          <p:grpSpPr bwMode="auto">
            <a:xfrm>
              <a:off x="284854" y="1028700"/>
              <a:ext cx="1724638" cy="1401268"/>
              <a:chOff x="1" y="-608"/>
              <a:chExt cx="2438747" cy="1981479"/>
            </a:xfrm>
            <a:solidFill>
              <a:srgbClr val="589876"/>
            </a:solidFill>
          </p:grpSpPr>
          <p:sp>
            <p:nvSpPr>
              <p:cNvPr id="118" name="Rectangle 9"/>
              <p:cNvSpPr/>
              <p:nvPr/>
            </p:nvSpPr>
            <p:spPr>
              <a:xfrm>
                <a:off x="1" y="-608"/>
                <a:ext cx="2438747" cy="1981479"/>
              </a:xfrm>
              <a:prstGeom prst="rect">
                <a:avLst/>
              </a:prstGeom>
              <a:solidFill>
                <a:srgbClr val="00AB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9" name="TextBox 13"/>
              <p:cNvSpPr txBox="1">
                <a:spLocks noChangeArrowheads="1"/>
              </p:cNvSpPr>
              <p:nvPr/>
            </p:nvSpPr>
            <p:spPr bwMode="auto">
              <a:xfrm>
                <a:off x="464850" y="400433"/>
                <a:ext cx="1376898" cy="266817"/>
              </a:xfrm>
              <a:prstGeom prst="rect">
                <a:avLst/>
              </a:prstGeom>
              <a:noFill/>
              <a:ln w="9525">
                <a:noFill/>
                <a:miter lim="800000"/>
              </a:ln>
            </p:spPr>
            <p:txBody>
              <a:bodyPr lIns="0" tIns="0" rIns="0" bIns="0">
                <a:spAutoFit/>
              </a:bodyPr>
              <a:lstStyle>
                <a:lvl1pPr defTabSz="1216025">
                  <a:defRPr>
                    <a:solidFill>
                      <a:schemeClr val="tx1"/>
                    </a:solidFill>
                    <a:latin typeface="等线" panose="02010600030101010101" pitchFamily="2" charset="-122"/>
                    <a:ea typeface="等线" panose="02010600030101010101" pitchFamily="2" charset="-122"/>
                  </a:defRPr>
                </a:lvl1pPr>
                <a:lvl2pPr marL="742950" indent="-285750" defTabSz="1216025">
                  <a:defRPr>
                    <a:solidFill>
                      <a:schemeClr val="tx1"/>
                    </a:solidFill>
                    <a:latin typeface="等线" panose="02010600030101010101" pitchFamily="2" charset="-122"/>
                    <a:ea typeface="等线" panose="02010600030101010101" pitchFamily="2" charset="-122"/>
                  </a:defRPr>
                </a:lvl2pPr>
                <a:lvl3pPr marL="1143000" indent="-228600" defTabSz="1216025">
                  <a:defRPr>
                    <a:solidFill>
                      <a:schemeClr val="tx1"/>
                    </a:solidFill>
                    <a:latin typeface="等线" panose="02010600030101010101" pitchFamily="2" charset="-122"/>
                    <a:ea typeface="等线" panose="02010600030101010101" pitchFamily="2" charset="-122"/>
                  </a:defRPr>
                </a:lvl3pPr>
                <a:lvl4pPr marL="1600200" indent="-228600" defTabSz="1216025">
                  <a:defRPr>
                    <a:solidFill>
                      <a:schemeClr val="tx1"/>
                    </a:solidFill>
                    <a:latin typeface="等线" panose="02010600030101010101" pitchFamily="2" charset="-122"/>
                    <a:ea typeface="等线" panose="02010600030101010101" pitchFamily="2" charset="-122"/>
                  </a:defRPr>
                </a:lvl4pPr>
                <a:lvl5pPr marL="2057400" indent="-228600" defTabSz="1216025">
                  <a:defRPr>
                    <a:solidFill>
                      <a:schemeClr val="tx1"/>
                    </a:solidFill>
                    <a:latin typeface="等线" panose="02010600030101010101" pitchFamily="2" charset="-122"/>
                    <a:ea typeface="等线" panose="02010600030101010101" pitchFamily="2" charset="-122"/>
                  </a:defRPr>
                </a:lvl5pPr>
                <a:lvl6pPr marL="25146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扫描</a:t>
                </a:r>
                <a:r>
                  <a:rPr lang="en-US" altLang="zh-CN"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嗅探</a:t>
                </a:r>
                <a:endParaRPr 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0" name="TextBox 13"/>
              <p:cNvSpPr txBox="1">
                <a:spLocks noChangeArrowheads="1"/>
              </p:cNvSpPr>
              <p:nvPr/>
            </p:nvSpPr>
            <p:spPr bwMode="auto">
              <a:xfrm>
                <a:off x="468930" y="827808"/>
                <a:ext cx="1570853" cy="700395"/>
              </a:xfrm>
              <a:prstGeom prst="rect">
                <a:avLst/>
              </a:prstGeom>
              <a:noFill/>
              <a:ln w="9525">
                <a:noFill/>
                <a:miter lim="800000"/>
              </a:ln>
            </p:spPr>
            <p:txBody>
              <a:bodyPr lIns="0" tIns="0" rIns="0" bIns="0">
                <a:spAutoFit/>
              </a:bodyPr>
              <a:lstStyle>
                <a:lvl1pPr defTabSz="1216025">
                  <a:defRPr>
                    <a:solidFill>
                      <a:schemeClr val="tx1"/>
                    </a:solidFill>
                    <a:latin typeface="等线" panose="02010600030101010101" pitchFamily="2" charset="-122"/>
                    <a:ea typeface="等线" panose="02010600030101010101" pitchFamily="2" charset="-122"/>
                  </a:defRPr>
                </a:lvl1pPr>
                <a:lvl2pPr marL="742950" indent="-285750" defTabSz="1216025">
                  <a:defRPr>
                    <a:solidFill>
                      <a:schemeClr val="tx1"/>
                    </a:solidFill>
                    <a:latin typeface="等线" panose="02010600030101010101" pitchFamily="2" charset="-122"/>
                    <a:ea typeface="等线" panose="02010600030101010101" pitchFamily="2" charset="-122"/>
                  </a:defRPr>
                </a:lvl2pPr>
                <a:lvl3pPr marL="1143000" indent="-228600" defTabSz="1216025">
                  <a:defRPr>
                    <a:solidFill>
                      <a:schemeClr val="tx1"/>
                    </a:solidFill>
                    <a:latin typeface="等线" panose="02010600030101010101" pitchFamily="2" charset="-122"/>
                    <a:ea typeface="等线" panose="02010600030101010101" pitchFamily="2" charset="-122"/>
                  </a:defRPr>
                </a:lvl3pPr>
                <a:lvl4pPr marL="1600200" indent="-228600" defTabSz="1216025">
                  <a:defRPr>
                    <a:solidFill>
                      <a:schemeClr val="tx1"/>
                    </a:solidFill>
                    <a:latin typeface="等线" panose="02010600030101010101" pitchFamily="2" charset="-122"/>
                    <a:ea typeface="等线" panose="02010600030101010101" pitchFamily="2" charset="-122"/>
                  </a:defRPr>
                </a:lvl4pPr>
                <a:lvl5pPr marL="2057400" indent="-228600" defTabSz="1216025">
                  <a:defRPr>
                    <a:solidFill>
                      <a:schemeClr val="tx1"/>
                    </a:solidFill>
                    <a:latin typeface="等线" panose="02010600030101010101" pitchFamily="2" charset="-122"/>
                    <a:ea typeface="等线" panose="02010600030101010101" pitchFamily="2" charset="-122"/>
                  </a:defRPr>
                </a:lvl5pPr>
                <a:lvl6pPr marL="25146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攻击者使用工具对目标进行扫描，发现薄弱环节。</a:t>
                </a:r>
                <a:endParaRPr lang="en-US" altLang="zh-CN"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14" name="组合 28"/>
            <p:cNvGrpSpPr/>
            <p:nvPr/>
          </p:nvGrpSpPr>
          <p:grpSpPr bwMode="auto">
            <a:xfrm>
              <a:off x="5458767" y="2429968"/>
              <a:ext cx="1724638" cy="1736989"/>
              <a:chOff x="7314505" y="1980871"/>
              <a:chExt cx="2438747" cy="2456241"/>
            </a:xfrm>
            <a:solidFill>
              <a:srgbClr val="589876"/>
            </a:solidFill>
          </p:grpSpPr>
          <p:sp>
            <p:nvSpPr>
              <p:cNvPr id="115" name="Rectangle 18"/>
              <p:cNvSpPr/>
              <p:nvPr/>
            </p:nvSpPr>
            <p:spPr>
              <a:xfrm>
                <a:off x="7314505" y="1980871"/>
                <a:ext cx="2438747" cy="2456241"/>
              </a:xfrm>
              <a:prstGeom prst="rect">
                <a:avLst/>
              </a:prstGeom>
              <a:solidFill>
                <a:srgbClr val="00AB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6" name="TextBox 13"/>
              <p:cNvSpPr txBox="1">
                <a:spLocks noChangeArrowheads="1"/>
              </p:cNvSpPr>
              <p:nvPr/>
            </p:nvSpPr>
            <p:spPr bwMode="auto">
              <a:xfrm>
                <a:off x="7740714" y="2400199"/>
                <a:ext cx="1376898" cy="266821"/>
              </a:xfrm>
              <a:prstGeom prst="rect">
                <a:avLst/>
              </a:prstGeom>
              <a:noFill/>
              <a:ln w="9525">
                <a:noFill/>
                <a:miter lim="800000"/>
              </a:ln>
            </p:spPr>
            <p:txBody>
              <a:bodyPr lIns="0" tIns="0" rIns="0" bIns="0">
                <a:spAutoFit/>
              </a:bodyPr>
              <a:lstStyle>
                <a:lvl1pPr defTabSz="1216025">
                  <a:defRPr>
                    <a:solidFill>
                      <a:schemeClr val="tx1"/>
                    </a:solidFill>
                    <a:latin typeface="等线" panose="02010600030101010101" pitchFamily="2" charset="-122"/>
                    <a:ea typeface="等线" panose="02010600030101010101" pitchFamily="2" charset="-122"/>
                  </a:defRPr>
                </a:lvl1pPr>
                <a:lvl2pPr marL="742950" indent="-285750" defTabSz="1216025">
                  <a:defRPr>
                    <a:solidFill>
                      <a:schemeClr val="tx1"/>
                    </a:solidFill>
                    <a:latin typeface="等线" panose="02010600030101010101" pitchFamily="2" charset="-122"/>
                    <a:ea typeface="等线" panose="02010600030101010101" pitchFamily="2" charset="-122"/>
                  </a:defRPr>
                </a:lvl2pPr>
                <a:lvl3pPr marL="1143000" indent="-228600" defTabSz="1216025">
                  <a:defRPr>
                    <a:solidFill>
                      <a:schemeClr val="tx1"/>
                    </a:solidFill>
                    <a:latin typeface="等线" panose="02010600030101010101" pitchFamily="2" charset="-122"/>
                    <a:ea typeface="等线" panose="02010600030101010101" pitchFamily="2" charset="-122"/>
                  </a:defRPr>
                </a:lvl3pPr>
                <a:lvl4pPr marL="1600200" indent="-228600" defTabSz="1216025">
                  <a:defRPr>
                    <a:solidFill>
                      <a:schemeClr val="tx1"/>
                    </a:solidFill>
                    <a:latin typeface="等线" panose="02010600030101010101" pitchFamily="2" charset="-122"/>
                    <a:ea typeface="等线" panose="02010600030101010101" pitchFamily="2" charset="-122"/>
                  </a:defRPr>
                </a:lvl4pPr>
                <a:lvl5pPr marL="2057400" indent="-228600" defTabSz="1216025">
                  <a:defRPr>
                    <a:solidFill>
                      <a:schemeClr val="tx1"/>
                    </a:solidFill>
                    <a:latin typeface="等线" panose="02010600030101010101" pitchFamily="2" charset="-122"/>
                    <a:ea typeface="等线" panose="02010600030101010101" pitchFamily="2" charset="-122"/>
                  </a:defRPr>
                </a:lvl5pPr>
                <a:lvl6pPr marL="25146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窃取</a:t>
                </a:r>
                <a:r>
                  <a:rPr lang="en-US" altLang="zh-CN"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破坏</a:t>
                </a:r>
                <a:endParaRPr 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7" name="TextBox 13"/>
              <p:cNvSpPr txBox="1">
                <a:spLocks noChangeArrowheads="1"/>
              </p:cNvSpPr>
              <p:nvPr/>
            </p:nvSpPr>
            <p:spPr bwMode="auto">
              <a:xfrm>
                <a:off x="7744794" y="2825607"/>
                <a:ext cx="1570853" cy="1167339"/>
              </a:xfrm>
              <a:prstGeom prst="rect">
                <a:avLst/>
              </a:prstGeom>
              <a:noFill/>
              <a:ln w="9525">
                <a:noFill/>
                <a:miter lim="800000"/>
              </a:ln>
            </p:spPr>
            <p:txBody>
              <a:bodyPr lIns="0" tIns="0" rIns="0" bIns="0">
                <a:spAutoFit/>
              </a:bodyPr>
              <a:lstStyle>
                <a:lvl1pPr defTabSz="1216025">
                  <a:defRPr>
                    <a:solidFill>
                      <a:schemeClr val="tx1"/>
                    </a:solidFill>
                    <a:latin typeface="等线" panose="02010600030101010101" pitchFamily="2" charset="-122"/>
                    <a:ea typeface="等线" panose="02010600030101010101" pitchFamily="2" charset="-122"/>
                  </a:defRPr>
                </a:lvl1pPr>
                <a:lvl2pPr marL="742950" indent="-285750" defTabSz="1216025">
                  <a:defRPr>
                    <a:solidFill>
                      <a:schemeClr val="tx1"/>
                    </a:solidFill>
                    <a:latin typeface="等线" panose="02010600030101010101" pitchFamily="2" charset="-122"/>
                    <a:ea typeface="等线" panose="02010600030101010101" pitchFamily="2" charset="-122"/>
                  </a:defRPr>
                </a:lvl2pPr>
                <a:lvl3pPr marL="1143000" indent="-228600" defTabSz="1216025">
                  <a:defRPr>
                    <a:solidFill>
                      <a:schemeClr val="tx1"/>
                    </a:solidFill>
                    <a:latin typeface="等线" panose="02010600030101010101" pitchFamily="2" charset="-122"/>
                    <a:ea typeface="等线" panose="02010600030101010101" pitchFamily="2" charset="-122"/>
                  </a:defRPr>
                </a:lvl3pPr>
                <a:lvl4pPr marL="1600200" indent="-228600" defTabSz="1216025">
                  <a:defRPr>
                    <a:solidFill>
                      <a:schemeClr val="tx1"/>
                    </a:solidFill>
                    <a:latin typeface="等线" panose="02010600030101010101" pitchFamily="2" charset="-122"/>
                    <a:ea typeface="等线" panose="02010600030101010101" pitchFamily="2" charset="-122"/>
                  </a:defRPr>
                </a:lvl4pPr>
                <a:lvl5pPr marL="2057400" indent="-228600" defTabSz="1216025">
                  <a:defRPr>
                    <a:solidFill>
                      <a:schemeClr val="tx1"/>
                    </a:solidFill>
                    <a:latin typeface="等线" panose="02010600030101010101" pitchFamily="2" charset="-122"/>
                    <a:ea typeface="等线" panose="02010600030101010101" pitchFamily="2" charset="-122"/>
                  </a:defRPr>
                </a:lvl5pPr>
                <a:lvl6pPr marL="25146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6025"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搜索目标关键业务和重要数据，悄悄窃取数据甚至破坏关键系统，造成目标严重损失。</a:t>
                </a:r>
                <a:endParaRPr lang="en-US" altLang="zh-CN"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131" name="组合 130"/>
          <p:cNvGrpSpPr/>
          <p:nvPr/>
        </p:nvGrpSpPr>
        <p:grpSpPr>
          <a:xfrm>
            <a:off x="309189" y="4269401"/>
            <a:ext cx="2817948" cy="307492"/>
            <a:chOff x="305241" y="4270971"/>
            <a:chExt cx="2820557" cy="307777"/>
          </a:xfrm>
        </p:grpSpPr>
        <p:sp>
          <p:nvSpPr>
            <p:cNvPr id="132" name="燕尾形 131"/>
            <p:cNvSpPr/>
            <p:nvPr/>
          </p:nvSpPr>
          <p:spPr>
            <a:xfrm>
              <a:off x="305241" y="4289629"/>
              <a:ext cx="2820557" cy="263902"/>
            </a:xfrm>
            <a:prstGeom prst="chevron">
              <a:avLst/>
            </a:prstGeom>
            <a:solidFill>
              <a:srgbClr val="00AB7A"/>
            </a:solidFill>
            <a:ln>
              <a:noFill/>
            </a:ln>
            <a:effectLst>
              <a:glow>
                <a:srgbClr val="FFFF00">
                  <a:alpha val="80000"/>
                </a:srgbClr>
              </a:glow>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8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3" name="文本框 132"/>
            <p:cNvSpPr txBox="1"/>
            <p:nvPr/>
          </p:nvSpPr>
          <p:spPr>
            <a:xfrm>
              <a:off x="1398412" y="4270971"/>
              <a:ext cx="543739"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事前</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34" name="组合 133"/>
          <p:cNvGrpSpPr/>
          <p:nvPr/>
        </p:nvGrpSpPr>
        <p:grpSpPr>
          <a:xfrm>
            <a:off x="2994410" y="4269401"/>
            <a:ext cx="3096753" cy="307492"/>
            <a:chOff x="2992949" y="4270971"/>
            <a:chExt cx="3099620" cy="307777"/>
          </a:xfrm>
        </p:grpSpPr>
        <p:sp>
          <p:nvSpPr>
            <p:cNvPr id="135" name="燕尾形 134"/>
            <p:cNvSpPr/>
            <p:nvPr/>
          </p:nvSpPr>
          <p:spPr>
            <a:xfrm>
              <a:off x="2992949" y="4289629"/>
              <a:ext cx="3099620" cy="263902"/>
            </a:xfrm>
            <a:prstGeom prst="chevron">
              <a:avLst/>
            </a:prstGeom>
            <a:solidFill>
              <a:schemeClr val="tx1">
                <a:lumMod val="50000"/>
                <a:lumOff val="50000"/>
              </a:schemeClr>
            </a:solidFill>
            <a:ln>
              <a:noFill/>
            </a:ln>
            <a:effectLst>
              <a:glow>
                <a:srgbClr val="FFFF00">
                  <a:alpha val="80000"/>
                </a:srgbClr>
              </a:glow>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8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6" name="文本框 135"/>
            <p:cNvSpPr txBox="1"/>
            <p:nvPr/>
          </p:nvSpPr>
          <p:spPr>
            <a:xfrm>
              <a:off x="4287755" y="4270971"/>
              <a:ext cx="543739"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事中</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37" name="组合 136"/>
          <p:cNvGrpSpPr/>
          <p:nvPr/>
        </p:nvGrpSpPr>
        <p:grpSpPr>
          <a:xfrm>
            <a:off x="5954183" y="4269401"/>
            <a:ext cx="2785804" cy="307492"/>
            <a:chOff x="5955462" y="4270971"/>
            <a:chExt cx="2788383" cy="307777"/>
          </a:xfrm>
        </p:grpSpPr>
        <p:sp>
          <p:nvSpPr>
            <p:cNvPr id="138" name="燕尾形 137"/>
            <p:cNvSpPr/>
            <p:nvPr/>
          </p:nvSpPr>
          <p:spPr>
            <a:xfrm>
              <a:off x="5955462" y="4289629"/>
              <a:ext cx="2788383" cy="263902"/>
            </a:xfrm>
            <a:prstGeom prst="chevron">
              <a:avLst/>
            </a:prstGeom>
            <a:solidFill>
              <a:srgbClr val="E8003A"/>
            </a:solidFill>
            <a:ln>
              <a:noFill/>
            </a:ln>
            <a:effectLst>
              <a:glow>
                <a:srgbClr val="FFFF00">
                  <a:alpha val="80000"/>
                </a:srgbClr>
              </a:glow>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8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9" name="文本框 138"/>
            <p:cNvSpPr txBox="1"/>
            <p:nvPr/>
          </p:nvSpPr>
          <p:spPr>
            <a:xfrm>
              <a:off x="7149308" y="4270971"/>
              <a:ext cx="543739"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事后</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wipe(left)">
                                      <p:cBhvr>
                                        <p:cTn id="11" dur="500"/>
                                        <p:tgtEl>
                                          <p:spTgt spid="1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wipe(left)">
                                      <p:cBhvr>
                                        <p:cTn id="1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1275"/>
            <a:ext cx="6858000" cy="435924"/>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a:solidFill>
                  <a:schemeClr val="bg1"/>
                </a:solidFill>
                <a:cs typeface="+mn-cs"/>
              </a:rPr>
              <a:t>需求：关保和等保</a:t>
            </a:r>
            <a:r>
              <a:rPr lang="zh-CN" altLang="en-US" sz="1800" dirty="0" smtClean="0">
                <a:solidFill>
                  <a:schemeClr val="bg1"/>
                </a:solidFill>
                <a:cs typeface="+mn-cs"/>
              </a:rPr>
              <a:t>政策</a:t>
            </a:r>
            <a:endParaRPr lang="zh-CN" altLang="en-US" sz="1800" dirty="0">
              <a:solidFill>
                <a:schemeClr val="bg1"/>
              </a:solidFill>
              <a:cs typeface="+mn-cs"/>
            </a:endParaRPr>
          </a:p>
        </p:txBody>
      </p:sp>
      <p:pic>
        <p:nvPicPr>
          <p:cNvPr id="5" name="图片 4"/>
          <p:cNvPicPr>
            <a:picLocks noChangeAspect="1"/>
          </p:cNvPicPr>
          <p:nvPr/>
        </p:nvPicPr>
        <p:blipFill>
          <a:blip r:embed="rId1"/>
          <a:stretch>
            <a:fillRect/>
          </a:stretch>
        </p:blipFill>
        <p:spPr>
          <a:xfrm>
            <a:off x="585657" y="1672281"/>
            <a:ext cx="3603371" cy="2621410"/>
          </a:xfrm>
          <a:prstGeom prst="rect">
            <a:avLst/>
          </a:prstGeom>
        </p:spPr>
      </p:pic>
      <p:sp>
        <p:nvSpPr>
          <p:cNvPr id="6" name="文本框 5"/>
          <p:cNvSpPr txBox="1"/>
          <p:nvPr/>
        </p:nvSpPr>
        <p:spPr>
          <a:xfrm>
            <a:off x="858718" y="4381915"/>
            <a:ext cx="3057247"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关键信息基础设施安全保护条例</a:t>
            </a:r>
            <a:r>
              <a:rPr lang="en-US" altLang="zh-CN" sz="1400" dirty="0">
                <a:latin typeface="微软雅黑" panose="020B0503020204020204" pitchFamily="34" charset="-122"/>
                <a:ea typeface="微软雅黑" panose="020B0503020204020204" pitchFamily="34" charset="-122"/>
              </a:rPr>
              <a:t>》</a:t>
            </a:r>
            <a:endParaRPr kumimoji="1" lang="zh-CN" altLang="en-US" sz="14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5898888" y="4381914"/>
            <a:ext cx="1157689" cy="307777"/>
          </a:xfrm>
          <a:prstGeom prst="rect">
            <a:avLst/>
          </a:prstGeom>
          <a:noFill/>
        </p:spPr>
        <p:txBody>
          <a:bodyPr wrap="none" rtlCol="0">
            <a:spAutoFit/>
          </a:bodyPr>
          <a:lstStyle/>
          <a:p>
            <a:r>
              <a:rPr kumimoji="1" lang="en-US" altLang="zh-CN" sz="1400" dirty="0">
                <a:latin typeface="微软雅黑" panose="020B0503020204020204" pitchFamily="34" charset="-122"/>
                <a:ea typeface="微软雅黑" panose="020B0503020204020204" pitchFamily="34" charset="-122"/>
              </a:rPr>
              <a:t>《</a:t>
            </a:r>
            <a:r>
              <a:rPr kumimoji="1" lang="zh-CN" altLang="en-US" sz="1400" dirty="0">
                <a:latin typeface="微软雅黑" panose="020B0503020204020204" pitchFamily="34" charset="-122"/>
                <a:ea typeface="微软雅黑" panose="020B0503020204020204" pitchFamily="34" charset="-122"/>
              </a:rPr>
              <a:t>等保</a:t>
            </a:r>
            <a:r>
              <a:rPr kumimoji="1" lang="en-US" altLang="zh-CN" sz="1400" dirty="0">
                <a:latin typeface="微软雅黑" panose="020B0503020204020204" pitchFamily="34" charset="-122"/>
                <a:ea typeface="微软雅黑" panose="020B0503020204020204" pitchFamily="34" charset="-122"/>
              </a:rPr>
              <a:t>2.0》</a:t>
            </a:r>
            <a:endParaRPr kumimoji="1" lang="zh-CN" altLang="en-US" sz="14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4767897" y="1662422"/>
            <a:ext cx="3419673" cy="2624400"/>
          </a:xfrm>
          <a:prstGeom prst="rect">
            <a:avLst/>
          </a:prstGeom>
        </p:spPr>
      </p:pic>
      <p:sp>
        <p:nvSpPr>
          <p:cNvPr id="9" name="圆角矩形标注 8"/>
          <p:cNvSpPr/>
          <p:nvPr/>
        </p:nvSpPr>
        <p:spPr>
          <a:xfrm>
            <a:off x="7024491" y="1655195"/>
            <a:ext cx="1471690" cy="492312"/>
          </a:xfrm>
          <a:prstGeom prst="wedgeRoundRectCallout">
            <a:avLst>
              <a:gd name="adj1" fmla="val -43796"/>
              <a:gd name="adj2" fmla="val 108811"/>
              <a:gd name="adj3" fmla="val 16667"/>
            </a:avLst>
          </a:prstGeom>
          <a:solidFill>
            <a:srgbClr val="019E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050" dirty="0">
                <a:solidFill>
                  <a:srgbClr val="FFFFFF"/>
                </a:solidFill>
                <a:latin typeface="微软雅黑" panose="020B0503020204020204" pitchFamily="34" charset="-122"/>
                <a:ea typeface="微软雅黑" panose="020B0503020204020204" pitchFamily="34" charset="-122"/>
              </a:rPr>
              <a:t>需要防范内部和外部入侵攻击行为</a:t>
            </a:r>
            <a:endParaRPr kumimoji="1" lang="zh-CN" altLang="en-US" sz="1050" dirty="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508480" y="614835"/>
            <a:ext cx="8127041" cy="78912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30000"/>
              </a:lnSpc>
            </a:pPr>
            <a:r>
              <a:rPr lang="zh-CN" altLang="en-US" sz="1200" dirty="0">
                <a:solidFill>
                  <a:schemeClr val="tx1"/>
                </a:solidFill>
                <a:latin typeface="微软雅黑" panose="020B0503020204020204" pitchFamily="34" charset="-122"/>
                <a:ea typeface="微软雅黑" panose="020B0503020204020204" pitchFamily="34" charset="-122"/>
              </a:rPr>
              <a:t>关键信息基础设施，是指公共通信和信息服务、能源、交通、水利、金融、公共服务、电子政务、国防科技工业等重要行业和领域的，以及其他一旦遭到破坏、丧失功能或者数据泄露，可能严重危害国家安全、国计民生、公共利益的重要网络设施、信息系统等。</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1275"/>
            <a:ext cx="6858000" cy="377147"/>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a:solidFill>
                  <a:schemeClr val="bg1"/>
                </a:solidFill>
                <a:cs typeface="+mn-cs"/>
              </a:rPr>
              <a:t>需求：国产化替换成为</a:t>
            </a:r>
            <a:r>
              <a:rPr lang="zh-CN" altLang="en-US" sz="1800" dirty="0" smtClean="0">
                <a:solidFill>
                  <a:schemeClr val="bg1"/>
                </a:solidFill>
                <a:cs typeface="+mn-cs"/>
              </a:rPr>
              <a:t>趋势</a:t>
            </a:r>
            <a:endParaRPr lang="zh-CN" altLang="en-US" sz="1800" dirty="0">
              <a:solidFill>
                <a:schemeClr val="bg1"/>
              </a:solidFill>
              <a:cs typeface="+mn-cs"/>
            </a:endParaRPr>
          </a:p>
        </p:txBody>
      </p:sp>
      <p:sp>
        <p:nvSpPr>
          <p:cNvPr id="44" name="文本框 43"/>
          <p:cNvSpPr txBox="1"/>
          <p:nvPr/>
        </p:nvSpPr>
        <p:spPr>
          <a:xfrm>
            <a:off x="192608" y="569357"/>
            <a:ext cx="7913553" cy="336695"/>
          </a:xfrm>
          <a:prstGeom prst="rect">
            <a:avLst/>
          </a:prstGeom>
        </p:spPr>
        <p:txBody>
          <a:bodyPr wrap="square">
            <a:spAutoFit/>
          </a:bodyPr>
          <a:lstStyle>
            <a:defPPr>
              <a:defRPr lang="zh-CN"/>
            </a:defPPr>
            <a:lvl1pPr>
              <a:defRPr sz="1200">
                <a:latin typeface="微软雅黑" panose="020B0503020204020204" pitchFamily="34" charset="-122"/>
                <a:ea typeface="微软雅黑" panose="020B0503020204020204" pitchFamily="34" charset="-122"/>
                <a:cs typeface="+mn-ea"/>
              </a:defRPr>
            </a:lvl1pPr>
          </a:lstStyle>
          <a:p>
            <a:pPr algn="ctr" defTabSz="456565">
              <a:lnSpc>
                <a:spcPct val="150000"/>
              </a:lnSpc>
              <a:defRPr/>
            </a:pPr>
            <a:r>
              <a:rPr lang="zh-CN" altLang="en-US" sz="1200" kern="0" dirty="0">
                <a:solidFill>
                  <a:prstClr val="black"/>
                </a:solidFill>
                <a:sym typeface="Arial" panose="020B0604020202020204" pitchFamily="34" charset="0"/>
              </a:rPr>
              <a:t>三次历史事件推进信创产业加速发展，</a:t>
            </a:r>
            <a:r>
              <a:rPr lang="zh-CN" altLang="en-US" sz="1200" b="1" kern="0" dirty="0">
                <a:solidFill>
                  <a:srgbClr val="E8003A"/>
                </a:solidFill>
                <a:sym typeface="Arial" panose="020B0604020202020204" pitchFamily="34" charset="0"/>
              </a:rPr>
              <a:t>安全设备的“信创”替代吹响号角</a:t>
            </a:r>
            <a:endParaRPr lang="en-US" altLang="zh-CN" sz="1200" b="1" kern="0" dirty="0">
              <a:solidFill>
                <a:srgbClr val="E8003A"/>
              </a:solidFill>
              <a:sym typeface="Arial" panose="020B0604020202020204" pitchFamily="34" charset="0"/>
            </a:endParaRPr>
          </a:p>
        </p:txBody>
      </p:sp>
      <p:grpSp>
        <p:nvGrpSpPr>
          <p:cNvPr id="2" name="组合 1"/>
          <p:cNvGrpSpPr/>
          <p:nvPr/>
        </p:nvGrpSpPr>
        <p:grpSpPr>
          <a:xfrm>
            <a:off x="1261646" y="1261354"/>
            <a:ext cx="6114514" cy="3147709"/>
            <a:chOff x="1185446" y="1261354"/>
            <a:chExt cx="6773110" cy="3486750"/>
          </a:xfrm>
        </p:grpSpPr>
        <p:sp>
          <p:nvSpPr>
            <p:cNvPr id="45" name="矩形 44"/>
            <p:cNvSpPr/>
            <p:nvPr/>
          </p:nvSpPr>
          <p:spPr>
            <a:xfrm>
              <a:off x="1185448" y="1261354"/>
              <a:ext cx="1846088" cy="596467"/>
            </a:xfrm>
            <a:prstGeom prst="rect">
              <a:avLst/>
            </a:prstGeom>
            <a:solidFill>
              <a:schemeClr val="tx1">
                <a:lumMod val="50000"/>
                <a:lumOff val="50000"/>
              </a:schemeClr>
            </a:solidFill>
            <a:ln w="6350" cap="flat" cmpd="sng" algn="ctr">
              <a:noFill/>
              <a:prstDash val="solid"/>
            </a:ln>
            <a:effectLst/>
          </p:spPr>
          <p:txBody>
            <a:bodyPr rtlCol="0" anchor="ctr"/>
            <a:lstStyle/>
            <a:p>
              <a:pPr algn="ctr" defTabSz="292100">
                <a:defRPr/>
              </a:pPr>
              <a:r>
                <a:rPr lang="en-US" altLang="zh-CN"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2008</a:t>
              </a:r>
              <a:r>
                <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年</a:t>
              </a:r>
              <a:endParaRPr lang="en-US" altLang="zh-CN"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algn="ctr" defTabSz="292100">
                <a:defRPr/>
              </a:pPr>
              <a:r>
                <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微软“黑屏”事件</a:t>
              </a:r>
              <a:endPar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矩形 45"/>
            <p:cNvSpPr/>
            <p:nvPr/>
          </p:nvSpPr>
          <p:spPr>
            <a:xfrm>
              <a:off x="1185447" y="2206454"/>
              <a:ext cx="1846088" cy="596467"/>
            </a:xfrm>
            <a:prstGeom prst="rect">
              <a:avLst/>
            </a:prstGeom>
            <a:solidFill>
              <a:schemeClr val="tx1">
                <a:lumMod val="50000"/>
                <a:lumOff val="50000"/>
              </a:schemeClr>
            </a:solidFill>
            <a:ln w="6350" cap="flat" cmpd="sng" algn="ctr">
              <a:noFill/>
              <a:prstDash val="solid"/>
            </a:ln>
            <a:effectLst/>
          </p:spPr>
          <p:txBody>
            <a:bodyPr rtlCol="0" anchor="ctr"/>
            <a:lstStyle/>
            <a:p>
              <a:pPr algn="ctr" defTabSz="292100">
                <a:defRPr/>
              </a:pPr>
              <a:r>
                <a:rPr lang="en-US" altLang="zh-CN"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2013</a:t>
              </a:r>
              <a:r>
                <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年</a:t>
              </a:r>
              <a:endParaRPr lang="en-US" altLang="zh-CN"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algn="ctr" defTabSz="292100">
                <a:defRPr/>
              </a:pPr>
              <a:r>
                <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美国“棱镜门”</a:t>
              </a:r>
              <a:endPar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矩形 46"/>
            <p:cNvSpPr/>
            <p:nvPr/>
          </p:nvSpPr>
          <p:spPr>
            <a:xfrm>
              <a:off x="1185446" y="3181409"/>
              <a:ext cx="1846088" cy="596467"/>
            </a:xfrm>
            <a:prstGeom prst="rect">
              <a:avLst/>
            </a:prstGeom>
            <a:solidFill>
              <a:schemeClr val="tx1">
                <a:lumMod val="50000"/>
                <a:lumOff val="50000"/>
              </a:schemeClr>
            </a:solidFill>
            <a:ln w="6350" cap="flat" cmpd="sng" algn="ctr">
              <a:noFill/>
              <a:prstDash val="solid"/>
            </a:ln>
            <a:effectLst/>
          </p:spPr>
          <p:txBody>
            <a:bodyPr rtlCol="0" anchor="ctr"/>
            <a:lstStyle/>
            <a:p>
              <a:pPr algn="ctr" defTabSz="292100">
                <a:defRPr/>
              </a:pPr>
              <a:r>
                <a:rPr lang="en-US" altLang="zh-CN"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2018-</a:t>
              </a:r>
              <a:r>
                <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至今</a:t>
              </a:r>
              <a:endParaRPr lang="en-US" altLang="zh-CN"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algn="ctr" defTabSz="292100">
                <a:defRPr/>
              </a:pPr>
              <a:r>
                <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中兴、华为事件</a:t>
              </a:r>
              <a:endPar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下箭头 10"/>
            <p:cNvSpPr/>
            <p:nvPr/>
          </p:nvSpPr>
          <p:spPr>
            <a:xfrm>
              <a:off x="1935405" y="1863156"/>
              <a:ext cx="275687" cy="348633"/>
            </a:xfrm>
            <a:prstGeom prst="downArrow">
              <a:avLst/>
            </a:prstGeom>
            <a:solidFill>
              <a:schemeClr val="bg1">
                <a:lumMod val="75000"/>
              </a:schemeClr>
            </a:solidFill>
            <a:ln w="25400" cap="flat" cmpd="sng" algn="ctr">
              <a:noFill/>
              <a:prstDash val="solid"/>
            </a:ln>
            <a:effectLst/>
          </p:spPr>
          <p:txBody>
            <a:bodyPr rtlCol="0" anchor="ctr"/>
            <a:lstStyle/>
            <a:p>
              <a:pPr algn="ctr" defTabSz="456565">
                <a:defRPr/>
              </a:pPr>
              <a:endParaRPr kumimoji="1" lang="zh-CN" altLang="en-US" sz="14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下箭头 15"/>
            <p:cNvSpPr/>
            <p:nvPr/>
          </p:nvSpPr>
          <p:spPr>
            <a:xfrm>
              <a:off x="1935406" y="2832775"/>
              <a:ext cx="275687" cy="348633"/>
            </a:xfrm>
            <a:prstGeom prst="downArrow">
              <a:avLst/>
            </a:prstGeom>
            <a:solidFill>
              <a:schemeClr val="bg1">
                <a:lumMod val="75000"/>
              </a:schemeClr>
            </a:solidFill>
            <a:ln w="25400" cap="flat" cmpd="sng" algn="ctr">
              <a:noFill/>
              <a:prstDash val="solid"/>
            </a:ln>
            <a:effectLst/>
          </p:spPr>
          <p:txBody>
            <a:bodyPr rtlCol="0" anchor="ctr"/>
            <a:lstStyle/>
            <a:p>
              <a:pPr algn="ctr" defTabSz="456565">
                <a:defRPr/>
              </a:pPr>
              <a:endParaRPr kumimoji="1" lang="zh-CN" altLang="en-US" sz="14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右箭头 11"/>
            <p:cNvSpPr/>
            <p:nvPr/>
          </p:nvSpPr>
          <p:spPr>
            <a:xfrm>
              <a:off x="3031534" y="1492533"/>
              <a:ext cx="617426" cy="140373"/>
            </a:xfrm>
            <a:prstGeom prst="rightArrow">
              <a:avLst/>
            </a:prstGeom>
            <a:solidFill>
              <a:schemeClr val="bg1">
                <a:lumMod val="75000"/>
              </a:schemeClr>
            </a:solidFill>
            <a:ln w="25400" cap="flat" cmpd="sng" algn="ctr">
              <a:noFill/>
              <a:prstDash val="solid"/>
            </a:ln>
            <a:effectLst/>
          </p:spPr>
          <p:txBody>
            <a:bodyPr rtlCol="0" anchor="ctr"/>
            <a:lstStyle/>
            <a:p>
              <a:pPr algn="ctr" defTabSz="456565">
                <a:defRPr/>
              </a:pPr>
              <a:endParaRPr kumimoji="1" lang="zh-CN" altLang="en-US" sz="14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矩形 50"/>
            <p:cNvSpPr/>
            <p:nvPr/>
          </p:nvSpPr>
          <p:spPr>
            <a:xfrm>
              <a:off x="3648959" y="1261354"/>
              <a:ext cx="1846088" cy="596467"/>
            </a:xfrm>
            <a:prstGeom prst="rect">
              <a:avLst/>
            </a:prstGeom>
            <a:solidFill>
              <a:srgbClr val="202962"/>
            </a:solidFill>
            <a:ln w="6350" cap="flat" cmpd="sng" algn="ctr">
              <a:noFill/>
              <a:prstDash val="solid"/>
            </a:ln>
            <a:effectLst/>
          </p:spPr>
          <p:txBody>
            <a:bodyPr rtlCol="0" anchor="ctr"/>
            <a:lstStyle/>
            <a:p>
              <a:pPr algn="ctr" defTabSz="292100">
                <a:defRPr/>
              </a:pPr>
              <a:r>
                <a:rPr lang="zh-CN" altLang="en-US" sz="14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微软防盗版行为</a:t>
              </a:r>
              <a:endParaRPr lang="zh-CN" altLang="en-US" sz="14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矩形 51"/>
            <p:cNvSpPr/>
            <p:nvPr/>
          </p:nvSpPr>
          <p:spPr>
            <a:xfrm>
              <a:off x="3648958" y="2206454"/>
              <a:ext cx="1846088" cy="596467"/>
            </a:xfrm>
            <a:prstGeom prst="rect">
              <a:avLst/>
            </a:prstGeom>
            <a:solidFill>
              <a:srgbClr val="202962"/>
            </a:solidFill>
            <a:ln w="6350" cap="flat" cmpd="sng" algn="ctr">
              <a:noFill/>
              <a:prstDash val="solid"/>
            </a:ln>
            <a:effectLst/>
          </p:spPr>
          <p:txBody>
            <a:bodyPr rtlCol="0" anchor="ctr"/>
            <a:lstStyle/>
            <a:p>
              <a:pPr algn="ctr" defTabSz="292100">
                <a:defRPr/>
              </a:pPr>
              <a:r>
                <a:rPr lang="zh-CN" altLang="en-US" sz="14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网络安全</a:t>
              </a:r>
              <a:endParaRPr lang="zh-CN" altLang="en-US" sz="14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矩形 52"/>
            <p:cNvSpPr/>
            <p:nvPr/>
          </p:nvSpPr>
          <p:spPr>
            <a:xfrm>
              <a:off x="3647210" y="3181409"/>
              <a:ext cx="1846088" cy="596467"/>
            </a:xfrm>
            <a:prstGeom prst="rect">
              <a:avLst/>
            </a:prstGeom>
            <a:solidFill>
              <a:srgbClr val="202962"/>
            </a:solidFill>
            <a:ln w="6350" cap="flat" cmpd="sng" algn="ctr">
              <a:noFill/>
              <a:prstDash val="solid"/>
            </a:ln>
            <a:effectLst/>
          </p:spPr>
          <p:txBody>
            <a:bodyPr rtlCol="0" anchor="ctr"/>
            <a:lstStyle/>
            <a:p>
              <a:pPr algn="ctr" defTabSz="292100">
                <a:defRPr/>
              </a:pPr>
              <a:r>
                <a:rPr lang="zh-CN" altLang="en-US" sz="14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“整芯铸魂”</a:t>
              </a:r>
              <a:endParaRPr lang="zh-CN" altLang="en-US" sz="14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右箭头 22"/>
            <p:cNvSpPr/>
            <p:nvPr/>
          </p:nvSpPr>
          <p:spPr>
            <a:xfrm>
              <a:off x="3031533" y="2431369"/>
              <a:ext cx="617426" cy="140373"/>
            </a:xfrm>
            <a:prstGeom prst="rightArrow">
              <a:avLst/>
            </a:prstGeom>
            <a:solidFill>
              <a:schemeClr val="bg1">
                <a:lumMod val="75000"/>
              </a:schemeClr>
            </a:solidFill>
            <a:ln w="25400" cap="flat" cmpd="sng" algn="ctr">
              <a:noFill/>
              <a:prstDash val="solid"/>
            </a:ln>
            <a:effectLst/>
          </p:spPr>
          <p:txBody>
            <a:bodyPr rtlCol="0" anchor="ctr"/>
            <a:lstStyle/>
            <a:p>
              <a:pPr algn="ctr" defTabSz="456565">
                <a:defRPr/>
              </a:pPr>
              <a:endParaRPr kumimoji="1" lang="zh-CN" altLang="en-US" sz="14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右箭头 23"/>
            <p:cNvSpPr/>
            <p:nvPr/>
          </p:nvSpPr>
          <p:spPr>
            <a:xfrm>
              <a:off x="3031533" y="3427551"/>
              <a:ext cx="617426" cy="140373"/>
            </a:xfrm>
            <a:prstGeom prst="rightArrow">
              <a:avLst/>
            </a:prstGeom>
            <a:solidFill>
              <a:schemeClr val="bg1">
                <a:lumMod val="75000"/>
              </a:schemeClr>
            </a:solidFill>
            <a:ln w="25400" cap="flat" cmpd="sng" algn="ctr">
              <a:noFill/>
              <a:prstDash val="solid"/>
            </a:ln>
            <a:effectLst/>
          </p:spPr>
          <p:txBody>
            <a:bodyPr rtlCol="0" anchor="ctr"/>
            <a:lstStyle/>
            <a:p>
              <a:pPr algn="ctr" defTabSz="456565">
                <a:defRPr/>
              </a:pPr>
              <a:endParaRPr kumimoji="1" lang="zh-CN" altLang="en-US" sz="14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右箭头 24"/>
            <p:cNvSpPr/>
            <p:nvPr/>
          </p:nvSpPr>
          <p:spPr>
            <a:xfrm>
              <a:off x="5495042" y="1479565"/>
              <a:ext cx="617426" cy="140373"/>
            </a:xfrm>
            <a:prstGeom prst="rightArrow">
              <a:avLst/>
            </a:prstGeom>
            <a:solidFill>
              <a:schemeClr val="bg1">
                <a:lumMod val="75000"/>
              </a:schemeClr>
            </a:solidFill>
            <a:ln w="25400" cap="flat" cmpd="sng" algn="ctr">
              <a:noFill/>
              <a:prstDash val="solid"/>
            </a:ln>
            <a:effectLst/>
          </p:spPr>
          <p:txBody>
            <a:bodyPr rtlCol="0" anchor="ctr"/>
            <a:lstStyle/>
            <a:p>
              <a:pPr algn="ctr" defTabSz="456565">
                <a:defRPr/>
              </a:pPr>
              <a:endParaRPr kumimoji="1" lang="zh-CN" altLang="en-US" sz="14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右箭头 25"/>
            <p:cNvSpPr/>
            <p:nvPr/>
          </p:nvSpPr>
          <p:spPr>
            <a:xfrm>
              <a:off x="5495041" y="2426453"/>
              <a:ext cx="617426" cy="140373"/>
            </a:xfrm>
            <a:prstGeom prst="rightArrow">
              <a:avLst/>
            </a:prstGeom>
            <a:solidFill>
              <a:schemeClr val="bg1">
                <a:lumMod val="75000"/>
              </a:schemeClr>
            </a:solidFill>
            <a:ln w="25400" cap="flat" cmpd="sng" algn="ctr">
              <a:noFill/>
              <a:prstDash val="solid"/>
            </a:ln>
            <a:effectLst/>
          </p:spPr>
          <p:txBody>
            <a:bodyPr rtlCol="0" anchor="ctr"/>
            <a:lstStyle/>
            <a:p>
              <a:pPr algn="ctr" defTabSz="456565">
                <a:defRPr/>
              </a:pPr>
              <a:endParaRPr kumimoji="1" lang="zh-CN" altLang="en-US" sz="14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右箭头 26"/>
            <p:cNvSpPr/>
            <p:nvPr/>
          </p:nvSpPr>
          <p:spPr>
            <a:xfrm>
              <a:off x="5495041" y="3426007"/>
              <a:ext cx="617426" cy="140373"/>
            </a:xfrm>
            <a:prstGeom prst="rightArrow">
              <a:avLst/>
            </a:prstGeom>
            <a:solidFill>
              <a:schemeClr val="bg1">
                <a:lumMod val="75000"/>
              </a:schemeClr>
            </a:solidFill>
            <a:ln w="25400" cap="flat" cmpd="sng" algn="ctr">
              <a:noFill/>
              <a:prstDash val="solid"/>
            </a:ln>
            <a:effectLst/>
          </p:spPr>
          <p:txBody>
            <a:bodyPr rtlCol="0" anchor="ctr"/>
            <a:lstStyle/>
            <a:p>
              <a:pPr algn="ctr" defTabSz="456565">
                <a:defRPr/>
              </a:pPr>
              <a:endParaRPr kumimoji="1" lang="zh-CN" altLang="en-US" sz="14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矩形 58"/>
            <p:cNvSpPr/>
            <p:nvPr/>
          </p:nvSpPr>
          <p:spPr>
            <a:xfrm>
              <a:off x="6112468" y="1261354"/>
              <a:ext cx="1846088" cy="596467"/>
            </a:xfrm>
            <a:prstGeom prst="rect">
              <a:avLst/>
            </a:prstGeom>
            <a:solidFill>
              <a:srgbClr val="00AB7A"/>
            </a:solidFill>
            <a:ln w="6350" cap="flat" cmpd="sng" algn="ctr">
              <a:noFill/>
              <a:prstDash val="solid"/>
            </a:ln>
            <a:effectLst/>
          </p:spPr>
          <p:txBody>
            <a:bodyPr rtlCol="0" anchor="ctr"/>
            <a:lstStyle/>
            <a:p>
              <a:pPr algn="ctr" defTabSz="292100">
                <a:defRPr/>
              </a:pPr>
              <a:r>
                <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国产操作系统</a:t>
              </a:r>
              <a:endPar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矩形 59"/>
            <p:cNvSpPr/>
            <p:nvPr/>
          </p:nvSpPr>
          <p:spPr>
            <a:xfrm>
              <a:off x="6112463" y="2206454"/>
              <a:ext cx="1846088" cy="596467"/>
            </a:xfrm>
            <a:prstGeom prst="rect">
              <a:avLst/>
            </a:prstGeom>
            <a:solidFill>
              <a:srgbClr val="00AB7A"/>
            </a:solidFill>
            <a:ln w="6350" cap="flat" cmpd="sng" algn="ctr">
              <a:noFill/>
              <a:prstDash val="solid"/>
            </a:ln>
            <a:effectLst/>
          </p:spPr>
          <p:txBody>
            <a:bodyPr rtlCol="0" anchor="ctr"/>
            <a:lstStyle/>
            <a:p>
              <a:pPr algn="ctr" defTabSz="292100">
                <a:defRPr/>
              </a:pPr>
              <a:r>
                <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去“</a:t>
              </a:r>
              <a:r>
                <a:rPr lang="en-US" altLang="zh-CN"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IOE</a:t>
              </a:r>
              <a:r>
                <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矩形 60"/>
            <p:cNvSpPr/>
            <p:nvPr/>
          </p:nvSpPr>
          <p:spPr>
            <a:xfrm>
              <a:off x="6108973" y="3181409"/>
              <a:ext cx="1846088" cy="596467"/>
            </a:xfrm>
            <a:prstGeom prst="rect">
              <a:avLst/>
            </a:prstGeom>
            <a:solidFill>
              <a:srgbClr val="00AB7A"/>
            </a:solidFill>
            <a:ln w="6350" cap="flat" cmpd="sng" algn="ctr">
              <a:noFill/>
              <a:prstDash val="solid"/>
            </a:ln>
            <a:effectLst/>
          </p:spPr>
          <p:txBody>
            <a:bodyPr rtlCol="0" anchor="ctr"/>
            <a:lstStyle/>
            <a:p>
              <a:pPr algn="ctr" defTabSz="292100">
                <a:defRPr/>
              </a:pPr>
              <a:r>
                <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打破技术垄断</a:t>
              </a:r>
              <a:endParaRPr lang="zh-CN" altLang="en-US" sz="1400"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矩形 61"/>
            <p:cNvSpPr/>
            <p:nvPr/>
          </p:nvSpPr>
          <p:spPr>
            <a:xfrm>
              <a:off x="1185446" y="4151637"/>
              <a:ext cx="1846088" cy="596467"/>
            </a:xfrm>
            <a:prstGeom prst="rect">
              <a:avLst/>
            </a:prstGeom>
            <a:solidFill>
              <a:srgbClr val="00AB7A"/>
            </a:solidFill>
            <a:ln w="6350" cap="flat" cmpd="sng" algn="ctr">
              <a:noFill/>
              <a:prstDash val="solid"/>
            </a:ln>
            <a:effectLst/>
          </p:spPr>
          <p:txBody>
            <a:bodyPr rtlCol="0" anchor="ctr"/>
            <a:lstStyle/>
            <a:p>
              <a:pPr algn="ctr" defTabSz="292100">
                <a:defRPr/>
              </a:pPr>
              <a:r>
                <a:rPr lang="zh-CN" altLang="en-US" sz="1400" b="1"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中办发布</a:t>
              </a:r>
              <a:endParaRPr lang="en-US" altLang="zh-CN" sz="1400" b="1"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algn="ctr" defTabSz="292100">
                <a:defRPr/>
              </a:pPr>
              <a:r>
                <a:rPr lang="zh-CN" altLang="en-US" sz="1400" b="1"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信创三期目录</a:t>
              </a:r>
              <a:endParaRPr lang="zh-CN" altLang="en-US" sz="1400" b="1"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下箭头 15"/>
            <p:cNvSpPr/>
            <p:nvPr/>
          </p:nvSpPr>
          <p:spPr>
            <a:xfrm>
              <a:off x="1935406" y="3803004"/>
              <a:ext cx="275687" cy="348633"/>
            </a:xfrm>
            <a:prstGeom prst="downArrow">
              <a:avLst/>
            </a:prstGeom>
            <a:solidFill>
              <a:schemeClr val="bg1">
                <a:lumMod val="75000"/>
              </a:schemeClr>
            </a:solidFill>
            <a:ln w="25400" cap="flat" cmpd="sng" algn="ctr">
              <a:noFill/>
              <a:prstDash val="solid"/>
            </a:ln>
            <a:effectLst/>
          </p:spPr>
          <p:txBody>
            <a:bodyPr rtlCol="0" anchor="ctr"/>
            <a:lstStyle/>
            <a:p>
              <a:pPr algn="ctr" defTabSz="456565">
                <a:defRPr/>
              </a:pPr>
              <a:endParaRPr kumimoji="1" lang="zh-CN" altLang="en-US" sz="14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矩形 63"/>
            <p:cNvSpPr/>
            <p:nvPr/>
          </p:nvSpPr>
          <p:spPr>
            <a:xfrm>
              <a:off x="3647210" y="4151637"/>
              <a:ext cx="1846088" cy="596467"/>
            </a:xfrm>
            <a:prstGeom prst="rect">
              <a:avLst/>
            </a:prstGeom>
            <a:solidFill>
              <a:srgbClr val="202962"/>
            </a:solidFill>
            <a:ln w="6350" cap="flat" cmpd="sng" algn="ctr">
              <a:noFill/>
              <a:prstDash val="solid"/>
            </a:ln>
            <a:effectLst/>
          </p:spPr>
          <p:txBody>
            <a:bodyPr rtlCol="0" anchor="ctr"/>
            <a:lstStyle/>
            <a:p>
              <a:pPr algn="ctr" defTabSz="292100">
                <a:defRPr/>
              </a:pPr>
              <a:r>
                <a:rPr lang="zh-CN" altLang="en-US" sz="14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增加网络安全产品</a:t>
              </a:r>
              <a:endParaRPr lang="en-US" altLang="zh-CN" sz="14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ctr" defTabSz="292100">
                <a:defRPr/>
              </a:pPr>
              <a:r>
                <a:rPr lang="zh-CN" altLang="en-US" sz="14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适配清单</a:t>
              </a:r>
              <a:endParaRPr lang="zh-CN" altLang="en-US" sz="14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右箭头 23"/>
            <p:cNvSpPr/>
            <p:nvPr/>
          </p:nvSpPr>
          <p:spPr>
            <a:xfrm>
              <a:off x="3031533" y="4397779"/>
              <a:ext cx="617426" cy="140373"/>
            </a:xfrm>
            <a:prstGeom prst="rightArrow">
              <a:avLst/>
            </a:prstGeom>
            <a:solidFill>
              <a:schemeClr val="bg1">
                <a:lumMod val="75000"/>
              </a:schemeClr>
            </a:solidFill>
            <a:ln w="25400" cap="flat" cmpd="sng" algn="ctr">
              <a:noFill/>
              <a:prstDash val="solid"/>
            </a:ln>
            <a:effectLst/>
          </p:spPr>
          <p:txBody>
            <a:bodyPr rtlCol="0" anchor="ctr"/>
            <a:lstStyle/>
            <a:p>
              <a:pPr algn="ctr" defTabSz="456565">
                <a:defRPr/>
              </a:pPr>
              <a:endParaRPr kumimoji="1" lang="zh-CN" altLang="en-US" sz="14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右箭头 65"/>
            <p:cNvSpPr/>
            <p:nvPr/>
          </p:nvSpPr>
          <p:spPr>
            <a:xfrm>
              <a:off x="5495041" y="4396235"/>
              <a:ext cx="617426" cy="140373"/>
            </a:xfrm>
            <a:prstGeom prst="rightArrow">
              <a:avLst/>
            </a:prstGeom>
            <a:solidFill>
              <a:schemeClr val="bg1">
                <a:lumMod val="75000"/>
              </a:schemeClr>
            </a:solidFill>
            <a:ln w="25400" cap="flat" cmpd="sng" algn="ctr">
              <a:noFill/>
              <a:prstDash val="solid"/>
            </a:ln>
            <a:effectLst/>
          </p:spPr>
          <p:txBody>
            <a:bodyPr rtlCol="0" anchor="ctr"/>
            <a:lstStyle/>
            <a:p>
              <a:pPr algn="ctr" defTabSz="456565">
                <a:defRPr/>
              </a:pPr>
              <a:endParaRPr kumimoji="1" lang="zh-CN" altLang="en-US" sz="1400" kern="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矩形 66"/>
            <p:cNvSpPr/>
            <p:nvPr/>
          </p:nvSpPr>
          <p:spPr>
            <a:xfrm>
              <a:off x="6108973" y="4151637"/>
              <a:ext cx="1846088" cy="596467"/>
            </a:xfrm>
            <a:prstGeom prst="rect">
              <a:avLst/>
            </a:prstGeom>
            <a:solidFill>
              <a:srgbClr val="00AB7A"/>
            </a:solidFill>
            <a:ln w="6350" cap="flat" cmpd="sng" algn="ctr">
              <a:noFill/>
              <a:prstDash val="solid"/>
            </a:ln>
            <a:effectLst/>
          </p:spPr>
          <p:txBody>
            <a:bodyPr rtlCol="0" anchor="ctr"/>
            <a:lstStyle/>
            <a:p>
              <a:pPr algn="ctr" defTabSz="292100">
                <a:defRPr/>
              </a:pPr>
              <a:r>
                <a:rPr lang="zh-CN" altLang="en-US" sz="1400" b="1"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网络安全设备替代</a:t>
              </a:r>
              <a:endParaRPr lang="en-US" altLang="zh-CN" sz="1400" b="1"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algn="ctr" defTabSz="292100">
                <a:defRPr/>
              </a:pPr>
              <a:r>
                <a:rPr lang="zh-CN" altLang="en-US" sz="1400" b="1"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号角吹响</a:t>
              </a:r>
              <a:endParaRPr lang="zh-CN" altLang="en-US" sz="1400" b="1"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05442" y="2112316"/>
            <a:ext cx="4185167" cy="783590"/>
          </a:xfrm>
          <a:prstGeom prst="rect">
            <a:avLst/>
          </a:prstGeom>
          <a:noFill/>
        </p:spPr>
        <p:txBody>
          <a:bodyPr wrap="square" rtlCol="0">
            <a:spAutoFit/>
          </a:bodyPr>
          <a:lstStyle/>
          <a:p>
            <a:r>
              <a:rPr lang="zh-CN" altLang="en-US" sz="4500" dirty="0">
                <a:solidFill>
                  <a:schemeClr val="bg2">
                    <a:lumMod val="25000"/>
                  </a:schemeClr>
                </a:solidFill>
                <a:latin typeface="微软雅黑" panose="020B0503020204020204" pitchFamily="34" charset="-122"/>
                <a:ea typeface="微软雅黑" panose="020B0503020204020204" pitchFamily="34" charset="-122"/>
              </a:rPr>
              <a:t>产品</a:t>
            </a:r>
            <a:r>
              <a:rPr lang="zh-CN" altLang="en-US" sz="4500" dirty="0" smtClean="0">
                <a:solidFill>
                  <a:schemeClr val="bg2">
                    <a:lumMod val="25000"/>
                  </a:schemeClr>
                </a:solidFill>
                <a:latin typeface="微软雅黑" panose="020B0503020204020204" pitchFamily="34" charset="-122"/>
                <a:ea typeface="微软雅黑" panose="020B0503020204020204" pitchFamily="34" charset="-122"/>
              </a:rPr>
              <a:t>功能</a:t>
            </a:r>
            <a:endParaRPr lang="zh-CN" altLang="en-US" sz="45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55155" y="1876424"/>
            <a:ext cx="889138" cy="12208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2961" y="21275"/>
            <a:ext cx="6858000" cy="413443"/>
          </a:xfrm>
          <a:prstGeom prst="rect">
            <a:avLst/>
          </a:prstGeom>
        </p:spPr>
        <p:txBody>
          <a:bodyPr/>
          <a:lstStyle>
            <a:defPPr>
              <a:defRPr lang="zh-CN"/>
            </a:defPPr>
            <a:lvl1pPr eaLnBrk="0" fontAlgn="base" hangingPunct="0">
              <a:spcBef>
                <a:spcPct val="0"/>
              </a:spcBef>
              <a:spcAft>
                <a:spcPct val="0"/>
              </a:spcAft>
              <a:defRPr sz="4265" b="1">
                <a:solidFill>
                  <a:srgbClr val="990000"/>
                </a:solidFill>
                <a:latin typeface="微软雅黑" panose="020B0503020204020204" pitchFamily="34" charset="-122"/>
                <a:ea typeface="微软雅黑" panose="020B0503020204020204" pitchFamily="34" charset="-122"/>
                <a:cs typeface="+mj-cs"/>
              </a:defRPr>
            </a:lvl1pPr>
          </a:lstStyle>
          <a:p>
            <a:pPr eaLnBrk="1" hangingPunct="1">
              <a:defRPr/>
            </a:pPr>
            <a:r>
              <a:rPr lang="zh-CN" altLang="en-US" sz="1800" dirty="0" smtClean="0">
                <a:solidFill>
                  <a:schemeClr val="bg1"/>
                </a:solidFill>
                <a:cs typeface="+mn-cs"/>
              </a:rPr>
              <a:t>入侵防御检测能力</a:t>
            </a:r>
            <a:endParaRPr lang="zh-CN" altLang="en-US" sz="1800" dirty="0">
              <a:solidFill>
                <a:schemeClr val="bg1"/>
              </a:solidFill>
              <a:cs typeface="+mn-cs"/>
            </a:endParaRPr>
          </a:p>
        </p:txBody>
      </p:sp>
      <p:grpSp>
        <p:nvGrpSpPr>
          <p:cNvPr id="2" name="组合 1"/>
          <p:cNvGrpSpPr/>
          <p:nvPr/>
        </p:nvGrpSpPr>
        <p:grpSpPr>
          <a:xfrm>
            <a:off x="695752" y="1127066"/>
            <a:ext cx="8072463" cy="3166806"/>
            <a:chOff x="1283412" y="1577731"/>
            <a:chExt cx="10268295" cy="3993849"/>
          </a:xfrm>
        </p:grpSpPr>
        <p:grpSp>
          <p:nvGrpSpPr>
            <p:cNvPr id="39" name="组合 38"/>
            <p:cNvGrpSpPr/>
            <p:nvPr/>
          </p:nvGrpSpPr>
          <p:grpSpPr>
            <a:xfrm>
              <a:off x="5982219" y="1577731"/>
              <a:ext cx="2112756" cy="2035545"/>
              <a:chOff x="6566394" y="2021434"/>
              <a:chExt cx="2873914" cy="2190498"/>
            </a:xfrm>
            <a:solidFill>
              <a:srgbClr val="38BE97"/>
            </a:solidFill>
          </p:grpSpPr>
          <p:sp>
            <p:nvSpPr>
              <p:cNvPr id="40" name="任意多边形 4"/>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sp>
            <p:nvSpPr>
              <p:cNvPr id="41" name="任意多边形 5"/>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grpSp>
        <p:grpSp>
          <p:nvGrpSpPr>
            <p:cNvPr id="42" name="组合 41"/>
            <p:cNvGrpSpPr/>
            <p:nvPr/>
          </p:nvGrpSpPr>
          <p:grpSpPr>
            <a:xfrm>
              <a:off x="3552192" y="1582175"/>
              <a:ext cx="2105600" cy="1981129"/>
              <a:chOff x="3236480" y="2021433"/>
              <a:chExt cx="2864179" cy="2179697"/>
            </a:xfrm>
            <a:solidFill>
              <a:srgbClr val="38BE97"/>
            </a:solidFill>
          </p:grpSpPr>
          <p:sp>
            <p:nvSpPr>
              <p:cNvPr id="43" name="任意多边形 7"/>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sp>
            <p:nvSpPr>
              <p:cNvPr id="44" name="任意多边形 8"/>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rgbClr val="019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grpSp>
        <p:grpSp>
          <p:nvGrpSpPr>
            <p:cNvPr id="45" name="组合 44"/>
            <p:cNvGrpSpPr/>
            <p:nvPr/>
          </p:nvGrpSpPr>
          <p:grpSpPr>
            <a:xfrm>
              <a:off x="5982386" y="3590926"/>
              <a:ext cx="2113223" cy="1966854"/>
              <a:chOff x="6566394" y="4204652"/>
              <a:chExt cx="2874548" cy="2149585"/>
            </a:xfrm>
            <a:solidFill>
              <a:schemeClr val="tx1">
                <a:lumMod val="75000"/>
                <a:lumOff val="25000"/>
              </a:schemeClr>
            </a:solidFill>
          </p:grpSpPr>
          <p:sp>
            <p:nvSpPr>
              <p:cNvPr id="46" name="任意多边形 10"/>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sp>
            <p:nvSpPr>
              <p:cNvPr id="47" name="任意多边形 11"/>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grpSp>
        <p:grpSp>
          <p:nvGrpSpPr>
            <p:cNvPr id="48" name="组合 47"/>
            <p:cNvGrpSpPr/>
            <p:nvPr/>
          </p:nvGrpSpPr>
          <p:grpSpPr>
            <a:xfrm>
              <a:off x="3548815" y="3543594"/>
              <a:ext cx="2108976" cy="2027986"/>
              <a:chOff x="3231887" y="4185258"/>
              <a:chExt cx="2868772" cy="2188952"/>
            </a:xfrm>
            <a:solidFill>
              <a:schemeClr val="tx1">
                <a:lumMod val="75000"/>
                <a:lumOff val="25000"/>
              </a:schemeClr>
            </a:solidFill>
          </p:grpSpPr>
          <p:sp>
            <p:nvSpPr>
              <p:cNvPr id="49" name="任意多边形 13"/>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sp>
            <p:nvSpPr>
              <p:cNvPr id="50" name="任意多边形 14"/>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grpSp>
        <p:grpSp>
          <p:nvGrpSpPr>
            <p:cNvPr id="51" name="组合 50"/>
            <p:cNvGrpSpPr/>
            <p:nvPr/>
          </p:nvGrpSpPr>
          <p:grpSpPr>
            <a:xfrm>
              <a:off x="2785952" y="1920330"/>
              <a:ext cx="6063188" cy="3290514"/>
              <a:chOff x="2332224" y="2356940"/>
              <a:chExt cx="8247556" cy="3643436"/>
            </a:xfrm>
          </p:grpSpPr>
          <p:grpSp>
            <p:nvGrpSpPr>
              <p:cNvPr id="52" name="组合 51"/>
              <p:cNvGrpSpPr/>
              <p:nvPr/>
            </p:nvGrpSpPr>
            <p:grpSpPr>
              <a:xfrm>
                <a:off x="2433471" y="2356940"/>
                <a:ext cx="8081289" cy="3643436"/>
                <a:chOff x="2433471" y="2356940"/>
                <a:chExt cx="8081289" cy="3643436"/>
              </a:xfrm>
            </p:grpSpPr>
            <p:grpSp>
              <p:nvGrpSpPr>
                <p:cNvPr id="55" name="组合 54"/>
                <p:cNvGrpSpPr/>
                <p:nvPr/>
              </p:nvGrpSpPr>
              <p:grpSpPr>
                <a:xfrm>
                  <a:off x="2433471" y="2356940"/>
                  <a:ext cx="8081289" cy="64285"/>
                  <a:chOff x="1172471" y="1676076"/>
                  <a:chExt cx="5747404" cy="45719"/>
                </a:xfrm>
              </p:grpSpPr>
              <p:sp>
                <p:nvSpPr>
                  <p:cNvPr id="59" name="椭圆 58"/>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sp>
                <p:nvSpPr>
                  <p:cNvPr id="60" name="椭圆 59"/>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grpSp>
            <p:grpSp>
              <p:nvGrpSpPr>
                <p:cNvPr id="56" name="组合 55"/>
                <p:cNvGrpSpPr/>
                <p:nvPr/>
              </p:nvGrpSpPr>
              <p:grpSpPr>
                <a:xfrm>
                  <a:off x="2433471" y="5936091"/>
                  <a:ext cx="8081289" cy="64285"/>
                  <a:chOff x="1172471" y="1676076"/>
                  <a:chExt cx="5747404" cy="45719"/>
                </a:xfrm>
              </p:grpSpPr>
              <p:sp>
                <p:nvSpPr>
                  <p:cNvPr id="57" name="椭圆 56"/>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sp>
                <p:nvSpPr>
                  <p:cNvPr id="58" name="椭圆 57"/>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grpSp>
          </p:grpSp>
          <p:sp>
            <p:nvSpPr>
              <p:cNvPr id="53" name="椭圆 52"/>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sp>
            <p:nvSpPr>
              <p:cNvPr id="54" name="椭圆 53"/>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ndParaRPr>
              </a:p>
            </p:txBody>
          </p:sp>
        </p:grpSp>
        <p:sp>
          <p:nvSpPr>
            <p:cNvPr id="61" name="Freeform 8"/>
            <p:cNvSpPr>
              <a:spLocks noEditPoints="1"/>
            </p:cNvSpPr>
            <p:nvPr/>
          </p:nvSpPr>
          <p:spPr bwMode="auto">
            <a:xfrm>
              <a:off x="4253557" y="4261874"/>
              <a:ext cx="382506" cy="307128"/>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1600" dirty="0">
                <a:solidFill>
                  <a:prstClr val="black"/>
                </a:solidFill>
                <a:latin typeface="微软雅黑" panose="020B0503020204020204" pitchFamily="34" charset="-122"/>
              </a:endParaRPr>
            </a:p>
          </p:txBody>
        </p:sp>
        <p:sp>
          <p:nvSpPr>
            <p:cNvPr id="62" name="Freeform 7"/>
            <p:cNvSpPr>
              <a:spLocks noEditPoints="1"/>
            </p:cNvSpPr>
            <p:nvPr/>
          </p:nvSpPr>
          <p:spPr bwMode="auto">
            <a:xfrm>
              <a:off x="7171274" y="4241554"/>
              <a:ext cx="368749" cy="405781"/>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1600" dirty="0">
                <a:solidFill>
                  <a:prstClr val="black"/>
                </a:solidFill>
                <a:latin typeface="微软雅黑" panose="020B0503020204020204" pitchFamily="34" charset="-122"/>
              </a:endParaRPr>
            </a:p>
          </p:txBody>
        </p:sp>
        <p:grpSp>
          <p:nvGrpSpPr>
            <p:cNvPr id="63" name="Group 14"/>
            <p:cNvGrpSpPr/>
            <p:nvPr/>
          </p:nvGrpSpPr>
          <p:grpSpPr>
            <a:xfrm>
              <a:off x="4216103" y="2494505"/>
              <a:ext cx="419960" cy="336458"/>
              <a:chOff x="4130294" y="1070076"/>
              <a:chExt cx="635754" cy="539115"/>
            </a:xfrm>
            <a:solidFill>
              <a:schemeClr val="bg1"/>
            </a:solidFill>
          </p:grpSpPr>
          <p:sp>
            <p:nvSpPr>
              <p:cNvPr id="64"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1600" dirty="0">
                  <a:solidFill>
                    <a:schemeClr val="bg1"/>
                  </a:solidFill>
                  <a:latin typeface="微软雅黑" panose="020B0503020204020204" pitchFamily="34" charset="-122"/>
                </a:endParaRPr>
              </a:p>
            </p:txBody>
          </p:sp>
          <p:sp>
            <p:nvSpPr>
              <p:cNvPr id="65"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1600" dirty="0">
                  <a:solidFill>
                    <a:schemeClr val="bg1"/>
                  </a:solidFill>
                  <a:latin typeface="微软雅黑" panose="020B0503020204020204" pitchFamily="34" charset="-122"/>
                </a:endParaRPr>
              </a:p>
            </p:txBody>
          </p:sp>
        </p:grpSp>
        <p:sp>
          <p:nvSpPr>
            <p:cNvPr id="66" name="Freeform 21"/>
            <p:cNvSpPr>
              <a:spLocks noEditPoints="1"/>
            </p:cNvSpPr>
            <p:nvPr/>
          </p:nvSpPr>
          <p:spPr bwMode="auto">
            <a:xfrm>
              <a:off x="7049387" y="2419667"/>
              <a:ext cx="313046" cy="399278"/>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1600" dirty="0">
                <a:solidFill>
                  <a:prstClr val="black"/>
                </a:solidFill>
                <a:latin typeface="微软雅黑" panose="020B0503020204020204" pitchFamily="34" charset="-122"/>
              </a:endParaRPr>
            </a:p>
          </p:txBody>
        </p:sp>
        <p:grpSp>
          <p:nvGrpSpPr>
            <p:cNvPr id="67" name="组合 66"/>
            <p:cNvGrpSpPr/>
            <p:nvPr/>
          </p:nvGrpSpPr>
          <p:grpSpPr>
            <a:xfrm>
              <a:off x="1316372" y="3913131"/>
              <a:ext cx="2148007" cy="1269481"/>
              <a:chOff x="6871534" y="1126293"/>
              <a:chExt cx="3414380" cy="1269481"/>
            </a:xfrm>
          </p:grpSpPr>
          <p:sp>
            <p:nvSpPr>
              <p:cNvPr id="68" name="TextBox 170"/>
              <p:cNvSpPr txBox="1"/>
              <p:nvPr/>
            </p:nvSpPr>
            <p:spPr>
              <a:xfrm>
                <a:off x="6876267" y="1126293"/>
                <a:ext cx="3140878" cy="336287"/>
              </a:xfrm>
              <a:prstGeom prst="rect">
                <a:avLst/>
              </a:prstGeom>
              <a:noFill/>
            </p:spPr>
            <p:txBody>
              <a:bodyPr wrap="square" lIns="96431" tIns="48215" rIns="96431" bIns="48215" rtlCol="0">
                <a:spAutoFit/>
              </a:bodyPr>
              <a:lstStyle/>
              <a:p>
                <a:pPr algn="just">
                  <a:spcAft>
                    <a:spcPts val="0"/>
                  </a:spcAft>
                </a:pPr>
                <a:r>
                  <a:rPr lang="zh-CN" altLang="en-US" sz="1100" b="1" kern="100" dirty="0">
                    <a:latin typeface="微软雅黑" panose="020B0503020204020204" pitchFamily="34" charset="-122"/>
                    <a:ea typeface="微软雅黑" panose="020B0503020204020204" pitchFamily="34" charset="-122"/>
                    <a:cs typeface="Times New Roman" panose="02020603050405020304" pitchFamily="18" charset="0"/>
                  </a:rPr>
                  <a:t>准</a:t>
                </a:r>
                <a:r>
                  <a:rPr lang="zh-CN" altLang="zh-CN" sz="11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精准识别</a:t>
                </a:r>
                <a:endPar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9" name="TextBox 41"/>
              <p:cNvSpPr txBox="1"/>
              <p:nvPr/>
            </p:nvSpPr>
            <p:spPr>
              <a:xfrm>
                <a:off x="6871534" y="1500663"/>
                <a:ext cx="3414380" cy="895111"/>
              </a:xfrm>
              <a:prstGeom prst="rect">
                <a:avLst/>
              </a:prstGeom>
              <a:noFill/>
            </p:spPr>
            <p:txBody>
              <a:bodyPr wrap="square" lIns="85667" tIns="42834" rIns="85667" bIns="42834" rtlCol="0">
                <a:spAutoFit/>
              </a:bodyPr>
              <a:lstStyle/>
              <a:p>
                <a:pPr algn="just">
                  <a:lnSpc>
                    <a:spcPct val="150000"/>
                  </a:lnSpc>
                </a:pP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900" kern="0" dirty="0">
                    <a:latin typeface="微软雅黑" panose="020B0503020204020204" pitchFamily="34" charset="-122"/>
                    <a:ea typeface="微软雅黑" panose="020B0503020204020204" pitchFamily="34" charset="-122"/>
                  </a:rPr>
                  <a:t>支持协议异常检</a:t>
                </a:r>
                <a:endParaRPr lang="en-US" altLang="zh-CN" sz="900" kern="0" dirty="0">
                  <a:latin typeface="微软雅黑" panose="020B0503020204020204" pitchFamily="34" charset="-122"/>
                  <a:ea typeface="微软雅黑" panose="020B0503020204020204" pitchFamily="34" charset="-122"/>
                </a:endParaRPr>
              </a:p>
              <a:p>
                <a:pPr algn="just">
                  <a:lnSpc>
                    <a:spcPct val="150000"/>
                  </a:lnSpc>
                </a:pPr>
                <a:r>
                  <a:rPr lang="en-US" altLang="zh-CN" sz="900" kern="0" dirty="0">
                    <a:solidFill>
                      <a:srgbClr val="FF0000"/>
                    </a:solidFill>
                    <a:latin typeface="微软雅黑" panose="020B0503020204020204" pitchFamily="34" charset="-122"/>
                    <a:ea typeface="微软雅黑" panose="020B0503020204020204" pitchFamily="34" charset="-122"/>
                  </a:rPr>
                  <a:t>2</a:t>
                </a:r>
                <a:r>
                  <a:rPr lang="zh-CN" altLang="en-US" sz="900" kern="0" dirty="0">
                    <a:solidFill>
                      <a:srgbClr val="FF0000"/>
                    </a:solidFill>
                    <a:latin typeface="微软雅黑" panose="020B0503020204020204" pitchFamily="34" charset="-122"/>
                    <a:ea typeface="微软雅黑" panose="020B0503020204020204" pitchFamily="34" charset="-122"/>
                  </a:rPr>
                  <a:t>、</a:t>
                </a:r>
                <a:r>
                  <a:rPr lang="zh-CN" altLang="zh-CN" sz="900" kern="0" dirty="0">
                    <a:solidFill>
                      <a:srgbClr val="FF0000"/>
                    </a:solidFill>
                    <a:latin typeface="微软雅黑" panose="020B0503020204020204" pitchFamily="34" charset="-122"/>
                    <a:ea typeface="微软雅黑" panose="020B0503020204020204" pitchFamily="34" charset="-122"/>
                  </a:rPr>
                  <a:t>支持防逃避检</a:t>
                </a:r>
                <a:r>
                  <a:rPr lang="zh-CN" altLang="en-US" sz="900" kern="0" dirty="0">
                    <a:solidFill>
                      <a:srgbClr val="FF0000"/>
                    </a:solidFill>
                    <a:latin typeface="微软雅黑" panose="020B0503020204020204" pitchFamily="34" charset="-122"/>
                    <a:ea typeface="微软雅黑" panose="020B0503020204020204" pitchFamily="34" charset="-122"/>
                  </a:rPr>
                  <a:t>测</a:t>
                </a:r>
                <a:endParaRPr lang="en-US" altLang="zh-CN" sz="900" kern="0"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en-US" altLang="zh-CN" sz="900" kern="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900"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支持特征跨包</a:t>
                </a:r>
                <a:endPar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0" name="文本框 69"/>
            <p:cNvSpPr txBox="1"/>
            <p:nvPr/>
          </p:nvSpPr>
          <p:spPr>
            <a:xfrm>
              <a:off x="5236576" y="1952733"/>
              <a:ext cx="1164657" cy="3270211"/>
            </a:xfrm>
            <a:prstGeom prst="rect">
              <a:avLst/>
            </a:prstGeom>
            <a:noFill/>
          </p:spPr>
          <p:txBody>
            <a:bodyPr wrap="square" rtlCol="0">
              <a:spAutoFit/>
            </a:bodyPr>
            <a:lstStyle/>
            <a:p>
              <a:pPr algn="ctr">
                <a:lnSpc>
                  <a:spcPts val="1300"/>
                </a:lnSpc>
              </a:pPr>
              <a:r>
                <a:rPr lang="zh-CN" altLang="en-US" sz="900" b="1" dirty="0">
                  <a:solidFill>
                    <a:srgbClr val="FF0000"/>
                  </a:solidFill>
                  <a:latin typeface="微软雅黑" panose="020B0503020204020204" pitchFamily="34" charset="-122"/>
                  <a:ea typeface="微软雅黑" panose="020B0503020204020204" pitchFamily="34" charset="-122"/>
                </a:rPr>
                <a:t>获取权限</a:t>
              </a:r>
              <a:endParaRPr lang="en-US" altLang="zh-CN" sz="900" b="1" dirty="0">
                <a:solidFill>
                  <a:srgbClr val="FF0000"/>
                </a:solidFill>
                <a:latin typeface="微软雅黑" panose="020B0503020204020204" pitchFamily="34" charset="-122"/>
                <a:ea typeface="微软雅黑" panose="020B0503020204020204" pitchFamily="34" charset="-122"/>
              </a:endParaRPr>
            </a:p>
            <a:p>
              <a:pPr algn="ctr">
                <a:lnSpc>
                  <a:spcPts val="1300"/>
                </a:lnSpc>
              </a:pPr>
              <a:r>
                <a:rPr lang="zh-CN" altLang="en-US" sz="900" b="1" dirty="0">
                  <a:solidFill>
                    <a:srgbClr val="102FBF"/>
                  </a:solidFill>
                  <a:latin typeface="微软雅黑" panose="020B0503020204020204" pitchFamily="34" charset="-122"/>
                  <a:ea typeface="微软雅黑" panose="020B0503020204020204" pitchFamily="34" charset="-122"/>
                </a:rPr>
                <a:t>用户提取</a:t>
              </a:r>
              <a:endParaRPr lang="en-US" altLang="zh-CN" sz="900" b="1" dirty="0">
                <a:solidFill>
                  <a:srgbClr val="102FBF"/>
                </a:solidFill>
                <a:latin typeface="微软雅黑" panose="020B0503020204020204" pitchFamily="34" charset="-122"/>
                <a:ea typeface="微软雅黑" panose="020B0503020204020204" pitchFamily="34" charset="-122"/>
              </a:endParaRPr>
            </a:p>
            <a:p>
              <a:pPr algn="ctr">
                <a:lnSpc>
                  <a:spcPts val="1300"/>
                </a:lnSpc>
              </a:pPr>
              <a:r>
                <a:rPr lang="zh-CN" altLang="en-US" sz="900" b="1" dirty="0">
                  <a:solidFill>
                    <a:srgbClr val="102FBF"/>
                  </a:solidFill>
                  <a:latin typeface="微软雅黑" panose="020B0503020204020204" pitchFamily="34" charset="-122"/>
                  <a:ea typeface="微软雅黑" panose="020B0503020204020204" pitchFamily="34" charset="-122"/>
                </a:rPr>
                <a:t>任意代码执行</a:t>
              </a:r>
              <a:br>
                <a:rPr lang="en-US" altLang="zh-CN" sz="900" b="1" dirty="0">
                  <a:solidFill>
                    <a:srgbClr val="102FBF"/>
                  </a:solidFill>
                  <a:latin typeface="微软雅黑" panose="020B0503020204020204" pitchFamily="34" charset="-122"/>
                  <a:ea typeface="微软雅黑" panose="020B0503020204020204" pitchFamily="34" charset="-122"/>
                </a:rPr>
              </a:br>
              <a:r>
                <a:rPr lang="zh-CN" altLang="en-US" sz="900" b="1" dirty="0">
                  <a:solidFill>
                    <a:srgbClr val="102FBF"/>
                  </a:solidFill>
                  <a:latin typeface="微软雅黑" panose="020B0503020204020204" pitchFamily="34" charset="-122"/>
                  <a:ea typeface="微软雅黑" panose="020B0503020204020204" pitchFamily="34" charset="-122"/>
                </a:rPr>
                <a:t>蠕虫</a:t>
              </a:r>
              <a:r>
                <a:rPr lang="en-US" altLang="zh-CN" sz="900" b="1" dirty="0">
                  <a:solidFill>
                    <a:srgbClr val="102FBF"/>
                  </a:solidFill>
                  <a:latin typeface="微软雅黑" panose="020B0503020204020204" pitchFamily="34" charset="-122"/>
                  <a:ea typeface="微软雅黑" panose="020B0503020204020204" pitchFamily="34" charset="-122"/>
                </a:rPr>
                <a:t>/</a:t>
              </a:r>
              <a:r>
                <a:rPr lang="zh-CN" altLang="en-US" sz="900" b="1" dirty="0">
                  <a:solidFill>
                    <a:srgbClr val="102FBF"/>
                  </a:solidFill>
                  <a:latin typeface="微软雅黑" panose="020B0503020204020204" pitchFamily="34" charset="-122"/>
                  <a:ea typeface="微软雅黑" panose="020B0503020204020204" pitchFamily="34" charset="-122"/>
                </a:rPr>
                <a:t>病毒</a:t>
              </a:r>
              <a:endParaRPr lang="en-US" altLang="zh-CN" sz="900" b="1" dirty="0">
                <a:solidFill>
                  <a:srgbClr val="102FBF"/>
                </a:solidFill>
                <a:latin typeface="微软雅黑" panose="020B0503020204020204" pitchFamily="34" charset="-122"/>
                <a:ea typeface="微软雅黑" panose="020B0503020204020204" pitchFamily="34" charset="-122"/>
              </a:endParaRPr>
            </a:p>
            <a:p>
              <a:pPr algn="ctr">
                <a:lnSpc>
                  <a:spcPts val="1300"/>
                </a:lnSpc>
              </a:pPr>
              <a:endParaRPr lang="en-US" altLang="zh-CN" sz="500" b="1" dirty="0">
                <a:solidFill>
                  <a:srgbClr val="102FBF"/>
                </a:solidFill>
                <a:latin typeface="微软雅黑" panose="020B0503020204020204" pitchFamily="34" charset="-122"/>
                <a:ea typeface="微软雅黑" panose="020B0503020204020204" pitchFamily="34" charset="-122"/>
              </a:endParaRPr>
            </a:p>
            <a:p>
              <a:pPr algn="ctr">
                <a:lnSpc>
                  <a:spcPts val="1300"/>
                </a:lnSpc>
              </a:pPr>
              <a:r>
                <a:rPr lang="zh-CN" altLang="en-US" sz="900" b="1" dirty="0">
                  <a:solidFill>
                    <a:srgbClr val="FF0000"/>
                  </a:solidFill>
                  <a:latin typeface="微软雅黑" panose="020B0503020204020204" pitchFamily="34" charset="-122"/>
                  <a:ea typeface="微软雅黑" panose="020B0503020204020204" pitchFamily="34" charset="-122"/>
                </a:rPr>
                <a:t>瘫痪系统：</a:t>
              </a:r>
              <a:endParaRPr lang="en-US" altLang="zh-CN" sz="900" b="1" dirty="0">
                <a:solidFill>
                  <a:srgbClr val="FF0000"/>
                </a:solidFill>
                <a:latin typeface="微软雅黑" panose="020B0503020204020204" pitchFamily="34" charset="-122"/>
                <a:ea typeface="微软雅黑" panose="020B0503020204020204" pitchFamily="34" charset="-122"/>
              </a:endParaRPr>
            </a:p>
            <a:p>
              <a:pPr algn="ctr">
                <a:lnSpc>
                  <a:spcPts val="1300"/>
                </a:lnSpc>
              </a:pPr>
              <a:r>
                <a:rPr lang="zh-CN" altLang="en-US" sz="900" b="1" dirty="0">
                  <a:solidFill>
                    <a:srgbClr val="102FBF"/>
                  </a:solidFill>
                  <a:latin typeface="微软雅黑" panose="020B0503020204020204" pitchFamily="34" charset="-122"/>
                  <a:ea typeface="微软雅黑" panose="020B0503020204020204" pitchFamily="34" charset="-122"/>
                </a:rPr>
                <a:t>拒绝服务</a:t>
              </a:r>
              <a:endParaRPr lang="en-US" altLang="zh-CN" sz="900" b="1" dirty="0">
                <a:solidFill>
                  <a:srgbClr val="102FBF"/>
                </a:solidFill>
                <a:latin typeface="微软雅黑" panose="020B0503020204020204" pitchFamily="34" charset="-122"/>
                <a:ea typeface="微软雅黑" panose="020B0503020204020204" pitchFamily="34" charset="-122"/>
              </a:endParaRPr>
            </a:p>
            <a:p>
              <a:pPr algn="ctr">
                <a:lnSpc>
                  <a:spcPts val="1300"/>
                </a:lnSpc>
              </a:pPr>
              <a:r>
                <a:rPr lang="zh-CN" altLang="en-US" sz="900" b="1" dirty="0">
                  <a:solidFill>
                    <a:srgbClr val="102FBF"/>
                  </a:solidFill>
                  <a:latin typeface="微软雅黑" panose="020B0503020204020204" pitchFamily="34" charset="-122"/>
                  <a:ea typeface="微软雅黑" panose="020B0503020204020204" pitchFamily="34" charset="-122"/>
                </a:rPr>
                <a:t>挖矿</a:t>
              </a:r>
              <a:endParaRPr lang="en-US" altLang="zh-CN" sz="900" b="1" dirty="0">
                <a:solidFill>
                  <a:srgbClr val="FF0000"/>
                </a:solidFill>
                <a:latin typeface="微软雅黑" panose="020B0503020204020204" pitchFamily="34" charset="-122"/>
                <a:ea typeface="微软雅黑" panose="020B0503020204020204" pitchFamily="34" charset="-122"/>
              </a:endParaRPr>
            </a:p>
            <a:p>
              <a:pPr algn="ctr">
                <a:lnSpc>
                  <a:spcPts val="1300"/>
                </a:lnSpc>
              </a:pPr>
              <a:r>
                <a:rPr lang="zh-CN" altLang="en-US" sz="900" b="1" dirty="0">
                  <a:solidFill>
                    <a:srgbClr val="102FBF"/>
                  </a:solidFill>
                  <a:latin typeface="微软雅黑" panose="020B0503020204020204" pitchFamily="34" charset="-122"/>
                  <a:ea typeface="微软雅黑" panose="020B0503020204020204" pitchFamily="34" charset="-122"/>
                </a:rPr>
                <a:t>缓冲区溢出</a:t>
              </a:r>
              <a:endParaRPr lang="en-US" altLang="zh-CN" sz="900" b="1" dirty="0">
                <a:solidFill>
                  <a:srgbClr val="102FBF"/>
                </a:solidFill>
                <a:latin typeface="微软雅黑" panose="020B0503020204020204" pitchFamily="34" charset="-122"/>
                <a:ea typeface="微软雅黑" panose="020B0503020204020204" pitchFamily="34" charset="-122"/>
              </a:endParaRPr>
            </a:p>
            <a:p>
              <a:pPr algn="ctr">
                <a:lnSpc>
                  <a:spcPts val="1300"/>
                </a:lnSpc>
              </a:pPr>
              <a:endParaRPr lang="en-US" altLang="zh-CN" sz="500" b="1" dirty="0">
                <a:solidFill>
                  <a:srgbClr val="102FBF"/>
                </a:solidFill>
                <a:latin typeface="微软雅黑" panose="020B0503020204020204" pitchFamily="34" charset="-122"/>
                <a:ea typeface="微软雅黑" panose="020B0503020204020204" pitchFamily="34" charset="-122"/>
              </a:endParaRPr>
            </a:p>
            <a:p>
              <a:pPr algn="ctr">
                <a:lnSpc>
                  <a:spcPts val="1300"/>
                </a:lnSpc>
              </a:pPr>
              <a:r>
                <a:rPr lang="zh-CN" altLang="en-US" sz="900" b="1" dirty="0">
                  <a:solidFill>
                    <a:srgbClr val="FF0000"/>
                  </a:solidFill>
                  <a:latin typeface="微软雅黑" panose="020B0503020204020204" pitchFamily="34" charset="-122"/>
                  <a:ea typeface="微软雅黑" panose="020B0503020204020204" pitchFamily="34" charset="-122"/>
                </a:rPr>
                <a:t>窃取数据：</a:t>
              </a:r>
              <a:endParaRPr lang="en-US" altLang="zh-CN" sz="900" b="1" dirty="0">
                <a:solidFill>
                  <a:srgbClr val="FF0000"/>
                </a:solidFill>
                <a:latin typeface="微软雅黑" panose="020B0503020204020204" pitchFamily="34" charset="-122"/>
                <a:ea typeface="微软雅黑" panose="020B0503020204020204" pitchFamily="34" charset="-122"/>
              </a:endParaRPr>
            </a:p>
            <a:p>
              <a:pPr algn="ctr">
                <a:lnSpc>
                  <a:spcPts val="1300"/>
                </a:lnSpc>
              </a:pPr>
              <a:r>
                <a:rPr lang="en-US" altLang="zh-CN" sz="900" b="1" dirty="0">
                  <a:solidFill>
                    <a:srgbClr val="102FBF"/>
                  </a:solidFill>
                  <a:latin typeface="微软雅黑" panose="020B0503020204020204" pitchFamily="34" charset="-122"/>
                  <a:ea typeface="微软雅黑" panose="020B0503020204020204" pitchFamily="34" charset="-122"/>
                </a:rPr>
                <a:t>SQ</a:t>
              </a:r>
              <a:r>
                <a:rPr lang="zh-CN" altLang="en-US" sz="900" b="1" dirty="0">
                  <a:solidFill>
                    <a:srgbClr val="102FBF"/>
                  </a:solidFill>
                  <a:latin typeface="微软雅黑" panose="020B0503020204020204" pitchFamily="34" charset="-122"/>
                  <a:ea typeface="微软雅黑" panose="020B0503020204020204" pitchFamily="34" charset="-122"/>
                </a:rPr>
                <a:t>注入</a:t>
              </a:r>
              <a:endParaRPr lang="zh-CN" altLang="en-US" sz="900" b="1" dirty="0">
                <a:solidFill>
                  <a:srgbClr val="102FBF"/>
                </a:solidFill>
                <a:latin typeface="微软雅黑" panose="020B0503020204020204" pitchFamily="34" charset="-122"/>
                <a:ea typeface="微软雅黑" panose="020B0503020204020204" pitchFamily="34" charset="-122"/>
              </a:endParaRPr>
            </a:p>
            <a:p>
              <a:pPr algn="ctr">
                <a:lnSpc>
                  <a:spcPts val="1300"/>
                </a:lnSpc>
              </a:pPr>
              <a:r>
                <a:rPr lang="en-US" altLang="zh-CN" sz="900" b="1" dirty="0">
                  <a:solidFill>
                    <a:srgbClr val="102FBF"/>
                  </a:solidFill>
                  <a:latin typeface="微软雅黑" panose="020B0503020204020204" pitchFamily="34" charset="-122"/>
                  <a:ea typeface="微软雅黑" panose="020B0503020204020204" pitchFamily="34" charset="-122"/>
                </a:rPr>
                <a:t>XSS</a:t>
              </a:r>
              <a:r>
                <a:rPr lang="zh-CN" altLang="en-US" sz="900" b="1" dirty="0">
                  <a:solidFill>
                    <a:srgbClr val="102FBF"/>
                  </a:solidFill>
                  <a:latin typeface="微软雅黑" panose="020B0503020204020204" pitchFamily="34" charset="-122"/>
                  <a:ea typeface="微软雅黑" panose="020B0503020204020204" pitchFamily="34" charset="-122"/>
                </a:rPr>
                <a:t>攻击</a:t>
              </a:r>
              <a:endParaRPr lang="en-US" altLang="zh-CN" sz="900" b="1" dirty="0">
                <a:solidFill>
                  <a:srgbClr val="102FBF"/>
                </a:solidFill>
                <a:latin typeface="微软雅黑" panose="020B0503020204020204" pitchFamily="34" charset="-122"/>
                <a:ea typeface="微软雅黑" panose="020B0503020204020204" pitchFamily="34" charset="-122"/>
              </a:endParaRPr>
            </a:p>
            <a:p>
              <a:pPr algn="ctr">
                <a:lnSpc>
                  <a:spcPts val="1300"/>
                </a:lnSpc>
              </a:pPr>
              <a:r>
                <a:rPr lang="zh-CN" altLang="en-US" sz="900" b="1" dirty="0">
                  <a:solidFill>
                    <a:srgbClr val="102FBF"/>
                  </a:solidFill>
                  <a:latin typeface="微软雅黑" panose="020B0503020204020204" pitchFamily="34" charset="-122"/>
                  <a:ea typeface="微软雅黑" panose="020B0503020204020204" pitchFamily="34" charset="-122"/>
                </a:rPr>
                <a:t>间谍软件</a:t>
              </a:r>
              <a:endParaRPr lang="en-US" altLang="zh-CN" sz="900" b="1" dirty="0">
                <a:solidFill>
                  <a:srgbClr val="102FBF"/>
                </a:solidFill>
                <a:latin typeface="微软雅黑" panose="020B0503020204020204" pitchFamily="34" charset="-122"/>
                <a:ea typeface="微软雅黑" panose="020B0503020204020204" pitchFamily="34" charset="-122"/>
              </a:endParaRPr>
            </a:p>
            <a:p>
              <a:pPr algn="ctr">
                <a:lnSpc>
                  <a:spcPts val="1300"/>
                </a:lnSpc>
              </a:pPr>
              <a:r>
                <a:rPr lang="en-US" altLang="zh-CN" sz="1200" b="1" dirty="0">
                  <a:latin typeface="微软雅黑" panose="020B0503020204020204" pitchFamily="34" charset="-122"/>
                </a:rPr>
                <a:t>8500+</a:t>
              </a:r>
              <a:r>
                <a:rPr lang="en-US" altLang="zh-CN" sz="1100" b="1" dirty="0">
                  <a:latin typeface="微软雅黑" panose="020B0503020204020204" pitchFamily="34" charset="-122"/>
                </a:rPr>
                <a:t> </a:t>
              </a:r>
              <a:endParaRPr lang="zh-CN" altLang="en-US" sz="1100" b="1" dirty="0">
                <a:latin typeface="微软雅黑" panose="020B0503020204020204" pitchFamily="34" charset="-122"/>
              </a:endParaRPr>
            </a:p>
          </p:txBody>
        </p:sp>
        <p:grpSp>
          <p:nvGrpSpPr>
            <p:cNvPr id="71" name="组合 70"/>
            <p:cNvGrpSpPr/>
            <p:nvPr/>
          </p:nvGrpSpPr>
          <p:grpSpPr>
            <a:xfrm>
              <a:off x="8315862" y="3913131"/>
              <a:ext cx="3145610" cy="1269481"/>
              <a:chOff x="6457528" y="1126293"/>
              <a:chExt cx="3414380" cy="1269481"/>
            </a:xfrm>
          </p:grpSpPr>
          <p:sp>
            <p:nvSpPr>
              <p:cNvPr id="72" name="TextBox 170"/>
              <p:cNvSpPr txBox="1"/>
              <p:nvPr/>
            </p:nvSpPr>
            <p:spPr>
              <a:xfrm>
                <a:off x="6462260" y="1126293"/>
                <a:ext cx="3140879" cy="336287"/>
              </a:xfrm>
              <a:prstGeom prst="rect">
                <a:avLst/>
              </a:prstGeom>
              <a:noFill/>
            </p:spPr>
            <p:txBody>
              <a:bodyPr wrap="square" lIns="96431" tIns="48215" rIns="96431" bIns="48215" rtlCol="0">
                <a:spAutoFit/>
              </a:bodyPr>
              <a:lstStyle/>
              <a:p>
                <a:pPr algn="just">
                  <a:spcAft>
                    <a:spcPts val="0"/>
                  </a:spcAft>
                </a:pPr>
                <a:r>
                  <a:rPr lang="zh-CN" altLang="en-US" sz="1100" b="1" kern="100" dirty="0">
                    <a:latin typeface="微软雅黑" panose="020B0503020204020204" pitchFamily="34" charset="-122"/>
                    <a:ea typeface="微软雅黑" panose="020B0503020204020204" pitchFamily="34" charset="-122"/>
                    <a:cs typeface="Times New Roman" panose="02020603050405020304" pitchFamily="18" charset="0"/>
                  </a:rPr>
                  <a:t>省</a:t>
                </a:r>
                <a:r>
                  <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省时省力</a:t>
                </a:r>
                <a:endPar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3" name="TextBox 41"/>
              <p:cNvSpPr txBox="1"/>
              <p:nvPr/>
            </p:nvSpPr>
            <p:spPr>
              <a:xfrm>
                <a:off x="6457528" y="1500663"/>
                <a:ext cx="3414380" cy="895111"/>
              </a:xfrm>
              <a:prstGeom prst="rect">
                <a:avLst/>
              </a:prstGeom>
              <a:noFill/>
            </p:spPr>
            <p:txBody>
              <a:bodyPr wrap="square" lIns="85667" tIns="42834" rIns="85667" bIns="42834" rtlCol="0">
                <a:spAutoFit/>
              </a:bodyPr>
              <a:lstStyle/>
              <a:p>
                <a:pPr algn="just">
                  <a:lnSpc>
                    <a:spcPct val="150000"/>
                  </a:lnSpc>
                </a:pPr>
                <a:r>
                  <a:rPr lang="en-US" altLang="zh-CN"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、可基于场景自定义规则模板</a:t>
                </a:r>
                <a:endParaRPr lang="zh-CN" altLang="en-US"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、能基于预定义模板派生新的模板</a:t>
                </a:r>
                <a:endPar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、支持日志聚合及高阶告警</a:t>
                </a:r>
                <a:endParaRPr lang="zh-CN" altLang="en-US"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74" name="组合 73"/>
            <p:cNvGrpSpPr/>
            <p:nvPr/>
          </p:nvGrpSpPr>
          <p:grpSpPr>
            <a:xfrm>
              <a:off x="8315863" y="1960658"/>
              <a:ext cx="3235844" cy="1269480"/>
              <a:chOff x="6469700" y="950130"/>
              <a:chExt cx="3235844" cy="1269480"/>
            </a:xfrm>
          </p:grpSpPr>
          <p:sp>
            <p:nvSpPr>
              <p:cNvPr id="75" name="TextBox 170"/>
              <p:cNvSpPr txBox="1"/>
              <p:nvPr/>
            </p:nvSpPr>
            <p:spPr>
              <a:xfrm>
                <a:off x="6474433" y="950130"/>
                <a:ext cx="3140877" cy="336287"/>
              </a:xfrm>
              <a:prstGeom prst="rect">
                <a:avLst/>
              </a:prstGeom>
              <a:noFill/>
            </p:spPr>
            <p:txBody>
              <a:bodyPr wrap="square" lIns="96431" tIns="48215" rIns="96431" bIns="48215" rtlCol="0">
                <a:spAutoFit/>
              </a:bodyPr>
              <a:lstStyle/>
              <a:p>
                <a:pPr algn="just">
                  <a:spcAft>
                    <a:spcPts val="0"/>
                  </a:spcAft>
                </a:pPr>
                <a:r>
                  <a:rPr lang="zh-CN" altLang="en-US" sz="1100" b="1" kern="100" dirty="0">
                    <a:latin typeface="微软雅黑" panose="020B0503020204020204" pitchFamily="34" charset="-122"/>
                    <a:ea typeface="微软雅黑" panose="020B0503020204020204" pitchFamily="34" charset="-122"/>
                    <a:cs typeface="Times New Roman" panose="02020603050405020304" pitchFamily="18" charset="0"/>
                  </a:rPr>
                  <a:t>快</a:t>
                </a:r>
                <a:r>
                  <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响应速度</a:t>
                </a:r>
                <a:endPar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6" name="TextBox 41"/>
              <p:cNvSpPr txBox="1"/>
              <p:nvPr/>
            </p:nvSpPr>
            <p:spPr>
              <a:xfrm>
                <a:off x="6469700" y="1324500"/>
                <a:ext cx="3235844" cy="895110"/>
              </a:xfrm>
              <a:prstGeom prst="rect">
                <a:avLst/>
              </a:prstGeom>
              <a:noFill/>
            </p:spPr>
            <p:txBody>
              <a:bodyPr wrap="square" lIns="85667" tIns="42834" rIns="85667" bIns="42834" rtlCol="0">
                <a:spAutoFit/>
              </a:bodyPr>
              <a:lstStyle/>
              <a:p>
                <a:pPr lvl="0" algn="just">
                  <a:lnSpc>
                    <a:spcPct val="150000"/>
                  </a:lnSpc>
                  <a:spcAft>
                    <a:spcPts val="0"/>
                  </a:spcAft>
                </a:pPr>
                <a:r>
                  <a:rPr lang="en-US" altLang="zh-CN"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IPS</a:t>
                </a:r>
                <a:r>
                  <a:rPr lang="zh-CN" altLang="en-US"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高效引擎升级，使用</a:t>
                </a:r>
                <a:r>
                  <a:rPr lang="en-US" altLang="zh-CN"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Snort</a:t>
                </a:r>
                <a:r>
                  <a:rPr lang="zh-CN" altLang="en-US"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开源规则。</a:t>
                </a:r>
                <a:endParaRPr lang="en-US" altLang="zh-CN"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lvl="0" algn="just">
                  <a:lnSpc>
                    <a:spcPct val="150000"/>
                  </a:lnSpc>
                  <a:spcAft>
                    <a:spcPts val="0"/>
                  </a:spcAft>
                </a:pP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、支持隔离防护、抓包取证</a:t>
                </a:r>
                <a:endPar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endParaRPr>
              </a:p>
              <a:p>
                <a:pPr lvl="0" algn="just">
                  <a:lnSpc>
                    <a:spcPct val="150000"/>
                  </a:lnSpc>
                  <a:spcAft>
                    <a:spcPts val="0"/>
                  </a:spcAft>
                </a:pP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、支持配置隔离时间</a:t>
                </a:r>
                <a:r>
                  <a:rPr lang="en-US" altLang="zh-CN" sz="900" kern="0" dirty="0">
                    <a:latin typeface="微软雅黑" panose="020B0503020204020204" pitchFamily="34" charset="-122"/>
                    <a:ea typeface="微软雅黑" panose="020B0503020204020204" pitchFamily="34" charset="-122"/>
                  </a:rPr>
                  <a:t>(60-7200s)</a:t>
                </a:r>
                <a:endPar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77" name="组合 76"/>
            <p:cNvGrpSpPr/>
            <p:nvPr/>
          </p:nvGrpSpPr>
          <p:grpSpPr>
            <a:xfrm>
              <a:off x="1283412" y="1960658"/>
              <a:ext cx="3145610" cy="1269481"/>
              <a:chOff x="6775331" y="950130"/>
              <a:chExt cx="3145610" cy="1269481"/>
            </a:xfrm>
          </p:grpSpPr>
          <p:sp>
            <p:nvSpPr>
              <p:cNvPr id="78" name="TextBox 170"/>
              <p:cNvSpPr txBox="1"/>
              <p:nvPr/>
            </p:nvSpPr>
            <p:spPr>
              <a:xfrm>
                <a:off x="6780064" y="950130"/>
                <a:ext cx="3140877" cy="336287"/>
              </a:xfrm>
              <a:prstGeom prst="rect">
                <a:avLst/>
              </a:prstGeom>
              <a:noFill/>
            </p:spPr>
            <p:txBody>
              <a:bodyPr wrap="square" lIns="96431" tIns="48215" rIns="96431" bIns="48215" rtlCol="0">
                <a:spAutoFit/>
              </a:bodyPr>
              <a:lstStyle/>
              <a:p>
                <a:pPr algn="just">
                  <a:spcAft>
                    <a:spcPts val="0"/>
                  </a:spcAft>
                </a:pPr>
                <a:r>
                  <a:rPr lang="zh-CN" altLang="en-US" sz="1100" b="1" kern="100" dirty="0">
                    <a:latin typeface="微软雅黑" panose="020B0503020204020204" pitchFamily="34" charset="-122"/>
                    <a:ea typeface="微软雅黑" panose="020B0503020204020204" pitchFamily="34" charset="-122"/>
                    <a:cs typeface="Times New Roman" panose="02020603050405020304" pitchFamily="18" charset="0"/>
                  </a:rPr>
                  <a:t>多</a:t>
                </a:r>
                <a:r>
                  <a:rPr lang="en-US" altLang="zh-CN" sz="11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特征数量</a:t>
                </a:r>
                <a:endPar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9" name="TextBox 41"/>
              <p:cNvSpPr txBox="1"/>
              <p:nvPr/>
            </p:nvSpPr>
            <p:spPr>
              <a:xfrm>
                <a:off x="6775331" y="1324500"/>
                <a:ext cx="2906858" cy="895111"/>
              </a:xfrm>
              <a:prstGeom prst="rect">
                <a:avLst/>
              </a:prstGeom>
              <a:noFill/>
            </p:spPr>
            <p:txBody>
              <a:bodyPr wrap="square" lIns="85667" tIns="42834" rIns="85667" bIns="42834" rtlCol="0">
                <a:spAutoFit/>
              </a:bodyPr>
              <a:lstStyle/>
              <a:p>
                <a:pPr algn="just">
                  <a:lnSpc>
                    <a:spcPct val="150000"/>
                  </a:lnSpc>
                </a:pP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、覆盖</a:t>
                </a: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CVE</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CNNVD</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发布标准</a:t>
                </a:r>
                <a:endPar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BPS  Level5</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检出率</a:t>
                </a: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85%</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以上</a:t>
                </a:r>
                <a:endPar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、特征库数量</a:t>
                </a:r>
                <a:r>
                  <a:rPr lang="en-US" altLang="zh-CN"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8500+</a:t>
                </a:r>
                <a:endParaRPr lang="zh-CN" altLang="zh-CN" sz="9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DIAGRAM_VIRTUALLY_FRAME" val="{&quot;height&quot;:157.75000000000006,&quot;left&quot;:82.5,&quot;top&quot;:95.74999999999997,&quot;width&quot;:903.45}"/>
</p:tagLst>
</file>

<file path=ppt/tags/tag10.xml><?xml version="1.0" encoding="utf-8"?>
<p:tagLst xmlns:p="http://schemas.openxmlformats.org/presentationml/2006/main">
  <p:tag name="KSO_WM_DIAGRAM_VIRTUALLY_FRAME" val="{&quot;height&quot;:157.75000000000006,&quot;left&quot;:82.5,&quot;top&quot;:95.74999999999997,&quot;width&quot;:903.45}"/>
</p:tagLst>
</file>

<file path=ppt/tags/tag11.xml><?xml version="1.0" encoding="utf-8"?>
<p:tagLst xmlns:p="http://schemas.openxmlformats.org/presentationml/2006/main">
  <p:tag name="KSO_WM_DIAGRAM_VIRTUALLY_FRAME" val="{&quot;height&quot;:157.75000000000006,&quot;left&quot;:82.5,&quot;top&quot;:95.74999999999997,&quot;width&quot;:903.45}"/>
</p:tagLst>
</file>

<file path=ppt/tags/tag12.xml><?xml version="1.0" encoding="utf-8"?>
<p:tagLst xmlns:p="http://schemas.openxmlformats.org/presentationml/2006/main">
  <p:tag name="KSO_WM_DIAGRAM_VIRTUALLY_FRAME" val="{&quot;height&quot;:157.75000000000006,&quot;left&quot;:82.5,&quot;top&quot;:95.74999999999997,&quot;width&quot;:903.45}"/>
</p:tagLst>
</file>

<file path=ppt/tags/tag13.xml><?xml version="1.0" encoding="utf-8"?>
<p:tagLst xmlns:p="http://schemas.openxmlformats.org/presentationml/2006/main">
  <p:tag name="KSO_WM_DIAGRAM_VIRTUALLY_FRAME" val="{&quot;height&quot;:157.75000000000006,&quot;left&quot;:82.5,&quot;top&quot;:95.74999999999997,&quot;width&quot;:903.45}"/>
</p:tagLst>
</file>

<file path=ppt/tags/tag14.xml><?xml version="1.0" encoding="utf-8"?>
<p:tagLst xmlns:p="http://schemas.openxmlformats.org/presentationml/2006/main">
  <p:tag name="KSO_WM_DIAGRAM_VIRTUALLY_FRAME" val="{&quot;height&quot;:157.75000000000006,&quot;left&quot;:82.5,&quot;top&quot;:95.74999999999997,&quot;width&quot;:903.45}"/>
</p:tagLst>
</file>

<file path=ppt/tags/tag15.xml><?xml version="1.0" encoding="utf-8"?>
<p:tagLst xmlns:p="http://schemas.openxmlformats.org/presentationml/2006/main">
  <p:tag name="KSO_WM_DIAGRAM_VIRTUALLY_FRAME" val="{&quot;height&quot;:157.75000000000006,&quot;left&quot;:82.5,&quot;top&quot;:95.74999999999997,&quot;width&quot;:903.45}"/>
</p:tagLst>
</file>

<file path=ppt/tags/tag16.xml><?xml version="1.0" encoding="utf-8"?>
<p:tagLst xmlns:p="http://schemas.openxmlformats.org/presentationml/2006/main">
  <p:tag name="KSO_WM_DIAGRAM_VIRTUALLY_FRAME" val="{&quot;height&quot;:157.75000000000006,&quot;left&quot;:82.5,&quot;top&quot;:95.74999999999997,&quot;width&quot;:903.45}"/>
</p:tagLst>
</file>

<file path=ppt/tags/tag17.xml><?xml version="1.0" encoding="utf-8"?>
<p:tagLst xmlns:p="http://schemas.openxmlformats.org/presentationml/2006/main">
  <p:tag name="KSO_WM_DIAGRAM_VIRTUALLY_FRAME" val="{&quot;height&quot;:157.75000000000006,&quot;left&quot;:82.5,&quot;top&quot;:95.74999999999997,&quot;width&quot;:903.45}"/>
</p:tagLst>
</file>

<file path=ppt/tags/tag18.xml><?xml version="1.0" encoding="utf-8"?>
<p:tagLst xmlns:p="http://schemas.openxmlformats.org/presentationml/2006/main">
  <p:tag name="KSO_WM_DIAGRAM_VIRTUALLY_FRAME" val="{&quot;height&quot;:157.75000000000006,&quot;left&quot;:82.5,&quot;top&quot;:95.74999999999997,&quot;width&quot;:903.45}"/>
</p:tagLst>
</file>

<file path=ppt/tags/tag19.xml><?xml version="1.0" encoding="utf-8"?>
<p:tagLst xmlns:p="http://schemas.openxmlformats.org/presentationml/2006/main">
  <p:tag name="KSO_WM_DIAGRAM_VIRTUALLY_FRAME" val="{&quot;height&quot;:157.75000000000006,&quot;left&quot;:82.5,&quot;top&quot;:95.74999999999997,&quot;width&quot;:903.45}"/>
</p:tagLst>
</file>

<file path=ppt/tags/tag2.xml><?xml version="1.0" encoding="utf-8"?>
<p:tagLst xmlns:p="http://schemas.openxmlformats.org/presentationml/2006/main">
  <p:tag name="KSO_WM_DIAGRAM_VIRTUALLY_FRAME" val="{&quot;height&quot;:157.75000000000006,&quot;left&quot;:82.5,&quot;top&quot;:95.74999999999997,&quot;width&quot;:903.45}"/>
</p:tagLst>
</file>

<file path=ppt/tags/tag20.xml><?xml version="1.0" encoding="utf-8"?>
<p:tagLst xmlns:p="http://schemas.openxmlformats.org/presentationml/2006/main">
  <p:tag name="KSO_WM_DIAGRAM_VIRTUALLY_FRAME" val="{&quot;height&quot;:157.75000000000006,&quot;left&quot;:82.5,&quot;top&quot;:95.74999999999997,&quot;width&quot;:903.45}"/>
</p:tagLst>
</file>

<file path=ppt/tags/tag21.xml><?xml version="1.0" encoding="utf-8"?>
<p:tagLst xmlns:p="http://schemas.openxmlformats.org/presentationml/2006/main">
  <p:tag name="KSO_WM_DIAGRAM_VIRTUALLY_FRAME" val="{&quot;height&quot;:157.75000000000006,&quot;left&quot;:82.5,&quot;top&quot;:95.74999999999997,&quot;width&quot;:903.45}"/>
</p:tagLst>
</file>

<file path=ppt/tags/tag22.xml><?xml version="1.0" encoding="utf-8"?>
<p:tagLst xmlns:p="http://schemas.openxmlformats.org/presentationml/2006/main">
  <p:tag name="KSO_WM_DIAGRAM_VIRTUALLY_FRAME" val="{&quot;height&quot;:157.75000000000006,&quot;left&quot;:82.5,&quot;top&quot;:95.74999999999997,&quot;width&quot;:903.45}"/>
</p:tagLst>
</file>

<file path=ppt/tags/tag23.xml><?xml version="1.0" encoding="utf-8"?>
<p:tagLst xmlns:p="http://schemas.openxmlformats.org/presentationml/2006/main">
  <p:tag name="KSO_WM_DIAGRAM_VIRTUALLY_FRAME" val="{&quot;height&quot;:157.75000000000006,&quot;left&quot;:82.5,&quot;top&quot;:95.74999999999997,&quot;width&quot;:903.45}"/>
</p:tagLst>
</file>

<file path=ppt/tags/tag24.xml><?xml version="1.0" encoding="utf-8"?>
<p:tagLst xmlns:p="http://schemas.openxmlformats.org/presentationml/2006/main">
  <p:tag name="KSO_WM_DIAGRAM_VIRTUALLY_FRAME" val="{&quot;height&quot;:157.75000000000006,&quot;left&quot;:82.5,&quot;top&quot;:95.74999999999997,&quot;width&quot;:903.45}"/>
</p:tagLst>
</file>

<file path=ppt/tags/tag25.xml><?xml version="1.0" encoding="utf-8"?>
<p:tagLst xmlns:p="http://schemas.openxmlformats.org/presentationml/2006/main">
  <p:tag name="KSO_WM_DIAGRAM_VIRTUALLY_FRAME" val="{&quot;height&quot;:157.75000000000006,&quot;left&quot;:82.5,&quot;top&quot;:95.74999999999997,&quot;width&quot;:903.45}"/>
</p:tagLst>
</file>

<file path=ppt/tags/tag26.xml><?xml version="1.0" encoding="utf-8"?>
<p:tagLst xmlns:p="http://schemas.openxmlformats.org/presentationml/2006/main">
  <p:tag name="KSO_WM_DIAGRAM_VIRTUALLY_FRAME" val="{&quot;height&quot;:157.75000000000006,&quot;left&quot;:82.5,&quot;top&quot;:95.74999999999997,&quot;width&quot;:903.45}"/>
</p:tagLst>
</file>

<file path=ppt/tags/tag27.xml><?xml version="1.0" encoding="utf-8"?>
<p:tagLst xmlns:p="http://schemas.openxmlformats.org/presentationml/2006/main">
  <p:tag name="KSO_WM_DIAGRAM_VIRTUALLY_FRAME" val="{&quot;height&quot;:157.75000000000006,&quot;left&quot;:82.5,&quot;top&quot;:95.74999999999997,&quot;width&quot;:903.45}"/>
</p:tagLst>
</file>

<file path=ppt/tags/tag28.xml><?xml version="1.0" encoding="utf-8"?>
<p:tagLst xmlns:p="http://schemas.openxmlformats.org/presentationml/2006/main">
  <p:tag name="KSO_WM_DIAGRAM_VIRTUALLY_FRAME" val="{&quot;height&quot;:157.75000000000006,&quot;left&quot;:82.5,&quot;top&quot;:95.74999999999997,&quot;width&quot;:903.45}"/>
</p:tagLst>
</file>

<file path=ppt/tags/tag29.xml><?xml version="1.0" encoding="utf-8"?>
<p:tagLst xmlns:p="http://schemas.openxmlformats.org/presentationml/2006/main">
  <p:tag name="KSO_WM_DIAGRAM_VIRTUALLY_FRAME" val="{&quot;height&quot;:157.75000000000006,&quot;left&quot;:82.5,&quot;top&quot;:95.74999999999997,&quot;width&quot;:903.45}"/>
</p:tagLst>
</file>

<file path=ppt/tags/tag3.xml><?xml version="1.0" encoding="utf-8"?>
<p:tagLst xmlns:p="http://schemas.openxmlformats.org/presentationml/2006/main">
  <p:tag name="KSO_WM_DIAGRAM_VIRTUALLY_FRAME" val="{&quot;height&quot;:157.75000000000006,&quot;left&quot;:82.5,&quot;top&quot;:95.74999999999997,&quot;width&quot;:903.45}"/>
</p:tagLst>
</file>

<file path=ppt/tags/tag30.xml><?xml version="1.0" encoding="utf-8"?>
<p:tagLst xmlns:p="http://schemas.openxmlformats.org/presentationml/2006/main">
  <p:tag name="KSO_WM_DIAGRAM_VIRTUALLY_FRAME" val="{&quot;height&quot;:157.75000000000006,&quot;left&quot;:82.5,&quot;top&quot;:95.74999999999997,&quot;width&quot;:903.45}"/>
</p:tagLst>
</file>

<file path=ppt/tags/tag31.xml><?xml version="1.0" encoding="utf-8"?>
<p:tagLst xmlns:p="http://schemas.openxmlformats.org/presentationml/2006/main">
  <p:tag name="KSO_WM_DIAGRAM_VIRTUALLY_FRAME" val="{&quot;height&quot;:157.75000000000006,&quot;left&quot;:82.5,&quot;top&quot;:95.74999999999997,&quot;width&quot;:903.45}"/>
</p:tagLst>
</file>

<file path=ppt/tags/tag32.xml><?xml version="1.0" encoding="utf-8"?>
<p:tagLst xmlns:p="http://schemas.openxmlformats.org/presentationml/2006/main">
  <p:tag name="commondata" val="eyJoZGlkIjoiMTI5ODM0MjlhM2Q5OTllMDFlNWJlMjhkMDA4MjlmOWIifQ=="/>
</p:tagLst>
</file>

<file path=ppt/tags/tag4.xml><?xml version="1.0" encoding="utf-8"?>
<p:tagLst xmlns:p="http://schemas.openxmlformats.org/presentationml/2006/main">
  <p:tag name="KSO_WM_DIAGRAM_VIRTUALLY_FRAME" val="{&quot;height&quot;:157.75000000000006,&quot;left&quot;:82.5,&quot;top&quot;:95.74999999999997,&quot;width&quot;:903.45}"/>
</p:tagLst>
</file>

<file path=ppt/tags/tag5.xml><?xml version="1.0" encoding="utf-8"?>
<p:tagLst xmlns:p="http://schemas.openxmlformats.org/presentationml/2006/main">
  <p:tag name="KSO_WM_DIAGRAM_VIRTUALLY_FRAME" val="{&quot;height&quot;:157.75000000000006,&quot;left&quot;:82.5,&quot;top&quot;:95.74999999999997,&quot;width&quot;:903.45}"/>
</p:tagLst>
</file>

<file path=ppt/tags/tag6.xml><?xml version="1.0" encoding="utf-8"?>
<p:tagLst xmlns:p="http://schemas.openxmlformats.org/presentationml/2006/main">
  <p:tag name="KSO_WM_DIAGRAM_VIRTUALLY_FRAME" val="{&quot;height&quot;:157.75000000000006,&quot;left&quot;:82.5,&quot;top&quot;:95.74999999999997,&quot;width&quot;:903.45}"/>
</p:tagLst>
</file>

<file path=ppt/tags/tag7.xml><?xml version="1.0" encoding="utf-8"?>
<p:tagLst xmlns:p="http://schemas.openxmlformats.org/presentationml/2006/main">
  <p:tag name="KSO_WM_DIAGRAM_VIRTUALLY_FRAME" val="{&quot;height&quot;:157.75000000000006,&quot;left&quot;:82.5,&quot;top&quot;:95.74999999999997,&quot;width&quot;:903.45}"/>
</p:tagLst>
</file>

<file path=ppt/tags/tag8.xml><?xml version="1.0" encoding="utf-8"?>
<p:tagLst xmlns:p="http://schemas.openxmlformats.org/presentationml/2006/main">
  <p:tag name="KSO_WM_DIAGRAM_VIRTUALLY_FRAME" val="{&quot;height&quot;:157.75000000000006,&quot;left&quot;:82.5,&quot;top&quot;:95.74999999999997,&quot;width&quot;:903.45}"/>
</p:tagLst>
</file>

<file path=ppt/tags/tag9.xml><?xml version="1.0" encoding="utf-8"?>
<p:tagLst xmlns:p="http://schemas.openxmlformats.org/presentationml/2006/main">
  <p:tag name="KSO_WM_DIAGRAM_VIRTUALLY_FRAME" val="{&quot;height&quot;:157.75000000000006,&quot;left&quot;:82.5,&quot;top&quot;:95.74999999999997,&quot;width&quot;:903.45}"/>
</p:tagLst>
</file>

<file path=ppt/theme/theme1.xml><?xml version="1.0" encoding="utf-8"?>
<a:theme xmlns:a="http://schemas.openxmlformats.org/drawingml/2006/main" name="Office 主题">
  <a:themeElements>
    <a:clrScheme name="政企安全">
      <a:dk1>
        <a:sysClr val="windowText" lastClr="000000"/>
      </a:dk1>
      <a:lt1>
        <a:sysClr val="window" lastClr="FFFFFF"/>
      </a:lt1>
      <a:dk2>
        <a:srgbClr val="00AB7A"/>
      </a:dk2>
      <a:lt2>
        <a:srgbClr val="4E576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a5u5lg0">
      <a:majorFont>
        <a:latin typeface="Arial"/>
        <a:ea typeface="微软雅黑"/>
        <a:cs typeface=""/>
      </a:majorFont>
      <a:minorFont>
        <a:latin typeface="Arial"/>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84D"/>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200" dirty="0" smtClean="0">
            <a:latin typeface="方正兰亭纤黑简体" panose="02000000000000000000" pitchFamily="2" charset="-122"/>
            <a:ea typeface="方正兰亭纤黑简体" panose="02000000000000000000" pitchFamily="2"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7188</Words>
  <Application>WPS 演示</Application>
  <PresentationFormat>全屏显示(16:9)</PresentationFormat>
  <Paragraphs>1199</Paragraphs>
  <Slides>38</Slides>
  <Notes>30</Notes>
  <HiddenSlides>1</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38</vt:i4>
      </vt:variant>
    </vt:vector>
  </HeadingPairs>
  <TitlesOfParts>
    <vt:vector size="54" baseType="lpstr">
      <vt:lpstr>Arial</vt:lpstr>
      <vt:lpstr>宋体</vt:lpstr>
      <vt:lpstr>Wingdings</vt:lpstr>
      <vt:lpstr>方正兰亭纤黑简体</vt:lpstr>
      <vt:lpstr>黑体</vt:lpstr>
      <vt:lpstr>微软雅黑</vt:lpstr>
      <vt:lpstr>Arial</vt:lpstr>
      <vt:lpstr>方正兰亭黑简体</vt:lpstr>
      <vt:lpstr>Calibri</vt:lpstr>
      <vt:lpstr>MS PGothic</vt:lpstr>
      <vt:lpstr>等线</vt:lpstr>
      <vt:lpstr>Times New Roman</vt:lpstr>
      <vt:lpstr>Arial Unicode MS</vt:lpstr>
      <vt:lpstr>思源黑体 CN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行业直销型号（1G~10G)</vt:lpstr>
      <vt:lpstr>行业直销型号(15G~289G)</vt:lpstr>
      <vt:lpstr>商业化型号</vt:lpstr>
      <vt:lpstr>国产化型号</vt:lpstr>
      <vt:lpstr>PowerPoint 演示文稿</vt:lpstr>
      <vt:lpstr>PowerPoint 演示文稿</vt:lpstr>
      <vt:lpstr>PowerPoint 演示文稿</vt:lpstr>
      <vt:lpstr>PowerPoint 演示文稿</vt:lpstr>
      <vt:lpstr>PowerPoint 演示文稿</vt:lpstr>
      <vt:lpstr>PowerPoint 演示文稿</vt:lpstr>
    </vt:vector>
  </TitlesOfParts>
  <Company>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Cao Jin</dc:creator>
  <cp:lastModifiedBy>微默</cp:lastModifiedBy>
  <cp:revision>921</cp:revision>
  <cp:lastPrinted>2024-04-01T13:34:00Z</cp:lastPrinted>
  <dcterms:created xsi:type="dcterms:W3CDTF">2024-04-01T13:34:00Z</dcterms:created>
  <dcterms:modified xsi:type="dcterms:W3CDTF">2024-11-21T02:49:44Z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05B110A9EEA44B23F33DE5655AEA5CEE_42</vt:lpwstr>
  </property>
  <property fmtid="{D5CDD505-2E9C-101B-9397-08002B2CF9AE}" pid="3" name="KSOProductBuildVer">
    <vt:lpwstr>2052-12.1.0.18608</vt:lpwstr>
  </property>
</Properties>
</file>