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8.xml" ContentType="application/vnd.openxmlformats-officedocument.presentationml.notesSlide+xml"/>
  <Override PartName="/ppt/tags/tag71.xml" ContentType="application/vnd.openxmlformats-officedocument.presentationml.tags+xml"/>
  <Override PartName="/ppt/notesSlides/notesSlide29.xml" ContentType="application/vnd.openxmlformats-officedocument.presentationml.notesSlide+xml"/>
  <Override PartName="/ppt/tags/tag7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56" r:id="rId2"/>
    <p:sldId id="13723" r:id="rId3"/>
    <p:sldId id="442" r:id="rId4"/>
    <p:sldId id="13732" r:id="rId5"/>
    <p:sldId id="13758" r:id="rId6"/>
    <p:sldId id="13733" r:id="rId7"/>
    <p:sldId id="4850" r:id="rId8"/>
    <p:sldId id="13808" r:id="rId9"/>
    <p:sldId id="6628" r:id="rId10"/>
    <p:sldId id="13809" r:id="rId11"/>
    <p:sldId id="13819" r:id="rId12"/>
    <p:sldId id="13727" r:id="rId13"/>
    <p:sldId id="16763261" r:id="rId14"/>
    <p:sldId id="16763267" r:id="rId15"/>
    <p:sldId id="13816" r:id="rId16"/>
    <p:sldId id="13752" r:id="rId17"/>
    <p:sldId id="13776" r:id="rId18"/>
    <p:sldId id="16763265" r:id="rId19"/>
    <p:sldId id="16763260" r:id="rId20"/>
    <p:sldId id="13799" r:id="rId21"/>
    <p:sldId id="13795" r:id="rId22"/>
    <p:sldId id="13812" r:id="rId23"/>
    <p:sldId id="13817" r:id="rId24"/>
    <p:sldId id="6629" r:id="rId25"/>
    <p:sldId id="13791" r:id="rId26"/>
    <p:sldId id="13793" r:id="rId27"/>
    <p:sldId id="13797" r:id="rId28"/>
    <p:sldId id="16763268" r:id="rId29"/>
    <p:sldId id="16763262" r:id="rId30"/>
    <p:sldId id="13800" r:id="rId31"/>
    <p:sldId id="16763263" r:id="rId32"/>
    <p:sldId id="16763258" r:id="rId33"/>
    <p:sldId id="16763256" r:id="rId34"/>
    <p:sldId id="13721" r:id="rId35"/>
    <p:sldId id="13803" r:id="rId36"/>
    <p:sldId id="13804" r:id="rId37"/>
    <p:sldId id="13805" r:id="rId38"/>
    <p:sldId id="13786" r:id="rId39"/>
    <p:sldId id="13787" r:id="rId40"/>
    <p:sldId id="13788" r:id="rId41"/>
    <p:sldId id="13802" r:id="rId42"/>
    <p:sldId id="16763269" r:id="rId43"/>
    <p:sldId id="16763270" r:id="rId44"/>
    <p:sldId id="16763271" r:id="rId45"/>
    <p:sldId id="16763272" r:id="rId46"/>
    <p:sldId id="16763273" r:id="rId47"/>
    <p:sldId id="16763274" r:id="rId48"/>
    <p:sldId id="16763275" r:id="rId49"/>
    <p:sldId id="16763276" r:id="rId50"/>
    <p:sldId id="16763277" r:id="rId51"/>
    <p:sldId id="13779" r:id="rId52"/>
    <p:sldId id="13722" r:id="rId53"/>
    <p:sldId id="13815" r:id="rId54"/>
    <p:sldId id="13807" r:id="rId55"/>
    <p:sldId id="288" r:id="rId56"/>
  </p:sldIdLst>
  <p:sldSz cx="9144000" cy="5143500" type="screen16x9"/>
  <p:notesSz cx="6858000" cy="9144000"/>
  <p:custDataLst>
    <p:tags r:id="rId58"/>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C765404-B70D-4307-9922-0D101E3FA3C7}">
          <p14:sldIdLst>
            <p14:sldId id="256"/>
            <p14:sldId id="13723"/>
            <p14:sldId id="442"/>
            <p14:sldId id="13732"/>
            <p14:sldId id="13758"/>
            <p14:sldId id="13733"/>
            <p14:sldId id="4850"/>
            <p14:sldId id="13808"/>
            <p14:sldId id="6628"/>
            <p14:sldId id="13809"/>
            <p14:sldId id="13819"/>
            <p14:sldId id="13727"/>
            <p14:sldId id="16763261"/>
            <p14:sldId id="16763267"/>
            <p14:sldId id="13816"/>
            <p14:sldId id="13752"/>
            <p14:sldId id="13776"/>
            <p14:sldId id="16763265"/>
            <p14:sldId id="16763260"/>
            <p14:sldId id="13799"/>
            <p14:sldId id="13795"/>
            <p14:sldId id="13812"/>
            <p14:sldId id="13817"/>
            <p14:sldId id="6629"/>
            <p14:sldId id="13791"/>
            <p14:sldId id="13793"/>
            <p14:sldId id="13797"/>
            <p14:sldId id="16763268"/>
            <p14:sldId id="16763262"/>
            <p14:sldId id="13800"/>
            <p14:sldId id="16763263"/>
            <p14:sldId id="16763258"/>
            <p14:sldId id="16763256"/>
            <p14:sldId id="13721"/>
            <p14:sldId id="13803"/>
            <p14:sldId id="13804"/>
            <p14:sldId id="13805"/>
            <p14:sldId id="13786"/>
            <p14:sldId id="13787"/>
            <p14:sldId id="13788"/>
            <p14:sldId id="13802"/>
            <p14:sldId id="16763269"/>
            <p14:sldId id="16763270"/>
            <p14:sldId id="16763271"/>
            <p14:sldId id="16763272"/>
            <p14:sldId id="16763273"/>
            <p14:sldId id="16763274"/>
            <p14:sldId id="16763275"/>
            <p14:sldId id="16763276"/>
            <p14:sldId id="16763277"/>
            <p14:sldId id="13779"/>
            <p14:sldId id="13722"/>
            <p14:sldId id="13815"/>
            <p14:sldId id="13807"/>
            <p14:sldId id="288"/>
          </p14:sldIdLst>
        </p14:section>
      </p14:sectionLst>
    </p:ext>
    <p:ext uri="{EFAFB233-063F-42B5-8137-9DF3F51BA10A}">
      <p15:sldGuideLst xmlns:p15="http://schemas.microsoft.com/office/powerpoint/2012/main">
        <p15:guide id="1" orient="horz" pos="1529" userDrawn="1">
          <p15:clr>
            <a:srgbClr val="A4A3A4"/>
          </p15:clr>
        </p15:guide>
        <p15:guide id="2" pos="4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萌萌" initials="赵萌萌" lastIdx="2" clrIdx="0">
    <p:extLst>
      <p:ext uri="{19B8F6BF-5375-455C-9EA6-DF929625EA0E}">
        <p15:presenceInfo xmlns:p15="http://schemas.microsoft.com/office/powerpoint/2012/main" userId="S-1-5-21-3942060436-2245087920-1392107244-176679" providerId="AD"/>
      </p:ext>
    </p:extLst>
  </p:cmAuthor>
  <p:cmAuthor id="2" name="李玉才" initials="李玉才" lastIdx="6" clrIdx="1">
    <p:extLst>
      <p:ext uri="{19B8F6BF-5375-455C-9EA6-DF929625EA0E}">
        <p15:presenceInfo xmlns:p15="http://schemas.microsoft.com/office/powerpoint/2012/main" userId="S-1-5-21-3942060436-2245087920-1392107244-1584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7A"/>
    <a:srgbClr val="92D050"/>
    <a:srgbClr val="58C8A8"/>
    <a:srgbClr val="777E89"/>
    <a:srgbClr val="03AC7B"/>
    <a:srgbClr val="30BB93"/>
    <a:srgbClr val="34A456"/>
    <a:srgbClr val="E46C0A"/>
    <a:srgbClr val="4E5766"/>
    <a:srgbClr val="4459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0" autoAdjust="0"/>
    <p:restoredTop sz="81440" autoAdjust="0"/>
  </p:normalViewPr>
  <p:slideViewPr>
    <p:cSldViewPr snapToGrid="0" snapToObjects="1">
      <p:cViewPr varScale="1">
        <p:scale>
          <a:sx n="132" d="100"/>
          <a:sy n="132" d="100"/>
        </p:scale>
        <p:origin x="1088" y="80"/>
      </p:cViewPr>
      <p:guideLst>
        <p:guide orient="horz" pos="1529"/>
        <p:guide pos="431"/>
      </p:guideLst>
    </p:cSldViewPr>
  </p:slideViewPr>
  <p:notesTextViewPr>
    <p:cViewPr>
      <p:scale>
        <a:sx n="25" d="100"/>
        <a:sy n="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rgbClr val="00AB7A"/>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chemeClr val="bg1">
            <a:lumMod val="65000"/>
          </a:schemeClr>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chemeClr val="bg1">
            <a:lumMod val="65000"/>
          </a:schemeClr>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65000"/>
          </a:schemeClr>
        </a:solidFill>
      </dgm:spPr>
      <dgm:t>
        <a:bodyPr/>
        <a:lstStyle/>
        <a:p>
          <a:r>
            <a:rPr lang="zh-CN" altLang="en-US" sz="1300" kern="1200" dirty="0" smtClean="0"/>
            <a:t>运营管理</a:t>
          </a:r>
          <a:endParaRPr lang="zh-CN" altLang="en-US" sz="1300" kern="1200" dirty="0"/>
        </a:p>
      </dgm:t>
    </dgm:pt>
    <dgm:pt modelId="{A7E893A2-2590-1049-AA2B-0715A2394B7F}" type="parTrans" cxnId="{32101D48-3CA6-9C4B-9B83-FC0C5E6E974F}">
      <dgm:prSet/>
      <dgm:spPr/>
      <dgm:t>
        <a:bodyPr/>
        <a:lstStyle/>
        <a:p>
          <a:endParaRPr lang="zh-CN" altLang="en-US"/>
        </a:p>
      </dgm:t>
    </dgm:pt>
    <dgm:pt modelId="{976B131D-0262-F547-98BB-3F96CD83ECCB}" type="sibTrans" cxnId="{32101D48-3CA6-9C4B-9B83-FC0C5E6E974F}">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chemeClr val="bg1">
            <a:lumMod val="65000"/>
          </a:schemeClr>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rgbClr val="00AB7A"/>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chemeClr val="bg1">
            <a:lumMod val="65000"/>
          </a:schemeClr>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65000"/>
          </a:schemeClr>
        </a:solidFill>
      </dgm:spPr>
      <dgm:t>
        <a:bodyPr/>
        <a:lstStyle/>
        <a:p>
          <a:r>
            <a:rPr lang="zh-CN" altLang="en-US" sz="1300" kern="1200" dirty="0" smtClean="0"/>
            <a:t>运营管理</a:t>
          </a:r>
          <a:endParaRPr lang="zh-CN" altLang="en-US" sz="1300" kern="1200" dirty="0"/>
        </a:p>
      </dgm:t>
    </dgm:pt>
    <dgm:pt modelId="{A7E893A2-2590-1049-AA2B-0715A2394B7F}" type="parTrans" cxnId="{32101D48-3CA6-9C4B-9B83-FC0C5E6E974F}">
      <dgm:prSet/>
      <dgm:spPr/>
      <dgm:t>
        <a:bodyPr/>
        <a:lstStyle/>
        <a:p>
          <a:endParaRPr lang="zh-CN" altLang="en-US"/>
        </a:p>
      </dgm:t>
    </dgm:pt>
    <dgm:pt modelId="{976B131D-0262-F547-98BB-3F96CD83ECCB}" type="sibTrans" cxnId="{32101D48-3CA6-9C4B-9B83-FC0C5E6E974F}">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chemeClr val="bg1">
            <a:lumMod val="65000"/>
          </a:schemeClr>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rgbClr val="00AB7A"/>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chemeClr val="bg1">
            <a:lumMod val="65000"/>
          </a:schemeClr>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65000"/>
          </a:schemeClr>
        </a:solidFill>
      </dgm:spPr>
      <dgm:t>
        <a:bodyPr/>
        <a:lstStyle/>
        <a:p>
          <a:r>
            <a:rPr lang="zh-CN" altLang="en-US" sz="1300" kern="1200" dirty="0" smtClean="0"/>
            <a:t>运营管理</a:t>
          </a:r>
          <a:endParaRPr lang="zh-CN" altLang="en-US" sz="1300" kern="1200" dirty="0"/>
        </a:p>
      </dgm:t>
    </dgm:pt>
    <dgm:pt modelId="{A7E893A2-2590-1049-AA2B-0715A2394B7F}" type="parTrans" cxnId="{32101D48-3CA6-9C4B-9B83-FC0C5E6E974F}">
      <dgm:prSet/>
      <dgm:spPr/>
      <dgm:t>
        <a:bodyPr/>
        <a:lstStyle/>
        <a:p>
          <a:endParaRPr lang="zh-CN" altLang="en-US"/>
        </a:p>
      </dgm:t>
    </dgm:pt>
    <dgm:pt modelId="{976B131D-0262-F547-98BB-3F96CD83ECCB}" type="sibTrans" cxnId="{32101D48-3CA6-9C4B-9B83-FC0C5E6E974F}">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chemeClr val="bg1">
            <a:lumMod val="65000"/>
          </a:schemeClr>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chemeClr val="bg1">
            <a:lumMod val="65000"/>
          </a:schemeClr>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rgbClr val="00AB7A"/>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chemeClr val="bg1">
            <a:lumMod val="65000"/>
          </a:schemeClr>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65000"/>
          </a:schemeClr>
        </a:solidFill>
      </dgm:spPr>
      <dgm:t>
        <a:bodyPr/>
        <a:lstStyle/>
        <a:p>
          <a:r>
            <a:rPr lang="zh-CN" altLang="en-US" sz="1300" kern="1200" dirty="0" smtClean="0"/>
            <a:t>运营管理</a:t>
          </a:r>
          <a:endParaRPr lang="zh-CN" altLang="en-US" sz="1300" kern="1200" dirty="0"/>
        </a:p>
      </dgm:t>
    </dgm:pt>
    <dgm:pt modelId="{A7E893A2-2590-1049-AA2B-0715A2394B7F}" type="parTrans" cxnId="{32101D48-3CA6-9C4B-9B83-FC0C5E6E974F}">
      <dgm:prSet/>
      <dgm:spPr/>
      <dgm:t>
        <a:bodyPr/>
        <a:lstStyle/>
        <a:p>
          <a:endParaRPr lang="zh-CN" altLang="en-US"/>
        </a:p>
      </dgm:t>
    </dgm:pt>
    <dgm:pt modelId="{976B131D-0262-F547-98BB-3F96CD83ECCB}" type="sibTrans" cxnId="{32101D48-3CA6-9C4B-9B83-FC0C5E6E974F}">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rgbClr val="00AB7A"/>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chemeClr val="bg1">
            <a:lumMod val="65000"/>
          </a:schemeClr>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65000"/>
          </a:schemeClr>
        </a:solidFill>
      </dgm:spPr>
      <dgm:t>
        <a:bodyPr/>
        <a:lstStyle/>
        <a:p>
          <a:r>
            <a:rPr lang="zh-CN" altLang="en-US" sz="1300" kern="1200" dirty="0" smtClean="0"/>
            <a:t>运营管理</a:t>
          </a:r>
          <a:endParaRPr lang="zh-CN" altLang="en-US" sz="1300" kern="1200" dirty="0"/>
        </a:p>
      </dgm:t>
    </dgm:pt>
    <dgm:pt modelId="{A7E893A2-2590-1049-AA2B-0715A2394B7F}" type="parTrans" cxnId="{32101D48-3CA6-9C4B-9B83-FC0C5E6E974F}">
      <dgm:prSet/>
      <dgm:spPr/>
      <dgm:t>
        <a:bodyPr/>
        <a:lstStyle/>
        <a:p>
          <a:endParaRPr lang="zh-CN" altLang="en-US"/>
        </a:p>
      </dgm:t>
    </dgm:pt>
    <dgm:pt modelId="{976B131D-0262-F547-98BB-3F96CD83ECCB}" type="sibTrans" cxnId="{32101D48-3CA6-9C4B-9B83-FC0C5E6E974F}">
      <dgm:prSet/>
      <dgm:spPr/>
      <dgm:t>
        <a:bodyPr/>
        <a:lstStyle/>
        <a:p>
          <a:endParaRPr lang="zh-CN" altLang="en-US"/>
        </a:p>
      </dgm:t>
    </dgm:pt>
    <dgm:pt modelId="{7A89F4E4-657D-4A87-BC34-2C87E85B3309}">
      <dgm:prSet phldrT="[文本]"/>
      <dgm:spPr>
        <a:solidFill>
          <a:schemeClr val="bg1">
            <a:lumMod val="65000"/>
          </a:schemeClr>
        </a:solidFill>
      </dgm:spPr>
      <dgm:t>
        <a:bodyPr/>
        <a:lstStyle/>
        <a:p>
          <a:r>
            <a:rPr lang="zh-CN" altLang="en-US" dirty="0">
              <a:latin typeface="+mn-lt"/>
              <a:sym typeface="+mn-lt"/>
            </a:rPr>
            <a:t>态势</a:t>
          </a:r>
          <a:r>
            <a:rPr lang="zh-CN" altLang="en-US" dirty="0" smtClean="0">
              <a:latin typeface="+mn-lt"/>
              <a:sym typeface="+mn-lt"/>
            </a:rPr>
            <a:t>感知</a:t>
          </a:r>
          <a:endParaRPr lang="zh-CN" altLang="en-US" dirty="0">
            <a:latin typeface="+mn-lt"/>
            <a:sym typeface="+mn-lt"/>
          </a:endParaRP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chemeClr val="bg1">
            <a:lumMod val="65000"/>
          </a:schemeClr>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chemeClr val="bg1">
            <a:lumMod val="65000"/>
          </a:schemeClr>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chemeClr val="bg1">
            <a:lumMod val="65000"/>
          </a:schemeClr>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rgbClr val="00AB7A"/>
        </a:solidFill>
      </dgm:spPr>
      <dgm:t>
        <a:bodyPr/>
        <a:lstStyle/>
        <a:p>
          <a:r>
            <a:rPr lang="zh-CN" altLang="en-US" dirty="0" smtClean="0">
              <a:latin typeface="+mn-lt"/>
              <a:sym typeface="+mn-lt"/>
            </a:rPr>
            <a:t>响应编排</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AE05CEFA-7BD5-114F-9F5F-15AB3788F0B9}">
      <dgm:prSet custT="1"/>
      <dgm:spPr>
        <a:solidFill>
          <a:schemeClr val="bg1">
            <a:lumMod val="85000"/>
          </a:schemeClr>
        </a:solidFill>
      </dgm:spPr>
      <dgm:t>
        <a:bodyPr/>
        <a:lstStyle/>
        <a:p>
          <a:r>
            <a:rPr lang="zh-CN" altLang="en-US" sz="1300" kern="1200" dirty="0" smtClean="0"/>
            <a:t>运营管理</a:t>
          </a:r>
          <a:endParaRPr lang="zh-CN" altLang="en-US" sz="1300" kern="1200" dirty="0"/>
        </a:p>
      </dgm:t>
    </dgm:pt>
    <dgm:pt modelId="{976B131D-0262-F547-98BB-3F96CD83ECCB}" type="sibTrans" cxnId="{32101D48-3CA6-9C4B-9B83-FC0C5E6E974F}">
      <dgm:prSet/>
      <dgm:spPr/>
      <dgm:t>
        <a:bodyPr/>
        <a:lstStyle/>
        <a:p>
          <a:endParaRPr lang="zh-CN" altLang="en-US"/>
        </a:p>
      </dgm:t>
    </dgm:pt>
    <dgm:pt modelId="{A7E893A2-2590-1049-AA2B-0715A2394B7F}" type="parTrans" cxnId="{32101D48-3CA6-9C4B-9B83-FC0C5E6E974F}">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D3F44885-3127-4254-A407-D33152761DAD}" type="pres">
      <dgm:prSet presAssocID="{DE153968-0A23-4B86-A13C-C6CCE8D2A727}" presName="parTxOnly" presStyleLbl="node1" presStyleIdx="4" presStyleCnt="6">
        <dgm:presLayoutVars>
          <dgm:chMax val="0"/>
          <dgm:chPref val="0"/>
          <dgm:bulletEnabled val="1"/>
        </dgm:presLayoutVars>
      </dgm:prSet>
      <dgm:spPr/>
      <dgm:t>
        <a:bodyPr/>
        <a:lstStyle/>
        <a:p>
          <a:endParaRPr lang="zh-CN" altLang="en-US"/>
        </a:p>
      </dgm:t>
    </dgm:pt>
    <dgm:pt modelId="{FAFF4CCB-BBFF-B240-89FD-040C30B2EB58}" type="pres">
      <dgm:prSet presAssocID="{CBC7A7A6-FA2A-4B1F-BAA9-960FC73A4A96}" presName="parTxOnlySpace" presStyleCnt="0"/>
      <dgm:spPr/>
    </dgm:pt>
    <dgm:pt modelId="{12E63EC8-81CF-EF4B-ADD2-BD32A883ADB8}" type="pres">
      <dgm:prSet presAssocID="{AE05CEFA-7BD5-114F-9F5F-15AB3788F0B9}" presName="parTxOnly" presStyleLbl="node1" presStyleIdx="5" presStyleCnt="6">
        <dgm:presLayoutVars>
          <dgm:chMax val="0"/>
          <dgm:chPref val="0"/>
          <dgm:bulletEnabled val="1"/>
        </dgm:presLayoutVars>
      </dgm:prSet>
      <dgm:spPr/>
      <dgm:t>
        <a:bodyPr/>
        <a:lstStyle/>
        <a:p>
          <a:endParaRPr lang="zh-CN" altLang="en-US"/>
        </a:p>
      </dgm:t>
    </dgm:pt>
  </dgm:ptLst>
  <dgm:cxnLst>
    <dgm:cxn modelId="{830822E0-ACEF-3846-9654-8D4E2EB4783B}" type="presOf" srcId="{AE05CEFA-7BD5-114F-9F5F-15AB3788F0B9}" destId="{12E63EC8-81CF-EF4B-ADD2-BD32A883ADB8}" srcOrd="0" destOrd="0" presId="urn:microsoft.com/office/officeart/2005/8/layout/chevron1"/>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4"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32101D48-3CA6-9C4B-9B83-FC0C5E6E974F}" srcId="{69889EC5-2028-48CB-80F7-70EACC55D840}" destId="{AE05CEFA-7BD5-114F-9F5F-15AB3788F0B9}" srcOrd="5" destOrd="0" parTransId="{A7E893A2-2590-1049-AA2B-0715A2394B7F}" sibTransId="{976B131D-0262-F547-98BB-3F96CD83ECCB}"/>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A42DD881-6C86-4AD2-B12A-6D64AFD0CD2E}" type="presParOf" srcId="{8055E952-0D29-4024-83E9-D91F785805A5}" destId="{D3F44885-3127-4254-A407-D33152761DAD}" srcOrd="8" destOrd="0" presId="urn:microsoft.com/office/officeart/2005/8/layout/chevron1"/>
    <dgm:cxn modelId="{CF541E52-2A47-AE46-B86F-7020130AAE3E}" type="presParOf" srcId="{8055E952-0D29-4024-83E9-D91F785805A5}" destId="{FAFF4CCB-BBFF-B240-89FD-040C30B2EB58}" srcOrd="9" destOrd="0" presId="urn:microsoft.com/office/officeart/2005/8/layout/chevron1"/>
    <dgm:cxn modelId="{D2763C41-7A33-AB42-91D5-55BF7AC786EA}" type="presParOf" srcId="{8055E952-0D29-4024-83E9-D91F785805A5}" destId="{12E63EC8-81CF-EF4B-ADD2-BD32A883ADB8}"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9889EC5-2028-48CB-80F7-70EACC55D840}" type="doc">
      <dgm:prSet loTypeId="urn:microsoft.com/office/officeart/2005/8/layout/chevron1" loCatId="process" qsTypeId="urn:microsoft.com/office/officeart/2005/8/quickstyle/simple1" qsCatId="simple" csTypeId="urn:microsoft.com/office/officeart/2005/8/colors/accent1_2" csCatId="accent1" phldr="1"/>
      <dgm:spPr/>
    </dgm:pt>
    <dgm:pt modelId="{7A89F4E4-657D-4A87-BC34-2C87E85B3309}">
      <dgm:prSet phldrT="[文本]"/>
      <dgm:spPr>
        <a:solidFill>
          <a:schemeClr val="bg1">
            <a:lumMod val="65000"/>
          </a:schemeClr>
        </a:solidFill>
      </dgm:spPr>
      <dgm:t>
        <a:bodyPr/>
        <a:lstStyle/>
        <a:p>
          <a:r>
            <a:rPr lang="zh-CN" altLang="en-US" dirty="0">
              <a:latin typeface="+mn-lt"/>
              <a:sym typeface="+mn-lt"/>
            </a:rPr>
            <a:t>态势感知</a:t>
          </a:r>
        </a:p>
      </dgm:t>
    </dgm:pt>
    <dgm:pt modelId="{84627C9B-DB82-47D7-AD2A-935B1C9F10FF}" type="sibTrans" cxnId="{264FDB9D-CD68-4A69-9939-72027A3C928F}">
      <dgm:prSet/>
      <dgm:spPr/>
      <dgm:t>
        <a:bodyPr/>
        <a:lstStyle/>
        <a:p>
          <a:endParaRPr lang="zh-CN" altLang="en-US"/>
        </a:p>
      </dgm:t>
    </dgm:pt>
    <dgm:pt modelId="{5E382881-A8B5-487C-AE71-AFA1F57A1FCB}" type="parTrans" cxnId="{264FDB9D-CD68-4A69-9939-72027A3C928F}">
      <dgm:prSet/>
      <dgm:spPr/>
      <dgm:t>
        <a:bodyPr/>
        <a:lstStyle/>
        <a:p>
          <a:endParaRPr lang="zh-CN" altLang="en-US"/>
        </a:p>
      </dgm:t>
    </dgm:pt>
    <dgm:pt modelId="{C4A70A36-61FF-498D-874E-DB88220610A7}">
      <dgm:prSet phldrT="[文本]"/>
      <dgm:spPr>
        <a:solidFill>
          <a:schemeClr val="bg1">
            <a:lumMod val="65000"/>
          </a:schemeClr>
        </a:solidFill>
      </dgm:spPr>
      <dgm:t>
        <a:bodyPr/>
        <a:lstStyle/>
        <a:p>
          <a:r>
            <a:rPr lang="zh-CN" altLang="en-US" dirty="0">
              <a:latin typeface="+mn-lt"/>
              <a:sym typeface="+mn-lt"/>
            </a:rPr>
            <a:t>安全分析</a:t>
          </a:r>
        </a:p>
      </dgm:t>
    </dgm:pt>
    <dgm:pt modelId="{F6FD2A1C-B628-47CF-B1CE-DEE001F0C328}" type="sibTrans" cxnId="{FE6137FB-5AF0-48B0-AE3C-BA1C465BA41E}">
      <dgm:prSet/>
      <dgm:spPr/>
      <dgm:t>
        <a:bodyPr/>
        <a:lstStyle/>
        <a:p>
          <a:endParaRPr lang="zh-CN" altLang="en-US"/>
        </a:p>
      </dgm:t>
    </dgm:pt>
    <dgm:pt modelId="{06234789-13FC-4529-9F13-48C50E18152C}" type="parTrans" cxnId="{FE6137FB-5AF0-48B0-AE3C-BA1C465BA41E}">
      <dgm:prSet/>
      <dgm:spPr/>
      <dgm:t>
        <a:bodyPr/>
        <a:lstStyle/>
        <a:p>
          <a:endParaRPr lang="zh-CN" altLang="en-US"/>
        </a:p>
      </dgm:t>
    </dgm:pt>
    <dgm:pt modelId="{07B1547A-5968-4FE2-B14A-A13C6EEC1BF1}">
      <dgm:prSet phldrT="[文本]"/>
      <dgm:spPr>
        <a:solidFill>
          <a:schemeClr val="bg1">
            <a:lumMod val="65000"/>
          </a:schemeClr>
        </a:solidFill>
      </dgm:spPr>
      <dgm:t>
        <a:bodyPr/>
        <a:lstStyle/>
        <a:p>
          <a:r>
            <a:rPr lang="zh-CN" altLang="en-US" dirty="0" smtClean="0">
              <a:latin typeface="+mn-lt"/>
              <a:sym typeface="+mn-lt"/>
            </a:rPr>
            <a:t>智慧运营</a:t>
          </a:r>
          <a:endParaRPr lang="zh-CN" altLang="en-US" dirty="0">
            <a:latin typeface="+mn-lt"/>
            <a:sym typeface="+mn-lt"/>
          </a:endParaRPr>
        </a:p>
      </dgm:t>
    </dgm:pt>
    <dgm:pt modelId="{73AED939-5DF8-4EDF-AC6B-91CB40FD44FF}" type="sibTrans" cxnId="{E7C89D8A-8574-4D44-86A7-3DFB3C8E27F1}">
      <dgm:prSet/>
      <dgm:spPr/>
      <dgm:t>
        <a:bodyPr/>
        <a:lstStyle/>
        <a:p>
          <a:endParaRPr lang="zh-CN" altLang="en-US"/>
        </a:p>
      </dgm:t>
    </dgm:pt>
    <dgm:pt modelId="{0000DEF2-F06D-4EE4-BC84-BCEC4C534D2A}" type="parTrans" cxnId="{E7C89D8A-8574-4D44-86A7-3DFB3C8E27F1}">
      <dgm:prSet/>
      <dgm:spPr/>
      <dgm:t>
        <a:bodyPr/>
        <a:lstStyle/>
        <a:p>
          <a:endParaRPr lang="zh-CN" altLang="en-US"/>
        </a:p>
      </dgm:t>
    </dgm:pt>
    <dgm:pt modelId="{C179FF46-FF55-4E4E-94EC-85BB9B914CB7}">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8D84899B-3C3B-49D1-9DE3-5EF7FA165F58}" type="sibTrans" cxnId="{068213BE-9527-4056-B90B-B810F89CCF69}">
      <dgm:prSet/>
      <dgm:spPr/>
      <dgm:t>
        <a:bodyPr/>
        <a:lstStyle/>
        <a:p>
          <a:endParaRPr lang="zh-CN" altLang="en-US"/>
        </a:p>
      </dgm:t>
    </dgm:pt>
    <dgm:pt modelId="{EA09E14C-EAAA-4BCE-AF2C-31BAF1B93907}" type="parTrans" cxnId="{068213BE-9527-4056-B90B-B810F89CCF69}">
      <dgm:prSet/>
      <dgm:spPr/>
      <dgm:t>
        <a:bodyPr/>
        <a:lstStyle/>
        <a:p>
          <a:endParaRPr lang="zh-CN" altLang="en-US"/>
        </a:p>
      </dgm:t>
    </dgm:pt>
    <dgm:pt modelId="{DE153968-0A23-4B86-A13C-C6CCE8D2A727}">
      <dgm:prSet phldrT="[文本]"/>
      <dgm:spPr>
        <a:solidFill>
          <a:srgbClr val="00AB7A"/>
        </a:solidFill>
      </dgm:spPr>
      <dgm:t>
        <a:bodyPr/>
        <a:lstStyle/>
        <a:p>
          <a:r>
            <a:rPr lang="zh-CN" altLang="en-US" dirty="0" smtClean="0">
              <a:latin typeface="+mn-lt"/>
              <a:sym typeface="+mn-lt"/>
            </a:rPr>
            <a:t>运营管理</a:t>
          </a:r>
          <a:endParaRPr lang="zh-CN" altLang="en-US" dirty="0">
            <a:latin typeface="+mn-lt"/>
            <a:sym typeface="+mn-lt"/>
          </a:endParaRPr>
        </a:p>
      </dgm:t>
    </dgm:pt>
    <dgm:pt modelId="{CBC7A7A6-FA2A-4B1F-BAA9-960FC73A4A96}" type="sibTrans" cxnId="{7CA379A5-D49A-49BA-B119-A368D2986B8A}">
      <dgm:prSet/>
      <dgm:spPr/>
      <dgm:t>
        <a:bodyPr/>
        <a:lstStyle/>
        <a:p>
          <a:endParaRPr lang="zh-CN" altLang="en-US"/>
        </a:p>
      </dgm:t>
    </dgm:pt>
    <dgm:pt modelId="{53DB7AE2-CB35-41FE-BCE0-C18010EC53EE}" type="parTrans" cxnId="{7CA379A5-D49A-49BA-B119-A368D2986B8A}">
      <dgm:prSet/>
      <dgm:spPr/>
      <dgm:t>
        <a:bodyPr/>
        <a:lstStyle/>
        <a:p>
          <a:endParaRPr lang="zh-CN" altLang="en-US"/>
        </a:p>
      </dgm:t>
    </dgm:pt>
    <dgm:pt modelId="{5299BF88-3089-4967-B42D-B28F8390752E}">
      <dgm:prSet phldrT="[文本]"/>
      <dgm:spPr>
        <a:solidFill>
          <a:schemeClr val="bg1">
            <a:lumMod val="65000"/>
          </a:schemeClr>
        </a:solidFill>
      </dgm:spPr>
      <dgm:t>
        <a:bodyPr/>
        <a:lstStyle/>
        <a:p>
          <a:r>
            <a:rPr lang="zh-CN" altLang="en-US" dirty="0" smtClean="0">
              <a:latin typeface="+mn-lt"/>
              <a:sym typeface="+mn-lt"/>
            </a:rPr>
            <a:t>资漏管理</a:t>
          </a:r>
          <a:endParaRPr lang="zh-CN" altLang="en-US" dirty="0">
            <a:latin typeface="+mn-lt"/>
            <a:sym typeface="+mn-lt"/>
          </a:endParaRPr>
        </a:p>
      </dgm:t>
    </dgm:pt>
    <dgm:pt modelId="{01BF8D5F-53BF-4C14-9653-E75792D74F82}" type="parTrans" cxnId="{B878ACA7-BB92-4B31-878E-A2232123880A}">
      <dgm:prSet/>
      <dgm:spPr/>
      <dgm:t>
        <a:bodyPr/>
        <a:lstStyle/>
        <a:p>
          <a:endParaRPr lang="zh-CN" altLang="en-US"/>
        </a:p>
      </dgm:t>
    </dgm:pt>
    <dgm:pt modelId="{BF463B6E-0ED0-44B8-8C6E-AFC5E4DDA535}" type="sibTrans" cxnId="{B878ACA7-BB92-4B31-878E-A2232123880A}">
      <dgm:prSet/>
      <dgm:spPr/>
      <dgm:t>
        <a:bodyPr/>
        <a:lstStyle/>
        <a:p>
          <a:endParaRPr lang="zh-CN" altLang="en-US"/>
        </a:p>
      </dgm:t>
    </dgm:pt>
    <dgm:pt modelId="{8055E952-0D29-4024-83E9-D91F785805A5}" type="pres">
      <dgm:prSet presAssocID="{69889EC5-2028-48CB-80F7-70EACC55D840}" presName="Name0" presStyleCnt="0">
        <dgm:presLayoutVars>
          <dgm:dir/>
          <dgm:animLvl val="lvl"/>
          <dgm:resizeHandles val="exact"/>
        </dgm:presLayoutVars>
      </dgm:prSet>
      <dgm:spPr/>
    </dgm:pt>
    <dgm:pt modelId="{89CABDC4-A9C2-4637-B175-7BF715DC1E73}" type="pres">
      <dgm:prSet presAssocID="{7A89F4E4-657D-4A87-BC34-2C87E85B3309}" presName="parTxOnly" presStyleLbl="node1" presStyleIdx="0" presStyleCnt="6">
        <dgm:presLayoutVars>
          <dgm:chMax val="0"/>
          <dgm:chPref val="0"/>
          <dgm:bulletEnabled val="1"/>
        </dgm:presLayoutVars>
      </dgm:prSet>
      <dgm:spPr/>
      <dgm:t>
        <a:bodyPr/>
        <a:lstStyle/>
        <a:p>
          <a:endParaRPr lang="zh-CN" altLang="en-US"/>
        </a:p>
      </dgm:t>
    </dgm:pt>
    <dgm:pt modelId="{963E9B88-5D61-4BCA-BDC4-A03B86E97DC7}" type="pres">
      <dgm:prSet presAssocID="{84627C9B-DB82-47D7-AD2A-935B1C9F10FF}" presName="parTxOnlySpace" presStyleCnt="0"/>
      <dgm:spPr/>
    </dgm:pt>
    <dgm:pt modelId="{452EF752-8EB7-4FDE-B0C0-160E228C30CC}" type="pres">
      <dgm:prSet presAssocID="{C4A70A36-61FF-498D-874E-DB88220610A7}" presName="parTxOnly" presStyleLbl="node1" presStyleIdx="1" presStyleCnt="6">
        <dgm:presLayoutVars>
          <dgm:chMax val="0"/>
          <dgm:chPref val="0"/>
          <dgm:bulletEnabled val="1"/>
        </dgm:presLayoutVars>
      </dgm:prSet>
      <dgm:spPr/>
      <dgm:t>
        <a:bodyPr/>
        <a:lstStyle/>
        <a:p>
          <a:endParaRPr lang="zh-CN" altLang="en-US"/>
        </a:p>
      </dgm:t>
    </dgm:pt>
    <dgm:pt modelId="{651E7564-1C31-4324-900E-21A5A346A500}" type="pres">
      <dgm:prSet presAssocID="{F6FD2A1C-B628-47CF-B1CE-DEE001F0C328}" presName="parTxOnlySpace" presStyleCnt="0"/>
      <dgm:spPr/>
    </dgm:pt>
    <dgm:pt modelId="{F53847AB-05B2-4E9F-9C9D-5C5E556FC180}" type="pres">
      <dgm:prSet presAssocID="{07B1547A-5968-4FE2-B14A-A13C6EEC1BF1}" presName="parTxOnly" presStyleLbl="node1" presStyleIdx="2" presStyleCnt="6">
        <dgm:presLayoutVars>
          <dgm:chMax val="0"/>
          <dgm:chPref val="0"/>
          <dgm:bulletEnabled val="1"/>
        </dgm:presLayoutVars>
      </dgm:prSet>
      <dgm:spPr/>
      <dgm:t>
        <a:bodyPr/>
        <a:lstStyle/>
        <a:p>
          <a:endParaRPr lang="zh-CN" altLang="en-US"/>
        </a:p>
      </dgm:t>
    </dgm:pt>
    <dgm:pt modelId="{66596EE2-E265-4CB1-ADD8-0AC661B8C62A}" type="pres">
      <dgm:prSet presAssocID="{73AED939-5DF8-4EDF-AC6B-91CB40FD44FF}" presName="parTxOnlySpace" presStyleCnt="0"/>
      <dgm:spPr/>
    </dgm:pt>
    <dgm:pt modelId="{6AC7B12E-2B28-4392-A195-DFE912635FD7}" type="pres">
      <dgm:prSet presAssocID="{C179FF46-FF55-4E4E-94EC-85BB9B914CB7}" presName="parTxOnly" presStyleLbl="node1" presStyleIdx="3" presStyleCnt="6">
        <dgm:presLayoutVars>
          <dgm:chMax val="0"/>
          <dgm:chPref val="0"/>
          <dgm:bulletEnabled val="1"/>
        </dgm:presLayoutVars>
      </dgm:prSet>
      <dgm:spPr/>
      <dgm:t>
        <a:bodyPr/>
        <a:lstStyle/>
        <a:p>
          <a:endParaRPr lang="zh-CN" altLang="en-US"/>
        </a:p>
      </dgm:t>
    </dgm:pt>
    <dgm:pt modelId="{02C5067E-652A-4D87-905C-9C33F52FCA59}" type="pres">
      <dgm:prSet presAssocID="{8D84899B-3C3B-49D1-9DE3-5EF7FA165F58}" presName="parTxOnlySpace" presStyleCnt="0"/>
      <dgm:spPr/>
    </dgm:pt>
    <dgm:pt modelId="{06874074-476E-4006-AF91-C06CDAB8E699}" type="pres">
      <dgm:prSet presAssocID="{5299BF88-3089-4967-B42D-B28F8390752E}" presName="parTxOnly" presStyleLbl="node1" presStyleIdx="4" presStyleCnt="6">
        <dgm:presLayoutVars>
          <dgm:chMax val="0"/>
          <dgm:chPref val="0"/>
          <dgm:bulletEnabled val="1"/>
        </dgm:presLayoutVars>
      </dgm:prSet>
      <dgm:spPr/>
      <dgm:t>
        <a:bodyPr/>
        <a:lstStyle/>
        <a:p>
          <a:endParaRPr lang="zh-CN" altLang="en-US"/>
        </a:p>
      </dgm:t>
    </dgm:pt>
    <dgm:pt modelId="{5E4B2E38-5102-4D30-A3DA-83843231A4B9}" type="pres">
      <dgm:prSet presAssocID="{BF463B6E-0ED0-44B8-8C6E-AFC5E4DDA535}" presName="parTxOnlySpace" presStyleCnt="0"/>
      <dgm:spPr/>
    </dgm:pt>
    <dgm:pt modelId="{D3F44885-3127-4254-A407-D33152761DAD}" type="pres">
      <dgm:prSet presAssocID="{DE153968-0A23-4B86-A13C-C6CCE8D2A727}" presName="parTxOnly" presStyleLbl="node1" presStyleIdx="5" presStyleCnt="6" custLinFactX="112439" custLinFactNeighborX="200000" custLinFactNeighborY="19860">
        <dgm:presLayoutVars>
          <dgm:chMax val="0"/>
          <dgm:chPref val="0"/>
          <dgm:bulletEnabled val="1"/>
        </dgm:presLayoutVars>
      </dgm:prSet>
      <dgm:spPr/>
      <dgm:t>
        <a:bodyPr/>
        <a:lstStyle/>
        <a:p>
          <a:endParaRPr lang="zh-CN" altLang="en-US"/>
        </a:p>
      </dgm:t>
    </dgm:pt>
  </dgm:ptLst>
  <dgm:cxnLst>
    <dgm:cxn modelId="{FE6137FB-5AF0-48B0-AE3C-BA1C465BA41E}" srcId="{69889EC5-2028-48CB-80F7-70EACC55D840}" destId="{C4A70A36-61FF-498D-874E-DB88220610A7}" srcOrd="1" destOrd="0" parTransId="{06234789-13FC-4529-9F13-48C50E18152C}" sibTransId="{F6FD2A1C-B628-47CF-B1CE-DEE001F0C328}"/>
    <dgm:cxn modelId="{F7F72A58-CB0F-4052-B2E9-58E5600BC212}" type="presOf" srcId="{7A89F4E4-657D-4A87-BC34-2C87E85B3309}" destId="{89CABDC4-A9C2-4637-B175-7BF715DC1E73}" srcOrd="0" destOrd="0" presId="urn:microsoft.com/office/officeart/2005/8/layout/chevron1"/>
    <dgm:cxn modelId="{EABC1C95-1218-498A-AD68-4D71E6B77DA4}" type="presOf" srcId="{C179FF46-FF55-4E4E-94EC-85BB9B914CB7}" destId="{6AC7B12E-2B28-4392-A195-DFE912635FD7}" srcOrd="0" destOrd="0" presId="urn:microsoft.com/office/officeart/2005/8/layout/chevron1"/>
    <dgm:cxn modelId="{E8371334-A8D1-4CD4-B18A-53C7399992F5}" type="presOf" srcId="{69889EC5-2028-48CB-80F7-70EACC55D840}" destId="{8055E952-0D29-4024-83E9-D91F785805A5}" srcOrd="0" destOrd="0" presId="urn:microsoft.com/office/officeart/2005/8/layout/chevron1"/>
    <dgm:cxn modelId="{7CA379A5-D49A-49BA-B119-A368D2986B8A}" srcId="{69889EC5-2028-48CB-80F7-70EACC55D840}" destId="{DE153968-0A23-4B86-A13C-C6CCE8D2A727}" srcOrd="5" destOrd="0" parTransId="{53DB7AE2-CB35-41FE-BCE0-C18010EC53EE}" sibTransId="{CBC7A7A6-FA2A-4B1F-BAA9-960FC73A4A96}"/>
    <dgm:cxn modelId="{1A7FCAF8-F904-4E55-8384-627E777F2844}" type="presOf" srcId="{DE153968-0A23-4B86-A13C-C6CCE8D2A727}" destId="{D3F44885-3127-4254-A407-D33152761DAD}" srcOrd="0" destOrd="0" presId="urn:microsoft.com/office/officeart/2005/8/layout/chevron1"/>
    <dgm:cxn modelId="{068213BE-9527-4056-B90B-B810F89CCF69}" srcId="{69889EC5-2028-48CB-80F7-70EACC55D840}" destId="{C179FF46-FF55-4E4E-94EC-85BB9B914CB7}" srcOrd="3" destOrd="0" parTransId="{EA09E14C-EAAA-4BCE-AF2C-31BAF1B93907}" sibTransId="{8D84899B-3C3B-49D1-9DE3-5EF7FA165F58}"/>
    <dgm:cxn modelId="{E7C89D8A-8574-4D44-86A7-3DFB3C8E27F1}" srcId="{69889EC5-2028-48CB-80F7-70EACC55D840}" destId="{07B1547A-5968-4FE2-B14A-A13C6EEC1BF1}" srcOrd="2" destOrd="0" parTransId="{0000DEF2-F06D-4EE4-BC84-BCEC4C534D2A}" sibTransId="{73AED939-5DF8-4EDF-AC6B-91CB40FD44FF}"/>
    <dgm:cxn modelId="{3B9469F2-4BDC-4D6B-B045-C29AEAFD7A89}" type="presOf" srcId="{C4A70A36-61FF-498D-874E-DB88220610A7}" destId="{452EF752-8EB7-4FDE-B0C0-160E228C30CC}" srcOrd="0" destOrd="0" presId="urn:microsoft.com/office/officeart/2005/8/layout/chevron1"/>
    <dgm:cxn modelId="{1A09D5F2-F9EF-4699-9E19-CDB98433BB4A}" type="presOf" srcId="{07B1547A-5968-4FE2-B14A-A13C6EEC1BF1}" destId="{F53847AB-05B2-4E9F-9C9D-5C5E556FC180}" srcOrd="0" destOrd="0" presId="urn:microsoft.com/office/officeart/2005/8/layout/chevron1"/>
    <dgm:cxn modelId="{264FDB9D-CD68-4A69-9939-72027A3C928F}" srcId="{69889EC5-2028-48CB-80F7-70EACC55D840}" destId="{7A89F4E4-657D-4A87-BC34-2C87E85B3309}" srcOrd="0" destOrd="0" parTransId="{5E382881-A8B5-487C-AE71-AFA1F57A1FCB}" sibTransId="{84627C9B-DB82-47D7-AD2A-935B1C9F10FF}"/>
    <dgm:cxn modelId="{1E30ABFD-47FC-434A-8755-A955000F78DA}" type="presOf" srcId="{5299BF88-3089-4967-B42D-B28F8390752E}" destId="{06874074-476E-4006-AF91-C06CDAB8E699}" srcOrd="0" destOrd="0" presId="urn:microsoft.com/office/officeart/2005/8/layout/chevron1"/>
    <dgm:cxn modelId="{B878ACA7-BB92-4B31-878E-A2232123880A}" srcId="{69889EC5-2028-48CB-80F7-70EACC55D840}" destId="{5299BF88-3089-4967-B42D-B28F8390752E}" srcOrd="4" destOrd="0" parTransId="{01BF8D5F-53BF-4C14-9653-E75792D74F82}" sibTransId="{BF463B6E-0ED0-44B8-8C6E-AFC5E4DDA535}"/>
    <dgm:cxn modelId="{012B5D50-13A6-401E-98C4-FB6F5B9EFCFA}" type="presParOf" srcId="{8055E952-0D29-4024-83E9-D91F785805A5}" destId="{89CABDC4-A9C2-4637-B175-7BF715DC1E73}" srcOrd="0" destOrd="0" presId="urn:microsoft.com/office/officeart/2005/8/layout/chevron1"/>
    <dgm:cxn modelId="{85BE2D47-28DA-4A5B-A679-BB31979587A5}" type="presParOf" srcId="{8055E952-0D29-4024-83E9-D91F785805A5}" destId="{963E9B88-5D61-4BCA-BDC4-A03B86E97DC7}" srcOrd="1" destOrd="0" presId="urn:microsoft.com/office/officeart/2005/8/layout/chevron1"/>
    <dgm:cxn modelId="{D9C83FDC-1AEC-4180-AC97-382D4B14EB89}" type="presParOf" srcId="{8055E952-0D29-4024-83E9-D91F785805A5}" destId="{452EF752-8EB7-4FDE-B0C0-160E228C30CC}" srcOrd="2" destOrd="0" presId="urn:microsoft.com/office/officeart/2005/8/layout/chevron1"/>
    <dgm:cxn modelId="{422EFCB6-4902-4342-9758-A964C44941A0}" type="presParOf" srcId="{8055E952-0D29-4024-83E9-D91F785805A5}" destId="{651E7564-1C31-4324-900E-21A5A346A500}" srcOrd="3" destOrd="0" presId="urn:microsoft.com/office/officeart/2005/8/layout/chevron1"/>
    <dgm:cxn modelId="{624D9D9F-3D75-4DAE-9824-B3F85A8E2388}" type="presParOf" srcId="{8055E952-0D29-4024-83E9-D91F785805A5}" destId="{F53847AB-05B2-4E9F-9C9D-5C5E556FC180}" srcOrd="4" destOrd="0" presId="urn:microsoft.com/office/officeart/2005/8/layout/chevron1"/>
    <dgm:cxn modelId="{C27E794A-991E-4BFD-83FB-F1ADD8628DDB}" type="presParOf" srcId="{8055E952-0D29-4024-83E9-D91F785805A5}" destId="{66596EE2-E265-4CB1-ADD8-0AC661B8C62A}" srcOrd="5" destOrd="0" presId="urn:microsoft.com/office/officeart/2005/8/layout/chevron1"/>
    <dgm:cxn modelId="{84E0B31E-67BE-47B7-B490-683739183DCF}" type="presParOf" srcId="{8055E952-0D29-4024-83E9-D91F785805A5}" destId="{6AC7B12E-2B28-4392-A195-DFE912635FD7}" srcOrd="6" destOrd="0" presId="urn:microsoft.com/office/officeart/2005/8/layout/chevron1"/>
    <dgm:cxn modelId="{03C1CC0F-2A1B-401E-922C-EED6E316F28C}" type="presParOf" srcId="{8055E952-0D29-4024-83E9-D91F785805A5}" destId="{02C5067E-652A-4D87-905C-9C33F52FCA59}" srcOrd="7" destOrd="0" presId="urn:microsoft.com/office/officeart/2005/8/layout/chevron1"/>
    <dgm:cxn modelId="{3D76AA30-C7E5-42BE-B276-3D04FB39CC4A}" type="presParOf" srcId="{8055E952-0D29-4024-83E9-D91F785805A5}" destId="{06874074-476E-4006-AF91-C06CDAB8E699}" srcOrd="8" destOrd="0" presId="urn:microsoft.com/office/officeart/2005/8/layout/chevron1"/>
    <dgm:cxn modelId="{0D3C8D9A-E78F-4E5F-857E-3F1CD65794B8}" type="presParOf" srcId="{8055E952-0D29-4024-83E9-D91F785805A5}" destId="{5E4B2E38-5102-4D30-A3DA-83843231A4B9}" srcOrd="9" destOrd="0" presId="urn:microsoft.com/office/officeart/2005/8/layout/chevron1"/>
    <dgm:cxn modelId="{A42DD881-6C86-4AD2-B12A-6D64AFD0CD2E}" type="presParOf" srcId="{8055E952-0D29-4024-83E9-D91F785805A5}" destId="{D3F44885-3127-4254-A407-D33152761DAD}" srcOrd="10" destOrd="0" presId="urn:microsoft.com/office/officeart/2005/8/layout/chevron1"/>
  </dgm:cxnLst>
  <dgm:bg>
    <a:solidFill>
      <a:schemeClr val="bg1">
        <a:lumMod val="85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a:t>
          </a:r>
          <a:r>
            <a:rPr lang="zh-CN" altLang="en-US" sz="1300" kern="1200" dirty="0" smtClean="0">
              <a:latin typeface="+mn-lt"/>
              <a:sym typeface="+mn-lt"/>
            </a:rPr>
            <a:t>感知</a:t>
          </a:r>
          <a:endParaRPr lang="zh-CN" altLang="en-US" sz="1300" kern="1200" dirty="0">
            <a:latin typeface="+mn-lt"/>
            <a:sym typeface="+mn-lt"/>
          </a:endParaRP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D3F44885-3127-4254-A407-D33152761DAD}">
      <dsp:nvSpPr>
        <dsp:cNvPr id="0" name=""/>
        <dsp:cNvSpPr/>
      </dsp:nvSpPr>
      <dsp:spPr>
        <a:xfrm>
          <a:off x="3585580"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响应编排</a:t>
          </a:r>
          <a:endParaRPr lang="zh-CN" altLang="en-US" sz="1300" kern="1200" dirty="0">
            <a:latin typeface="+mn-lt"/>
            <a:sym typeface="+mn-lt"/>
          </a:endParaRPr>
        </a:p>
      </dsp:txBody>
      <dsp:txXfrm>
        <a:off x="3701351" y="0"/>
        <a:ext cx="763709" cy="231542"/>
      </dsp:txXfrm>
    </dsp:sp>
    <dsp:sp modelId="{12E63EC8-81CF-EF4B-ADD2-BD32A883ADB8}">
      <dsp:nvSpPr>
        <dsp:cNvPr id="0" name=""/>
        <dsp:cNvSpPr/>
      </dsp:nvSpPr>
      <dsp:spPr>
        <a:xfrm>
          <a:off x="4481307" y="0"/>
          <a:ext cx="995251" cy="231542"/>
        </a:xfrm>
        <a:prstGeom prst="chevr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t>运营管理</a:t>
          </a:r>
          <a:endParaRPr lang="zh-CN" altLang="en-US" sz="1300" kern="1200" dirty="0"/>
        </a:p>
      </dsp:txBody>
      <dsp:txXfrm>
        <a:off x="4597078" y="0"/>
        <a:ext cx="763709" cy="231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ABDC4-A9C2-4637-B175-7BF715DC1E73}">
      <dsp:nvSpPr>
        <dsp:cNvPr id="0" name=""/>
        <dsp:cNvSpPr/>
      </dsp:nvSpPr>
      <dsp:spPr>
        <a:xfrm>
          <a:off x="2675"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态势感知</a:t>
          </a:r>
        </a:p>
      </dsp:txBody>
      <dsp:txXfrm>
        <a:off x="118446" y="0"/>
        <a:ext cx="763709" cy="231542"/>
      </dsp:txXfrm>
    </dsp:sp>
    <dsp:sp modelId="{452EF752-8EB7-4FDE-B0C0-160E228C30CC}">
      <dsp:nvSpPr>
        <dsp:cNvPr id="0" name=""/>
        <dsp:cNvSpPr/>
      </dsp:nvSpPr>
      <dsp:spPr>
        <a:xfrm>
          <a:off x="898401"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a:latin typeface="+mn-lt"/>
              <a:sym typeface="+mn-lt"/>
            </a:rPr>
            <a:t>安全分析</a:t>
          </a:r>
        </a:p>
      </dsp:txBody>
      <dsp:txXfrm>
        <a:off x="1014172" y="0"/>
        <a:ext cx="763709" cy="231542"/>
      </dsp:txXfrm>
    </dsp:sp>
    <dsp:sp modelId="{F53847AB-05B2-4E9F-9C9D-5C5E556FC180}">
      <dsp:nvSpPr>
        <dsp:cNvPr id="0" name=""/>
        <dsp:cNvSpPr/>
      </dsp:nvSpPr>
      <dsp:spPr>
        <a:xfrm>
          <a:off x="1794128"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智慧运营</a:t>
          </a:r>
          <a:endParaRPr lang="zh-CN" altLang="en-US" sz="1300" kern="1200" dirty="0">
            <a:latin typeface="+mn-lt"/>
            <a:sym typeface="+mn-lt"/>
          </a:endParaRPr>
        </a:p>
      </dsp:txBody>
      <dsp:txXfrm>
        <a:off x="1909899" y="0"/>
        <a:ext cx="763709" cy="231542"/>
      </dsp:txXfrm>
    </dsp:sp>
    <dsp:sp modelId="{6AC7B12E-2B28-4392-A195-DFE912635FD7}">
      <dsp:nvSpPr>
        <dsp:cNvPr id="0" name=""/>
        <dsp:cNvSpPr/>
      </dsp:nvSpPr>
      <dsp:spPr>
        <a:xfrm>
          <a:off x="2689854"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2805625" y="0"/>
        <a:ext cx="763709" cy="231542"/>
      </dsp:txXfrm>
    </dsp:sp>
    <dsp:sp modelId="{06874074-476E-4006-AF91-C06CDAB8E699}">
      <dsp:nvSpPr>
        <dsp:cNvPr id="0" name=""/>
        <dsp:cNvSpPr/>
      </dsp:nvSpPr>
      <dsp:spPr>
        <a:xfrm>
          <a:off x="3585580" y="0"/>
          <a:ext cx="995251" cy="231542"/>
        </a:xfrm>
        <a:prstGeom prst="chevron">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资漏管理</a:t>
          </a:r>
          <a:endParaRPr lang="zh-CN" altLang="en-US" sz="1300" kern="1200" dirty="0">
            <a:latin typeface="+mn-lt"/>
            <a:sym typeface="+mn-lt"/>
          </a:endParaRPr>
        </a:p>
      </dsp:txBody>
      <dsp:txXfrm>
        <a:off x="3701351" y="0"/>
        <a:ext cx="763709" cy="231542"/>
      </dsp:txXfrm>
    </dsp:sp>
    <dsp:sp modelId="{D3F44885-3127-4254-A407-D33152761DAD}">
      <dsp:nvSpPr>
        <dsp:cNvPr id="0" name=""/>
        <dsp:cNvSpPr/>
      </dsp:nvSpPr>
      <dsp:spPr>
        <a:xfrm>
          <a:off x="4483982" y="0"/>
          <a:ext cx="995251" cy="231542"/>
        </a:xfrm>
        <a:prstGeom prst="chevron">
          <a:avLst/>
        </a:prstGeom>
        <a:solidFill>
          <a:srgbClr val="00AB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kern="1200" dirty="0" smtClean="0">
              <a:latin typeface="+mn-lt"/>
              <a:sym typeface="+mn-lt"/>
            </a:rPr>
            <a:t>运营管理</a:t>
          </a:r>
          <a:endParaRPr lang="zh-CN" altLang="en-US" sz="1300" kern="1200" dirty="0">
            <a:latin typeface="+mn-lt"/>
            <a:sym typeface="+mn-lt"/>
          </a:endParaRPr>
        </a:p>
      </dsp:txBody>
      <dsp:txXfrm>
        <a:off x="4599753" y="0"/>
        <a:ext cx="763709" cy="2315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19162-4A0F-47CC-98D4-361854366F34}"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BEED1-D406-4166-BA31-10161F69BA42}" type="slidenum">
              <a:rPr lang="zh-CN" altLang="en-US" smtClean="0"/>
              <a:t>‹#›</a:t>
            </a:fld>
            <a:endParaRPr lang="zh-CN" altLang="en-US"/>
          </a:p>
        </p:txBody>
      </p:sp>
    </p:spTree>
    <p:extLst>
      <p:ext uri="{BB962C8B-B14F-4D97-AF65-F5344CB8AC3E}">
        <p14:creationId xmlns:p14="http://schemas.microsoft.com/office/powerpoint/2010/main" val="229895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1</a:t>
            </a:fld>
            <a:endParaRPr lang="zh-CN" altLang="en-US"/>
          </a:p>
        </p:txBody>
      </p:sp>
    </p:spTree>
    <p:extLst>
      <p:ext uri="{BB962C8B-B14F-4D97-AF65-F5344CB8AC3E}">
        <p14:creationId xmlns:p14="http://schemas.microsoft.com/office/powerpoint/2010/main" val="4110572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38346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80917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图谱、流程化、情报、端网融合</a:t>
            </a:r>
          </a:p>
        </p:txBody>
      </p:sp>
      <p:sp>
        <p:nvSpPr>
          <p:cNvPr id="4" name="灯片编号占位符 3"/>
          <p:cNvSpPr>
            <a:spLocks noGrp="1"/>
          </p:cNvSpPr>
          <p:nvPr>
            <p:ph type="sldNum" sz="quarter" idx="10"/>
          </p:nvPr>
        </p:nvSpPr>
        <p:spPr/>
        <p:txBody>
          <a:bodyPr/>
          <a:lstStyle/>
          <a:p>
            <a:fld id="{96EBEED1-D406-4166-BA31-10161F69BA42}" type="slidenum">
              <a:rPr lang="zh-CN" altLang="en-US" smtClean="0"/>
              <a:t>15</a:t>
            </a:fld>
            <a:endParaRPr lang="zh-CN" altLang="en-US"/>
          </a:p>
        </p:txBody>
      </p:sp>
    </p:spTree>
    <p:extLst>
      <p:ext uri="{BB962C8B-B14F-4D97-AF65-F5344CB8AC3E}">
        <p14:creationId xmlns:p14="http://schemas.microsoft.com/office/powerpoint/2010/main" val="329917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16</a:t>
            </a:fld>
            <a:endParaRPr lang="zh-CN" altLang="en-US"/>
          </a:p>
        </p:txBody>
      </p:sp>
    </p:spTree>
    <p:extLst>
      <p:ext uri="{BB962C8B-B14F-4D97-AF65-F5344CB8AC3E}">
        <p14:creationId xmlns:p14="http://schemas.microsoft.com/office/powerpoint/2010/main" val="85889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更新页</a:t>
            </a:r>
            <a:endParaRPr kumimoji="1" lang="en-US" altLang="zh-CN"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4562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j-ea"/>
                <a:ea typeface="+mj-ea"/>
              </a:rPr>
              <a:t>在线状态，</a:t>
            </a:r>
            <a:r>
              <a:rPr lang="en-US" altLang="zh-CN" sz="1200" dirty="0">
                <a:latin typeface="+mj-ea"/>
                <a:ea typeface="+mj-ea"/>
              </a:rPr>
              <a:t>CPU/</a:t>
            </a:r>
            <a:r>
              <a:rPr lang="zh-CN" altLang="en-US" sz="1200" dirty="0">
                <a:latin typeface="+mj-ea"/>
                <a:ea typeface="+mj-ea"/>
              </a:rPr>
              <a:t>内存</a:t>
            </a:r>
            <a:r>
              <a:rPr lang="en-US" altLang="zh-CN" sz="1200" dirty="0">
                <a:latin typeface="+mj-ea"/>
                <a:ea typeface="+mj-ea"/>
              </a:rPr>
              <a:t>/</a:t>
            </a:r>
            <a:r>
              <a:rPr lang="zh-CN" altLang="en-US" sz="1200" dirty="0">
                <a:latin typeface="+mj-ea"/>
                <a:ea typeface="+mj-ea"/>
              </a:rPr>
              <a:t>磁盘管理，</a:t>
            </a:r>
            <a:r>
              <a:rPr lang="en-US" altLang="zh-CN" sz="1200" dirty="0">
                <a:latin typeface="+mj-ea"/>
                <a:ea typeface="+mj-ea"/>
              </a:rPr>
              <a:t>License</a:t>
            </a:r>
            <a:r>
              <a:rPr lang="zh-CN" altLang="en-US" sz="1200" dirty="0">
                <a:latin typeface="+mj-ea"/>
                <a:ea typeface="+mj-ea"/>
              </a:rPr>
              <a:t>状态</a:t>
            </a:r>
            <a:endParaRPr lang="en-US" altLang="zh-CN" sz="1200" dirty="0">
              <a:latin typeface="+mj-ea"/>
              <a:ea typeface="+mj-ea"/>
            </a:endParaRPr>
          </a:p>
          <a:p>
            <a:endParaRPr kumimoji="1" lang="zh-CN" altLang="en-US" dirty="0"/>
          </a:p>
        </p:txBody>
      </p:sp>
      <p:sp>
        <p:nvSpPr>
          <p:cNvPr id="4" name="灯片编号占位符 3"/>
          <p:cNvSpPr>
            <a:spLocks noGrp="1"/>
          </p:cNvSpPr>
          <p:nvPr>
            <p:ph type="sldNum" sz="quarter" idx="5"/>
          </p:nvPr>
        </p:nvSpPr>
        <p:spPr/>
        <p:txBody>
          <a:bodyPr/>
          <a:lstStyle/>
          <a:p>
            <a:fld id="{96EBEED1-D406-4166-BA31-10161F69BA42}" type="slidenum">
              <a:rPr lang="zh-CN" altLang="en-US" smtClean="0"/>
              <a:t>19</a:t>
            </a:fld>
            <a:endParaRPr lang="zh-CN" altLang="en-US"/>
          </a:p>
        </p:txBody>
      </p:sp>
    </p:spTree>
    <p:extLst>
      <p:ext uri="{BB962C8B-B14F-4D97-AF65-F5344CB8AC3E}">
        <p14:creationId xmlns:p14="http://schemas.microsoft.com/office/powerpoint/2010/main" val="219434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20</a:t>
            </a:fld>
            <a:endParaRPr lang="zh-CN" altLang="en-US"/>
          </a:p>
        </p:txBody>
      </p:sp>
    </p:spTree>
    <p:extLst>
      <p:ext uri="{BB962C8B-B14F-4D97-AF65-F5344CB8AC3E}">
        <p14:creationId xmlns:p14="http://schemas.microsoft.com/office/powerpoint/2010/main" val="517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21</a:t>
            </a:fld>
            <a:endParaRPr lang="zh-CN" altLang="en-US"/>
          </a:p>
        </p:txBody>
      </p:sp>
    </p:spTree>
    <p:extLst>
      <p:ext uri="{BB962C8B-B14F-4D97-AF65-F5344CB8AC3E}">
        <p14:creationId xmlns:p14="http://schemas.microsoft.com/office/powerpoint/2010/main" val="226374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增加</a:t>
            </a:r>
            <a:r>
              <a:rPr lang="en-US" altLang="zh-CN" dirty="0"/>
              <a:t>EPP/EDR</a:t>
            </a:r>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22</a:t>
            </a:fld>
            <a:endParaRPr lang="zh-CN" altLang="en-US"/>
          </a:p>
        </p:txBody>
      </p:sp>
    </p:spTree>
    <p:extLst>
      <p:ext uri="{BB962C8B-B14F-4D97-AF65-F5344CB8AC3E}">
        <p14:creationId xmlns:p14="http://schemas.microsoft.com/office/powerpoint/2010/main" val="392715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增加</a:t>
            </a:r>
            <a:r>
              <a:rPr lang="en-US" altLang="zh-CN" dirty="0"/>
              <a:t>EPP/EDR</a:t>
            </a:r>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23</a:t>
            </a:fld>
            <a:endParaRPr lang="zh-CN" altLang="en-US"/>
          </a:p>
        </p:txBody>
      </p:sp>
    </p:spTree>
    <p:extLst>
      <p:ext uri="{BB962C8B-B14F-4D97-AF65-F5344CB8AC3E}">
        <p14:creationId xmlns:p14="http://schemas.microsoft.com/office/powerpoint/2010/main" val="301206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6600" dirty="0"/>
              <a:t>痘痘底从</a:t>
            </a:r>
          </a:p>
        </p:txBody>
      </p:sp>
      <p:sp>
        <p:nvSpPr>
          <p:cNvPr id="4" name="灯片编号占位符 3"/>
          <p:cNvSpPr>
            <a:spLocks noGrp="1"/>
          </p:cNvSpPr>
          <p:nvPr>
            <p:ph type="sldNum" sz="quarter" idx="10"/>
          </p:nvPr>
        </p:nvSpPr>
        <p:spPr/>
        <p:txBody>
          <a:bodyPr/>
          <a:lstStyle/>
          <a:p>
            <a:fld id="{FD1E3519-AA41-4C8F-81B1-98F81BDCD14B}" type="slidenum">
              <a:rPr lang="zh-CN" altLang="en-US" smtClean="0"/>
              <a:t>3</a:t>
            </a:fld>
            <a:endParaRPr lang="zh-CN" altLang="en-US"/>
          </a:p>
        </p:txBody>
      </p:sp>
    </p:spTree>
    <p:extLst>
      <p:ext uri="{BB962C8B-B14F-4D97-AF65-F5344CB8AC3E}">
        <p14:creationId xmlns:p14="http://schemas.microsoft.com/office/powerpoint/2010/main" val="389154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D1E3519-AA41-4C8F-81B1-98F81BDCD14B}" type="slidenum">
              <a:rPr lang="zh-CN" altLang="en-US" smtClean="0"/>
              <a:t>24</a:t>
            </a:fld>
            <a:endParaRPr lang="zh-CN" altLang="en-US"/>
          </a:p>
        </p:txBody>
      </p:sp>
    </p:spTree>
    <p:extLst>
      <p:ext uri="{BB962C8B-B14F-4D97-AF65-F5344CB8AC3E}">
        <p14:creationId xmlns:p14="http://schemas.microsoft.com/office/powerpoint/2010/main" val="410982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25</a:t>
            </a:fld>
            <a:endParaRPr lang="zh-CN" altLang="en-US"/>
          </a:p>
        </p:txBody>
      </p:sp>
    </p:spTree>
    <p:extLst>
      <p:ext uri="{BB962C8B-B14F-4D97-AF65-F5344CB8AC3E}">
        <p14:creationId xmlns:p14="http://schemas.microsoft.com/office/powerpoint/2010/main" val="2143100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10</a:t>
            </a:r>
            <a:r>
              <a:rPr kumimoji="1" lang="zh-CN" altLang="en-US" dirty="0"/>
              <a:t>个细分场景</a:t>
            </a:r>
            <a:endParaRPr kumimoji="1"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588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92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28</a:t>
            </a:fld>
            <a:endParaRPr lang="zh-CN" altLang="en-US"/>
          </a:p>
        </p:txBody>
      </p:sp>
    </p:spTree>
    <p:extLst>
      <p:ext uri="{BB962C8B-B14F-4D97-AF65-F5344CB8AC3E}">
        <p14:creationId xmlns:p14="http://schemas.microsoft.com/office/powerpoint/2010/main" val="1552095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29</a:t>
            </a:fld>
            <a:endParaRPr lang="zh-CN" altLang="en-US"/>
          </a:p>
        </p:txBody>
      </p:sp>
    </p:spTree>
    <p:extLst>
      <p:ext uri="{BB962C8B-B14F-4D97-AF65-F5344CB8AC3E}">
        <p14:creationId xmlns:p14="http://schemas.microsoft.com/office/powerpoint/2010/main" val="1849916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6EBEED1-D406-4166-BA31-10161F69BA42}" type="slidenum">
              <a:rPr lang="zh-CN" altLang="en-US" smtClean="0"/>
              <a:t>30</a:t>
            </a:fld>
            <a:endParaRPr lang="zh-CN" altLang="en-US"/>
          </a:p>
        </p:txBody>
      </p:sp>
    </p:spTree>
    <p:extLst>
      <p:ext uri="{BB962C8B-B14F-4D97-AF65-F5344CB8AC3E}">
        <p14:creationId xmlns:p14="http://schemas.microsoft.com/office/powerpoint/2010/main" val="3618310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6EBEED1-D406-4166-BA31-10161F69BA42}" type="slidenum">
              <a:rPr lang="zh-CN" altLang="en-US" smtClean="0"/>
              <a:t>32</a:t>
            </a:fld>
            <a:endParaRPr lang="zh-CN" altLang="en-US"/>
          </a:p>
        </p:txBody>
      </p:sp>
    </p:spTree>
    <p:extLst>
      <p:ext uri="{BB962C8B-B14F-4D97-AF65-F5344CB8AC3E}">
        <p14:creationId xmlns:p14="http://schemas.microsoft.com/office/powerpoint/2010/main" val="1792942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6EBEED1-D406-4166-BA31-10161F69BA42}" type="slidenum">
              <a:rPr lang="zh-CN" altLang="en-US" smtClean="0"/>
              <a:t>33</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D1E3519-AA41-4C8F-81B1-98F81BDCD14B}" type="slidenum">
              <a:rPr lang="zh-CN" altLang="en-US" smtClean="0"/>
              <a:t>34</a:t>
            </a:fld>
            <a:endParaRPr lang="zh-CN" altLang="en-US"/>
          </a:p>
        </p:txBody>
      </p:sp>
    </p:spTree>
    <p:extLst>
      <p:ext uri="{BB962C8B-B14F-4D97-AF65-F5344CB8AC3E}">
        <p14:creationId xmlns:p14="http://schemas.microsoft.com/office/powerpoint/2010/main" val="46789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56427F-1CAF-4421-915B-586DD54E0A4A}" type="slidenum">
              <a:rPr lang="zh-CN" altLang="en-US" smtClean="0"/>
              <a:t>4</a:t>
            </a:fld>
            <a:endParaRPr lang="zh-CN" altLang="en-US"/>
          </a:p>
        </p:txBody>
      </p:sp>
    </p:spTree>
    <p:extLst>
      <p:ext uri="{BB962C8B-B14F-4D97-AF65-F5344CB8AC3E}">
        <p14:creationId xmlns:p14="http://schemas.microsoft.com/office/powerpoint/2010/main" val="1407447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35</a:t>
            </a:fld>
            <a:endParaRPr lang="zh-CN" altLang="en-US"/>
          </a:p>
        </p:txBody>
      </p:sp>
    </p:spTree>
    <p:extLst>
      <p:ext uri="{BB962C8B-B14F-4D97-AF65-F5344CB8AC3E}">
        <p14:creationId xmlns:p14="http://schemas.microsoft.com/office/powerpoint/2010/main" val="3115747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36</a:t>
            </a:fld>
            <a:endParaRPr lang="zh-CN" altLang="en-US"/>
          </a:p>
        </p:txBody>
      </p:sp>
    </p:spTree>
    <p:extLst>
      <p:ext uri="{BB962C8B-B14F-4D97-AF65-F5344CB8AC3E}">
        <p14:creationId xmlns:p14="http://schemas.microsoft.com/office/powerpoint/2010/main" val="2733997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37</a:t>
            </a:fld>
            <a:endParaRPr lang="zh-CN" altLang="en-US"/>
          </a:p>
        </p:txBody>
      </p:sp>
    </p:spTree>
    <p:extLst>
      <p:ext uri="{BB962C8B-B14F-4D97-AF65-F5344CB8AC3E}">
        <p14:creationId xmlns:p14="http://schemas.microsoft.com/office/powerpoint/2010/main" val="1352063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38</a:t>
            </a:fld>
            <a:endParaRPr lang="zh-CN" altLang="en-US"/>
          </a:p>
        </p:txBody>
      </p:sp>
    </p:spTree>
    <p:extLst>
      <p:ext uri="{BB962C8B-B14F-4D97-AF65-F5344CB8AC3E}">
        <p14:creationId xmlns:p14="http://schemas.microsoft.com/office/powerpoint/2010/main" val="2022095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39</a:t>
            </a:fld>
            <a:endParaRPr lang="zh-CN" altLang="en-US"/>
          </a:p>
        </p:txBody>
      </p:sp>
    </p:spTree>
    <p:extLst>
      <p:ext uri="{BB962C8B-B14F-4D97-AF65-F5344CB8AC3E}">
        <p14:creationId xmlns:p14="http://schemas.microsoft.com/office/powerpoint/2010/main" val="4194929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购买态势一体机赠送</a:t>
            </a:r>
            <a:r>
              <a:rPr lang="en-US" altLang="zh-CN" sz="1200" kern="1200" dirty="0">
                <a:solidFill>
                  <a:schemeClr val="tx1"/>
                </a:solidFill>
                <a:effectLst/>
                <a:latin typeface="+mn-lt"/>
                <a:ea typeface="+mn-ea"/>
                <a:cs typeface="+mn-cs"/>
              </a:rPr>
              <a:t>EDR</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100</a:t>
            </a:r>
            <a:r>
              <a:rPr lang="zh-CN" altLang="en-US" sz="1200" kern="1200" dirty="0">
                <a:solidFill>
                  <a:schemeClr val="tx1"/>
                </a:solidFill>
                <a:effectLst/>
                <a:latin typeface="+mn-lt"/>
                <a:ea typeface="+mn-ea"/>
                <a:cs typeface="+mn-cs"/>
              </a:rPr>
              <a:t>点），服务免费赠送一年</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通过安全运营的效果 和客户产生粘性</a:t>
            </a:r>
          </a:p>
        </p:txBody>
      </p:sp>
      <p:sp>
        <p:nvSpPr>
          <p:cNvPr id="4" name="灯片编号占位符 3"/>
          <p:cNvSpPr>
            <a:spLocks noGrp="1"/>
          </p:cNvSpPr>
          <p:nvPr>
            <p:ph type="sldNum" sz="quarter" idx="10"/>
          </p:nvPr>
        </p:nvSpPr>
        <p:spPr/>
        <p:txBody>
          <a:bodyPr/>
          <a:lstStyle/>
          <a:p>
            <a:fld id="{96EBEED1-D406-4166-BA31-10161F69BA42}" type="slidenum">
              <a:rPr lang="zh-CN" altLang="en-US" smtClean="0"/>
              <a:t>40</a:t>
            </a:fld>
            <a:endParaRPr lang="zh-CN" altLang="en-US"/>
          </a:p>
        </p:txBody>
      </p:sp>
    </p:spTree>
    <p:extLst>
      <p:ext uri="{BB962C8B-B14F-4D97-AF65-F5344CB8AC3E}">
        <p14:creationId xmlns:p14="http://schemas.microsoft.com/office/powerpoint/2010/main" val="824295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2958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856427F-1CAF-4421-915B-586DD54E0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62751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9653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856427F-1CAF-4421-915B-586DD54E0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6164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56427F-1CAF-4421-915B-586DD54E0A4A}" type="slidenum">
              <a:rPr lang="zh-CN" altLang="en-US" smtClean="0"/>
              <a:t>5</a:t>
            </a:fld>
            <a:endParaRPr lang="zh-CN" altLang="en-US"/>
          </a:p>
        </p:txBody>
      </p:sp>
    </p:spTree>
    <p:extLst>
      <p:ext uri="{BB962C8B-B14F-4D97-AF65-F5344CB8AC3E}">
        <p14:creationId xmlns:p14="http://schemas.microsoft.com/office/powerpoint/2010/main" val="3175713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6EBEED1-D406-4166-BA31-10161F69BA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1749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856427F-1CAF-4421-915B-586DD54E0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8851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51</a:t>
            </a:fld>
            <a:endParaRPr lang="zh-CN" altLang="en-US"/>
          </a:p>
        </p:txBody>
      </p:sp>
    </p:spTree>
    <p:extLst>
      <p:ext uri="{BB962C8B-B14F-4D97-AF65-F5344CB8AC3E}">
        <p14:creationId xmlns:p14="http://schemas.microsoft.com/office/powerpoint/2010/main" val="2759554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D1E3519-AA41-4C8F-81B1-98F81BDCD14B}" type="slidenum">
              <a:rPr lang="zh-CN" altLang="en-US" smtClean="0"/>
              <a:t>52</a:t>
            </a:fld>
            <a:endParaRPr lang="zh-CN" altLang="en-US"/>
          </a:p>
        </p:txBody>
      </p:sp>
    </p:spTree>
    <p:extLst>
      <p:ext uri="{BB962C8B-B14F-4D97-AF65-F5344CB8AC3E}">
        <p14:creationId xmlns:p14="http://schemas.microsoft.com/office/powerpoint/2010/main" val="3670445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54</a:t>
            </a:fld>
            <a:endParaRPr lang="zh-CN" altLang="en-US"/>
          </a:p>
        </p:txBody>
      </p:sp>
    </p:spTree>
    <p:extLst>
      <p:ext uri="{BB962C8B-B14F-4D97-AF65-F5344CB8AC3E}">
        <p14:creationId xmlns:p14="http://schemas.microsoft.com/office/powerpoint/2010/main" val="22168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89492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D1E3519-AA41-4C8F-81B1-98F81BDCD14B}" type="slidenum">
              <a:rPr lang="zh-CN" altLang="en-US" smtClean="0"/>
              <a:t>7</a:t>
            </a:fld>
            <a:endParaRPr lang="zh-CN" altLang="en-US"/>
          </a:p>
        </p:txBody>
      </p:sp>
    </p:spTree>
    <p:extLst>
      <p:ext uri="{BB962C8B-B14F-4D97-AF65-F5344CB8AC3E}">
        <p14:creationId xmlns:p14="http://schemas.microsoft.com/office/powerpoint/2010/main" val="1441437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600"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8</a:t>
            </a:fld>
            <a:endParaRPr lang="zh-CN" altLang="en-US"/>
          </a:p>
        </p:txBody>
      </p:sp>
    </p:spTree>
    <p:extLst>
      <p:ext uri="{BB962C8B-B14F-4D97-AF65-F5344CB8AC3E}">
        <p14:creationId xmlns:p14="http://schemas.microsoft.com/office/powerpoint/2010/main" val="102189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10</a:t>
            </a:fld>
            <a:endParaRPr lang="zh-CN" altLang="en-US"/>
          </a:p>
        </p:txBody>
      </p:sp>
    </p:spTree>
    <p:extLst>
      <p:ext uri="{BB962C8B-B14F-4D97-AF65-F5344CB8AC3E}">
        <p14:creationId xmlns:p14="http://schemas.microsoft.com/office/powerpoint/2010/main" val="268022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sz="800" dirty="0"/>
          </a:p>
        </p:txBody>
      </p:sp>
    </p:spTree>
    <p:extLst>
      <p:ext uri="{BB962C8B-B14F-4D97-AF65-F5344CB8AC3E}">
        <p14:creationId xmlns:p14="http://schemas.microsoft.com/office/powerpoint/2010/main" val="3433065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152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9ECA6C5-C723-4770-9CE2-02FF8B81E96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691533-F466-4C14-80F9-4C8BC0AC3117}" type="slidenum">
              <a:rPr lang="zh-CN" altLang="en-US" smtClean="0"/>
              <a:t>‹#›</a:t>
            </a:fld>
            <a:endParaRPr lang="zh-CN" altLang="en-US"/>
          </a:p>
        </p:txBody>
      </p:sp>
    </p:spTree>
    <p:extLst>
      <p:ext uri="{BB962C8B-B14F-4D97-AF65-F5344CB8AC3E}">
        <p14:creationId xmlns:p14="http://schemas.microsoft.com/office/powerpoint/2010/main" val="266550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白底模板">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1231" y="101623"/>
            <a:ext cx="1260899" cy="185167"/>
          </a:xfrm>
          <a:prstGeom prst="rect">
            <a:avLst/>
          </a:prstGeom>
        </p:spPr>
      </p:pic>
    </p:spTree>
    <p:extLst>
      <p:ext uri="{BB962C8B-B14F-4D97-AF65-F5344CB8AC3E}">
        <p14:creationId xmlns:p14="http://schemas.microsoft.com/office/powerpoint/2010/main" val="149246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1"/>
            <a:ext cx="9144000" cy="426437"/>
          </a:xfrm>
          <a:prstGeom prst="rect">
            <a:avLst/>
          </a:prstGeom>
          <a:gradFill>
            <a:gsLst>
              <a:gs pos="90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baseline="-25000" dirty="0"/>
          </a:p>
        </p:txBody>
      </p:sp>
      <p:sp>
        <p:nvSpPr>
          <p:cNvPr id="4" name="日期占位符 3"/>
          <p:cNvSpPr>
            <a:spLocks noGrp="1"/>
          </p:cNvSpPr>
          <p:nvPr>
            <p:ph type="dt" sz="half" idx="10"/>
          </p:nvPr>
        </p:nvSpPr>
        <p:spPr>
          <a:xfrm>
            <a:off x="188763" y="4793145"/>
            <a:ext cx="771665" cy="203257"/>
          </a:xfrm>
          <a:prstGeom prst="rect">
            <a:avLst/>
          </a:prstGeom>
        </p:spPr>
        <p:txBody>
          <a:bodyPr/>
          <a:lstStyle>
            <a:lvl1pPr>
              <a:defRPr sz="825">
                <a:latin typeface="微软雅黑" panose="020B0503020204020204" pitchFamily="34" charset="-122"/>
                <a:ea typeface="微软雅黑" panose="020B0503020204020204" pitchFamily="34" charset="-122"/>
              </a:defRPr>
            </a:lvl1pPr>
          </a:lstStyle>
          <a:p>
            <a:fld id="{47817226-A4A8-4CA8-8499-073E4B5E2127}" type="datetimeFigureOut">
              <a:rPr lang="zh-CN" altLang="en-US" smtClean="0"/>
              <a:t>2025/3/17</a:t>
            </a:fld>
            <a:endParaRPr lang="zh-CN" altLang="en-US" dirty="0"/>
          </a:p>
        </p:txBody>
      </p:sp>
      <p:sp>
        <p:nvSpPr>
          <p:cNvPr id="10" name="AutoShape 31"/>
          <p:cNvSpPr>
            <a:spLocks noChangeAspect="1" noChangeArrowheads="1" noTextEdit="1"/>
          </p:cNvSpPr>
          <p:nvPr/>
        </p:nvSpPr>
        <p:spPr bwMode="auto">
          <a:xfrm>
            <a:off x="424" y="177370"/>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34"/>
          <p:cNvSpPr/>
          <p:nvPr/>
        </p:nvSpPr>
        <p:spPr bwMode="auto">
          <a:xfrm>
            <a:off x="56536" y="145350"/>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endParaRPr lang="zh-CN" altLang="en-US" sz="1350"/>
          </a:p>
        </p:txBody>
      </p:sp>
      <p:sp>
        <p:nvSpPr>
          <p:cNvPr id="13" name="Freeform 34"/>
          <p:cNvSpPr/>
          <p:nvPr userDrawn="1"/>
        </p:nvSpPr>
        <p:spPr bwMode="auto">
          <a:xfrm>
            <a:off x="174600" y="237322"/>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70000"/>
            </a:schemeClr>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pPr lvl="0"/>
            <a:endParaRPr lang="zh-CN" altLang="en-US" sz="1350"/>
          </a:p>
        </p:txBody>
      </p:sp>
      <p:sp>
        <p:nvSpPr>
          <p:cNvPr id="48" name="Freeform 14"/>
          <p:cNvSpPr/>
          <p:nvPr userDrawn="1"/>
        </p:nvSpPr>
        <p:spPr bwMode="auto">
          <a:xfrm>
            <a:off x="-228280" y="-343563"/>
            <a:ext cx="2008627" cy="1195991"/>
          </a:xfrm>
          <a:custGeom>
            <a:avLst/>
            <a:gdLst>
              <a:gd name="T0" fmla="*/ 233 w 240"/>
              <a:gd name="T1" fmla="*/ 98 h 143"/>
              <a:gd name="T2" fmla="*/ 0 w 240"/>
              <a:gd name="T3" fmla="*/ 52 h 143"/>
              <a:gd name="T4" fmla="*/ 5 w 240"/>
              <a:gd name="T5" fmla="*/ 66 h 143"/>
              <a:gd name="T6" fmla="*/ 37 w 240"/>
              <a:gd name="T7" fmla="*/ 58 h 143"/>
              <a:gd name="T8" fmla="*/ 71 w 240"/>
              <a:gd name="T9" fmla="*/ 58 h 143"/>
              <a:gd name="T10" fmla="*/ 112 w 240"/>
              <a:gd name="T11" fmla="*/ 71 h 143"/>
              <a:gd name="T12" fmla="*/ 148 w 240"/>
              <a:gd name="T13" fmla="*/ 97 h 143"/>
              <a:gd name="T14" fmla="*/ 174 w 240"/>
              <a:gd name="T15" fmla="*/ 122 h 143"/>
              <a:gd name="T16" fmla="*/ 194 w 240"/>
              <a:gd name="T17" fmla="*/ 136 h 143"/>
              <a:gd name="T18" fmla="*/ 233 w 240"/>
              <a:gd name="T19" fmla="*/ 129 h 143"/>
              <a:gd name="T20" fmla="*/ 233 w 240"/>
              <a:gd name="T21" fmla="*/ 9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143">
                <a:moveTo>
                  <a:pt x="233" y="98"/>
                </a:moveTo>
                <a:cubicBezTo>
                  <a:pt x="183" y="22"/>
                  <a:pt x="77" y="0"/>
                  <a:pt x="0" y="52"/>
                </a:cubicBezTo>
                <a:cubicBezTo>
                  <a:pt x="5" y="66"/>
                  <a:pt x="5" y="66"/>
                  <a:pt x="5" y="66"/>
                </a:cubicBezTo>
                <a:cubicBezTo>
                  <a:pt x="19" y="61"/>
                  <a:pt x="28" y="59"/>
                  <a:pt x="37" y="58"/>
                </a:cubicBezTo>
                <a:cubicBezTo>
                  <a:pt x="47" y="57"/>
                  <a:pt x="58" y="56"/>
                  <a:pt x="71" y="58"/>
                </a:cubicBezTo>
                <a:cubicBezTo>
                  <a:pt x="84" y="60"/>
                  <a:pt x="98" y="64"/>
                  <a:pt x="112" y="71"/>
                </a:cubicBezTo>
                <a:cubicBezTo>
                  <a:pt x="125" y="77"/>
                  <a:pt x="138" y="87"/>
                  <a:pt x="148" y="97"/>
                </a:cubicBezTo>
                <a:cubicBezTo>
                  <a:pt x="159" y="106"/>
                  <a:pt x="166" y="115"/>
                  <a:pt x="174" y="122"/>
                </a:cubicBezTo>
                <a:cubicBezTo>
                  <a:pt x="181" y="129"/>
                  <a:pt x="187" y="133"/>
                  <a:pt x="194" y="136"/>
                </a:cubicBezTo>
                <a:cubicBezTo>
                  <a:pt x="213" y="143"/>
                  <a:pt x="227" y="135"/>
                  <a:pt x="233" y="129"/>
                </a:cubicBezTo>
                <a:cubicBezTo>
                  <a:pt x="240" y="123"/>
                  <a:pt x="238" y="106"/>
                  <a:pt x="233" y="98"/>
                </a:cubicBezTo>
                <a:close/>
              </a:path>
            </a:pathLst>
          </a:custGeom>
          <a:solidFill>
            <a:srgbClr val="FFFFFF">
              <a:alpha val="15000"/>
            </a:srgbClr>
          </a:solidFill>
          <a:ln>
            <a:noFill/>
          </a:ln>
        </p:spPr>
        <p:txBody>
          <a:bodyPr vert="horz" wrap="square" lIns="91440" tIns="45720" rIns="91440" bIns="45720" numCol="1" anchor="t" anchorCtr="0" compatLnSpc="1"/>
          <a:lstStyle/>
          <a:p>
            <a:endParaRPr lang="zh-CN" altLang="en-US" sz="1800"/>
          </a:p>
        </p:txBody>
      </p:sp>
      <p:sp>
        <p:nvSpPr>
          <p:cNvPr id="11" name="标题 1"/>
          <p:cNvSpPr>
            <a:spLocks noGrp="1"/>
          </p:cNvSpPr>
          <p:nvPr>
            <p:ph type="title"/>
          </p:nvPr>
        </p:nvSpPr>
        <p:spPr>
          <a:xfrm>
            <a:off x="339795" y="10040"/>
            <a:ext cx="6197939" cy="416397"/>
          </a:xfrm>
          <a:prstGeom prst="rect">
            <a:avLst/>
          </a:prstGeom>
        </p:spPr>
        <p:txBody>
          <a:bodyPr anchor="ctr"/>
          <a:lstStyle>
            <a:lvl1pPr>
              <a:defRPr sz="1601">
                <a:solidFill>
                  <a:schemeClr val="bg1"/>
                </a:solidFill>
                <a:effectLst>
                  <a:outerShdw blurRad="50800" dist="25400" dir="5400000" algn="t" rotWithShape="0">
                    <a:prstClr val="black">
                      <a:alpha val="50000"/>
                    </a:prstClr>
                  </a:outerShdw>
                </a:effectLst>
              </a:defRPr>
            </a:lvl1pPr>
          </a:lstStyle>
          <a:p>
            <a:r>
              <a:rPr lang="zh-CN" altLang="en-US" dirty="0"/>
              <a:t>单击此处编辑母版标题样式</a:t>
            </a: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8943" y="92735"/>
            <a:ext cx="976686" cy="240967"/>
          </a:xfrm>
          <a:prstGeom prst="rect">
            <a:avLst/>
          </a:prstGeom>
        </p:spPr>
      </p:pic>
      <p:sp>
        <p:nvSpPr>
          <p:cNvPr id="5" name="灯片编号占位符 1"/>
          <p:cNvSpPr>
            <a:spLocks noGrp="1"/>
          </p:cNvSpPr>
          <p:nvPr>
            <p:ph type="sldNum" sz="quarter" idx="12"/>
          </p:nvPr>
        </p:nvSpPr>
        <p:spPr>
          <a:xfrm>
            <a:off x="8564336" y="4751614"/>
            <a:ext cx="501480" cy="289766"/>
          </a:xfrm>
        </p:spPr>
        <p:txBody>
          <a:bodyPr anchor="ctr"/>
          <a:lstStyle/>
          <a:p>
            <a:pPr algn="r">
              <a:defRPr/>
            </a:pPr>
            <a:fld id="{CE3A6F2A-4BD1-4B71-A85C-4AC4B8E4C9A9}" type="slidenum">
              <a:rPr lang="zh-CN" altLang="en-US" sz="1200" b="1" smtClean="0">
                <a:solidFill>
                  <a:srgbClr val="00AB7A"/>
                </a:solidFill>
                <a:latin typeface="Arial" panose="020B0604020202020204" pitchFamily="34" charset="0"/>
                <a:cs typeface="Arial" panose="020B0604020202020204" pitchFamily="34" charset="0"/>
              </a:rPr>
              <a:pPr algn="r">
                <a:defRPr/>
              </a:pPr>
              <a:t>‹#›</a:t>
            </a:fld>
            <a:endParaRPr lang="zh-CN" altLang="en-US" sz="1200" b="1" dirty="0">
              <a:solidFill>
                <a:srgbClr val="00AB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02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只是标题">
    <p:spTree>
      <p:nvGrpSpPr>
        <p:cNvPr id="1" name=""/>
        <p:cNvGrpSpPr/>
        <p:nvPr/>
      </p:nvGrpSpPr>
      <p:grpSpPr>
        <a:xfrm>
          <a:off x="0" y="0"/>
          <a:ext cx="0" cy="0"/>
          <a:chOff x="0" y="0"/>
          <a:chExt cx="0" cy="0"/>
        </a:xfrm>
      </p:grpSpPr>
      <p:sp>
        <p:nvSpPr>
          <p:cNvPr id="2" name="矩形 1"/>
          <p:cNvSpPr/>
          <p:nvPr userDrawn="1"/>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aseline="-25000" dirty="0"/>
          </a:p>
        </p:txBody>
      </p:sp>
      <p:sp>
        <p:nvSpPr>
          <p:cNvPr id="10" name="AutoShape 31"/>
          <p:cNvSpPr>
            <a:spLocks noChangeAspect="1" noChangeArrowheads="1" noTextEdit="1"/>
          </p:cNvSpPr>
          <p:nvPr/>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 name="Freeform 34"/>
          <p:cNvSpPr>
            <a:spLocks/>
          </p:cNvSpPr>
          <p:nvPr/>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34"/>
          <p:cNvSpPr>
            <a:spLocks/>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grpSp>
        <p:nvGrpSpPr>
          <p:cNvPr id="42" name="组合 41"/>
          <p:cNvGrpSpPr/>
          <p:nvPr userDrawn="1"/>
        </p:nvGrpSpPr>
        <p:grpSpPr>
          <a:xfrm>
            <a:off x="7862176" y="128050"/>
            <a:ext cx="1031987" cy="258581"/>
            <a:chOff x="7550392" y="-466606"/>
            <a:chExt cx="1031987" cy="258581"/>
          </a:xfrm>
          <a:solidFill>
            <a:srgbClr val="555963"/>
          </a:solidFill>
        </p:grpSpPr>
        <p:sp>
          <p:nvSpPr>
            <p:cNvPr id="19" name="Freeform 5"/>
            <p:cNvSpPr>
              <a:spLocks/>
            </p:cNvSpPr>
            <p:nvPr userDrawn="1"/>
          </p:nvSpPr>
          <p:spPr bwMode="auto">
            <a:xfrm>
              <a:off x="7591672" y="-422211"/>
              <a:ext cx="66982" cy="65424"/>
            </a:xfrm>
            <a:custGeom>
              <a:avLst/>
              <a:gdLst>
                <a:gd name="T0" fmla="*/ 35 w 40"/>
                <a:gd name="T1" fmla="*/ 15 h 39"/>
                <a:gd name="T2" fmla="*/ 25 w 40"/>
                <a:gd name="T3" fmla="*/ 15 h 39"/>
                <a:gd name="T4" fmla="*/ 25 w 40"/>
                <a:gd name="T5" fmla="*/ 4 h 39"/>
                <a:gd name="T6" fmla="*/ 20 w 40"/>
                <a:gd name="T7" fmla="*/ 0 h 39"/>
                <a:gd name="T8" fmla="*/ 16 w 40"/>
                <a:gd name="T9" fmla="*/ 4 h 39"/>
                <a:gd name="T10" fmla="*/ 16 w 40"/>
                <a:gd name="T11" fmla="*/ 15 h 39"/>
                <a:gd name="T12" fmla="*/ 5 w 40"/>
                <a:gd name="T13" fmla="*/ 15 h 39"/>
                <a:gd name="T14" fmla="*/ 0 w 40"/>
                <a:gd name="T15" fmla="*/ 20 h 39"/>
                <a:gd name="T16" fmla="*/ 0 w 40"/>
                <a:gd name="T17" fmla="*/ 20 h 39"/>
                <a:gd name="T18" fmla="*/ 5 w 40"/>
                <a:gd name="T19" fmla="*/ 24 h 39"/>
                <a:gd name="T20" fmla="*/ 16 w 40"/>
                <a:gd name="T21" fmla="*/ 24 h 39"/>
                <a:gd name="T22" fmla="*/ 16 w 40"/>
                <a:gd name="T23" fmla="*/ 35 h 39"/>
                <a:gd name="T24" fmla="*/ 20 w 40"/>
                <a:gd name="T25" fmla="*/ 39 h 39"/>
                <a:gd name="T26" fmla="*/ 25 w 40"/>
                <a:gd name="T27" fmla="*/ 35 h 39"/>
                <a:gd name="T28" fmla="*/ 25 w 40"/>
                <a:gd name="T29" fmla="*/ 24 h 39"/>
                <a:gd name="T30" fmla="*/ 35 w 40"/>
                <a:gd name="T31" fmla="*/ 24 h 39"/>
                <a:gd name="T32" fmla="*/ 40 w 40"/>
                <a:gd name="T33" fmla="*/ 20 h 39"/>
                <a:gd name="T34" fmla="*/ 40 w 40"/>
                <a:gd name="T35" fmla="*/ 20 h 39"/>
                <a:gd name="T36" fmla="*/ 35 w 40"/>
                <a:gd name="T37"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9">
                  <a:moveTo>
                    <a:pt x="35" y="15"/>
                  </a:moveTo>
                  <a:cubicBezTo>
                    <a:pt x="25" y="15"/>
                    <a:pt x="25" y="15"/>
                    <a:pt x="25" y="15"/>
                  </a:cubicBezTo>
                  <a:cubicBezTo>
                    <a:pt x="25" y="4"/>
                    <a:pt x="25" y="4"/>
                    <a:pt x="25" y="4"/>
                  </a:cubicBezTo>
                  <a:cubicBezTo>
                    <a:pt x="25" y="2"/>
                    <a:pt x="23" y="0"/>
                    <a:pt x="20" y="0"/>
                  </a:cubicBezTo>
                  <a:cubicBezTo>
                    <a:pt x="18" y="0"/>
                    <a:pt x="16" y="2"/>
                    <a:pt x="16" y="4"/>
                  </a:cubicBezTo>
                  <a:cubicBezTo>
                    <a:pt x="16" y="15"/>
                    <a:pt x="16" y="15"/>
                    <a:pt x="16" y="15"/>
                  </a:cubicBezTo>
                  <a:cubicBezTo>
                    <a:pt x="5" y="15"/>
                    <a:pt x="5" y="15"/>
                    <a:pt x="5" y="15"/>
                  </a:cubicBezTo>
                  <a:cubicBezTo>
                    <a:pt x="2" y="15"/>
                    <a:pt x="0" y="17"/>
                    <a:pt x="0" y="20"/>
                  </a:cubicBezTo>
                  <a:cubicBezTo>
                    <a:pt x="0" y="20"/>
                    <a:pt x="0" y="20"/>
                    <a:pt x="0" y="20"/>
                  </a:cubicBezTo>
                  <a:cubicBezTo>
                    <a:pt x="0" y="22"/>
                    <a:pt x="2" y="24"/>
                    <a:pt x="5" y="24"/>
                  </a:cubicBezTo>
                  <a:cubicBezTo>
                    <a:pt x="16" y="24"/>
                    <a:pt x="16" y="24"/>
                    <a:pt x="16" y="24"/>
                  </a:cubicBezTo>
                  <a:cubicBezTo>
                    <a:pt x="16" y="35"/>
                    <a:pt x="16" y="35"/>
                    <a:pt x="16" y="35"/>
                  </a:cubicBezTo>
                  <a:cubicBezTo>
                    <a:pt x="16" y="37"/>
                    <a:pt x="18" y="39"/>
                    <a:pt x="20" y="39"/>
                  </a:cubicBezTo>
                  <a:cubicBezTo>
                    <a:pt x="23" y="39"/>
                    <a:pt x="25" y="37"/>
                    <a:pt x="25" y="35"/>
                  </a:cubicBezTo>
                  <a:cubicBezTo>
                    <a:pt x="25" y="24"/>
                    <a:pt x="25" y="24"/>
                    <a:pt x="25" y="24"/>
                  </a:cubicBezTo>
                  <a:cubicBezTo>
                    <a:pt x="35" y="24"/>
                    <a:pt x="35" y="24"/>
                    <a:pt x="35" y="24"/>
                  </a:cubicBezTo>
                  <a:cubicBezTo>
                    <a:pt x="38" y="24"/>
                    <a:pt x="40" y="22"/>
                    <a:pt x="40" y="20"/>
                  </a:cubicBezTo>
                  <a:cubicBezTo>
                    <a:pt x="40" y="20"/>
                    <a:pt x="40" y="20"/>
                    <a:pt x="40" y="20"/>
                  </a:cubicBezTo>
                  <a:cubicBezTo>
                    <a:pt x="40" y="17"/>
                    <a:pt x="38" y="15"/>
                    <a:pt x="3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6"/>
            <p:cNvSpPr>
              <a:spLocks noEditPoints="1"/>
            </p:cNvSpPr>
            <p:nvPr userDrawn="1"/>
          </p:nvSpPr>
          <p:spPr bwMode="auto">
            <a:xfrm>
              <a:off x="7550392" y="-466606"/>
              <a:ext cx="151098" cy="154214"/>
            </a:xfrm>
            <a:custGeom>
              <a:avLst/>
              <a:gdLst>
                <a:gd name="T0" fmla="*/ 84 w 91"/>
                <a:gd name="T1" fmla="*/ 22 h 91"/>
                <a:gd name="T2" fmla="*/ 83 w 91"/>
                <a:gd name="T3" fmla="*/ 20 h 91"/>
                <a:gd name="T4" fmla="*/ 60 w 91"/>
                <a:gd name="T5" fmla="*/ 3 h 91"/>
                <a:gd name="T6" fmla="*/ 59 w 91"/>
                <a:gd name="T7" fmla="*/ 2 h 91"/>
                <a:gd name="T8" fmla="*/ 58 w 91"/>
                <a:gd name="T9" fmla="*/ 2 h 91"/>
                <a:gd name="T10" fmla="*/ 56 w 91"/>
                <a:gd name="T11" fmla="*/ 1 h 91"/>
                <a:gd name="T12" fmla="*/ 55 w 91"/>
                <a:gd name="T13" fmla="*/ 1 h 91"/>
                <a:gd name="T14" fmla="*/ 51 w 91"/>
                <a:gd name="T15" fmla="*/ 1 h 91"/>
                <a:gd name="T16" fmla="*/ 50 w 91"/>
                <a:gd name="T17" fmla="*/ 0 h 91"/>
                <a:gd name="T18" fmla="*/ 48 w 91"/>
                <a:gd name="T19" fmla="*/ 0 h 91"/>
                <a:gd name="T20" fmla="*/ 47 w 91"/>
                <a:gd name="T21" fmla="*/ 0 h 91"/>
                <a:gd name="T22" fmla="*/ 45 w 91"/>
                <a:gd name="T23" fmla="*/ 0 h 91"/>
                <a:gd name="T24" fmla="*/ 8 w 91"/>
                <a:gd name="T25" fmla="*/ 20 h 91"/>
                <a:gd name="T26" fmla="*/ 7 w 91"/>
                <a:gd name="T27" fmla="*/ 21 h 91"/>
                <a:gd name="T28" fmla="*/ 6 w 91"/>
                <a:gd name="T29" fmla="*/ 23 h 91"/>
                <a:gd name="T30" fmla="*/ 5 w 91"/>
                <a:gd name="T31" fmla="*/ 24 h 91"/>
                <a:gd name="T32" fmla="*/ 5 w 91"/>
                <a:gd name="T33" fmla="*/ 25 h 91"/>
                <a:gd name="T34" fmla="*/ 4 w 91"/>
                <a:gd name="T35" fmla="*/ 26 h 91"/>
                <a:gd name="T36" fmla="*/ 0 w 91"/>
                <a:gd name="T37" fmla="*/ 46 h 91"/>
                <a:gd name="T38" fmla="*/ 5 w 91"/>
                <a:gd name="T39" fmla="*/ 66 h 91"/>
                <a:gd name="T40" fmla="*/ 31 w 91"/>
                <a:gd name="T41" fmla="*/ 88 h 91"/>
                <a:gd name="T42" fmla="*/ 32 w 91"/>
                <a:gd name="T43" fmla="*/ 89 h 91"/>
                <a:gd name="T44" fmla="*/ 34 w 91"/>
                <a:gd name="T45" fmla="*/ 89 h 91"/>
                <a:gd name="T46" fmla="*/ 36 w 91"/>
                <a:gd name="T47" fmla="*/ 90 h 91"/>
                <a:gd name="T48" fmla="*/ 45 w 91"/>
                <a:gd name="T49" fmla="*/ 91 h 91"/>
                <a:gd name="T50" fmla="*/ 48 w 91"/>
                <a:gd name="T51" fmla="*/ 91 h 91"/>
                <a:gd name="T52" fmla="*/ 53 w 91"/>
                <a:gd name="T53" fmla="*/ 90 h 91"/>
                <a:gd name="T54" fmla="*/ 54 w 91"/>
                <a:gd name="T55" fmla="*/ 90 h 91"/>
                <a:gd name="T56" fmla="*/ 58 w 91"/>
                <a:gd name="T57" fmla="*/ 89 h 91"/>
                <a:gd name="T58" fmla="*/ 59 w 91"/>
                <a:gd name="T59" fmla="*/ 89 h 91"/>
                <a:gd name="T60" fmla="*/ 61 w 91"/>
                <a:gd name="T61" fmla="*/ 88 h 91"/>
                <a:gd name="T62" fmla="*/ 62 w 91"/>
                <a:gd name="T63" fmla="*/ 88 h 91"/>
                <a:gd name="T64" fmla="*/ 64 w 91"/>
                <a:gd name="T65" fmla="*/ 87 h 91"/>
                <a:gd name="T66" fmla="*/ 65 w 91"/>
                <a:gd name="T67" fmla="*/ 86 h 91"/>
                <a:gd name="T68" fmla="*/ 67 w 91"/>
                <a:gd name="T69" fmla="*/ 85 h 91"/>
                <a:gd name="T70" fmla="*/ 68 w 91"/>
                <a:gd name="T71" fmla="*/ 85 h 91"/>
                <a:gd name="T72" fmla="*/ 91 w 91"/>
                <a:gd name="T73" fmla="*/ 46 h 91"/>
                <a:gd name="T74" fmla="*/ 72 w 91"/>
                <a:gd name="T75" fmla="*/ 77 h 91"/>
                <a:gd name="T76" fmla="*/ 24 w 91"/>
                <a:gd name="T77" fmla="*/ 64 h 91"/>
                <a:gd name="T78" fmla="*/ 8 w 91"/>
                <a:gd name="T79" fmla="*/ 62 h 91"/>
                <a:gd name="T80" fmla="*/ 8 w 91"/>
                <a:gd name="T81" fmla="*/ 62 h 91"/>
                <a:gd name="T82" fmla="*/ 18 w 91"/>
                <a:gd name="T83" fmla="*/ 14 h 91"/>
                <a:gd name="T84" fmla="*/ 67 w 91"/>
                <a:gd name="T85" fmla="*/ 27 h 91"/>
                <a:gd name="T86" fmla="*/ 83 w 91"/>
                <a:gd name="T87" fmla="*/ 29 h 91"/>
                <a:gd name="T88" fmla="*/ 83 w 91"/>
                <a:gd name="T89" fmla="*/ 29 h 91"/>
                <a:gd name="T90" fmla="*/ 72 w 91"/>
                <a:gd name="T91"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91">
                  <a:moveTo>
                    <a:pt x="84" y="22"/>
                  </a:moveTo>
                  <a:cubicBezTo>
                    <a:pt x="84" y="22"/>
                    <a:pt x="84" y="22"/>
                    <a:pt x="84" y="22"/>
                  </a:cubicBezTo>
                  <a:cubicBezTo>
                    <a:pt x="84" y="22"/>
                    <a:pt x="84" y="21"/>
                    <a:pt x="83" y="21"/>
                  </a:cubicBezTo>
                  <a:cubicBezTo>
                    <a:pt x="83" y="21"/>
                    <a:pt x="83" y="20"/>
                    <a:pt x="83" y="20"/>
                  </a:cubicBezTo>
                  <a:cubicBezTo>
                    <a:pt x="83" y="20"/>
                    <a:pt x="83" y="20"/>
                    <a:pt x="83" y="20"/>
                  </a:cubicBezTo>
                  <a:cubicBezTo>
                    <a:pt x="77" y="12"/>
                    <a:pt x="69" y="6"/>
                    <a:pt x="60" y="3"/>
                  </a:cubicBezTo>
                  <a:cubicBezTo>
                    <a:pt x="60" y="3"/>
                    <a:pt x="60" y="3"/>
                    <a:pt x="60" y="3"/>
                  </a:cubicBezTo>
                  <a:cubicBezTo>
                    <a:pt x="59" y="2"/>
                    <a:pt x="59" y="2"/>
                    <a:pt x="59" y="2"/>
                  </a:cubicBezTo>
                  <a:cubicBezTo>
                    <a:pt x="59" y="2"/>
                    <a:pt x="59" y="2"/>
                    <a:pt x="58" y="2"/>
                  </a:cubicBezTo>
                  <a:cubicBezTo>
                    <a:pt x="58" y="2"/>
                    <a:pt x="58" y="2"/>
                    <a:pt x="58" y="2"/>
                  </a:cubicBezTo>
                  <a:cubicBezTo>
                    <a:pt x="57" y="2"/>
                    <a:pt x="57" y="2"/>
                    <a:pt x="56" y="2"/>
                  </a:cubicBezTo>
                  <a:cubicBezTo>
                    <a:pt x="56" y="2"/>
                    <a:pt x="56" y="2"/>
                    <a:pt x="56" y="1"/>
                  </a:cubicBezTo>
                  <a:cubicBezTo>
                    <a:pt x="56" y="1"/>
                    <a:pt x="55" y="1"/>
                    <a:pt x="55" y="1"/>
                  </a:cubicBezTo>
                  <a:cubicBezTo>
                    <a:pt x="55" y="1"/>
                    <a:pt x="55" y="1"/>
                    <a:pt x="55" y="1"/>
                  </a:cubicBezTo>
                  <a:cubicBezTo>
                    <a:pt x="54" y="1"/>
                    <a:pt x="53" y="1"/>
                    <a:pt x="52" y="1"/>
                  </a:cubicBezTo>
                  <a:cubicBezTo>
                    <a:pt x="52" y="1"/>
                    <a:pt x="52" y="1"/>
                    <a:pt x="51" y="1"/>
                  </a:cubicBezTo>
                  <a:cubicBezTo>
                    <a:pt x="51" y="1"/>
                    <a:pt x="51" y="0"/>
                    <a:pt x="50" y="0"/>
                  </a:cubicBezTo>
                  <a:cubicBezTo>
                    <a:pt x="50" y="0"/>
                    <a:pt x="50" y="0"/>
                    <a:pt x="50" y="0"/>
                  </a:cubicBezTo>
                  <a:cubicBezTo>
                    <a:pt x="49" y="0"/>
                    <a:pt x="49" y="0"/>
                    <a:pt x="49" y="0"/>
                  </a:cubicBezTo>
                  <a:cubicBezTo>
                    <a:pt x="48" y="0"/>
                    <a:pt x="48" y="0"/>
                    <a:pt x="48" y="0"/>
                  </a:cubicBezTo>
                  <a:cubicBezTo>
                    <a:pt x="48" y="0"/>
                    <a:pt x="47" y="0"/>
                    <a:pt x="47" y="0"/>
                  </a:cubicBezTo>
                  <a:cubicBezTo>
                    <a:pt x="47" y="0"/>
                    <a:pt x="47" y="0"/>
                    <a:pt x="47" y="0"/>
                  </a:cubicBezTo>
                  <a:cubicBezTo>
                    <a:pt x="46" y="0"/>
                    <a:pt x="46" y="0"/>
                    <a:pt x="46" y="0"/>
                  </a:cubicBezTo>
                  <a:cubicBezTo>
                    <a:pt x="46" y="0"/>
                    <a:pt x="45" y="0"/>
                    <a:pt x="45" y="0"/>
                  </a:cubicBezTo>
                  <a:cubicBezTo>
                    <a:pt x="44" y="0"/>
                    <a:pt x="44" y="0"/>
                    <a:pt x="43" y="0"/>
                  </a:cubicBezTo>
                  <a:cubicBezTo>
                    <a:pt x="28" y="1"/>
                    <a:pt x="15" y="9"/>
                    <a:pt x="8" y="20"/>
                  </a:cubicBezTo>
                  <a:cubicBezTo>
                    <a:pt x="8" y="20"/>
                    <a:pt x="8" y="20"/>
                    <a:pt x="8" y="20"/>
                  </a:cubicBezTo>
                  <a:cubicBezTo>
                    <a:pt x="7" y="20"/>
                    <a:pt x="7" y="21"/>
                    <a:pt x="7" y="21"/>
                  </a:cubicBezTo>
                  <a:cubicBezTo>
                    <a:pt x="7" y="21"/>
                    <a:pt x="7" y="21"/>
                    <a:pt x="7" y="21"/>
                  </a:cubicBezTo>
                  <a:cubicBezTo>
                    <a:pt x="7" y="22"/>
                    <a:pt x="6" y="22"/>
                    <a:pt x="6" y="23"/>
                  </a:cubicBezTo>
                  <a:cubicBezTo>
                    <a:pt x="6" y="23"/>
                    <a:pt x="6" y="23"/>
                    <a:pt x="6" y="23"/>
                  </a:cubicBezTo>
                  <a:cubicBezTo>
                    <a:pt x="6" y="23"/>
                    <a:pt x="6" y="23"/>
                    <a:pt x="5" y="24"/>
                  </a:cubicBezTo>
                  <a:cubicBezTo>
                    <a:pt x="5" y="24"/>
                    <a:pt x="5" y="24"/>
                    <a:pt x="5" y="24"/>
                  </a:cubicBezTo>
                  <a:cubicBezTo>
                    <a:pt x="5" y="24"/>
                    <a:pt x="5" y="25"/>
                    <a:pt x="5" y="25"/>
                  </a:cubicBezTo>
                  <a:cubicBezTo>
                    <a:pt x="5" y="25"/>
                    <a:pt x="5" y="25"/>
                    <a:pt x="4" y="26"/>
                  </a:cubicBezTo>
                  <a:cubicBezTo>
                    <a:pt x="4" y="26"/>
                    <a:pt x="4" y="26"/>
                    <a:pt x="4" y="26"/>
                  </a:cubicBezTo>
                  <a:cubicBezTo>
                    <a:pt x="4" y="26"/>
                    <a:pt x="4" y="26"/>
                    <a:pt x="4" y="26"/>
                  </a:cubicBezTo>
                  <a:cubicBezTo>
                    <a:pt x="1" y="32"/>
                    <a:pt x="0" y="39"/>
                    <a:pt x="0" y="46"/>
                  </a:cubicBezTo>
                  <a:cubicBezTo>
                    <a:pt x="0" y="53"/>
                    <a:pt x="2" y="60"/>
                    <a:pt x="5" y="66"/>
                  </a:cubicBezTo>
                  <a:cubicBezTo>
                    <a:pt x="5" y="66"/>
                    <a:pt x="5" y="66"/>
                    <a:pt x="5" y="66"/>
                  </a:cubicBezTo>
                  <a:cubicBezTo>
                    <a:pt x="10" y="77"/>
                    <a:pt x="19" y="85"/>
                    <a:pt x="31" y="88"/>
                  </a:cubicBezTo>
                  <a:cubicBezTo>
                    <a:pt x="31" y="88"/>
                    <a:pt x="31" y="88"/>
                    <a:pt x="31" y="88"/>
                  </a:cubicBezTo>
                  <a:cubicBezTo>
                    <a:pt x="31" y="89"/>
                    <a:pt x="31" y="89"/>
                    <a:pt x="31" y="89"/>
                  </a:cubicBezTo>
                  <a:cubicBezTo>
                    <a:pt x="32" y="89"/>
                    <a:pt x="32" y="89"/>
                    <a:pt x="32" y="89"/>
                  </a:cubicBezTo>
                  <a:cubicBezTo>
                    <a:pt x="32" y="89"/>
                    <a:pt x="32" y="89"/>
                    <a:pt x="33" y="89"/>
                  </a:cubicBezTo>
                  <a:cubicBezTo>
                    <a:pt x="33" y="89"/>
                    <a:pt x="34" y="89"/>
                    <a:pt x="34" y="89"/>
                  </a:cubicBezTo>
                  <a:cubicBezTo>
                    <a:pt x="34" y="89"/>
                    <a:pt x="34" y="90"/>
                    <a:pt x="34" y="90"/>
                  </a:cubicBezTo>
                  <a:cubicBezTo>
                    <a:pt x="35" y="90"/>
                    <a:pt x="35" y="90"/>
                    <a:pt x="36" y="90"/>
                  </a:cubicBezTo>
                  <a:cubicBezTo>
                    <a:pt x="36" y="90"/>
                    <a:pt x="36" y="90"/>
                    <a:pt x="36" y="90"/>
                  </a:cubicBezTo>
                  <a:cubicBezTo>
                    <a:pt x="39" y="91"/>
                    <a:pt x="42" y="91"/>
                    <a:pt x="45" y="91"/>
                  </a:cubicBezTo>
                  <a:cubicBezTo>
                    <a:pt x="46" y="91"/>
                    <a:pt x="46" y="91"/>
                    <a:pt x="47" y="91"/>
                  </a:cubicBezTo>
                  <a:cubicBezTo>
                    <a:pt x="47" y="91"/>
                    <a:pt x="47" y="91"/>
                    <a:pt x="48" y="91"/>
                  </a:cubicBezTo>
                  <a:cubicBezTo>
                    <a:pt x="49" y="91"/>
                    <a:pt x="51" y="90"/>
                    <a:pt x="53" y="90"/>
                  </a:cubicBezTo>
                  <a:cubicBezTo>
                    <a:pt x="53" y="90"/>
                    <a:pt x="53" y="90"/>
                    <a:pt x="53" y="90"/>
                  </a:cubicBezTo>
                  <a:cubicBezTo>
                    <a:pt x="54" y="90"/>
                    <a:pt x="54" y="90"/>
                    <a:pt x="54" y="90"/>
                  </a:cubicBezTo>
                  <a:cubicBezTo>
                    <a:pt x="54" y="90"/>
                    <a:pt x="54" y="90"/>
                    <a:pt x="54" y="90"/>
                  </a:cubicBezTo>
                  <a:cubicBezTo>
                    <a:pt x="55" y="90"/>
                    <a:pt x="56" y="89"/>
                    <a:pt x="57" y="89"/>
                  </a:cubicBezTo>
                  <a:cubicBezTo>
                    <a:pt x="58" y="89"/>
                    <a:pt x="58" y="89"/>
                    <a:pt x="58" y="89"/>
                  </a:cubicBezTo>
                  <a:cubicBezTo>
                    <a:pt x="58" y="89"/>
                    <a:pt x="58" y="89"/>
                    <a:pt x="59" y="89"/>
                  </a:cubicBezTo>
                  <a:cubicBezTo>
                    <a:pt x="59" y="89"/>
                    <a:pt x="59" y="89"/>
                    <a:pt x="59" y="89"/>
                  </a:cubicBezTo>
                  <a:cubicBezTo>
                    <a:pt x="59" y="89"/>
                    <a:pt x="60" y="88"/>
                    <a:pt x="60" y="88"/>
                  </a:cubicBezTo>
                  <a:cubicBezTo>
                    <a:pt x="61" y="88"/>
                    <a:pt x="61" y="88"/>
                    <a:pt x="61" y="88"/>
                  </a:cubicBezTo>
                  <a:cubicBezTo>
                    <a:pt x="61" y="88"/>
                    <a:pt x="61" y="88"/>
                    <a:pt x="62" y="88"/>
                  </a:cubicBezTo>
                  <a:cubicBezTo>
                    <a:pt x="62" y="88"/>
                    <a:pt x="62" y="88"/>
                    <a:pt x="62" y="88"/>
                  </a:cubicBezTo>
                  <a:cubicBezTo>
                    <a:pt x="62" y="87"/>
                    <a:pt x="63" y="87"/>
                    <a:pt x="63" y="87"/>
                  </a:cubicBezTo>
                  <a:cubicBezTo>
                    <a:pt x="63" y="87"/>
                    <a:pt x="64" y="87"/>
                    <a:pt x="64" y="87"/>
                  </a:cubicBezTo>
                  <a:cubicBezTo>
                    <a:pt x="64" y="87"/>
                    <a:pt x="64" y="87"/>
                    <a:pt x="64" y="87"/>
                  </a:cubicBezTo>
                  <a:cubicBezTo>
                    <a:pt x="65" y="87"/>
                    <a:pt x="65" y="86"/>
                    <a:pt x="65" y="86"/>
                  </a:cubicBezTo>
                  <a:cubicBezTo>
                    <a:pt x="65" y="86"/>
                    <a:pt x="65" y="86"/>
                    <a:pt x="66" y="86"/>
                  </a:cubicBezTo>
                  <a:cubicBezTo>
                    <a:pt x="66" y="86"/>
                    <a:pt x="66" y="86"/>
                    <a:pt x="67" y="85"/>
                  </a:cubicBezTo>
                  <a:cubicBezTo>
                    <a:pt x="67" y="85"/>
                    <a:pt x="67" y="85"/>
                    <a:pt x="67" y="85"/>
                  </a:cubicBezTo>
                  <a:cubicBezTo>
                    <a:pt x="67" y="85"/>
                    <a:pt x="68" y="85"/>
                    <a:pt x="68" y="85"/>
                  </a:cubicBezTo>
                  <a:cubicBezTo>
                    <a:pt x="68" y="85"/>
                    <a:pt x="68" y="85"/>
                    <a:pt x="68" y="85"/>
                  </a:cubicBezTo>
                  <a:cubicBezTo>
                    <a:pt x="82" y="77"/>
                    <a:pt x="91" y="62"/>
                    <a:pt x="91" y="46"/>
                  </a:cubicBezTo>
                  <a:cubicBezTo>
                    <a:pt x="91" y="37"/>
                    <a:pt x="88" y="29"/>
                    <a:pt x="84" y="22"/>
                  </a:cubicBezTo>
                  <a:close/>
                  <a:moveTo>
                    <a:pt x="72" y="77"/>
                  </a:moveTo>
                  <a:cubicBezTo>
                    <a:pt x="69" y="78"/>
                    <a:pt x="65" y="80"/>
                    <a:pt x="61" y="80"/>
                  </a:cubicBezTo>
                  <a:cubicBezTo>
                    <a:pt x="46" y="82"/>
                    <a:pt x="35" y="76"/>
                    <a:pt x="24" y="64"/>
                  </a:cubicBezTo>
                  <a:cubicBezTo>
                    <a:pt x="22" y="63"/>
                    <a:pt x="19" y="61"/>
                    <a:pt x="18" y="61"/>
                  </a:cubicBezTo>
                  <a:cubicBezTo>
                    <a:pt x="13" y="59"/>
                    <a:pt x="9" y="61"/>
                    <a:pt x="8" y="62"/>
                  </a:cubicBezTo>
                  <a:cubicBezTo>
                    <a:pt x="8" y="62"/>
                    <a:pt x="8" y="62"/>
                    <a:pt x="8" y="62"/>
                  </a:cubicBezTo>
                  <a:cubicBezTo>
                    <a:pt x="8" y="62"/>
                    <a:pt x="8" y="62"/>
                    <a:pt x="8" y="62"/>
                  </a:cubicBezTo>
                  <a:cubicBezTo>
                    <a:pt x="5" y="57"/>
                    <a:pt x="4" y="52"/>
                    <a:pt x="4" y="46"/>
                  </a:cubicBezTo>
                  <a:cubicBezTo>
                    <a:pt x="4" y="33"/>
                    <a:pt x="10" y="22"/>
                    <a:pt x="18" y="14"/>
                  </a:cubicBezTo>
                  <a:cubicBezTo>
                    <a:pt x="21" y="13"/>
                    <a:pt x="25" y="11"/>
                    <a:pt x="29" y="11"/>
                  </a:cubicBezTo>
                  <a:cubicBezTo>
                    <a:pt x="45" y="9"/>
                    <a:pt x="55" y="15"/>
                    <a:pt x="67" y="27"/>
                  </a:cubicBezTo>
                  <a:cubicBezTo>
                    <a:pt x="68" y="28"/>
                    <a:pt x="71" y="30"/>
                    <a:pt x="72" y="30"/>
                  </a:cubicBezTo>
                  <a:cubicBezTo>
                    <a:pt x="77" y="32"/>
                    <a:pt x="81" y="30"/>
                    <a:pt x="83" y="29"/>
                  </a:cubicBezTo>
                  <a:cubicBezTo>
                    <a:pt x="83" y="29"/>
                    <a:pt x="83" y="29"/>
                    <a:pt x="83" y="29"/>
                  </a:cubicBezTo>
                  <a:cubicBezTo>
                    <a:pt x="83" y="29"/>
                    <a:pt x="83" y="29"/>
                    <a:pt x="83" y="29"/>
                  </a:cubicBezTo>
                  <a:cubicBezTo>
                    <a:pt x="85" y="34"/>
                    <a:pt x="86" y="40"/>
                    <a:pt x="86" y="46"/>
                  </a:cubicBezTo>
                  <a:cubicBezTo>
                    <a:pt x="86" y="58"/>
                    <a:pt x="81" y="69"/>
                    <a:pt x="7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
            <p:cNvSpPr>
              <a:spLocks/>
            </p:cNvSpPr>
            <p:nvPr userDrawn="1"/>
          </p:nvSpPr>
          <p:spPr bwMode="auto">
            <a:xfrm>
              <a:off x="7717068" y="-437788"/>
              <a:ext cx="111377" cy="96578"/>
            </a:xfrm>
            <a:custGeom>
              <a:avLst/>
              <a:gdLst>
                <a:gd name="T0" fmla="*/ 67 w 67"/>
                <a:gd name="T1" fmla="*/ 20 h 57"/>
                <a:gd name="T2" fmla="*/ 47 w 67"/>
                <a:gd name="T3" fmla="*/ 0 h 57"/>
                <a:gd name="T4" fmla="*/ 0 w 67"/>
                <a:gd name="T5" fmla="*/ 0 h 57"/>
                <a:gd name="T6" fmla="*/ 0 w 67"/>
                <a:gd name="T7" fmla="*/ 3 h 57"/>
                <a:gd name="T8" fmla="*/ 5 w 67"/>
                <a:gd name="T9" fmla="*/ 8 h 57"/>
                <a:gd name="T10" fmla="*/ 47 w 67"/>
                <a:gd name="T11" fmla="*/ 8 h 57"/>
                <a:gd name="T12" fmla="*/ 58 w 67"/>
                <a:gd name="T13" fmla="*/ 20 h 57"/>
                <a:gd name="T14" fmla="*/ 58 w 67"/>
                <a:gd name="T15" fmla="*/ 22 h 57"/>
                <a:gd name="T16" fmla="*/ 58 w 67"/>
                <a:gd name="T17" fmla="*/ 23 h 57"/>
                <a:gd name="T18" fmla="*/ 57 w 67"/>
                <a:gd name="T19" fmla="*/ 23 h 57"/>
                <a:gd name="T20" fmla="*/ 6 w 67"/>
                <a:gd name="T21" fmla="*/ 23 h 57"/>
                <a:gd name="T22" fmla="*/ 6 w 67"/>
                <a:gd name="T23" fmla="*/ 32 h 57"/>
                <a:gd name="T24" fmla="*/ 57 w 67"/>
                <a:gd name="T25" fmla="*/ 32 h 57"/>
                <a:gd name="T26" fmla="*/ 58 w 67"/>
                <a:gd name="T27" fmla="*/ 32 h 57"/>
                <a:gd name="T28" fmla="*/ 58 w 67"/>
                <a:gd name="T29" fmla="*/ 32 h 57"/>
                <a:gd name="T30" fmla="*/ 58 w 67"/>
                <a:gd name="T31" fmla="*/ 37 h 57"/>
                <a:gd name="T32" fmla="*/ 47 w 67"/>
                <a:gd name="T33" fmla="*/ 48 h 57"/>
                <a:gd name="T34" fmla="*/ 5 w 67"/>
                <a:gd name="T35" fmla="*/ 48 h 57"/>
                <a:gd name="T36" fmla="*/ 0 w 67"/>
                <a:gd name="T37" fmla="*/ 53 h 57"/>
                <a:gd name="T38" fmla="*/ 0 w 67"/>
                <a:gd name="T39" fmla="*/ 57 h 57"/>
                <a:gd name="T40" fmla="*/ 46 w 67"/>
                <a:gd name="T41" fmla="*/ 57 h 57"/>
                <a:gd name="T42" fmla="*/ 60 w 67"/>
                <a:gd name="T43" fmla="*/ 52 h 57"/>
                <a:gd name="T44" fmla="*/ 67 w 67"/>
                <a:gd name="T45" fmla="*/ 37 h 57"/>
                <a:gd name="T46" fmla="*/ 67 w 67"/>
                <a:gd name="T47" fmla="*/ 2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57">
                  <a:moveTo>
                    <a:pt x="67" y="20"/>
                  </a:moveTo>
                  <a:cubicBezTo>
                    <a:pt x="67" y="9"/>
                    <a:pt x="58" y="0"/>
                    <a:pt x="47" y="0"/>
                  </a:cubicBezTo>
                  <a:cubicBezTo>
                    <a:pt x="0" y="0"/>
                    <a:pt x="0" y="0"/>
                    <a:pt x="0" y="0"/>
                  </a:cubicBezTo>
                  <a:cubicBezTo>
                    <a:pt x="0" y="3"/>
                    <a:pt x="0" y="3"/>
                    <a:pt x="0" y="3"/>
                  </a:cubicBezTo>
                  <a:cubicBezTo>
                    <a:pt x="0" y="6"/>
                    <a:pt x="2" y="8"/>
                    <a:pt x="5" y="8"/>
                  </a:cubicBezTo>
                  <a:cubicBezTo>
                    <a:pt x="47" y="8"/>
                    <a:pt x="47" y="8"/>
                    <a:pt x="47" y="8"/>
                  </a:cubicBezTo>
                  <a:cubicBezTo>
                    <a:pt x="53" y="8"/>
                    <a:pt x="58" y="13"/>
                    <a:pt x="58" y="20"/>
                  </a:cubicBezTo>
                  <a:cubicBezTo>
                    <a:pt x="58" y="22"/>
                    <a:pt x="58" y="22"/>
                    <a:pt x="58" y="22"/>
                  </a:cubicBezTo>
                  <a:cubicBezTo>
                    <a:pt x="58" y="23"/>
                    <a:pt x="58" y="23"/>
                    <a:pt x="58" y="23"/>
                  </a:cubicBezTo>
                  <a:cubicBezTo>
                    <a:pt x="57" y="23"/>
                    <a:pt x="57" y="23"/>
                    <a:pt x="57" y="23"/>
                  </a:cubicBezTo>
                  <a:cubicBezTo>
                    <a:pt x="6" y="23"/>
                    <a:pt x="6" y="23"/>
                    <a:pt x="6" y="23"/>
                  </a:cubicBezTo>
                  <a:cubicBezTo>
                    <a:pt x="6" y="32"/>
                    <a:pt x="6" y="32"/>
                    <a:pt x="6" y="32"/>
                  </a:cubicBezTo>
                  <a:cubicBezTo>
                    <a:pt x="57" y="32"/>
                    <a:pt x="57" y="32"/>
                    <a:pt x="57" y="32"/>
                  </a:cubicBezTo>
                  <a:cubicBezTo>
                    <a:pt x="58" y="32"/>
                    <a:pt x="58" y="32"/>
                    <a:pt x="58" y="32"/>
                  </a:cubicBezTo>
                  <a:cubicBezTo>
                    <a:pt x="58" y="32"/>
                    <a:pt x="58" y="32"/>
                    <a:pt x="58" y="32"/>
                  </a:cubicBezTo>
                  <a:cubicBezTo>
                    <a:pt x="58" y="37"/>
                    <a:pt x="58" y="37"/>
                    <a:pt x="58" y="37"/>
                  </a:cubicBezTo>
                  <a:cubicBezTo>
                    <a:pt x="58" y="43"/>
                    <a:pt x="53" y="48"/>
                    <a:pt x="47" y="48"/>
                  </a:cubicBezTo>
                  <a:cubicBezTo>
                    <a:pt x="5" y="48"/>
                    <a:pt x="5" y="48"/>
                    <a:pt x="5" y="48"/>
                  </a:cubicBezTo>
                  <a:cubicBezTo>
                    <a:pt x="2" y="48"/>
                    <a:pt x="0" y="51"/>
                    <a:pt x="0" y="53"/>
                  </a:cubicBezTo>
                  <a:cubicBezTo>
                    <a:pt x="0" y="57"/>
                    <a:pt x="0" y="57"/>
                    <a:pt x="0" y="57"/>
                  </a:cubicBezTo>
                  <a:cubicBezTo>
                    <a:pt x="46" y="57"/>
                    <a:pt x="46" y="57"/>
                    <a:pt x="46" y="57"/>
                  </a:cubicBezTo>
                  <a:cubicBezTo>
                    <a:pt x="51" y="57"/>
                    <a:pt x="56" y="55"/>
                    <a:pt x="60" y="52"/>
                  </a:cubicBezTo>
                  <a:cubicBezTo>
                    <a:pt x="64" y="48"/>
                    <a:pt x="67" y="41"/>
                    <a:pt x="67" y="37"/>
                  </a:cubicBezTo>
                  <a:lnTo>
                    <a:pt x="6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
            <p:cNvSpPr>
              <a:spLocks noEditPoints="1"/>
            </p:cNvSpPr>
            <p:nvPr userDrawn="1"/>
          </p:nvSpPr>
          <p:spPr bwMode="auto">
            <a:xfrm>
              <a:off x="7840127" y="-439346"/>
              <a:ext cx="109819" cy="98136"/>
            </a:xfrm>
            <a:custGeom>
              <a:avLst/>
              <a:gdLst>
                <a:gd name="T0" fmla="*/ 0 w 66"/>
                <a:gd name="T1" fmla="*/ 21 h 58"/>
                <a:gd name="T2" fmla="*/ 0 w 66"/>
                <a:gd name="T3" fmla="*/ 38 h 58"/>
                <a:gd name="T4" fmla="*/ 20 w 66"/>
                <a:gd name="T5" fmla="*/ 58 h 58"/>
                <a:gd name="T6" fmla="*/ 51 w 66"/>
                <a:gd name="T7" fmla="*/ 58 h 58"/>
                <a:gd name="T8" fmla="*/ 66 w 66"/>
                <a:gd name="T9" fmla="*/ 43 h 58"/>
                <a:gd name="T10" fmla="*/ 66 w 66"/>
                <a:gd name="T11" fmla="*/ 39 h 58"/>
                <a:gd name="T12" fmla="*/ 51 w 66"/>
                <a:gd name="T13" fmla="*/ 24 h 58"/>
                <a:gd name="T14" fmla="*/ 9 w 66"/>
                <a:gd name="T15" fmla="*/ 24 h 58"/>
                <a:gd name="T16" fmla="*/ 9 w 66"/>
                <a:gd name="T17" fmla="*/ 24 h 58"/>
                <a:gd name="T18" fmla="*/ 9 w 66"/>
                <a:gd name="T19" fmla="*/ 23 h 58"/>
                <a:gd name="T20" fmla="*/ 9 w 66"/>
                <a:gd name="T21" fmla="*/ 21 h 58"/>
                <a:gd name="T22" fmla="*/ 20 w 66"/>
                <a:gd name="T23" fmla="*/ 9 h 58"/>
                <a:gd name="T24" fmla="*/ 61 w 66"/>
                <a:gd name="T25" fmla="*/ 9 h 58"/>
                <a:gd name="T26" fmla="*/ 66 w 66"/>
                <a:gd name="T27" fmla="*/ 4 h 58"/>
                <a:gd name="T28" fmla="*/ 66 w 66"/>
                <a:gd name="T29" fmla="*/ 0 h 58"/>
                <a:gd name="T30" fmla="*/ 20 w 66"/>
                <a:gd name="T31" fmla="*/ 0 h 58"/>
                <a:gd name="T32" fmla="*/ 0 w 66"/>
                <a:gd name="T33" fmla="*/ 21 h 58"/>
                <a:gd name="T34" fmla="*/ 9 w 66"/>
                <a:gd name="T35" fmla="*/ 33 h 58"/>
                <a:gd name="T36" fmla="*/ 51 w 66"/>
                <a:gd name="T37" fmla="*/ 33 h 58"/>
                <a:gd name="T38" fmla="*/ 57 w 66"/>
                <a:gd name="T39" fmla="*/ 39 h 58"/>
                <a:gd name="T40" fmla="*/ 57 w 66"/>
                <a:gd name="T41" fmla="*/ 43 h 58"/>
                <a:gd name="T42" fmla="*/ 51 w 66"/>
                <a:gd name="T43" fmla="*/ 49 h 58"/>
                <a:gd name="T44" fmla="*/ 20 w 66"/>
                <a:gd name="T45" fmla="*/ 49 h 58"/>
                <a:gd name="T46" fmla="*/ 9 w 66"/>
                <a:gd name="T47" fmla="*/ 38 h 58"/>
                <a:gd name="T48" fmla="*/ 9 w 66"/>
                <a:gd name="T49" fmla="*/ 33 h 58"/>
                <a:gd name="T50" fmla="*/ 9 w 66"/>
                <a:gd name="T51"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0" y="21"/>
                  </a:moveTo>
                  <a:cubicBezTo>
                    <a:pt x="0" y="38"/>
                    <a:pt x="0" y="38"/>
                    <a:pt x="0" y="38"/>
                  </a:cubicBezTo>
                  <a:cubicBezTo>
                    <a:pt x="0" y="49"/>
                    <a:pt x="9" y="58"/>
                    <a:pt x="20" y="58"/>
                  </a:cubicBezTo>
                  <a:cubicBezTo>
                    <a:pt x="51" y="58"/>
                    <a:pt x="51" y="58"/>
                    <a:pt x="51" y="58"/>
                  </a:cubicBezTo>
                  <a:cubicBezTo>
                    <a:pt x="59" y="58"/>
                    <a:pt x="66" y="51"/>
                    <a:pt x="66" y="43"/>
                  </a:cubicBezTo>
                  <a:cubicBezTo>
                    <a:pt x="66" y="39"/>
                    <a:pt x="66" y="39"/>
                    <a:pt x="66" y="39"/>
                  </a:cubicBezTo>
                  <a:cubicBezTo>
                    <a:pt x="66" y="31"/>
                    <a:pt x="59" y="24"/>
                    <a:pt x="51" y="24"/>
                  </a:cubicBezTo>
                  <a:cubicBezTo>
                    <a:pt x="9" y="24"/>
                    <a:pt x="9" y="24"/>
                    <a:pt x="9" y="24"/>
                  </a:cubicBezTo>
                  <a:cubicBezTo>
                    <a:pt x="9" y="24"/>
                    <a:pt x="9" y="24"/>
                    <a:pt x="9" y="24"/>
                  </a:cubicBezTo>
                  <a:cubicBezTo>
                    <a:pt x="9" y="23"/>
                    <a:pt x="9" y="23"/>
                    <a:pt x="9" y="23"/>
                  </a:cubicBezTo>
                  <a:cubicBezTo>
                    <a:pt x="9" y="21"/>
                    <a:pt x="9" y="21"/>
                    <a:pt x="9" y="21"/>
                  </a:cubicBezTo>
                  <a:cubicBezTo>
                    <a:pt x="9" y="14"/>
                    <a:pt x="14" y="9"/>
                    <a:pt x="20" y="9"/>
                  </a:cubicBezTo>
                  <a:cubicBezTo>
                    <a:pt x="61" y="9"/>
                    <a:pt x="61" y="9"/>
                    <a:pt x="61" y="9"/>
                  </a:cubicBezTo>
                  <a:cubicBezTo>
                    <a:pt x="63" y="9"/>
                    <a:pt x="66" y="7"/>
                    <a:pt x="66" y="4"/>
                  </a:cubicBezTo>
                  <a:cubicBezTo>
                    <a:pt x="66" y="0"/>
                    <a:pt x="66" y="0"/>
                    <a:pt x="66" y="0"/>
                  </a:cubicBezTo>
                  <a:cubicBezTo>
                    <a:pt x="20" y="0"/>
                    <a:pt x="20" y="0"/>
                    <a:pt x="20" y="0"/>
                  </a:cubicBezTo>
                  <a:cubicBezTo>
                    <a:pt x="9" y="0"/>
                    <a:pt x="0" y="9"/>
                    <a:pt x="0" y="21"/>
                  </a:cubicBezTo>
                  <a:close/>
                  <a:moveTo>
                    <a:pt x="9" y="33"/>
                  </a:moveTo>
                  <a:cubicBezTo>
                    <a:pt x="51" y="33"/>
                    <a:pt x="51" y="33"/>
                    <a:pt x="51" y="33"/>
                  </a:cubicBezTo>
                  <a:cubicBezTo>
                    <a:pt x="54" y="33"/>
                    <a:pt x="57" y="35"/>
                    <a:pt x="57" y="39"/>
                  </a:cubicBezTo>
                  <a:cubicBezTo>
                    <a:pt x="57" y="43"/>
                    <a:pt x="57" y="43"/>
                    <a:pt x="57" y="43"/>
                  </a:cubicBezTo>
                  <a:cubicBezTo>
                    <a:pt x="57" y="47"/>
                    <a:pt x="54" y="49"/>
                    <a:pt x="51" y="49"/>
                  </a:cubicBezTo>
                  <a:cubicBezTo>
                    <a:pt x="20" y="49"/>
                    <a:pt x="20" y="49"/>
                    <a:pt x="20" y="49"/>
                  </a:cubicBezTo>
                  <a:cubicBezTo>
                    <a:pt x="14" y="49"/>
                    <a:pt x="9" y="44"/>
                    <a:pt x="9" y="38"/>
                  </a:cubicBezTo>
                  <a:cubicBezTo>
                    <a:pt x="9" y="33"/>
                    <a:pt x="9" y="33"/>
                    <a:pt x="9" y="33"/>
                  </a:cubicBezTo>
                  <a:cubicBezTo>
                    <a:pt x="9" y="33"/>
                    <a:pt x="9" y="33"/>
                    <a:pt x="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9"/>
            <p:cNvSpPr>
              <a:spLocks noEditPoints="1"/>
            </p:cNvSpPr>
            <p:nvPr userDrawn="1"/>
          </p:nvSpPr>
          <p:spPr bwMode="auto">
            <a:xfrm>
              <a:off x="7961629" y="-439346"/>
              <a:ext cx="109819" cy="98136"/>
            </a:xfrm>
            <a:custGeom>
              <a:avLst/>
              <a:gdLst>
                <a:gd name="T0" fmla="*/ 0 w 66"/>
                <a:gd name="T1" fmla="*/ 38 h 58"/>
                <a:gd name="T2" fmla="*/ 20 w 66"/>
                <a:gd name="T3" fmla="*/ 58 h 58"/>
                <a:gd name="T4" fmla="*/ 46 w 66"/>
                <a:gd name="T5" fmla="*/ 58 h 58"/>
                <a:gd name="T6" fmla="*/ 66 w 66"/>
                <a:gd name="T7" fmla="*/ 38 h 58"/>
                <a:gd name="T8" fmla="*/ 66 w 66"/>
                <a:gd name="T9" fmla="*/ 21 h 58"/>
                <a:gd name="T10" fmla="*/ 46 w 66"/>
                <a:gd name="T11" fmla="*/ 0 h 58"/>
                <a:gd name="T12" fmla="*/ 20 w 66"/>
                <a:gd name="T13" fmla="*/ 0 h 58"/>
                <a:gd name="T14" fmla="*/ 0 w 66"/>
                <a:gd name="T15" fmla="*/ 21 h 58"/>
                <a:gd name="T16" fmla="*/ 0 w 66"/>
                <a:gd name="T17" fmla="*/ 38 h 58"/>
                <a:gd name="T18" fmla="*/ 9 w 66"/>
                <a:gd name="T19" fmla="*/ 21 h 58"/>
                <a:gd name="T20" fmla="*/ 20 w 66"/>
                <a:gd name="T21" fmla="*/ 9 h 58"/>
                <a:gd name="T22" fmla="*/ 46 w 66"/>
                <a:gd name="T23" fmla="*/ 9 h 58"/>
                <a:gd name="T24" fmla="*/ 57 w 66"/>
                <a:gd name="T25" fmla="*/ 21 h 58"/>
                <a:gd name="T26" fmla="*/ 57 w 66"/>
                <a:gd name="T27" fmla="*/ 38 h 58"/>
                <a:gd name="T28" fmla="*/ 46 w 66"/>
                <a:gd name="T29" fmla="*/ 49 h 58"/>
                <a:gd name="T30" fmla="*/ 20 w 66"/>
                <a:gd name="T31" fmla="*/ 49 h 58"/>
                <a:gd name="T32" fmla="*/ 9 w 66"/>
                <a:gd name="T33" fmla="*/ 38 h 58"/>
                <a:gd name="T34" fmla="*/ 9 w 66"/>
                <a:gd name="T35"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58">
                  <a:moveTo>
                    <a:pt x="0" y="38"/>
                  </a:moveTo>
                  <a:cubicBezTo>
                    <a:pt x="0" y="49"/>
                    <a:pt x="9" y="58"/>
                    <a:pt x="20" y="58"/>
                  </a:cubicBezTo>
                  <a:cubicBezTo>
                    <a:pt x="46" y="58"/>
                    <a:pt x="46" y="58"/>
                    <a:pt x="46" y="58"/>
                  </a:cubicBezTo>
                  <a:cubicBezTo>
                    <a:pt x="57" y="58"/>
                    <a:pt x="66" y="49"/>
                    <a:pt x="66" y="38"/>
                  </a:cubicBezTo>
                  <a:cubicBezTo>
                    <a:pt x="66" y="21"/>
                    <a:pt x="66" y="21"/>
                    <a:pt x="66" y="21"/>
                  </a:cubicBezTo>
                  <a:cubicBezTo>
                    <a:pt x="66" y="9"/>
                    <a:pt x="57" y="0"/>
                    <a:pt x="46" y="0"/>
                  </a:cubicBezTo>
                  <a:cubicBezTo>
                    <a:pt x="20" y="0"/>
                    <a:pt x="20" y="0"/>
                    <a:pt x="20" y="0"/>
                  </a:cubicBezTo>
                  <a:cubicBezTo>
                    <a:pt x="9" y="0"/>
                    <a:pt x="0" y="9"/>
                    <a:pt x="0" y="21"/>
                  </a:cubicBezTo>
                  <a:lnTo>
                    <a:pt x="0" y="38"/>
                  </a:lnTo>
                  <a:close/>
                  <a:moveTo>
                    <a:pt x="9" y="21"/>
                  </a:moveTo>
                  <a:cubicBezTo>
                    <a:pt x="9" y="14"/>
                    <a:pt x="14" y="9"/>
                    <a:pt x="20" y="9"/>
                  </a:cubicBezTo>
                  <a:cubicBezTo>
                    <a:pt x="46" y="9"/>
                    <a:pt x="46" y="9"/>
                    <a:pt x="46" y="9"/>
                  </a:cubicBezTo>
                  <a:cubicBezTo>
                    <a:pt x="52" y="9"/>
                    <a:pt x="57" y="14"/>
                    <a:pt x="57" y="21"/>
                  </a:cubicBezTo>
                  <a:cubicBezTo>
                    <a:pt x="57" y="38"/>
                    <a:pt x="57" y="38"/>
                    <a:pt x="57" y="38"/>
                  </a:cubicBezTo>
                  <a:cubicBezTo>
                    <a:pt x="57" y="44"/>
                    <a:pt x="52" y="49"/>
                    <a:pt x="46" y="49"/>
                  </a:cubicBezTo>
                  <a:cubicBezTo>
                    <a:pt x="20" y="49"/>
                    <a:pt x="20" y="49"/>
                    <a:pt x="20" y="49"/>
                  </a:cubicBezTo>
                  <a:cubicBezTo>
                    <a:pt x="14" y="49"/>
                    <a:pt x="9" y="44"/>
                    <a:pt x="9" y="38"/>
                  </a:cubicBezTo>
                  <a:lnTo>
                    <a:pt x="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0"/>
            <p:cNvSpPr>
              <a:spLocks/>
            </p:cNvSpPr>
            <p:nvPr userDrawn="1"/>
          </p:nvSpPr>
          <p:spPr bwMode="auto">
            <a:xfrm>
              <a:off x="8465550" y="-439346"/>
              <a:ext cx="115271" cy="30376"/>
            </a:xfrm>
            <a:custGeom>
              <a:avLst/>
              <a:gdLst>
                <a:gd name="T0" fmla="*/ 6 w 69"/>
                <a:gd name="T1" fmla="*/ 18 h 18"/>
                <a:gd name="T2" fmla="*/ 13 w 69"/>
                <a:gd name="T3" fmla="*/ 15 h 18"/>
                <a:gd name="T4" fmla="*/ 17 w 69"/>
                <a:gd name="T5" fmla="*/ 11 h 18"/>
                <a:gd name="T6" fmla="*/ 19 w 69"/>
                <a:gd name="T7" fmla="*/ 9 h 18"/>
                <a:gd name="T8" fmla="*/ 26 w 69"/>
                <a:gd name="T9" fmla="*/ 8 h 18"/>
                <a:gd name="T10" fmla="*/ 45 w 69"/>
                <a:gd name="T11" fmla="*/ 8 h 18"/>
                <a:gd name="T12" fmla="*/ 49 w 69"/>
                <a:gd name="T13" fmla="*/ 9 h 18"/>
                <a:gd name="T14" fmla="*/ 52 w 69"/>
                <a:gd name="T15" fmla="*/ 11 h 18"/>
                <a:gd name="T16" fmla="*/ 56 w 69"/>
                <a:gd name="T17" fmla="*/ 15 h 18"/>
                <a:gd name="T18" fmla="*/ 63 w 69"/>
                <a:gd name="T19" fmla="*/ 18 h 18"/>
                <a:gd name="T20" fmla="*/ 68 w 69"/>
                <a:gd name="T21" fmla="*/ 18 h 18"/>
                <a:gd name="T22" fmla="*/ 69 w 69"/>
                <a:gd name="T23" fmla="*/ 18 h 18"/>
                <a:gd name="T24" fmla="*/ 69 w 69"/>
                <a:gd name="T25" fmla="*/ 11 h 18"/>
                <a:gd name="T26" fmla="*/ 68 w 69"/>
                <a:gd name="T27" fmla="*/ 11 h 18"/>
                <a:gd name="T28" fmla="*/ 63 w 69"/>
                <a:gd name="T29" fmla="*/ 11 h 18"/>
                <a:gd name="T30" fmla="*/ 60 w 69"/>
                <a:gd name="T31" fmla="*/ 9 h 18"/>
                <a:gd name="T32" fmla="*/ 57 w 69"/>
                <a:gd name="T33" fmla="*/ 4 h 18"/>
                <a:gd name="T34" fmla="*/ 54 w 69"/>
                <a:gd name="T35" fmla="*/ 2 h 18"/>
                <a:gd name="T36" fmla="*/ 45 w 69"/>
                <a:gd name="T37" fmla="*/ 0 h 18"/>
                <a:gd name="T38" fmla="*/ 22 w 69"/>
                <a:gd name="T39" fmla="*/ 0 h 18"/>
                <a:gd name="T40" fmla="*/ 12 w 69"/>
                <a:gd name="T41" fmla="*/ 4 h 18"/>
                <a:gd name="T42" fmla="*/ 8 w 69"/>
                <a:gd name="T43" fmla="*/ 9 h 18"/>
                <a:gd name="T44" fmla="*/ 1 w 69"/>
                <a:gd name="T45" fmla="*/ 11 h 18"/>
                <a:gd name="T46" fmla="*/ 0 w 69"/>
                <a:gd name="T47" fmla="*/ 11 h 18"/>
                <a:gd name="T48" fmla="*/ 0 w 69"/>
                <a:gd name="T49" fmla="*/ 18 h 18"/>
                <a:gd name="T50" fmla="*/ 1 w 69"/>
                <a:gd name="T51" fmla="*/ 18 h 18"/>
                <a:gd name="T52" fmla="*/ 6 w 69"/>
                <a:gd name="T5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18">
                  <a:moveTo>
                    <a:pt x="6" y="18"/>
                  </a:moveTo>
                  <a:cubicBezTo>
                    <a:pt x="9" y="18"/>
                    <a:pt x="11" y="17"/>
                    <a:pt x="13" y="15"/>
                  </a:cubicBezTo>
                  <a:cubicBezTo>
                    <a:pt x="17" y="11"/>
                    <a:pt x="17" y="11"/>
                    <a:pt x="17" y="11"/>
                  </a:cubicBezTo>
                  <a:cubicBezTo>
                    <a:pt x="17" y="10"/>
                    <a:pt x="18" y="9"/>
                    <a:pt x="19" y="9"/>
                  </a:cubicBezTo>
                  <a:cubicBezTo>
                    <a:pt x="20" y="8"/>
                    <a:pt x="22" y="8"/>
                    <a:pt x="26" y="8"/>
                  </a:cubicBezTo>
                  <a:cubicBezTo>
                    <a:pt x="45" y="8"/>
                    <a:pt x="45" y="8"/>
                    <a:pt x="45" y="8"/>
                  </a:cubicBezTo>
                  <a:cubicBezTo>
                    <a:pt x="46" y="8"/>
                    <a:pt x="48" y="8"/>
                    <a:pt x="49" y="9"/>
                  </a:cubicBezTo>
                  <a:cubicBezTo>
                    <a:pt x="50" y="9"/>
                    <a:pt x="51" y="10"/>
                    <a:pt x="52" y="11"/>
                  </a:cubicBezTo>
                  <a:cubicBezTo>
                    <a:pt x="56" y="15"/>
                    <a:pt x="56" y="15"/>
                    <a:pt x="56" y="15"/>
                  </a:cubicBezTo>
                  <a:cubicBezTo>
                    <a:pt x="58" y="17"/>
                    <a:pt x="60" y="18"/>
                    <a:pt x="63" y="18"/>
                  </a:cubicBezTo>
                  <a:cubicBezTo>
                    <a:pt x="64" y="18"/>
                    <a:pt x="66" y="18"/>
                    <a:pt x="68" y="18"/>
                  </a:cubicBezTo>
                  <a:cubicBezTo>
                    <a:pt x="69" y="18"/>
                    <a:pt x="69" y="18"/>
                    <a:pt x="69" y="18"/>
                  </a:cubicBezTo>
                  <a:cubicBezTo>
                    <a:pt x="69" y="11"/>
                    <a:pt x="69" y="11"/>
                    <a:pt x="69" y="11"/>
                  </a:cubicBezTo>
                  <a:cubicBezTo>
                    <a:pt x="68" y="11"/>
                    <a:pt x="68" y="11"/>
                    <a:pt x="68" y="11"/>
                  </a:cubicBezTo>
                  <a:cubicBezTo>
                    <a:pt x="66" y="11"/>
                    <a:pt x="64" y="11"/>
                    <a:pt x="63" y="11"/>
                  </a:cubicBezTo>
                  <a:cubicBezTo>
                    <a:pt x="62" y="10"/>
                    <a:pt x="61" y="10"/>
                    <a:pt x="60" y="9"/>
                  </a:cubicBezTo>
                  <a:cubicBezTo>
                    <a:pt x="57" y="4"/>
                    <a:pt x="57" y="4"/>
                    <a:pt x="57" y="4"/>
                  </a:cubicBezTo>
                  <a:cubicBezTo>
                    <a:pt x="56" y="3"/>
                    <a:pt x="55" y="2"/>
                    <a:pt x="54" y="2"/>
                  </a:cubicBezTo>
                  <a:cubicBezTo>
                    <a:pt x="52" y="1"/>
                    <a:pt x="49" y="0"/>
                    <a:pt x="45" y="0"/>
                  </a:cubicBezTo>
                  <a:cubicBezTo>
                    <a:pt x="22" y="0"/>
                    <a:pt x="22" y="0"/>
                    <a:pt x="22" y="0"/>
                  </a:cubicBezTo>
                  <a:cubicBezTo>
                    <a:pt x="17" y="0"/>
                    <a:pt x="14" y="2"/>
                    <a:pt x="12" y="4"/>
                  </a:cubicBezTo>
                  <a:cubicBezTo>
                    <a:pt x="8" y="9"/>
                    <a:pt x="8" y="9"/>
                    <a:pt x="8" y="9"/>
                  </a:cubicBezTo>
                  <a:cubicBezTo>
                    <a:pt x="7" y="11"/>
                    <a:pt x="5" y="11"/>
                    <a:pt x="1" y="11"/>
                  </a:cubicBezTo>
                  <a:cubicBezTo>
                    <a:pt x="0" y="11"/>
                    <a:pt x="0" y="11"/>
                    <a:pt x="0" y="11"/>
                  </a:cubicBezTo>
                  <a:cubicBezTo>
                    <a:pt x="0" y="18"/>
                    <a:pt x="0" y="18"/>
                    <a:pt x="0" y="18"/>
                  </a:cubicBezTo>
                  <a:cubicBezTo>
                    <a:pt x="1" y="18"/>
                    <a:pt x="1" y="18"/>
                    <a:pt x="1" y="18"/>
                  </a:cubicBezTo>
                  <a:cubicBezTo>
                    <a:pt x="3" y="18"/>
                    <a:pt x="4" y="18"/>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1"/>
            <p:cNvSpPr>
              <a:spLocks/>
            </p:cNvSpPr>
            <p:nvPr userDrawn="1"/>
          </p:nvSpPr>
          <p:spPr bwMode="auto">
            <a:xfrm>
              <a:off x="8465550" y="-407413"/>
              <a:ext cx="115271" cy="69319"/>
            </a:xfrm>
            <a:custGeom>
              <a:avLst/>
              <a:gdLst>
                <a:gd name="T0" fmla="*/ 38 w 69"/>
                <a:gd name="T1" fmla="*/ 33 h 41"/>
                <a:gd name="T2" fmla="*/ 38 w 69"/>
                <a:gd name="T3" fmla="*/ 23 h 41"/>
                <a:gd name="T4" fmla="*/ 62 w 69"/>
                <a:gd name="T5" fmla="*/ 23 h 41"/>
                <a:gd name="T6" fmla="*/ 67 w 69"/>
                <a:gd name="T7" fmla="*/ 19 h 41"/>
                <a:gd name="T8" fmla="*/ 67 w 69"/>
                <a:gd name="T9" fmla="*/ 15 h 41"/>
                <a:gd name="T10" fmla="*/ 38 w 69"/>
                <a:gd name="T11" fmla="*/ 15 h 41"/>
                <a:gd name="T12" fmla="*/ 38 w 69"/>
                <a:gd name="T13" fmla="*/ 8 h 41"/>
                <a:gd name="T14" fmla="*/ 62 w 69"/>
                <a:gd name="T15" fmla="*/ 8 h 41"/>
                <a:gd name="T16" fmla="*/ 67 w 69"/>
                <a:gd name="T17" fmla="*/ 3 h 41"/>
                <a:gd name="T18" fmla="*/ 67 w 69"/>
                <a:gd name="T19" fmla="*/ 0 h 41"/>
                <a:gd name="T20" fmla="*/ 2 w 69"/>
                <a:gd name="T21" fmla="*/ 0 h 41"/>
                <a:gd name="T22" fmla="*/ 2 w 69"/>
                <a:gd name="T23" fmla="*/ 8 h 41"/>
                <a:gd name="T24" fmla="*/ 30 w 69"/>
                <a:gd name="T25" fmla="*/ 8 h 41"/>
                <a:gd name="T26" fmla="*/ 30 w 69"/>
                <a:gd name="T27" fmla="*/ 15 h 41"/>
                <a:gd name="T28" fmla="*/ 2 w 69"/>
                <a:gd name="T29" fmla="*/ 15 h 41"/>
                <a:gd name="T30" fmla="*/ 2 w 69"/>
                <a:gd name="T31" fmla="*/ 23 h 41"/>
                <a:gd name="T32" fmla="*/ 30 w 69"/>
                <a:gd name="T33" fmla="*/ 23 h 41"/>
                <a:gd name="T34" fmla="*/ 30 w 69"/>
                <a:gd name="T35" fmla="*/ 33 h 41"/>
                <a:gd name="T36" fmla="*/ 0 w 69"/>
                <a:gd name="T37" fmla="*/ 33 h 41"/>
                <a:gd name="T38" fmla="*/ 0 w 69"/>
                <a:gd name="T39" fmla="*/ 41 h 41"/>
                <a:gd name="T40" fmla="*/ 65 w 69"/>
                <a:gd name="T41" fmla="*/ 41 h 41"/>
                <a:gd name="T42" fmla="*/ 69 w 69"/>
                <a:gd name="T43" fmla="*/ 37 h 41"/>
                <a:gd name="T44" fmla="*/ 69 w 69"/>
                <a:gd name="T45" fmla="*/ 33 h 41"/>
                <a:gd name="T46" fmla="*/ 38 w 69"/>
                <a:gd name="T4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41">
                  <a:moveTo>
                    <a:pt x="38" y="33"/>
                  </a:moveTo>
                  <a:cubicBezTo>
                    <a:pt x="38" y="23"/>
                    <a:pt x="38" y="23"/>
                    <a:pt x="38" y="23"/>
                  </a:cubicBezTo>
                  <a:cubicBezTo>
                    <a:pt x="62" y="23"/>
                    <a:pt x="62" y="23"/>
                    <a:pt x="62" y="23"/>
                  </a:cubicBezTo>
                  <a:cubicBezTo>
                    <a:pt x="65" y="23"/>
                    <a:pt x="67" y="21"/>
                    <a:pt x="67" y="19"/>
                  </a:cubicBezTo>
                  <a:cubicBezTo>
                    <a:pt x="67" y="15"/>
                    <a:pt x="67" y="15"/>
                    <a:pt x="67" y="15"/>
                  </a:cubicBezTo>
                  <a:cubicBezTo>
                    <a:pt x="38" y="15"/>
                    <a:pt x="38" y="15"/>
                    <a:pt x="38" y="15"/>
                  </a:cubicBezTo>
                  <a:cubicBezTo>
                    <a:pt x="38" y="8"/>
                    <a:pt x="38" y="8"/>
                    <a:pt x="38" y="8"/>
                  </a:cubicBezTo>
                  <a:cubicBezTo>
                    <a:pt x="62" y="8"/>
                    <a:pt x="62" y="8"/>
                    <a:pt x="62" y="8"/>
                  </a:cubicBezTo>
                  <a:cubicBezTo>
                    <a:pt x="65" y="8"/>
                    <a:pt x="67" y="6"/>
                    <a:pt x="67" y="3"/>
                  </a:cubicBezTo>
                  <a:cubicBezTo>
                    <a:pt x="67" y="0"/>
                    <a:pt x="67" y="0"/>
                    <a:pt x="67" y="0"/>
                  </a:cubicBezTo>
                  <a:cubicBezTo>
                    <a:pt x="2" y="0"/>
                    <a:pt x="2" y="0"/>
                    <a:pt x="2" y="0"/>
                  </a:cubicBezTo>
                  <a:cubicBezTo>
                    <a:pt x="2" y="8"/>
                    <a:pt x="2" y="8"/>
                    <a:pt x="2" y="8"/>
                  </a:cubicBezTo>
                  <a:cubicBezTo>
                    <a:pt x="30" y="8"/>
                    <a:pt x="30" y="8"/>
                    <a:pt x="30" y="8"/>
                  </a:cubicBezTo>
                  <a:cubicBezTo>
                    <a:pt x="30" y="15"/>
                    <a:pt x="30" y="15"/>
                    <a:pt x="30" y="15"/>
                  </a:cubicBezTo>
                  <a:cubicBezTo>
                    <a:pt x="2" y="15"/>
                    <a:pt x="2" y="15"/>
                    <a:pt x="2" y="15"/>
                  </a:cubicBezTo>
                  <a:cubicBezTo>
                    <a:pt x="2" y="23"/>
                    <a:pt x="2" y="23"/>
                    <a:pt x="2" y="23"/>
                  </a:cubicBezTo>
                  <a:cubicBezTo>
                    <a:pt x="30" y="23"/>
                    <a:pt x="30" y="23"/>
                    <a:pt x="30" y="23"/>
                  </a:cubicBezTo>
                  <a:cubicBezTo>
                    <a:pt x="30" y="33"/>
                    <a:pt x="30" y="33"/>
                    <a:pt x="30" y="33"/>
                  </a:cubicBezTo>
                  <a:cubicBezTo>
                    <a:pt x="0" y="33"/>
                    <a:pt x="0" y="33"/>
                    <a:pt x="0" y="33"/>
                  </a:cubicBezTo>
                  <a:cubicBezTo>
                    <a:pt x="0" y="41"/>
                    <a:pt x="0" y="41"/>
                    <a:pt x="0" y="41"/>
                  </a:cubicBezTo>
                  <a:cubicBezTo>
                    <a:pt x="65" y="41"/>
                    <a:pt x="65" y="41"/>
                    <a:pt x="65" y="41"/>
                  </a:cubicBezTo>
                  <a:cubicBezTo>
                    <a:pt x="67" y="41"/>
                    <a:pt x="69" y="39"/>
                    <a:pt x="69" y="37"/>
                  </a:cubicBezTo>
                  <a:cubicBezTo>
                    <a:pt x="69" y="33"/>
                    <a:pt x="69" y="33"/>
                    <a:pt x="69" y="33"/>
                  </a:cubicBez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2"/>
            <p:cNvSpPr>
              <a:spLocks/>
            </p:cNvSpPr>
            <p:nvPr userDrawn="1"/>
          </p:nvSpPr>
          <p:spPr bwMode="auto">
            <a:xfrm>
              <a:off x="8339375" y="-439346"/>
              <a:ext cx="112935" cy="27260"/>
            </a:xfrm>
            <a:custGeom>
              <a:avLst/>
              <a:gdLst>
                <a:gd name="T0" fmla="*/ 7 w 68"/>
                <a:gd name="T1" fmla="*/ 13 h 16"/>
                <a:gd name="T2" fmla="*/ 8 w 68"/>
                <a:gd name="T3" fmla="*/ 11 h 16"/>
                <a:gd name="T4" fmla="*/ 13 w 68"/>
                <a:gd name="T5" fmla="*/ 10 h 16"/>
                <a:gd name="T6" fmla="*/ 57 w 68"/>
                <a:gd name="T7" fmla="*/ 10 h 16"/>
                <a:gd name="T8" fmla="*/ 60 w 68"/>
                <a:gd name="T9" fmla="*/ 12 h 16"/>
                <a:gd name="T10" fmla="*/ 61 w 68"/>
                <a:gd name="T11" fmla="*/ 13 h 16"/>
                <a:gd name="T12" fmla="*/ 61 w 68"/>
                <a:gd name="T13" fmla="*/ 16 h 16"/>
                <a:gd name="T14" fmla="*/ 68 w 68"/>
                <a:gd name="T15" fmla="*/ 16 h 16"/>
                <a:gd name="T16" fmla="*/ 68 w 68"/>
                <a:gd name="T17" fmla="*/ 12 h 16"/>
                <a:gd name="T18" fmla="*/ 65 w 68"/>
                <a:gd name="T19" fmla="*/ 6 h 16"/>
                <a:gd name="T20" fmla="*/ 57 w 68"/>
                <a:gd name="T21" fmla="*/ 4 h 16"/>
                <a:gd name="T22" fmla="*/ 38 w 68"/>
                <a:gd name="T23" fmla="*/ 4 h 16"/>
                <a:gd name="T24" fmla="*/ 38 w 68"/>
                <a:gd name="T25" fmla="*/ 0 h 16"/>
                <a:gd name="T26" fmla="*/ 30 w 68"/>
                <a:gd name="T27" fmla="*/ 0 h 16"/>
                <a:gd name="T28" fmla="*/ 30 w 68"/>
                <a:gd name="T29" fmla="*/ 4 h 16"/>
                <a:gd name="T30" fmla="*/ 10 w 68"/>
                <a:gd name="T31" fmla="*/ 4 h 16"/>
                <a:gd name="T32" fmla="*/ 3 w 68"/>
                <a:gd name="T33" fmla="*/ 6 h 16"/>
                <a:gd name="T34" fmla="*/ 0 w 68"/>
                <a:gd name="T35" fmla="*/ 12 h 16"/>
                <a:gd name="T36" fmla="*/ 0 w 68"/>
                <a:gd name="T37" fmla="*/ 16 h 16"/>
                <a:gd name="T38" fmla="*/ 7 w 68"/>
                <a:gd name="T39" fmla="*/ 16 h 16"/>
                <a:gd name="T40" fmla="*/ 7 w 68"/>
                <a:gd name="T41"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16">
                  <a:moveTo>
                    <a:pt x="7" y="13"/>
                  </a:moveTo>
                  <a:cubicBezTo>
                    <a:pt x="7" y="12"/>
                    <a:pt x="8" y="11"/>
                    <a:pt x="8" y="11"/>
                  </a:cubicBezTo>
                  <a:cubicBezTo>
                    <a:pt x="9" y="11"/>
                    <a:pt x="11" y="10"/>
                    <a:pt x="13" y="10"/>
                  </a:cubicBezTo>
                  <a:cubicBezTo>
                    <a:pt x="57" y="10"/>
                    <a:pt x="57" y="10"/>
                    <a:pt x="57" y="10"/>
                  </a:cubicBezTo>
                  <a:cubicBezTo>
                    <a:pt x="58" y="10"/>
                    <a:pt x="59" y="11"/>
                    <a:pt x="60" y="12"/>
                  </a:cubicBezTo>
                  <a:cubicBezTo>
                    <a:pt x="61" y="12"/>
                    <a:pt x="61" y="13"/>
                    <a:pt x="61" y="13"/>
                  </a:cubicBezTo>
                  <a:cubicBezTo>
                    <a:pt x="61" y="16"/>
                    <a:pt x="61" y="16"/>
                    <a:pt x="61" y="16"/>
                  </a:cubicBezTo>
                  <a:cubicBezTo>
                    <a:pt x="68" y="16"/>
                    <a:pt x="68" y="16"/>
                    <a:pt x="68" y="16"/>
                  </a:cubicBezTo>
                  <a:cubicBezTo>
                    <a:pt x="68" y="12"/>
                    <a:pt x="68" y="12"/>
                    <a:pt x="68" y="12"/>
                  </a:cubicBezTo>
                  <a:cubicBezTo>
                    <a:pt x="68" y="9"/>
                    <a:pt x="67" y="7"/>
                    <a:pt x="65" y="6"/>
                  </a:cubicBezTo>
                  <a:cubicBezTo>
                    <a:pt x="63" y="4"/>
                    <a:pt x="61" y="4"/>
                    <a:pt x="57" y="4"/>
                  </a:cubicBezTo>
                  <a:cubicBezTo>
                    <a:pt x="38" y="4"/>
                    <a:pt x="38" y="4"/>
                    <a:pt x="38" y="4"/>
                  </a:cubicBezTo>
                  <a:cubicBezTo>
                    <a:pt x="38" y="0"/>
                    <a:pt x="38" y="0"/>
                    <a:pt x="38" y="0"/>
                  </a:cubicBezTo>
                  <a:cubicBezTo>
                    <a:pt x="30" y="0"/>
                    <a:pt x="30" y="0"/>
                    <a:pt x="30" y="0"/>
                  </a:cubicBezTo>
                  <a:cubicBezTo>
                    <a:pt x="30" y="4"/>
                    <a:pt x="30" y="4"/>
                    <a:pt x="30" y="4"/>
                  </a:cubicBezTo>
                  <a:cubicBezTo>
                    <a:pt x="10" y="4"/>
                    <a:pt x="10" y="4"/>
                    <a:pt x="10" y="4"/>
                  </a:cubicBezTo>
                  <a:cubicBezTo>
                    <a:pt x="7" y="4"/>
                    <a:pt x="5" y="4"/>
                    <a:pt x="3" y="6"/>
                  </a:cubicBezTo>
                  <a:cubicBezTo>
                    <a:pt x="1" y="7"/>
                    <a:pt x="0" y="9"/>
                    <a:pt x="0" y="12"/>
                  </a:cubicBezTo>
                  <a:cubicBezTo>
                    <a:pt x="0" y="16"/>
                    <a:pt x="0" y="16"/>
                    <a:pt x="0" y="16"/>
                  </a:cubicBezTo>
                  <a:cubicBezTo>
                    <a:pt x="7" y="16"/>
                    <a:pt x="7" y="16"/>
                    <a:pt x="7" y="16"/>
                  </a:cubicBezTo>
                  <a:lnTo>
                    <a:pt x="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3"/>
            <p:cNvSpPr>
              <a:spLocks noEditPoints="1"/>
            </p:cNvSpPr>
            <p:nvPr userDrawn="1"/>
          </p:nvSpPr>
          <p:spPr bwMode="auto">
            <a:xfrm>
              <a:off x="8339375" y="-410528"/>
              <a:ext cx="112935" cy="70876"/>
            </a:xfrm>
            <a:custGeom>
              <a:avLst/>
              <a:gdLst>
                <a:gd name="T0" fmla="*/ 64 w 68"/>
                <a:gd name="T1" fmla="*/ 36 h 42"/>
                <a:gd name="T2" fmla="*/ 53 w 68"/>
                <a:gd name="T3" fmla="*/ 35 h 42"/>
                <a:gd name="T4" fmla="*/ 43 w 68"/>
                <a:gd name="T5" fmla="*/ 33 h 42"/>
                <a:gd name="T6" fmla="*/ 55 w 68"/>
                <a:gd name="T7" fmla="*/ 29 h 42"/>
                <a:gd name="T8" fmla="*/ 58 w 68"/>
                <a:gd name="T9" fmla="*/ 26 h 42"/>
                <a:gd name="T10" fmla="*/ 62 w 68"/>
                <a:gd name="T11" fmla="*/ 16 h 42"/>
                <a:gd name="T12" fmla="*/ 62 w 68"/>
                <a:gd name="T13" fmla="*/ 12 h 42"/>
                <a:gd name="T14" fmla="*/ 65 w 68"/>
                <a:gd name="T15" fmla="*/ 12 h 42"/>
                <a:gd name="T16" fmla="*/ 68 w 68"/>
                <a:gd name="T17" fmla="*/ 8 h 42"/>
                <a:gd name="T18" fmla="*/ 68 w 68"/>
                <a:gd name="T19" fmla="*/ 5 h 42"/>
                <a:gd name="T20" fmla="*/ 62 w 68"/>
                <a:gd name="T21" fmla="*/ 5 h 42"/>
                <a:gd name="T22" fmla="*/ 62 w 68"/>
                <a:gd name="T23" fmla="*/ 0 h 42"/>
                <a:gd name="T24" fmla="*/ 55 w 68"/>
                <a:gd name="T25" fmla="*/ 0 h 42"/>
                <a:gd name="T26" fmla="*/ 55 w 68"/>
                <a:gd name="T27" fmla="*/ 5 h 42"/>
                <a:gd name="T28" fmla="*/ 13 w 68"/>
                <a:gd name="T29" fmla="*/ 5 h 42"/>
                <a:gd name="T30" fmla="*/ 13 w 68"/>
                <a:gd name="T31" fmla="*/ 0 h 42"/>
                <a:gd name="T32" fmla="*/ 6 w 68"/>
                <a:gd name="T33" fmla="*/ 0 h 42"/>
                <a:gd name="T34" fmla="*/ 6 w 68"/>
                <a:gd name="T35" fmla="*/ 5 h 42"/>
                <a:gd name="T36" fmla="*/ 0 w 68"/>
                <a:gd name="T37" fmla="*/ 5 h 42"/>
                <a:gd name="T38" fmla="*/ 0 w 68"/>
                <a:gd name="T39" fmla="*/ 12 h 42"/>
                <a:gd name="T40" fmla="*/ 6 w 68"/>
                <a:gd name="T41" fmla="*/ 12 h 42"/>
                <a:gd name="T42" fmla="*/ 6 w 68"/>
                <a:gd name="T43" fmla="*/ 18 h 42"/>
                <a:gd name="T44" fmla="*/ 9 w 68"/>
                <a:gd name="T45" fmla="*/ 25 h 42"/>
                <a:gd name="T46" fmla="*/ 16 w 68"/>
                <a:gd name="T47" fmla="*/ 30 h 42"/>
                <a:gd name="T48" fmla="*/ 25 w 68"/>
                <a:gd name="T49" fmla="*/ 33 h 42"/>
                <a:gd name="T50" fmla="*/ 12 w 68"/>
                <a:gd name="T51" fmla="*/ 35 h 42"/>
                <a:gd name="T52" fmla="*/ 0 w 68"/>
                <a:gd name="T53" fmla="*/ 36 h 42"/>
                <a:gd name="T54" fmla="*/ 0 w 68"/>
                <a:gd name="T55" fmla="*/ 36 h 42"/>
                <a:gd name="T56" fmla="*/ 0 w 68"/>
                <a:gd name="T57" fmla="*/ 42 h 42"/>
                <a:gd name="T58" fmla="*/ 0 w 68"/>
                <a:gd name="T59" fmla="*/ 42 h 42"/>
                <a:gd name="T60" fmla="*/ 27 w 68"/>
                <a:gd name="T61" fmla="*/ 39 h 42"/>
                <a:gd name="T62" fmla="*/ 34 w 68"/>
                <a:gd name="T63" fmla="*/ 37 h 42"/>
                <a:gd name="T64" fmla="*/ 41 w 68"/>
                <a:gd name="T65" fmla="*/ 39 h 42"/>
                <a:gd name="T66" fmla="*/ 54 w 68"/>
                <a:gd name="T67" fmla="*/ 42 h 42"/>
                <a:gd name="T68" fmla="*/ 68 w 68"/>
                <a:gd name="T69" fmla="*/ 42 h 42"/>
                <a:gd name="T70" fmla="*/ 68 w 68"/>
                <a:gd name="T71" fmla="*/ 42 h 42"/>
                <a:gd name="T72" fmla="*/ 68 w 68"/>
                <a:gd name="T73" fmla="*/ 36 h 42"/>
                <a:gd name="T74" fmla="*/ 68 w 68"/>
                <a:gd name="T75" fmla="*/ 36 h 42"/>
                <a:gd name="T76" fmla="*/ 64 w 68"/>
                <a:gd name="T77" fmla="*/ 36 h 42"/>
                <a:gd name="T78" fmla="*/ 55 w 68"/>
                <a:gd name="T79" fmla="*/ 16 h 42"/>
                <a:gd name="T80" fmla="*/ 49 w 68"/>
                <a:gd name="T81" fmla="*/ 24 h 42"/>
                <a:gd name="T82" fmla="*/ 34 w 68"/>
                <a:gd name="T83" fmla="*/ 30 h 42"/>
                <a:gd name="T84" fmla="*/ 19 w 68"/>
                <a:gd name="T85" fmla="*/ 24 h 42"/>
                <a:gd name="T86" fmla="*/ 15 w 68"/>
                <a:gd name="T87" fmla="*/ 21 h 42"/>
                <a:gd name="T88" fmla="*/ 14 w 68"/>
                <a:gd name="T89" fmla="*/ 17 h 42"/>
                <a:gd name="T90" fmla="*/ 13 w 68"/>
                <a:gd name="T91" fmla="*/ 12 h 42"/>
                <a:gd name="T92" fmla="*/ 55 w 68"/>
                <a:gd name="T93" fmla="*/ 12 h 42"/>
                <a:gd name="T94" fmla="*/ 55 w 68"/>
                <a:gd name="T9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42">
                  <a:moveTo>
                    <a:pt x="64" y="36"/>
                  </a:moveTo>
                  <a:cubicBezTo>
                    <a:pt x="59" y="36"/>
                    <a:pt x="56" y="35"/>
                    <a:pt x="53" y="35"/>
                  </a:cubicBezTo>
                  <a:cubicBezTo>
                    <a:pt x="50" y="35"/>
                    <a:pt x="47" y="34"/>
                    <a:pt x="43" y="33"/>
                  </a:cubicBezTo>
                  <a:cubicBezTo>
                    <a:pt x="50" y="30"/>
                    <a:pt x="54" y="29"/>
                    <a:pt x="55" y="29"/>
                  </a:cubicBezTo>
                  <a:cubicBezTo>
                    <a:pt x="56" y="28"/>
                    <a:pt x="57" y="27"/>
                    <a:pt x="58" y="26"/>
                  </a:cubicBezTo>
                  <a:cubicBezTo>
                    <a:pt x="61" y="24"/>
                    <a:pt x="62" y="21"/>
                    <a:pt x="62" y="16"/>
                  </a:cubicBezTo>
                  <a:cubicBezTo>
                    <a:pt x="62" y="12"/>
                    <a:pt x="62" y="12"/>
                    <a:pt x="62" y="12"/>
                  </a:cubicBezTo>
                  <a:cubicBezTo>
                    <a:pt x="65" y="12"/>
                    <a:pt x="65" y="12"/>
                    <a:pt x="65" y="12"/>
                  </a:cubicBezTo>
                  <a:cubicBezTo>
                    <a:pt x="67" y="12"/>
                    <a:pt x="68" y="10"/>
                    <a:pt x="68" y="8"/>
                  </a:cubicBezTo>
                  <a:cubicBezTo>
                    <a:pt x="68" y="5"/>
                    <a:pt x="68" y="5"/>
                    <a:pt x="68" y="5"/>
                  </a:cubicBezTo>
                  <a:cubicBezTo>
                    <a:pt x="62" y="5"/>
                    <a:pt x="62" y="5"/>
                    <a:pt x="62" y="5"/>
                  </a:cubicBezTo>
                  <a:cubicBezTo>
                    <a:pt x="62" y="0"/>
                    <a:pt x="62" y="0"/>
                    <a:pt x="62" y="0"/>
                  </a:cubicBezTo>
                  <a:cubicBezTo>
                    <a:pt x="55" y="0"/>
                    <a:pt x="55" y="0"/>
                    <a:pt x="55" y="0"/>
                  </a:cubicBezTo>
                  <a:cubicBezTo>
                    <a:pt x="55" y="5"/>
                    <a:pt x="55" y="5"/>
                    <a:pt x="55" y="5"/>
                  </a:cubicBezTo>
                  <a:cubicBezTo>
                    <a:pt x="13" y="5"/>
                    <a:pt x="13" y="5"/>
                    <a:pt x="13" y="5"/>
                  </a:cubicBezTo>
                  <a:cubicBezTo>
                    <a:pt x="13" y="0"/>
                    <a:pt x="13" y="0"/>
                    <a:pt x="13" y="0"/>
                  </a:cubicBezTo>
                  <a:cubicBezTo>
                    <a:pt x="6" y="0"/>
                    <a:pt x="6" y="0"/>
                    <a:pt x="6" y="0"/>
                  </a:cubicBezTo>
                  <a:cubicBezTo>
                    <a:pt x="6" y="5"/>
                    <a:pt x="6" y="5"/>
                    <a:pt x="6" y="5"/>
                  </a:cubicBezTo>
                  <a:cubicBezTo>
                    <a:pt x="0" y="5"/>
                    <a:pt x="0" y="5"/>
                    <a:pt x="0" y="5"/>
                  </a:cubicBezTo>
                  <a:cubicBezTo>
                    <a:pt x="0" y="12"/>
                    <a:pt x="0" y="12"/>
                    <a:pt x="0" y="12"/>
                  </a:cubicBezTo>
                  <a:cubicBezTo>
                    <a:pt x="6" y="12"/>
                    <a:pt x="6" y="12"/>
                    <a:pt x="6" y="12"/>
                  </a:cubicBezTo>
                  <a:cubicBezTo>
                    <a:pt x="6" y="18"/>
                    <a:pt x="6" y="18"/>
                    <a:pt x="6" y="18"/>
                  </a:cubicBezTo>
                  <a:cubicBezTo>
                    <a:pt x="6" y="21"/>
                    <a:pt x="7" y="24"/>
                    <a:pt x="9" y="25"/>
                  </a:cubicBezTo>
                  <a:cubicBezTo>
                    <a:pt x="11" y="27"/>
                    <a:pt x="14" y="29"/>
                    <a:pt x="16" y="30"/>
                  </a:cubicBezTo>
                  <a:cubicBezTo>
                    <a:pt x="25" y="33"/>
                    <a:pt x="25" y="33"/>
                    <a:pt x="25" y="33"/>
                  </a:cubicBezTo>
                  <a:cubicBezTo>
                    <a:pt x="21" y="34"/>
                    <a:pt x="17" y="35"/>
                    <a:pt x="12" y="35"/>
                  </a:cubicBezTo>
                  <a:cubicBezTo>
                    <a:pt x="9" y="35"/>
                    <a:pt x="5" y="36"/>
                    <a:pt x="0" y="36"/>
                  </a:cubicBezTo>
                  <a:cubicBezTo>
                    <a:pt x="0" y="36"/>
                    <a:pt x="0" y="36"/>
                    <a:pt x="0" y="36"/>
                  </a:cubicBezTo>
                  <a:cubicBezTo>
                    <a:pt x="0" y="42"/>
                    <a:pt x="0" y="42"/>
                    <a:pt x="0" y="42"/>
                  </a:cubicBezTo>
                  <a:cubicBezTo>
                    <a:pt x="0" y="42"/>
                    <a:pt x="0" y="42"/>
                    <a:pt x="0" y="42"/>
                  </a:cubicBezTo>
                  <a:cubicBezTo>
                    <a:pt x="12" y="42"/>
                    <a:pt x="21" y="41"/>
                    <a:pt x="27" y="39"/>
                  </a:cubicBezTo>
                  <a:cubicBezTo>
                    <a:pt x="28" y="39"/>
                    <a:pt x="31" y="38"/>
                    <a:pt x="34" y="37"/>
                  </a:cubicBezTo>
                  <a:cubicBezTo>
                    <a:pt x="37" y="38"/>
                    <a:pt x="39" y="39"/>
                    <a:pt x="41" y="39"/>
                  </a:cubicBezTo>
                  <a:cubicBezTo>
                    <a:pt x="44" y="40"/>
                    <a:pt x="49" y="41"/>
                    <a:pt x="54" y="42"/>
                  </a:cubicBezTo>
                  <a:cubicBezTo>
                    <a:pt x="58" y="42"/>
                    <a:pt x="63" y="42"/>
                    <a:pt x="68" y="42"/>
                  </a:cubicBezTo>
                  <a:cubicBezTo>
                    <a:pt x="68" y="42"/>
                    <a:pt x="68" y="42"/>
                    <a:pt x="68" y="42"/>
                  </a:cubicBezTo>
                  <a:cubicBezTo>
                    <a:pt x="68" y="36"/>
                    <a:pt x="68" y="36"/>
                    <a:pt x="68" y="36"/>
                  </a:cubicBezTo>
                  <a:cubicBezTo>
                    <a:pt x="68" y="36"/>
                    <a:pt x="68" y="36"/>
                    <a:pt x="68" y="36"/>
                  </a:cubicBezTo>
                  <a:cubicBezTo>
                    <a:pt x="66" y="36"/>
                    <a:pt x="64" y="36"/>
                    <a:pt x="64" y="36"/>
                  </a:cubicBezTo>
                  <a:close/>
                  <a:moveTo>
                    <a:pt x="55" y="16"/>
                  </a:moveTo>
                  <a:cubicBezTo>
                    <a:pt x="55" y="20"/>
                    <a:pt x="53" y="22"/>
                    <a:pt x="49" y="24"/>
                  </a:cubicBezTo>
                  <a:cubicBezTo>
                    <a:pt x="34" y="30"/>
                    <a:pt x="34" y="30"/>
                    <a:pt x="34" y="30"/>
                  </a:cubicBezTo>
                  <a:cubicBezTo>
                    <a:pt x="19" y="24"/>
                    <a:pt x="19" y="24"/>
                    <a:pt x="19" y="24"/>
                  </a:cubicBezTo>
                  <a:cubicBezTo>
                    <a:pt x="17" y="23"/>
                    <a:pt x="16" y="22"/>
                    <a:pt x="15" y="21"/>
                  </a:cubicBezTo>
                  <a:cubicBezTo>
                    <a:pt x="14" y="20"/>
                    <a:pt x="14" y="19"/>
                    <a:pt x="14" y="17"/>
                  </a:cubicBezTo>
                  <a:cubicBezTo>
                    <a:pt x="13" y="12"/>
                    <a:pt x="13" y="12"/>
                    <a:pt x="13" y="12"/>
                  </a:cubicBezTo>
                  <a:cubicBezTo>
                    <a:pt x="55" y="12"/>
                    <a:pt x="55" y="12"/>
                    <a:pt x="55" y="12"/>
                  </a:cubicBezTo>
                  <a:lnTo>
                    <a:pt x="55"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4"/>
            <p:cNvSpPr>
              <a:spLocks/>
            </p:cNvSpPr>
            <p:nvPr userDrawn="1"/>
          </p:nvSpPr>
          <p:spPr bwMode="auto">
            <a:xfrm>
              <a:off x="8081573" y="-437788"/>
              <a:ext cx="56078" cy="98136"/>
            </a:xfrm>
            <a:custGeom>
              <a:avLst/>
              <a:gdLst>
                <a:gd name="T0" fmla="*/ 0 w 34"/>
                <a:gd name="T1" fmla="*/ 7 h 58"/>
                <a:gd name="T2" fmla="*/ 14 w 34"/>
                <a:gd name="T3" fmla="*/ 7 h 58"/>
                <a:gd name="T4" fmla="*/ 14 w 34"/>
                <a:gd name="T5" fmla="*/ 51 h 58"/>
                <a:gd name="T6" fmla="*/ 9 w 34"/>
                <a:gd name="T7" fmla="*/ 51 h 58"/>
                <a:gd name="T8" fmla="*/ 9 w 34"/>
                <a:gd name="T9" fmla="*/ 15 h 58"/>
                <a:gd name="T10" fmla="*/ 2 w 34"/>
                <a:gd name="T11" fmla="*/ 15 h 58"/>
                <a:gd name="T12" fmla="*/ 2 w 34"/>
                <a:gd name="T13" fmla="*/ 51 h 58"/>
                <a:gd name="T14" fmla="*/ 0 w 34"/>
                <a:gd name="T15" fmla="*/ 51 h 58"/>
                <a:gd name="T16" fmla="*/ 0 w 34"/>
                <a:gd name="T17" fmla="*/ 58 h 58"/>
                <a:gd name="T18" fmla="*/ 27 w 34"/>
                <a:gd name="T19" fmla="*/ 58 h 58"/>
                <a:gd name="T20" fmla="*/ 34 w 34"/>
                <a:gd name="T21" fmla="*/ 51 h 58"/>
                <a:gd name="T22" fmla="*/ 34 w 34"/>
                <a:gd name="T23" fmla="*/ 51 h 58"/>
                <a:gd name="T24" fmla="*/ 21 w 34"/>
                <a:gd name="T25" fmla="*/ 51 h 58"/>
                <a:gd name="T26" fmla="*/ 21 w 34"/>
                <a:gd name="T27" fmla="*/ 29 h 58"/>
                <a:gd name="T28" fmla="*/ 34 w 34"/>
                <a:gd name="T29" fmla="*/ 29 h 58"/>
                <a:gd name="T30" fmla="*/ 34 w 34"/>
                <a:gd name="T31" fmla="*/ 22 h 58"/>
                <a:gd name="T32" fmla="*/ 21 w 34"/>
                <a:gd name="T33" fmla="*/ 22 h 58"/>
                <a:gd name="T34" fmla="*/ 21 w 34"/>
                <a:gd name="T35" fmla="*/ 7 h 58"/>
                <a:gd name="T36" fmla="*/ 27 w 34"/>
                <a:gd name="T37" fmla="*/ 7 h 58"/>
                <a:gd name="T38" fmla="*/ 34 w 34"/>
                <a:gd name="T39" fmla="*/ 1 h 58"/>
                <a:gd name="T40" fmla="*/ 34 w 34"/>
                <a:gd name="T41" fmla="*/ 0 h 58"/>
                <a:gd name="T42" fmla="*/ 0 w 34"/>
                <a:gd name="T43" fmla="*/ 0 h 58"/>
                <a:gd name="T44" fmla="*/ 0 w 34"/>
                <a:gd name="T45"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58">
                  <a:moveTo>
                    <a:pt x="0" y="7"/>
                  </a:moveTo>
                  <a:cubicBezTo>
                    <a:pt x="14" y="7"/>
                    <a:pt x="14" y="7"/>
                    <a:pt x="14" y="7"/>
                  </a:cubicBezTo>
                  <a:cubicBezTo>
                    <a:pt x="14" y="51"/>
                    <a:pt x="14" y="51"/>
                    <a:pt x="14" y="51"/>
                  </a:cubicBezTo>
                  <a:cubicBezTo>
                    <a:pt x="9" y="51"/>
                    <a:pt x="9" y="51"/>
                    <a:pt x="9" y="51"/>
                  </a:cubicBezTo>
                  <a:cubicBezTo>
                    <a:pt x="9" y="15"/>
                    <a:pt x="9" y="15"/>
                    <a:pt x="9" y="15"/>
                  </a:cubicBezTo>
                  <a:cubicBezTo>
                    <a:pt x="2" y="15"/>
                    <a:pt x="2" y="15"/>
                    <a:pt x="2" y="15"/>
                  </a:cubicBezTo>
                  <a:cubicBezTo>
                    <a:pt x="2" y="51"/>
                    <a:pt x="2" y="51"/>
                    <a:pt x="2" y="51"/>
                  </a:cubicBezTo>
                  <a:cubicBezTo>
                    <a:pt x="0" y="51"/>
                    <a:pt x="0" y="51"/>
                    <a:pt x="0" y="51"/>
                  </a:cubicBezTo>
                  <a:cubicBezTo>
                    <a:pt x="0" y="58"/>
                    <a:pt x="0" y="58"/>
                    <a:pt x="0" y="58"/>
                  </a:cubicBezTo>
                  <a:cubicBezTo>
                    <a:pt x="27" y="58"/>
                    <a:pt x="27" y="58"/>
                    <a:pt x="27" y="58"/>
                  </a:cubicBezTo>
                  <a:cubicBezTo>
                    <a:pt x="31" y="58"/>
                    <a:pt x="34" y="55"/>
                    <a:pt x="34" y="51"/>
                  </a:cubicBezTo>
                  <a:cubicBezTo>
                    <a:pt x="34" y="51"/>
                    <a:pt x="34" y="51"/>
                    <a:pt x="34" y="51"/>
                  </a:cubicBezTo>
                  <a:cubicBezTo>
                    <a:pt x="21" y="51"/>
                    <a:pt x="21" y="51"/>
                    <a:pt x="21" y="51"/>
                  </a:cubicBezTo>
                  <a:cubicBezTo>
                    <a:pt x="21" y="29"/>
                    <a:pt x="21" y="29"/>
                    <a:pt x="21" y="29"/>
                  </a:cubicBezTo>
                  <a:cubicBezTo>
                    <a:pt x="34" y="29"/>
                    <a:pt x="34" y="29"/>
                    <a:pt x="34" y="29"/>
                  </a:cubicBezTo>
                  <a:cubicBezTo>
                    <a:pt x="34" y="22"/>
                    <a:pt x="34" y="22"/>
                    <a:pt x="34" y="22"/>
                  </a:cubicBezTo>
                  <a:cubicBezTo>
                    <a:pt x="21" y="22"/>
                    <a:pt x="21" y="22"/>
                    <a:pt x="21" y="22"/>
                  </a:cubicBezTo>
                  <a:cubicBezTo>
                    <a:pt x="21" y="7"/>
                    <a:pt x="21" y="7"/>
                    <a:pt x="21" y="7"/>
                  </a:cubicBezTo>
                  <a:cubicBezTo>
                    <a:pt x="27" y="7"/>
                    <a:pt x="27" y="7"/>
                    <a:pt x="27" y="7"/>
                  </a:cubicBezTo>
                  <a:cubicBezTo>
                    <a:pt x="31" y="7"/>
                    <a:pt x="34" y="4"/>
                    <a:pt x="34" y="1"/>
                  </a:cubicBezTo>
                  <a:cubicBezTo>
                    <a:pt x="34" y="0"/>
                    <a:pt x="34" y="0"/>
                    <a:pt x="34" y="0"/>
                  </a:cubicBezTo>
                  <a:cubicBezTo>
                    <a:pt x="0" y="0"/>
                    <a:pt x="0" y="0"/>
                    <a:pt x="0" y="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5"/>
            <p:cNvSpPr>
              <a:spLocks/>
            </p:cNvSpPr>
            <p:nvPr userDrawn="1"/>
          </p:nvSpPr>
          <p:spPr bwMode="auto">
            <a:xfrm>
              <a:off x="8137651" y="-440903"/>
              <a:ext cx="58415" cy="101252"/>
            </a:xfrm>
            <a:custGeom>
              <a:avLst/>
              <a:gdLst>
                <a:gd name="T0" fmla="*/ 30 w 35"/>
                <a:gd name="T1" fmla="*/ 29 h 60"/>
                <a:gd name="T2" fmla="*/ 32 w 35"/>
                <a:gd name="T3" fmla="*/ 12 h 60"/>
                <a:gd name="T4" fmla="*/ 35 w 35"/>
                <a:gd name="T5" fmla="*/ 12 h 60"/>
                <a:gd name="T6" fmla="*/ 35 w 35"/>
                <a:gd name="T7" fmla="*/ 5 h 60"/>
                <a:gd name="T8" fmla="*/ 14 w 35"/>
                <a:gd name="T9" fmla="*/ 5 h 60"/>
                <a:gd name="T10" fmla="*/ 15 w 35"/>
                <a:gd name="T11" fmla="*/ 0 h 60"/>
                <a:gd name="T12" fmla="*/ 7 w 35"/>
                <a:gd name="T13" fmla="*/ 0 h 60"/>
                <a:gd name="T14" fmla="*/ 7 w 35"/>
                <a:gd name="T15" fmla="*/ 1 h 60"/>
                <a:gd name="T16" fmla="*/ 3 w 35"/>
                <a:gd name="T17" fmla="*/ 12 h 60"/>
                <a:gd name="T18" fmla="*/ 1 w 35"/>
                <a:gd name="T19" fmla="*/ 14 h 60"/>
                <a:gd name="T20" fmla="*/ 0 w 35"/>
                <a:gd name="T21" fmla="*/ 14 h 60"/>
                <a:gd name="T22" fmla="*/ 0 w 35"/>
                <a:gd name="T23" fmla="*/ 21 h 60"/>
                <a:gd name="T24" fmla="*/ 1 w 35"/>
                <a:gd name="T25" fmla="*/ 21 h 60"/>
                <a:gd name="T26" fmla="*/ 8 w 35"/>
                <a:gd name="T27" fmla="*/ 18 h 60"/>
                <a:gd name="T28" fmla="*/ 12 w 35"/>
                <a:gd name="T29" fmla="*/ 12 h 60"/>
                <a:gd name="T30" fmla="*/ 24 w 35"/>
                <a:gd name="T31" fmla="*/ 12 h 60"/>
                <a:gd name="T32" fmla="*/ 23 w 35"/>
                <a:gd name="T33" fmla="*/ 29 h 60"/>
                <a:gd name="T34" fmla="*/ 19 w 35"/>
                <a:gd name="T35" fmla="*/ 40 h 60"/>
                <a:gd name="T36" fmla="*/ 15 w 35"/>
                <a:gd name="T37" fmla="*/ 32 h 60"/>
                <a:gd name="T38" fmla="*/ 12 w 35"/>
                <a:gd name="T39" fmla="*/ 20 h 60"/>
                <a:gd name="T40" fmla="*/ 12 w 35"/>
                <a:gd name="T41" fmla="*/ 20 h 60"/>
                <a:gd name="T42" fmla="*/ 5 w 35"/>
                <a:gd name="T43" fmla="*/ 20 h 60"/>
                <a:gd name="T44" fmla="*/ 5 w 35"/>
                <a:gd name="T45" fmla="*/ 20 h 60"/>
                <a:gd name="T46" fmla="*/ 11 w 35"/>
                <a:gd name="T47" fmla="*/ 40 h 60"/>
                <a:gd name="T48" fmla="*/ 14 w 35"/>
                <a:gd name="T49" fmla="*/ 46 h 60"/>
                <a:gd name="T50" fmla="*/ 3 w 35"/>
                <a:gd name="T51" fmla="*/ 53 h 60"/>
                <a:gd name="T52" fmla="*/ 3 w 35"/>
                <a:gd name="T53" fmla="*/ 53 h 60"/>
                <a:gd name="T54" fmla="*/ 3 w 35"/>
                <a:gd name="T55" fmla="*/ 60 h 60"/>
                <a:gd name="T56" fmla="*/ 3 w 35"/>
                <a:gd name="T57" fmla="*/ 60 h 60"/>
                <a:gd name="T58" fmla="*/ 11 w 35"/>
                <a:gd name="T59" fmla="*/ 57 h 60"/>
                <a:gd name="T60" fmla="*/ 19 w 35"/>
                <a:gd name="T61" fmla="*/ 51 h 60"/>
                <a:gd name="T62" fmla="*/ 25 w 35"/>
                <a:gd name="T63" fmla="*/ 55 h 60"/>
                <a:gd name="T64" fmla="*/ 34 w 35"/>
                <a:gd name="T65" fmla="*/ 60 h 60"/>
                <a:gd name="T66" fmla="*/ 35 w 35"/>
                <a:gd name="T67" fmla="*/ 60 h 60"/>
                <a:gd name="T68" fmla="*/ 35 w 35"/>
                <a:gd name="T69" fmla="*/ 53 h 60"/>
                <a:gd name="T70" fmla="*/ 35 w 35"/>
                <a:gd name="T71" fmla="*/ 53 h 60"/>
                <a:gd name="T72" fmla="*/ 24 w 35"/>
                <a:gd name="T73" fmla="*/ 46 h 60"/>
                <a:gd name="T74" fmla="*/ 28 w 35"/>
                <a:gd name="T75" fmla="*/ 38 h 60"/>
                <a:gd name="T76" fmla="*/ 30 w 35"/>
                <a:gd name="T7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60">
                  <a:moveTo>
                    <a:pt x="30" y="29"/>
                  </a:moveTo>
                  <a:cubicBezTo>
                    <a:pt x="31" y="24"/>
                    <a:pt x="31" y="18"/>
                    <a:pt x="32" y="12"/>
                  </a:cubicBezTo>
                  <a:cubicBezTo>
                    <a:pt x="35" y="12"/>
                    <a:pt x="35" y="12"/>
                    <a:pt x="35" y="12"/>
                  </a:cubicBezTo>
                  <a:cubicBezTo>
                    <a:pt x="35" y="5"/>
                    <a:pt x="35" y="5"/>
                    <a:pt x="35" y="5"/>
                  </a:cubicBezTo>
                  <a:cubicBezTo>
                    <a:pt x="14" y="5"/>
                    <a:pt x="14" y="5"/>
                    <a:pt x="14" y="5"/>
                  </a:cubicBezTo>
                  <a:cubicBezTo>
                    <a:pt x="15" y="0"/>
                    <a:pt x="15" y="0"/>
                    <a:pt x="15" y="0"/>
                  </a:cubicBezTo>
                  <a:cubicBezTo>
                    <a:pt x="7" y="0"/>
                    <a:pt x="7" y="0"/>
                    <a:pt x="7" y="0"/>
                  </a:cubicBezTo>
                  <a:cubicBezTo>
                    <a:pt x="7" y="1"/>
                    <a:pt x="7" y="1"/>
                    <a:pt x="7" y="1"/>
                  </a:cubicBezTo>
                  <a:cubicBezTo>
                    <a:pt x="6" y="7"/>
                    <a:pt x="4" y="11"/>
                    <a:pt x="3" y="12"/>
                  </a:cubicBezTo>
                  <a:cubicBezTo>
                    <a:pt x="3" y="13"/>
                    <a:pt x="2" y="14"/>
                    <a:pt x="1" y="14"/>
                  </a:cubicBezTo>
                  <a:cubicBezTo>
                    <a:pt x="0" y="14"/>
                    <a:pt x="0" y="14"/>
                    <a:pt x="0" y="14"/>
                  </a:cubicBezTo>
                  <a:cubicBezTo>
                    <a:pt x="0" y="21"/>
                    <a:pt x="0" y="21"/>
                    <a:pt x="0" y="21"/>
                  </a:cubicBezTo>
                  <a:cubicBezTo>
                    <a:pt x="1" y="21"/>
                    <a:pt x="1" y="21"/>
                    <a:pt x="1" y="21"/>
                  </a:cubicBezTo>
                  <a:cubicBezTo>
                    <a:pt x="4" y="21"/>
                    <a:pt x="6" y="19"/>
                    <a:pt x="8" y="18"/>
                  </a:cubicBezTo>
                  <a:cubicBezTo>
                    <a:pt x="9" y="16"/>
                    <a:pt x="11" y="14"/>
                    <a:pt x="12" y="12"/>
                  </a:cubicBezTo>
                  <a:cubicBezTo>
                    <a:pt x="24" y="12"/>
                    <a:pt x="24" y="12"/>
                    <a:pt x="24" y="12"/>
                  </a:cubicBezTo>
                  <a:cubicBezTo>
                    <a:pt x="23" y="21"/>
                    <a:pt x="23" y="26"/>
                    <a:pt x="23" y="29"/>
                  </a:cubicBezTo>
                  <a:cubicBezTo>
                    <a:pt x="22" y="32"/>
                    <a:pt x="21" y="36"/>
                    <a:pt x="19" y="40"/>
                  </a:cubicBezTo>
                  <a:cubicBezTo>
                    <a:pt x="17" y="37"/>
                    <a:pt x="16" y="35"/>
                    <a:pt x="15" y="32"/>
                  </a:cubicBezTo>
                  <a:cubicBezTo>
                    <a:pt x="14" y="29"/>
                    <a:pt x="13" y="25"/>
                    <a:pt x="12" y="20"/>
                  </a:cubicBezTo>
                  <a:cubicBezTo>
                    <a:pt x="12" y="20"/>
                    <a:pt x="12" y="20"/>
                    <a:pt x="12" y="20"/>
                  </a:cubicBezTo>
                  <a:cubicBezTo>
                    <a:pt x="5" y="20"/>
                    <a:pt x="5" y="20"/>
                    <a:pt x="5" y="20"/>
                  </a:cubicBezTo>
                  <a:cubicBezTo>
                    <a:pt x="5" y="20"/>
                    <a:pt x="5" y="20"/>
                    <a:pt x="5" y="20"/>
                  </a:cubicBezTo>
                  <a:cubicBezTo>
                    <a:pt x="7" y="29"/>
                    <a:pt x="9" y="36"/>
                    <a:pt x="11" y="40"/>
                  </a:cubicBezTo>
                  <a:cubicBezTo>
                    <a:pt x="12" y="41"/>
                    <a:pt x="13" y="43"/>
                    <a:pt x="14" y="46"/>
                  </a:cubicBezTo>
                  <a:cubicBezTo>
                    <a:pt x="11" y="49"/>
                    <a:pt x="7" y="51"/>
                    <a:pt x="3" y="53"/>
                  </a:cubicBezTo>
                  <a:cubicBezTo>
                    <a:pt x="3" y="53"/>
                    <a:pt x="3" y="53"/>
                    <a:pt x="3" y="53"/>
                  </a:cubicBezTo>
                  <a:cubicBezTo>
                    <a:pt x="3" y="60"/>
                    <a:pt x="3" y="60"/>
                    <a:pt x="3" y="60"/>
                  </a:cubicBezTo>
                  <a:cubicBezTo>
                    <a:pt x="3" y="60"/>
                    <a:pt x="3" y="60"/>
                    <a:pt x="3" y="60"/>
                  </a:cubicBezTo>
                  <a:cubicBezTo>
                    <a:pt x="6" y="59"/>
                    <a:pt x="9" y="58"/>
                    <a:pt x="11" y="57"/>
                  </a:cubicBezTo>
                  <a:cubicBezTo>
                    <a:pt x="14" y="55"/>
                    <a:pt x="16" y="54"/>
                    <a:pt x="19" y="51"/>
                  </a:cubicBezTo>
                  <a:cubicBezTo>
                    <a:pt x="21" y="53"/>
                    <a:pt x="23" y="54"/>
                    <a:pt x="25" y="55"/>
                  </a:cubicBezTo>
                  <a:cubicBezTo>
                    <a:pt x="27" y="57"/>
                    <a:pt x="30" y="58"/>
                    <a:pt x="34" y="60"/>
                  </a:cubicBezTo>
                  <a:cubicBezTo>
                    <a:pt x="35" y="60"/>
                    <a:pt x="35" y="60"/>
                    <a:pt x="35" y="60"/>
                  </a:cubicBezTo>
                  <a:cubicBezTo>
                    <a:pt x="35" y="53"/>
                    <a:pt x="35" y="53"/>
                    <a:pt x="35" y="53"/>
                  </a:cubicBezTo>
                  <a:cubicBezTo>
                    <a:pt x="35" y="53"/>
                    <a:pt x="35" y="53"/>
                    <a:pt x="35" y="53"/>
                  </a:cubicBezTo>
                  <a:cubicBezTo>
                    <a:pt x="30" y="51"/>
                    <a:pt x="27" y="49"/>
                    <a:pt x="24" y="46"/>
                  </a:cubicBezTo>
                  <a:cubicBezTo>
                    <a:pt x="26" y="43"/>
                    <a:pt x="27" y="40"/>
                    <a:pt x="28" y="38"/>
                  </a:cubicBezTo>
                  <a:cubicBezTo>
                    <a:pt x="29" y="35"/>
                    <a:pt x="30" y="32"/>
                    <a:pt x="3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6"/>
            <p:cNvSpPr>
              <a:spLocks/>
            </p:cNvSpPr>
            <p:nvPr userDrawn="1"/>
          </p:nvSpPr>
          <p:spPr bwMode="auto">
            <a:xfrm>
              <a:off x="8209306" y="-414422"/>
              <a:ext cx="113713" cy="74770"/>
            </a:xfrm>
            <a:custGeom>
              <a:avLst/>
              <a:gdLst>
                <a:gd name="T0" fmla="*/ 39 w 68"/>
                <a:gd name="T1" fmla="*/ 21 h 44"/>
                <a:gd name="T2" fmla="*/ 62 w 68"/>
                <a:gd name="T3" fmla="*/ 21 h 44"/>
                <a:gd name="T4" fmla="*/ 68 w 68"/>
                <a:gd name="T5" fmla="*/ 15 h 44"/>
                <a:gd name="T6" fmla="*/ 68 w 68"/>
                <a:gd name="T7" fmla="*/ 13 h 44"/>
                <a:gd name="T8" fmla="*/ 39 w 68"/>
                <a:gd name="T9" fmla="*/ 13 h 44"/>
                <a:gd name="T10" fmla="*/ 39 w 68"/>
                <a:gd name="T11" fmla="*/ 0 h 44"/>
                <a:gd name="T12" fmla="*/ 31 w 68"/>
                <a:gd name="T13" fmla="*/ 0 h 44"/>
                <a:gd name="T14" fmla="*/ 31 w 68"/>
                <a:gd name="T15" fmla="*/ 36 h 44"/>
                <a:gd name="T16" fmla="*/ 16 w 68"/>
                <a:gd name="T17" fmla="*/ 36 h 44"/>
                <a:gd name="T18" fmla="*/ 16 w 68"/>
                <a:gd name="T19" fmla="*/ 10 h 44"/>
                <a:gd name="T20" fmla="*/ 8 w 68"/>
                <a:gd name="T21" fmla="*/ 10 h 44"/>
                <a:gd name="T22" fmla="*/ 8 w 68"/>
                <a:gd name="T23" fmla="*/ 36 h 44"/>
                <a:gd name="T24" fmla="*/ 0 w 68"/>
                <a:gd name="T25" fmla="*/ 36 h 44"/>
                <a:gd name="T26" fmla="*/ 0 w 68"/>
                <a:gd name="T27" fmla="*/ 44 h 44"/>
                <a:gd name="T28" fmla="*/ 62 w 68"/>
                <a:gd name="T29" fmla="*/ 44 h 44"/>
                <a:gd name="T30" fmla="*/ 68 w 68"/>
                <a:gd name="T31" fmla="*/ 38 h 44"/>
                <a:gd name="T32" fmla="*/ 68 w 68"/>
                <a:gd name="T33" fmla="*/ 36 h 44"/>
                <a:gd name="T34" fmla="*/ 39 w 68"/>
                <a:gd name="T35" fmla="*/ 36 h 44"/>
                <a:gd name="T36" fmla="*/ 39 w 68"/>
                <a:gd name="T37"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44">
                  <a:moveTo>
                    <a:pt x="39" y="21"/>
                  </a:moveTo>
                  <a:cubicBezTo>
                    <a:pt x="62" y="21"/>
                    <a:pt x="62" y="21"/>
                    <a:pt x="62" y="21"/>
                  </a:cubicBezTo>
                  <a:cubicBezTo>
                    <a:pt x="65" y="21"/>
                    <a:pt x="68" y="18"/>
                    <a:pt x="68" y="15"/>
                  </a:cubicBezTo>
                  <a:cubicBezTo>
                    <a:pt x="68" y="13"/>
                    <a:pt x="68" y="13"/>
                    <a:pt x="68" y="13"/>
                  </a:cubicBezTo>
                  <a:cubicBezTo>
                    <a:pt x="39" y="13"/>
                    <a:pt x="39" y="13"/>
                    <a:pt x="39" y="13"/>
                  </a:cubicBezTo>
                  <a:cubicBezTo>
                    <a:pt x="39" y="0"/>
                    <a:pt x="39" y="0"/>
                    <a:pt x="39" y="0"/>
                  </a:cubicBezTo>
                  <a:cubicBezTo>
                    <a:pt x="31" y="0"/>
                    <a:pt x="31" y="0"/>
                    <a:pt x="31" y="0"/>
                  </a:cubicBezTo>
                  <a:cubicBezTo>
                    <a:pt x="31" y="36"/>
                    <a:pt x="31" y="36"/>
                    <a:pt x="31" y="36"/>
                  </a:cubicBezTo>
                  <a:cubicBezTo>
                    <a:pt x="16" y="36"/>
                    <a:pt x="16" y="36"/>
                    <a:pt x="16" y="36"/>
                  </a:cubicBezTo>
                  <a:cubicBezTo>
                    <a:pt x="16" y="10"/>
                    <a:pt x="16" y="10"/>
                    <a:pt x="16" y="10"/>
                  </a:cubicBezTo>
                  <a:cubicBezTo>
                    <a:pt x="8" y="10"/>
                    <a:pt x="8" y="10"/>
                    <a:pt x="8" y="10"/>
                  </a:cubicBezTo>
                  <a:cubicBezTo>
                    <a:pt x="8" y="36"/>
                    <a:pt x="8" y="36"/>
                    <a:pt x="8" y="36"/>
                  </a:cubicBezTo>
                  <a:cubicBezTo>
                    <a:pt x="0" y="36"/>
                    <a:pt x="0" y="36"/>
                    <a:pt x="0" y="36"/>
                  </a:cubicBezTo>
                  <a:cubicBezTo>
                    <a:pt x="0" y="44"/>
                    <a:pt x="0" y="44"/>
                    <a:pt x="0" y="44"/>
                  </a:cubicBezTo>
                  <a:cubicBezTo>
                    <a:pt x="62" y="44"/>
                    <a:pt x="62" y="44"/>
                    <a:pt x="62" y="44"/>
                  </a:cubicBezTo>
                  <a:cubicBezTo>
                    <a:pt x="65" y="44"/>
                    <a:pt x="68" y="41"/>
                    <a:pt x="68" y="38"/>
                  </a:cubicBezTo>
                  <a:cubicBezTo>
                    <a:pt x="68" y="36"/>
                    <a:pt x="68" y="36"/>
                    <a:pt x="68" y="36"/>
                  </a:cubicBezTo>
                  <a:cubicBezTo>
                    <a:pt x="39" y="36"/>
                    <a:pt x="39" y="36"/>
                    <a:pt x="39" y="36"/>
                  </a:cubicBez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7"/>
            <p:cNvSpPr>
              <a:spLocks/>
            </p:cNvSpPr>
            <p:nvPr userDrawn="1"/>
          </p:nvSpPr>
          <p:spPr bwMode="auto">
            <a:xfrm>
              <a:off x="8209306" y="-440903"/>
              <a:ext cx="115271" cy="40501"/>
            </a:xfrm>
            <a:custGeom>
              <a:avLst/>
              <a:gdLst>
                <a:gd name="T0" fmla="*/ 68 w 69"/>
                <a:gd name="T1" fmla="*/ 17 h 24"/>
                <a:gd name="T2" fmla="*/ 63 w 69"/>
                <a:gd name="T3" fmla="*/ 16 h 24"/>
                <a:gd name="T4" fmla="*/ 60 w 69"/>
                <a:gd name="T5" fmla="*/ 13 h 24"/>
                <a:gd name="T6" fmla="*/ 56 w 69"/>
                <a:gd name="T7" fmla="*/ 7 h 24"/>
                <a:gd name="T8" fmla="*/ 52 w 69"/>
                <a:gd name="T9" fmla="*/ 2 h 24"/>
                <a:gd name="T10" fmla="*/ 44 w 69"/>
                <a:gd name="T11" fmla="*/ 0 h 24"/>
                <a:gd name="T12" fmla="*/ 22 w 69"/>
                <a:gd name="T13" fmla="*/ 0 h 24"/>
                <a:gd name="T14" fmla="*/ 11 w 69"/>
                <a:gd name="T15" fmla="*/ 7 h 24"/>
                <a:gd name="T16" fmla="*/ 8 w 69"/>
                <a:gd name="T17" fmla="*/ 13 h 24"/>
                <a:gd name="T18" fmla="*/ 4 w 69"/>
                <a:gd name="T19" fmla="*/ 17 h 24"/>
                <a:gd name="T20" fmla="*/ 0 w 69"/>
                <a:gd name="T21" fmla="*/ 17 h 24"/>
                <a:gd name="T22" fmla="*/ 0 w 69"/>
                <a:gd name="T23" fmla="*/ 17 h 24"/>
                <a:gd name="T24" fmla="*/ 0 w 69"/>
                <a:gd name="T25" fmla="*/ 24 h 24"/>
                <a:gd name="T26" fmla="*/ 0 w 69"/>
                <a:gd name="T27" fmla="*/ 24 h 24"/>
                <a:gd name="T28" fmla="*/ 8 w 69"/>
                <a:gd name="T29" fmla="*/ 23 h 24"/>
                <a:gd name="T30" fmla="*/ 15 w 69"/>
                <a:gd name="T31" fmla="*/ 17 h 24"/>
                <a:gd name="T32" fmla="*/ 18 w 69"/>
                <a:gd name="T33" fmla="*/ 10 h 24"/>
                <a:gd name="T34" fmla="*/ 20 w 69"/>
                <a:gd name="T35" fmla="*/ 8 h 24"/>
                <a:gd name="T36" fmla="*/ 23 w 69"/>
                <a:gd name="T37" fmla="*/ 8 h 24"/>
                <a:gd name="T38" fmla="*/ 44 w 69"/>
                <a:gd name="T39" fmla="*/ 8 h 24"/>
                <a:gd name="T40" fmla="*/ 48 w 69"/>
                <a:gd name="T41" fmla="*/ 8 h 24"/>
                <a:gd name="T42" fmla="*/ 50 w 69"/>
                <a:gd name="T43" fmla="*/ 10 h 24"/>
                <a:gd name="T44" fmla="*/ 54 w 69"/>
                <a:gd name="T45" fmla="*/ 18 h 24"/>
                <a:gd name="T46" fmla="*/ 59 w 69"/>
                <a:gd name="T47" fmla="*/ 23 h 24"/>
                <a:gd name="T48" fmla="*/ 68 w 69"/>
                <a:gd name="T49" fmla="*/ 24 h 24"/>
                <a:gd name="T50" fmla="*/ 69 w 69"/>
                <a:gd name="T51" fmla="*/ 24 h 24"/>
                <a:gd name="T52" fmla="*/ 69 w 69"/>
                <a:gd name="T53" fmla="*/ 17 h 24"/>
                <a:gd name="T54" fmla="*/ 68 w 69"/>
                <a:gd name="T55"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24">
                  <a:moveTo>
                    <a:pt x="68" y="17"/>
                  </a:moveTo>
                  <a:cubicBezTo>
                    <a:pt x="66" y="17"/>
                    <a:pt x="64" y="17"/>
                    <a:pt x="63" y="16"/>
                  </a:cubicBezTo>
                  <a:cubicBezTo>
                    <a:pt x="61" y="16"/>
                    <a:pt x="60" y="15"/>
                    <a:pt x="60" y="13"/>
                  </a:cubicBezTo>
                  <a:cubicBezTo>
                    <a:pt x="56" y="7"/>
                    <a:pt x="56" y="7"/>
                    <a:pt x="56" y="7"/>
                  </a:cubicBezTo>
                  <a:cubicBezTo>
                    <a:pt x="55" y="4"/>
                    <a:pt x="54" y="3"/>
                    <a:pt x="52" y="2"/>
                  </a:cubicBezTo>
                  <a:cubicBezTo>
                    <a:pt x="51" y="1"/>
                    <a:pt x="48" y="0"/>
                    <a:pt x="44" y="0"/>
                  </a:cubicBezTo>
                  <a:cubicBezTo>
                    <a:pt x="22" y="0"/>
                    <a:pt x="22" y="0"/>
                    <a:pt x="22" y="0"/>
                  </a:cubicBezTo>
                  <a:cubicBezTo>
                    <a:pt x="17" y="0"/>
                    <a:pt x="13" y="3"/>
                    <a:pt x="11" y="7"/>
                  </a:cubicBezTo>
                  <a:cubicBezTo>
                    <a:pt x="8" y="13"/>
                    <a:pt x="8" y="13"/>
                    <a:pt x="8" y="13"/>
                  </a:cubicBezTo>
                  <a:cubicBezTo>
                    <a:pt x="7" y="15"/>
                    <a:pt x="6" y="16"/>
                    <a:pt x="4" y="17"/>
                  </a:cubicBezTo>
                  <a:cubicBezTo>
                    <a:pt x="4" y="17"/>
                    <a:pt x="2" y="17"/>
                    <a:pt x="0" y="17"/>
                  </a:cubicBezTo>
                  <a:cubicBezTo>
                    <a:pt x="0" y="17"/>
                    <a:pt x="0" y="17"/>
                    <a:pt x="0" y="17"/>
                  </a:cubicBezTo>
                  <a:cubicBezTo>
                    <a:pt x="0" y="24"/>
                    <a:pt x="0" y="24"/>
                    <a:pt x="0" y="24"/>
                  </a:cubicBezTo>
                  <a:cubicBezTo>
                    <a:pt x="0" y="24"/>
                    <a:pt x="0" y="24"/>
                    <a:pt x="0" y="24"/>
                  </a:cubicBezTo>
                  <a:cubicBezTo>
                    <a:pt x="3" y="24"/>
                    <a:pt x="6" y="24"/>
                    <a:pt x="8" y="23"/>
                  </a:cubicBezTo>
                  <a:cubicBezTo>
                    <a:pt x="11" y="22"/>
                    <a:pt x="13" y="20"/>
                    <a:pt x="15" y="17"/>
                  </a:cubicBezTo>
                  <a:cubicBezTo>
                    <a:pt x="18" y="10"/>
                    <a:pt x="18" y="10"/>
                    <a:pt x="18" y="10"/>
                  </a:cubicBezTo>
                  <a:cubicBezTo>
                    <a:pt x="19" y="9"/>
                    <a:pt x="19" y="9"/>
                    <a:pt x="20" y="8"/>
                  </a:cubicBezTo>
                  <a:cubicBezTo>
                    <a:pt x="21" y="8"/>
                    <a:pt x="21" y="8"/>
                    <a:pt x="23" y="8"/>
                  </a:cubicBezTo>
                  <a:cubicBezTo>
                    <a:pt x="44" y="8"/>
                    <a:pt x="44" y="8"/>
                    <a:pt x="44" y="8"/>
                  </a:cubicBezTo>
                  <a:cubicBezTo>
                    <a:pt x="46" y="8"/>
                    <a:pt x="47" y="8"/>
                    <a:pt x="48" y="8"/>
                  </a:cubicBezTo>
                  <a:cubicBezTo>
                    <a:pt x="49" y="8"/>
                    <a:pt x="49" y="9"/>
                    <a:pt x="50" y="10"/>
                  </a:cubicBezTo>
                  <a:cubicBezTo>
                    <a:pt x="54" y="18"/>
                    <a:pt x="54" y="18"/>
                    <a:pt x="54" y="18"/>
                  </a:cubicBezTo>
                  <a:cubicBezTo>
                    <a:pt x="55" y="20"/>
                    <a:pt x="57" y="22"/>
                    <a:pt x="59" y="23"/>
                  </a:cubicBezTo>
                  <a:cubicBezTo>
                    <a:pt x="61" y="24"/>
                    <a:pt x="64" y="24"/>
                    <a:pt x="68" y="24"/>
                  </a:cubicBezTo>
                  <a:cubicBezTo>
                    <a:pt x="69" y="24"/>
                    <a:pt x="69" y="24"/>
                    <a:pt x="69" y="24"/>
                  </a:cubicBezTo>
                  <a:cubicBezTo>
                    <a:pt x="69" y="17"/>
                    <a:pt x="69" y="17"/>
                    <a:pt x="69" y="17"/>
                  </a:cubicBezTo>
                  <a:lnTo>
                    <a:pt x="68"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8"/>
            <p:cNvSpPr>
              <a:spLocks noEditPoints="1"/>
            </p:cNvSpPr>
            <p:nvPr userDrawn="1"/>
          </p:nvSpPr>
          <p:spPr bwMode="auto">
            <a:xfrm>
              <a:off x="7600239" y="-267218"/>
              <a:ext cx="59972" cy="59193"/>
            </a:xfrm>
            <a:custGeom>
              <a:avLst/>
              <a:gdLst>
                <a:gd name="T0" fmla="*/ 6 w 36"/>
                <a:gd name="T1" fmla="*/ 20 h 35"/>
                <a:gd name="T2" fmla="*/ 10 w 36"/>
                <a:gd name="T3" fmla="*/ 19 h 35"/>
                <a:gd name="T4" fmla="*/ 18 w 36"/>
                <a:gd name="T5" fmla="*/ 20 h 35"/>
                <a:gd name="T6" fmla="*/ 14 w 36"/>
                <a:gd name="T7" fmla="*/ 29 h 35"/>
                <a:gd name="T8" fmla="*/ 16 w 36"/>
                <a:gd name="T9" fmla="*/ 33 h 35"/>
                <a:gd name="T10" fmla="*/ 2 w 36"/>
                <a:gd name="T11" fmla="*/ 35 h 35"/>
                <a:gd name="T12" fmla="*/ 9 w 36"/>
                <a:gd name="T13" fmla="*/ 29 h 35"/>
                <a:gd name="T14" fmla="*/ 5 w 36"/>
                <a:gd name="T15" fmla="*/ 23 h 35"/>
                <a:gd name="T16" fmla="*/ 1 w 36"/>
                <a:gd name="T17" fmla="*/ 20 h 35"/>
                <a:gd name="T18" fmla="*/ 9 w 36"/>
                <a:gd name="T19" fmla="*/ 8 h 35"/>
                <a:gd name="T20" fmla="*/ 12 w 36"/>
                <a:gd name="T21" fmla="*/ 0 h 35"/>
                <a:gd name="T22" fmla="*/ 19 w 36"/>
                <a:gd name="T23" fmla="*/ 8 h 35"/>
                <a:gd name="T24" fmla="*/ 12 w 36"/>
                <a:gd name="T25" fmla="*/ 11 h 35"/>
                <a:gd name="T26" fmla="*/ 13 w 36"/>
                <a:gd name="T27" fmla="*/ 12 h 35"/>
                <a:gd name="T28" fmla="*/ 17 w 36"/>
                <a:gd name="T29" fmla="*/ 18 h 35"/>
                <a:gd name="T30" fmla="*/ 12 w 36"/>
                <a:gd name="T31" fmla="*/ 18 h 35"/>
                <a:gd name="T32" fmla="*/ 9 w 36"/>
                <a:gd name="T33" fmla="*/ 13 h 35"/>
                <a:gd name="T34" fmla="*/ 0 w 36"/>
                <a:gd name="T35" fmla="*/ 17 h 35"/>
                <a:gd name="T36" fmla="*/ 1 w 36"/>
                <a:gd name="T37" fmla="*/ 11 h 35"/>
                <a:gd name="T38" fmla="*/ 2 w 36"/>
                <a:gd name="T39" fmla="*/ 3 h 35"/>
                <a:gd name="T40" fmla="*/ 7 w 36"/>
                <a:gd name="T41" fmla="*/ 6 h 35"/>
                <a:gd name="T42" fmla="*/ 2 w 36"/>
                <a:gd name="T43" fmla="*/ 3 h 35"/>
                <a:gd name="T44" fmla="*/ 11 w 36"/>
                <a:gd name="T45" fmla="*/ 28 h 35"/>
                <a:gd name="T46" fmla="*/ 8 w 36"/>
                <a:gd name="T47" fmla="*/ 23 h 35"/>
                <a:gd name="T48" fmla="*/ 17 w 36"/>
                <a:gd name="T49" fmla="*/ 1 h 35"/>
                <a:gd name="T50" fmla="*/ 15 w 36"/>
                <a:gd name="T51" fmla="*/ 7 h 35"/>
                <a:gd name="T52" fmla="*/ 17 w 36"/>
                <a:gd name="T53" fmla="*/ 1 h 35"/>
                <a:gd name="T54" fmla="*/ 26 w 36"/>
                <a:gd name="T55" fmla="*/ 1 h 35"/>
                <a:gd name="T56" fmla="*/ 35 w 36"/>
                <a:gd name="T57" fmla="*/ 7 h 35"/>
                <a:gd name="T58" fmla="*/ 33 w 36"/>
                <a:gd name="T59" fmla="*/ 9 h 35"/>
                <a:gd name="T60" fmla="*/ 36 w 36"/>
                <a:gd name="T61" fmla="*/ 32 h 35"/>
                <a:gd name="T62" fmla="*/ 27 w 36"/>
                <a:gd name="T63" fmla="*/ 28 h 35"/>
                <a:gd name="T64" fmla="*/ 17 w 36"/>
                <a:gd name="T65" fmla="*/ 33 h 35"/>
                <a:gd name="T66" fmla="*/ 21 w 36"/>
                <a:gd name="T67" fmla="*/ 14 h 35"/>
                <a:gd name="T68" fmla="*/ 18 w 36"/>
                <a:gd name="T69" fmla="*/ 14 h 35"/>
                <a:gd name="T70" fmla="*/ 30 w 36"/>
                <a:gd name="T71" fmla="*/ 9 h 35"/>
                <a:gd name="T72" fmla="*/ 23 w 36"/>
                <a:gd name="T73" fmla="*/ 10 h 35"/>
                <a:gd name="T74" fmla="*/ 30 w 36"/>
                <a:gd name="T75"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35">
                  <a:moveTo>
                    <a:pt x="1" y="20"/>
                  </a:moveTo>
                  <a:cubicBezTo>
                    <a:pt x="6" y="20"/>
                    <a:pt x="6" y="20"/>
                    <a:pt x="6" y="20"/>
                  </a:cubicBezTo>
                  <a:cubicBezTo>
                    <a:pt x="7" y="20"/>
                    <a:pt x="7" y="19"/>
                    <a:pt x="8" y="18"/>
                  </a:cubicBezTo>
                  <a:cubicBezTo>
                    <a:pt x="10" y="19"/>
                    <a:pt x="10" y="19"/>
                    <a:pt x="10" y="19"/>
                  </a:cubicBezTo>
                  <a:cubicBezTo>
                    <a:pt x="10" y="19"/>
                    <a:pt x="9" y="20"/>
                    <a:pt x="9" y="20"/>
                  </a:cubicBezTo>
                  <a:cubicBezTo>
                    <a:pt x="18" y="20"/>
                    <a:pt x="18" y="20"/>
                    <a:pt x="18" y="20"/>
                  </a:cubicBezTo>
                  <a:cubicBezTo>
                    <a:pt x="18" y="23"/>
                    <a:pt x="18" y="23"/>
                    <a:pt x="18" y="23"/>
                  </a:cubicBezTo>
                  <a:cubicBezTo>
                    <a:pt x="17" y="25"/>
                    <a:pt x="15" y="27"/>
                    <a:pt x="14" y="29"/>
                  </a:cubicBezTo>
                  <a:cubicBezTo>
                    <a:pt x="15" y="29"/>
                    <a:pt x="16" y="30"/>
                    <a:pt x="18" y="31"/>
                  </a:cubicBezTo>
                  <a:cubicBezTo>
                    <a:pt x="16" y="33"/>
                    <a:pt x="16" y="33"/>
                    <a:pt x="16" y="33"/>
                  </a:cubicBezTo>
                  <a:cubicBezTo>
                    <a:pt x="15" y="32"/>
                    <a:pt x="13" y="31"/>
                    <a:pt x="12" y="31"/>
                  </a:cubicBezTo>
                  <a:cubicBezTo>
                    <a:pt x="9" y="32"/>
                    <a:pt x="6" y="34"/>
                    <a:pt x="2" y="35"/>
                  </a:cubicBezTo>
                  <a:cubicBezTo>
                    <a:pt x="1" y="34"/>
                    <a:pt x="1" y="33"/>
                    <a:pt x="0" y="33"/>
                  </a:cubicBezTo>
                  <a:cubicBezTo>
                    <a:pt x="4" y="32"/>
                    <a:pt x="7" y="31"/>
                    <a:pt x="9" y="29"/>
                  </a:cubicBezTo>
                  <a:cubicBezTo>
                    <a:pt x="7" y="28"/>
                    <a:pt x="5" y="27"/>
                    <a:pt x="3" y="26"/>
                  </a:cubicBezTo>
                  <a:cubicBezTo>
                    <a:pt x="3" y="25"/>
                    <a:pt x="4" y="24"/>
                    <a:pt x="5" y="23"/>
                  </a:cubicBezTo>
                  <a:cubicBezTo>
                    <a:pt x="1" y="23"/>
                    <a:pt x="1" y="23"/>
                    <a:pt x="1" y="23"/>
                  </a:cubicBezTo>
                  <a:lnTo>
                    <a:pt x="1" y="20"/>
                  </a:lnTo>
                  <a:close/>
                  <a:moveTo>
                    <a:pt x="1" y="8"/>
                  </a:moveTo>
                  <a:cubicBezTo>
                    <a:pt x="9" y="8"/>
                    <a:pt x="9" y="8"/>
                    <a:pt x="9" y="8"/>
                  </a:cubicBezTo>
                  <a:cubicBezTo>
                    <a:pt x="9" y="0"/>
                    <a:pt x="9" y="0"/>
                    <a:pt x="9" y="0"/>
                  </a:cubicBezTo>
                  <a:cubicBezTo>
                    <a:pt x="12" y="0"/>
                    <a:pt x="12" y="0"/>
                    <a:pt x="12" y="0"/>
                  </a:cubicBezTo>
                  <a:cubicBezTo>
                    <a:pt x="12" y="8"/>
                    <a:pt x="12" y="8"/>
                    <a:pt x="12" y="8"/>
                  </a:cubicBezTo>
                  <a:cubicBezTo>
                    <a:pt x="19" y="8"/>
                    <a:pt x="19" y="8"/>
                    <a:pt x="19" y="8"/>
                  </a:cubicBezTo>
                  <a:cubicBezTo>
                    <a:pt x="19" y="11"/>
                    <a:pt x="19" y="11"/>
                    <a:pt x="19" y="11"/>
                  </a:cubicBezTo>
                  <a:cubicBezTo>
                    <a:pt x="12" y="11"/>
                    <a:pt x="12" y="11"/>
                    <a:pt x="12" y="11"/>
                  </a:cubicBezTo>
                  <a:cubicBezTo>
                    <a:pt x="12" y="13"/>
                    <a:pt x="12" y="13"/>
                    <a:pt x="12" y="13"/>
                  </a:cubicBezTo>
                  <a:cubicBezTo>
                    <a:pt x="13" y="12"/>
                    <a:pt x="13" y="12"/>
                    <a:pt x="13" y="12"/>
                  </a:cubicBezTo>
                  <a:cubicBezTo>
                    <a:pt x="15" y="13"/>
                    <a:pt x="17" y="15"/>
                    <a:pt x="18" y="16"/>
                  </a:cubicBezTo>
                  <a:cubicBezTo>
                    <a:pt x="17" y="18"/>
                    <a:pt x="17" y="18"/>
                    <a:pt x="17" y="18"/>
                  </a:cubicBezTo>
                  <a:cubicBezTo>
                    <a:pt x="15" y="17"/>
                    <a:pt x="14" y="15"/>
                    <a:pt x="12" y="14"/>
                  </a:cubicBezTo>
                  <a:cubicBezTo>
                    <a:pt x="12" y="18"/>
                    <a:pt x="12" y="18"/>
                    <a:pt x="12" y="18"/>
                  </a:cubicBezTo>
                  <a:cubicBezTo>
                    <a:pt x="9" y="18"/>
                    <a:pt x="9" y="18"/>
                    <a:pt x="9" y="18"/>
                  </a:cubicBezTo>
                  <a:cubicBezTo>
                    <a:pt x="9" y="13"/>
                    <a:pt x="9" y="13"/>
                    <a:pt x="9" y="13"/>
                  </a:cubicBezTo>
                  <a:cubicBezTo>
                    <a:pt x="7" y="15"/>
                    <a:pt x="5" y="17"/>
                    <a:pt x="2" y="19"/>
                  </a:cubicBezTo>
                  <a:cubicBezTo>
                    <a:pt x="1" y="18"/>
                    <a:pt x="1" y="17"/>
                    <a:pt x="0" y="17"/>
                  </a:cubicBezTo>
                  <a:cubicBezTo>
                    <a:pt x="3" y="15"/>
                    <a:pt x="6" y="13"/>
                    <a:pt x="8" y="11"/>
                  </a:cubicBezTo>
                  <a:cubicBezTo>
                    <a:pt x="1" y="11"/>
                    <a:pt x="1" y="11"/>
                    <a:pt x="1" y="11"/>
                  </a:cubicBezTo>
                  <a:lnTo>
                    <a:pt x="1" y="8"/>
                  </a:lnTo>
                  <a:close/>
                  <a:moveTo>
                    <a:pt x="2" y="3"/>
                  </a:moveTo>
                  <a:cubicBezTo>
                    <a:pt x="4" y="2"/>
                    <a:pt x="4" y="2"/>
                    <a:pt x="4" y="2"/>
                  </a:cubicBezTo>
                  <a:cubicBezTo>
                    <a:pt x="5" y="3"/>
                    <a:pt x="6" y="4"/>
                    <a:pt x="7" y="6"/>
                  </a:cubicBezTo>
                  <a:cubicBezTo>
                    <a:pt x="5" y="7"/>
                    <a:pt x="5" y="7"/>
                    <a:pt x="5" y="7"/>
                  </a:cubicBezTo>
                  <a:cubicBezTo>
                    <a:pt x="4" y="6"/>
                    <a:pt x="3" y="4"/>
                    <a:pt x="2" y="3"/>
                  </a:cubicBezTo>
                  <a:close/>
                  <a:moveTo>
                    <a:pt x="6" y="25"/>
                  </a:moveTo>
                  <a:cubicBezTo>
                    <a:pt x="8" y="26"/>
                    <a:pt x="9" y="27"/>
                    <a:pt x="11" y="28"/>
                  </a:cubicBezTo>
                  <a:cubicBezTo>
                    <a:pt x="13" y="26"/>
                    <a:pt x="14" y="25"/>
                    <a:pt x="15" y="23"/>
                  </a:cubicBezTo>
                  <a:cubicBezTo>
                    <a:pt x="8" y="23"/>
                    <a:pt x="8" y="23"/>
                    <a:pt x="8" y="23"/>
                  </a:cubicBezTo>
                  <a:cubicBezTo>
                    <a:pt x="7" y="24"/>
                    <a:pt x="7" y="24"/>
                    <a:pt x="6" y="25"/>
                  </a:cubicBezTo>
                  <a:close/>
                  <a:moveTo>
                    <a:pt x="17" y="1"/>
                  </a:moveTo>
                  <a:cubicBezTo>
                    <a:pt x="19" y="3"/>
                    <a:pt x="19" y="3"/>
                    <a:pt x="19" y="3"/>
                  </a:cubicBezTo>
                  <a:cubicBezTo>
                    <a:pt x="18" y="4"/>
                    <a:pt x="17" y="6"/>
                    <a:pt x="15" y="7"/>
                  </a:cubicBezTo>
                  <a:cubicBezTo>
                    <a:pt x="15" y="7"/>
                    <a:pt x="14" y="7"/>
                    <a:pt x="14" y="6"/>
                  </a:cubicBezTo>
                  <a:cubicBezTo>
                    <a:pt x="15" y="5"/>
                    <a:pt x="16" y="3"/>
                    <a:pt x="17" y="1"/>
                  </a:cubicBezTo>
                  <a:close/>
                  <a:moveTo>
                    <a:pt x="23" y="0"/>
                  </a:moveTo>
                  <a:cubicBezTo>
                    <a:pt x="26" y="1"/>
                    <a:pt x="26" y="1"/>
                    <a:pt x="26" y="1"/>
                  </a:cubicBezTo>
                  <a:cubicBezTo>
                    <a:pt x="26" y="3"/>
                    <a:pt x="25" y="5"/>
                    <a:pt x="25" y="7"/>
                  </a:cubicBezTo>
                  <a:cubicBezTo>
                    <a:pt x="35" y="7"/>
                    <a:pt x="35" y="7"/>
                    <a:pt x="35" y="7"/>
                  </a:cubicBezTo>
                  <a:cubicBezTo>
                    <a:pt x="35" y="9"/>
                    <a:pt x="35" y="9"/>
                    <a:pt x="35" y="9"/>
                  </a:cubicBezTo>
                  <a:cubicBezTo>
                    <a:pt x="33" y="9"/>
                    <a:pt x="33" y="9"/>
                    <a:pt x="33" y="9"/>
                  </a:cubicBezTo>
                  <a:cubicBezTo>
                    <a:pt x="33" y="16"/>
                    <a:pt x="31" y="22"/>
                    <a:pt x="29" y="26"/>
                  </a:cubicBezTo>
                  <a:cubicBezTo>
                    <a:pt x="31" y="28"/>
                    <a:pt x="33" y="30"/>
                    <a:pt x="36" y="32"/>
                  </a:cubicBezTo>
                  <a:cubicBezTo>
                    <a:pt x="35" y="33"/>
                    <a:pt x="34" y="34"/>
                    <a:pt x="34" y="35"/>
                  </a:cubicBezTo>
                  <a:cubicBezTo>
                    <a:pt x="31" y="33"/>
                    <a:pt x="29" y="31"/>
                    <a:pt x="27" y="28"/>
                  </a:cubicBezTo>
                  <a:cubicBezTo>
                    <a:pt x="25" y="31"/>
                    <a:pt x="22" y="33"/>
                    <a:pt x="19" y="35"/>
                  </a:cubicBezTo>
                  <a:cubicBezTo>
                    <a:pt x="19" y="35"/>
                    <a:pt x="18" y="34"/>
                    <a:pt x="17" y="33"/>
                  </a:cubicBezTo>
                  <a:cubicBezTo>
                    <a:pt x="20" y="31"/>
                    <a:pt x="23" y="28"/>
                    <a:pt x="25" y="26"/>
                  </a:cubicBezTo>
                  <a:cubicBezTo>
                    <a:pt x="23" y="22"/>
                    <a:pt x="22" y="19"/>
                    <a:pt x="21" y="14"/>
                  </a:cubicBezTo>
                  <a:cubicBezTo>
                    <a:pt x="21" y="15"/>
                    <a:pt x="20" y="16"/>
                    <a:pt x="20" y="17"/>
                  </a:cubicBezTo>
                  <a:cubicBezTo>
                    <a:pt x="19" y="16"/>
                    <a:pt x="19" y="15"/>
                    <a:pt x="18" y="14"/>
                  </a:cubicBezTo>
                  <a:cubicBezTo>
                    <a:pt x="21" y="11"/>
                    <a:pt x="23" y="6"/>
                    <a:pt x="23" y="0"/>
                  </a:cubicBezTo>
                  <a:close/>
                  <a:moveTo>
                    <a:pt x="30" y="9"/>
                  </a:moveTo>
                  <a:cubicBezTo>
                    <a:pt x="24" y="9"/>
                    <a:pt x="24" y="9"/>
                    <a:pt x="24" y="9"/>
                  </a:cubicBezTo>
                  <a:cubicBezTo>
                    <a:pt x="24" y="10"/>
                    <a:pt x="23" y="10"/>
                    <a:pt x="23" y="10"/>
                  </a:cubicBezTo>
                  <a:cubicBezTo>
                    <a:pt x="24" y="15"/>
                    <a:pt x="25" y="19"/>
                    <a:pt x="27" y="23"/>
                  </a:cubicBezTo>
                  <a:cubicBezTo>
                    <a:pt x="29" y="20"/>
                    <a:pt x="30" y="15"/>
                    <a:pt x="3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9"/>
            <p:cNvSpPr>
              <a:spLocks noEditPoints="1"/>
            </p:cNvSpPr>
            <p:nvPr userDrawn="1"/>
          </p:nvSpPr>
          <p:spPr bwMode="auto">
            <a:xfrm>
              <a:off x="7717068" y="-267218"/>
              <a:ext cx="57635" cy="57636"/>
            </a:xfrm>
            <a:custGeom>
              <a:avLst/>
              <a:gdLst>
                <a:gd name="T0" fmla="*/ 0 w 35"/>
                <a:gd name="T1" fmla="*/ 21 h 34"/>
                <a:gd name="T2" fmla="*/ 17 w 35"/>
                <a:gd name="T3" fmla="*/ 21 h 34"/>
                <a:gd name="T4" fmla="*/ 17 w 35"/>
                <a:gd name="T5" fmla="*/ 19 h 34"/>
                <a:gd name="T6" fmla="*/ 23 w 35"/>
                <a:gd name="T7" fmla="*/ 14 h 34"/>
                <a:gd name="T8" fmla="*/ 6 w 35"/>
                <a:gd name="T9" fmla="*/ 14 h 34"/>
                <a:gd name="T10" fmla="*/ 6 w 35"/>
                <a:gd name="T11" fmla="*/ 12 h 34"/>
                <a:gd name="T12" fmla="*/ 28 w 35"/>
                <a:gd name="T13" fmla="*/ 12 h 34"/>
                <a:gd name="T14" fmla="*/ 28 w 35"/>
                <a:gd name="T15" fmla="*/ 15 h 34"/>
                <a:gd name="T16" fmla="*/ 19 w 35"/>
                <a:gd name="T17" fmla="*/ 20 h 34"/>
                <a:gd name="T18" fmla="*/ 19 w 35"/>
                <a:gd name="T19" fmla="*/ 21 h 34"/>
                <a:gd name="T20" fmla="*/ 35 w 35"/>
                <a:gd name="T21" fmla="*/ 21 h 34"/>
                <a:gd name="T22" fmla="*/ 35 w 35"/>
                <a:gd name="T23" fmla="*/ 23 h 34"/>
                <a:gd name="T24" fmla="*/ 19 w 35"/>
                <a:gd name="T25" fmla="*/ 23 h 34"/>
                <a:gd name="T26" fmla="*/ 19 w 35"/>
                <a:gd name="T27" fmla="*/ 30 h 34"/>
                <a:gd name="T28" fmla="*/ 15 w 35"/>
                <a:gd name="T29" fmla="*/ 34 h 34"/>
                <a:gd name="T30" fmla="*/ 10 w 35"/>
                <a:gd name="T31" fmla="*/ 34 h 34"/>
                <a:gd name="T32" fmla="*/ 9 w 35"/>
                <a:gd name="T33" fmla="*/ 31 h 34"/>
                <a:gd name="T34" fmla="*/ 14 w 35"/>
                <a:gd name="T35" fmla="*/ 32 h 34"/>
                <a:gd name="T36" fmla="*/ 17 w 35"/>
                <a:gd name="T37" fmla="*/ 29 h 34"/>
                <a:gd name="T38" fmla="*/ 17 w 35"/>
                <a:gd name="T39" fmla="*/ 23 h 34"/>
                <a:gd name="T40" fmla="*/ 0 w 35"/>
                <a:gd name="T41" fmla="*/ 23 h 34"/>
                <a:gd name="T42" fmla="*/ 0 w 35"/>
                <a:gd name="T43" fmla="*/ 21 h 34"/>
                <a:gd name="T44" fmla="*/ 1 w 35"/>
                <a:gd name="T45" fmla="*/ 5 h 34"/>
                <a:gd name="T46" fmla="*/ 18 w 35"/>
                <a:gd name="T47" fmla="*/ 5 h 34"/>
                <a:gd name="T48" fmla="*/ 14 w 35"/>
                <a:gd name="T49" fmla="*/ 1 h 34"/>
                <a:gd name="T50" fmla="*/ 17 w 35"/>
                <a:gd name="T51" fmla="*/ 0 h 34"/>
                <a:gd name="T52" fmla="*/ 20 w 35"/>
                <a:gd name="T53" fmla="*/ 4 h 34"/>
                <a:gd name="T54" fmla="*/ 19 w 35"/>
                <a:gd name="T55" fmla="*/ 5 h 34"/>
                <a:gd name="T56" fmla="*/ 34 w 35"/>
                <a:gd name="T57" fmla="*/ 5 h 34"/>
                <a:gd name="T58" fmla="*/ 34 w 35"/>
                <a:gd name="T59" fmla="*/ 12 h 34"/>
                <a:gd name="T60" fmla="*/ 31 w 35"/>
                <a:gd name="T61" fmla="*/ 12 h 34"/>
                <a:gd name="T62" fmla="*/ 31 w 35"/>
                <a:gd name="T63" fmla="*/ 8 h 34"/>
                <a:gd name="T64" fmla="*/ 4 w 35"/>
                <a:gd name="T65" fmla="*/ 8 h 34"/>
                <a:gd name="T66" fmla="*/ 4 w 35"/>
                <a:gd name="T67" fmla="*/ 12 h 34"/>
                <a:gd name="T68" fmla="*/ 1 w 35"/>
                <a:gd name="T69" fmla="*/ 12 h 34"/>
                <a:gd name="T70" fmla="*/ 1 w 35"/>
                <a:gd name="T7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 h="34">
                  <a:moveTo>
                    <a:pt x="0" y="21"/>
                  </a:moveTo>
                  <a:cubicBezTo>
                    <a:pt x="17" y="21"/>
                    <a:pt x="17" y="21"/>
                    <a:pt x="17" y="21"/>
                  </a:cubicBezTo>
                  <a:cubicBezTo>
                    <a:pt x="17" y="19"/>
                    <a:pt x="17" y="19"/>
                    <a:pt x="17" y="19"/>
                  </a:cubicBezTo>
                  <a:cubicBezTo>
                    <a:pt x="23" y="14"/>
                    <a:pt x="23" y="14"/>
                    <a:pt x="23" y="14"/>
                  </a:cubicBezTo>
                  <a:cubicBezTo>
                    <a:pt x="6" y="14"/>
                    <a:pt x="6" y="14"/>
                    <a:pt x="6" y="14"/>
                  </a:cubicBezTo>
                  <a:cubicBezTo>
                    <a:pt x="6" y="12"/>
                    <a:pt x="6" y="12"/>
                    <a:pt x="6" y="12"/>
                  </a:cubicBezTo>
                  <a:cubicBezTo>
                    <a:pt x="28" y="12"/>
                    <a:pt x="28" y="12"/>
                    <a:pt x="28" y="12"/>
                  </a:cubicBezTo>
                  <a:cubicBezTo>
                    <a:pt x="28" y="15"/>
                    <a:pt x="28" y="15"/>
                    <a:pt x="28" y="15"/>
                  </a:cubicBezTo>
                  <a:cubicBezTo>
                    <a:pt x="19" y="20"/>
                    <a:pt x="19" y="20"/>
                    <a:pt x="19" y="20"/>
                  </a:cubicBezTo>
                  <a:cubicBezTo>
                    <a:pt x="19" y="21"/>
                    <a:pt x="19" y="21"/>
                    <a:pt x="19" y="21"/>
                  </a:cubicBezTo>
                  <a:cubicBezTo>
                    <a:pt x="35" y="21"/>
                    <a:pt x="35" y="21"/>
                    <a:pt x="35" y="21"/>
                  </a:cubicBezTo>
                  <a:cubicBezTo>
                    <a:pt x="35" y="23"/>
                    <a:pt x="35" y="23"/>
                    <a:pt x="35" y="23"/>
                  </a:cubicBezTo>
                  <a:cubicBezTo>
                    <a:pt x="19" y="23"/>
                    <a:pt x="19" y="23"/>
                    <a:pt x="19" y="23"/>
                  </a:cubicBezTo>
                  <a:cubicBezTo>
                    <a:pt x="19" y="30"/>
                    <a:pt x="19" y="30"/>
                    <a:pt x="19" y="30"/>
                  </a:cubicBezTo>
                  <a:cubicBezTo>
                    <a:pt x="19" y="33"/>
                    <a:pt x="18" y="34"/>
                    <a:pt x="15" y="34"/>
                  </a:cubicBezTo>
                  <a:cubicBezTo>
                    <a:pt x="14" y="34"/>
                    <a:pt x="12" y="34"/>
                    <a:pt x="10" y="34"/>
                  </a:cubicBezTo>
                  <a:cubicBezTo>
                    <a:pt x="10" y="33"/>
                    <a:pt x="9" y="32"/>
                    <a:pt x="9" y="31"/>
                  </a:cubicBezTo>
                  <a:cubicBezTo>
                    <a:pt x="11" y="31"/>
                    <a:pt x="13" y="32"/>
                    <a:pt x="14" y="32"/>
                  </a:cubicBezTo>
                  <a:cubicBezTo>
                    <a:pt x="16" y="32"/>
                    <a:pt x="17" y="31"/>
                    <a:pt x="17" y="29"/>
                  </a:cubicBezTo>
                  <a:cubicBezTo>
                    <a:pt x="17" y="23"/>
                    <a:pt x="17" y="23"/>
                    <a:pt x="17" y="23"/>
                  </a:cubicBezTo>
                  <a:cubicBezTo>
                    <a:pt x="0" y="23"/>
                    <a:pt x="0" y="23"/>
                    <a:pt x="0" y="23"/>
                  </a:cubicBezTo>
                  <a:lnTo>
                    <a:pt x="0" y="21"/>
                  </a:lnTo>
                  <a:close/>
                  <a:moveTo>
                    <a:pt x="1" y="5"/>
                  </a:moveTo>
                  <a:cubicBezTo>
                    <a:pt x="18" y="5"/>
                    <a:pt x="18" y="5"/>
                    <a:pt x="18" y="5"/>
                  </a:cubicBezTo>
                  <a:cubicBezTo>
                    <a:pt x="17" y="4"/>
                    <a:pt x="16" y="3"/>
                    <a:pt x="14" y="1"/>
                  </a:cubicBezTo>
                  <a:cubicBezTo>
                    <a:pt x="17" y="0"/>
                    <a:pt x="17" y="0"/>
                    <a:pt x="17" y="0"/>
                  </a:cubicBezTo>
                  <a:cubicBezTo>
                    <a:pt x="18" y="1"/>
                    <a:pt x="19" y="3"/>
                    <a:pt x="20" y="4"/>
                  </a:cubicBezTo>
                  <a:cubicBezTo>
                    <a:pt x="19" y="5"/>
                    <a:pt x="19" y="5"/>
                    <a:pt x="19" y="5"/>
                  </a:cubicBezTo>
                  <a:cubicBezTo>
                    <a:pt x="34" y="5"/>
                    <a:pt x="34" y="5"/>
                    <a:pt x="34" y="5"/>
                  </a:cubicBezTo>
                  <a:cubicBezTo>
                    <a:pt x="34" y="12"/>
                    <a:pt x="34" y="12"/>
                    <a:pt x="34" y="12"/>
                  </a:cubicBezTo>
                  <a:cubicBezTo>
                    <a:pt x="31" y="12"/>
                    <a:pt x="31" y="12"/>
                    <a:pt x="31" y="12"/>
                  </a:cubicBezTo>
                  <a:cubicBezTo>
                    <a:pt x="31" y="8"/>
                    <a:pt x="31" y="8"/>
                    <a:pt x="31" y="8"/>
                  </a:cubicBezTo>
                  <a:cubicBezTo>
                    <a:pt x="4" y="8"/>
                    <a:pt x="4" y="8"/>
                    <a:pt x="4" y="8"/>
                  </a:cubicBezTo>
                  <a:cubicBezTo>
                    <a:pt x="4" y="12"/>
                    <a:pt x="4" y="12"/>
                    <a:pt x="4" y="12"/>
                  </a:cubicBezTo>
                  <a:cubicBezTo>
                    <a:pt x="1" y="12"/>
                    <a:pt x="1" y="12"/>
                    <a:pt x="1" y="12"/>
                  </a:cubicBez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0"/>
            <p:cNvSpPr>
              <a:spLocks noEditPoints="1"/>
            </p:cNvSpPr>
            <p:nvPr userDrawn="1"/>
          </p:nvSpPr>
          <p:spPr bwMode="auto">
            <a:xfrm>
              <a:off x="7831560" y="-267218"/>
              <a:ext cx="58415" cy="57636"/>
            </a:xfrm>
            <a:custGeom>
              <a:avLst/>
              <a:gdLst>
                <a:gd name="T0" fmla="*/ 0 w 35"/>
                <a:gd name="T1" fmla="*/ 17 h 34"/>
                <a:gd name="T2" fmla="*/ 9 w 35"/>
                <a:gd name="T3" fmla="*/ 0 h 34"/>
                <a:gd name="T4" fmla="*/ 12 w 35"/>
                <a:gd name="T5" fmla="*/ 1 h 34"/>
                <a:gd name="T6" fmla="*/ 9 w 35"/>
                <a:gd name="T7" fmla="*/ 9 h 34"/>
                <a:gd name="T8" fmla="*/ 9 w 35"/>
                <a:gd name="T9" fmla="*/ 34 h 34"/>
                <a:gd name="T10" fmla="*/ 6 w 35"/>
                <a:gd name="T11" fmla="*/ 34 h 34"/>
                <a:gd name="T12" fmla="*/ 6 w 35"/>
                <a:gd name="T13" fmla="*/ 15 h 34"/>
                <a:gd name="T14" fmla="*/ 1 w 35"/>
                <a:gd name="T15" fmla="*/ 21 h 34"/>
                <a:gd name="T16" fmla="*/ 0 w 35"/>
                <a:gd name="T17" fmla="*/ 17 h 34"/>
                <a:gd name="T18" fmla="*/ 10 w 35"/>
                <a:gd name="T19" fmla="*/ 22 h 34"/>
                <a:gd name="T20" fmla="*/ 19 w 35"/>
                <a:gd name="T21" fmla="*/ 17 h 34"/>
                <a:gd name="T22" fmla="*/ 19 w 35"/>
                <a:gd name="T23" fmla="*/ 1 h 34"/>
                <a:gd name="T24" fmla="*/ 22 w 35"/>
                <a:gd name="T25" fmla="*/ 1 h 34"/>
                <a:gd name="T26" fmla="*/ 22 w 35"/>
                <a:gd name="T27" fmla="*/ 15 h 34"/>
                <a:gd name="T28" fmla="*/ 31 w 35"/>
                <a:gd name="T29" fmla="*/ 5 h 34"/>
                <a:gd name="T30" fmla="*/ 34 w 35"/>
                <a:gd name="T31" fmla="*/ 6 h 34"/>
                <a:gd name="T32" fmla="*/ 22 w 35"/>
                <a:gd name="T33" fmla="*/ 18 h 34"/>
                <a:gd name="T34" fmla="*/ 22 w 35"/>
                <a:gd name="T35" fmla="*/ 28 h 34"/>
                <a:gd name="T36" fmla="*/ 24 w 35"/>
                <a:gd name="T37" fmla="*/ 31 h 34"/>
                <a:gd name="T38" fmla="*/ 29 w 35"/>
                <a:gd name="T39" fmla="*/ 31 h 34"/>
                <a:gd name="T40" fmla="*/ 31 w 35"/>
                <a:gd name="T41" fmla="*/ 28 h 34"/>
                <a:gd name="T42" fmla="*/ 32 w 35"/>
                <a:gd name="T43" fmla="*/ 23 h 34"/>
                <a:gd name="T44" fmla="*/ 35 w 35"/>
                <a:gd name="T45" fmla="*/ 24 h 34"/>
                <a:gd name="T46" fmla="*/ 34 w 35"/>
                <a:gd name="T47" fmla="*/ 29 h 34"/>
                <a:gd name="T48" fmla="*/ 29 w 35"/>
                <a:gd name="T49" fmla="*/ 33 h 34"/>
                <a:gd name="T50" fmla="*/ 23 w 35"/>
                <a:gd name="T51" fmla="*/ 33 h 34"/>
                <a:gd name="T52" fmla="*/ 19 w 35"/>
                <a:gd name="T53" fmla="*/ 29 h 34"/>
                <a:gd name="T54" fmla="*/ 19 w 35"/>
                <a:gd name="T55" fmla="*/ 20 h 34"/>
                <a:gd name="T56" fmla="*/ 12 w 35"/>
                <a:gd name="T57" fmla="*/ 24 h 34"/>
                <a:gd name="T58" fmla="*/ 10 w 35"/>
                <a:gd name="T59"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34">
                  <a:moveTo>
                    <a:pt x="0" y="17"/>
                  </a:moveTo>
                  <a:cubicBezTo>
                    <a:pt x="4" y="12"/>
                    <a:pt x="7" y="6"/>
                    <a:pt x="9" y="0"/>
                  </a:cubicBezTo>
                  <a:cubicBezTo>
                    <a:pt x="12" y="1"/>
                    <a:pt x="12" y="1"/>
                    <a:pt x="12" y="1"/>
                  </a:cubicBezTo>
                  <a:cubicBezTo>
                    <a:pt x="11" y="4"/>
                    <a:pt x="10" y="7"/>
                    <a:pt x="9" y="9"/>
                  </a:cubicBezTo>
                  <a:cubicBezTo>
                    <a:pt x="9" y="34"/>
                    <a:pt x="9" y="34"/>
                    <a:pt x="9" y="34"/>
                  </a:cubicBezTo>
                  <a:cubicBezTo>
                    <a:pt x="6" y="34"/>
                    <a:pt x="6" y="34"/>
                    <a:pt x="6" y="34"/>
                  </a:cubicBezTo>
                  <a:cubicBezTo>
                    <a:pt x="6" y="15"/>
                    <a:pt x="6" y="15"/>
                    <a:pt x="6" y="15"/>
                  </a:cubicBezTo>
                  <a:cubicBezTo>
                    <a:pt x="4" y="17"/>
                    <a:pt x="3" y="19"/>
                    <a:pt x="1" y="21"/>
                  </a:cubicBezTo>
                  <a:cubicBezTo>
                    <a:pt x="1" y="20"/>
                    <a:pt x="1" y="19"/>
                    <a:pt x="0" y="17"/>
                  </a:cubicBezTo>
                  <a:close/>
                  <a:moveTo>
                    <a:pt x="10" y="22"/>
                  </a:moveTo>
                  <a:cubicBezTo>
                    <a:pt x="13" y="20"/>
                    <a:pt x="16" y="19"/>
                    <a:pt x="19" y="17"/>
                  </a:cubicBezTo>
                  <a:cubicBezTo>
                    <a:pt x="19" y="1"/>
                    <a:pt x="19" y="1"/>
                    <a:pt x="19" y="1"/>
                  </a:cubicBezTo>
                  <a:cubicBezTo>
                    <a:pt x="22" y="1"/>
                    <a:pt x="22" y="1"/>
                    <a:pt x="22" y="1"/>
                  </a:cubicBezTo>
                  <a:cubicBezTo>
                    <a:pt x="22" y="15"/>
                    <a:pt x="22" y="15"/>
                    <a:pt x="22" y="15"/>
                  </a:cubicBezTo>
                  <a:cubicBezTo>
                    <a:pt x="25" y="12"/>
                    <a:pt x="28" y="8"/>
                    <a:pt x="31" y="5"/>
                  </a:cubicBezTo>
                  <a:cubicBezTo>
                    <a:pt x="34" y="6"/>
                    <a:pt x="34" y="6"/>
                    <a:pt x="34" y="6"/>
                  </a:cubicBezTo>
                  <a:cubicBezTo>
                    <a:pt x="30" y="11"/>
                    <a:pt x="26" y="15"/>
                    <a:pt x="22" y="18"/>
                  </a:cubicBezTo>
                  <a:cubicBezTo>
                    <a:pt x="22" y="28"/>
                    <a:pt x="22" y="28"/>
                    <a:pt x="22" y="28"/>
                  </a:cubicBezTo>
                  <a:cubicBezTo>
                    <a:pt x="22" y="30"/>
                    <a:pt x="23" y="31"/>
                    <a:pt x="24" y="31"/>
                  </a:cubicBezTo>
                  <a:cubicBezTo>
                    <a:pt x="29" y="31"/>
                    <a:pt x="29" y="31"/>
                    <a:pt x="29" y="31"/>
                  </a:cubicBezTo>
                  <a:cubicBezTo>
                    <a:pt x="30" y="31"/>
                    <a:pt x="31" y="30"/>
                    <a:pt x="31" y="28"/>
                  </a:cubicBezTo>
                  <a:cubicBezTo>
                    <a:pt x="32" y="27"/>
                    <a:pt x="32" y="25"/>
                    <a:pt x="32" y="23"/>
                  </a:cubicBezTo>
                  <a:cubicBezTo>
                    <a:pt x="33" y="23"/>
                    <a:pt x="34" y="24"/>
                    <a:pt x="35" y="24"/>
                  </a:cubicBezTo>
                  <a:cubicBezTo>
                    <a:pt x="35" y="26"/>
                    <a:pt x="35" y="28"/>
                    <a:pt x="34" y="29"/>
                  </a:cubicBezTo>
                  <a:cubicBezTo>
                    <a:pt x="34" y="32"/>
                    <a:pt x="32" y="33"/>
                    <a:pt x="29" y="33"/>
                  </a:cubicBezTo>
                  <a:cubicBezTo>
                    <a:pt x="23" y="33"/>
                    <a:pt x="23" y="33"/>
                    <a:pt x="23" y="33"/>
                  </a:cubicBezTo>
                  <a:cubicBezTo>
                    <a:pt x="20" y="33"/>
                    <a:pt x="19" y="32"/>
                    <a:pt x="19" y="29"/>
                  </a:cubicBezTo>
                  <a:cubicBezTo>
                    <a:pt x="19" y="20"/>
                    <a:pt x="19" y="20"/>
                    <a:pt x="19" y="20"/>
                  </a:cubicBezTo>
                  <a:cubicBezTo>
                    <a:pt x="16" y="22"/>
                    <a:pt x="14" y="23"/>
                    <a:pt x="12" y="24"/>
                  </a:cubicBezTo>
                  <a:cubicBezTo>
                    <a:pt x="11" y="24"/>
                    <a:pt x="11" y="23"/>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1"/>
            <p:cNvSpPr>
              <a:spLocks noEditPoints="1"/>
            </p:cNvSpPr>
            <p:nvPr userDrawn="1"/>
          </p:nvSpPr>
          <p:spPr bwMode="auto">
            <a:xfrm>
              <a:off x="7948389" y="-267218"/>
              <a:ext cx="56078" cy="59193"/>
            </a:xfrm>
            <a:custGeom>
              <a:avLst/>
              <a:gdLst>
                <a:gd name="T0" fmla="*/ 1 w 34"/>
                <a:gd name="T1" fmla="*/ 32 h 35"/>
                <a:gd name="T2" fmla="*/ 15 w 34"/>
                <a:gd name="T3" fmla="*/ 27 h 35"/>
                <a:gd name="T4" fmla="*/ 6 w 34"/>
                <a:gd name="T5" fmla="*/ 23 h 35"/>
                <a:gd name="T6" fmla="*/ 9 w 34"/>
                <a:gd name="T7" fmla="*/ 18 h 35"/>
                <a:gd name="T8" fmla="*/ 0 w 34"/>
                <a:gd name="T9" fmla="*/ 18 h 35"/>
                <a:gd name="T10" fmla="*/ 0 w 34"/>
                <a:gd name="T11" fmla="*/ 15 h 35"/>
                <a:gd name="T12" fmla="*/ 10 w 34"/>
                <a:gd name="T13" fmla="*/ 15 h 35"/>
                <a:gd name="T14" fmla="*/ 14 w 34"/>
                <a:gd name="T15" fmla="*/ 9 h 35"/>
                <a:gd name="T16" fmla="*/ 17 w 34"/>
                <a:gd name="T17" fmla="*/ 10 h 35"/>
                <a:gd name="T18" fmla="*/ 14 w 34"/>
                <a:gd name="T19" fmla="*/ 15 h 35"/>
                <a:gd name="T20" fmla="*/ 34 w 34"/>
                <a:gd name="T21" fmla="*/ 15 h 35"/>
                <a:gd name="T22" fmla="*/ 34 w 34"/>
                <a:gd name="T23" fmla="*/ 18 h 35"/>
                <a:gd name="T24" fmla="*/ 27 w 34"/>
                <a:gd name="T25" fmla="*/ 18 h 35"/>
                <a:gd name="T26" fmla="*/ 21 w 34"/>
                <a:gd name="T27" fmla="*/ 27 h 35"/>
                <a:gd name="T28" fmla="*/ 32 w 34"/>
                <a:gd name="T29" fmla="*/ 32 h 35"/>
                <a:gd name="T30" fmla="*/ 30 w 34"/>
                <a:gd name="T31" fmla="*/ 35 h 35"/>
                <a:gd name="T32" fmla="*/ 18 w 34"/>
                <a:gd name="T33" fmla="*/ 29 h 35"/>
                <a:gd name="T34" fmla="*/ 2 w 34"/>
                <a:gd name="T35" fmla="*/ 35 h 35"/>
                <a:gd name="T36" fmla="*/ 1 w 34"/>
                <a:gd name="T37" fmla="*/ 32 h 35"/>
                <a:gd name="T38" fmla="*/ 1 w 34"/>
                <a:gd name="T39" fmla="*/ 5 h 35"/>
                <a:gd name="T40" fmla="*/ 17 w 34"/>
                <a:gd name="T41" fmla="*/ 5 h 35"/>
                <a:gd name="T42" fmla="*/ 14 w 34"/>
                <a:gd name="T43" fmla="*/ 1 h 35"/>
                <a:gd name="T44" fmla="*/ 16 w 34"/>
                <a:gd name="T45" fmla="*/ 0 h 35"/>
                <a:gd name="T46" fmla="*/ 20 w 34"/>
                <a:gd name="T47" fmla="*/ 4 h 35"/>
                <a:gd name="T48" fmla="*/ 18 w 34"/>
                <a:gd name="T49" fmla="*/ 5 h 35"/>
                <a:gd name="T50" fmla="*/ 33 w 34"/>
                <a:gd name="T51" fmla="*/ 5 h 35"/>
                <a:gd name="T52" fmla="*/ 33 w 34"/>
                <a:gd name="T53" fmla="*/ 12 h 35"/>
                <a:gd name="T54" fmla="*/ 30 w 34"/>
                <a:gd name="T55" fmla="*/ 12 h 35"/>
                <a:gd name="T56" fmla="*/ 30 w 34"/>
                <a:gd name="T57" fmla="*/ 8 h 35"/>
                <a:gd name="T58" fmla="*/ 4 w 34"/>
                <a:gd name="T59" fmla="*/ 8 h 35"/>
                <a:gd name="T60" fmla="*/ 4 w 34"/>
                <a:gd name="T61" fmla="*/ 12 h 35"/>
                <a:gd name="T62" fmla="*/ 1 w 34"/>
                <a:gd name="T63" fmla="*/ 12 h 35"/>
                <a:gd name="T64" fmla="*/ 1 w 34"/>
                <a:gd name="T65" fmla="*/ 5 h 35"/>
                <a:gd name="T66" fmla="*/ 10 w 34"/>
                <a:gd name="T67" fmla="*/ 22 h 35"/>
                <a:gd name="T68" fmla="*/ 18 w 34"/>
                <a:gd name="T69" fmla="*/ 25 h 35"/>
                <a:gd name="T70" fmla="*/ 24 w 34"/>
                <a:gd name="T71" fmla="*/ 18 h 35"/>
                <a:gd name="T72" fmla="*/ 12 w 34"/>
                <a:gd name="T73" fmla="*/ 18 h 35"/>
                <a:gd name="T74" fmla="*/ 10 w 34"/>
                <a:gd name="T7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35">
                  <a:moveTo>
                    <a:pt x="1" y="32"/>
                  </a:moveTo>
                  <a:cubicBezTo>
                    <a:pt x="7" y="31"/>
                    <a:pt x="12" y="29"/>
                    <a:pt x="15" y="27"/>
                  </a:cubicBezTo>
                  <a:cubicBezTo>
                    <a:pt x="12" y="26"/>
                    <a:pt x="9" y="24"/>
                    <a:pt x="6" y="23"/>
                  </a:cubicBezTo>
                  <a:cubicBezTo>
                    <a:pt x="7" y="21"/>
                    <a:pt x="8" y="19"/>
                    <a:pt x="9" y="18"/>
                  </a:cubicBezTo>
                  <a:cubicBezTo>
                    <a:pt x="0" y="18"/>
                    <a:pt x="0" y="18"/>
                    <a:pt x="0" y="18"/>
                  </a:cubicBezTo>
                  <a:cubicBezTo>
                    <a:pt x="0" y="15"/>
                    <a:pt x="0" y="15"/>
                    <a:pt x="0" y="15"/>
                  </a:cubicBezTo>
                  <a:cubicBezTo>
                    <a:pt x="10" y="15"/>
                    <a:pt x="10" y="15"/>
                    <a:pt x="10" y="15"/>
                  </a:cubicBezTo>
                  <a:cubicBezTo>
                    <a:pt x="12" y="13"/>
                    <a:pt x="13" y="11"/>
                    <a:pt x="14" y="9"/>
                  </a:cubicBezTo>
                  <a:cubicBezTo>
                    <a:pt x="17" y="10"/>
                    <a:pt x="17" y="10"/>
                    <a:pt x="17" y="10"/>
                  </a:cubicBezTo>
                  <a:cubicBezTo>
                    <a:pt x="16" y="12"/>
                    <a:pt x="15" y="13"/>
                    <a:pt x="14" y="15"/>
                  </a:cubicBezTo>
                  <a:cubicBezTo>
                    <a:pt x="34" y="15"/>
                    <a:pt x="34" y="15"/>
                    <a:pt x="34" y="15"/>
                  </a:cubicBezTo>
                  <a:cubicBezTo>
                    <a:pt x="34" y="18"/>
                    <a:pt x="34" y="18"/>
                    <a:pt x="34" y="18"/>
                  </a:cubicBezTo>
                  <a:cubicBezTo>
                    <a:pt x="27" y="18"/>
                    <a:pt x="27" y="18"/>
                    <a:pt x="27" y="18"/>
                  </a:cubicBezTo>
                  <a:cubicBezTo>
                    <a:pt x="26" y="21"/>
                    <a:pt x="24" y="24"/>
                    <a:pt x="21" y="27"/>
                  </a:cubicBezTo>
                  <a:cubicBezTo>
                    <a:pt x="25" y="28"/>
                    <a:pt x="28" y="30"/>
                    <a:pt x="32" y="32"/>
                  </a:cubicBezTo>
                  <a:cubicBezTo>
                    <a:pt x="30" y="35"/>
                    <a:pt x="30" y="35"/>
                    <a:pt x="30" y="35"/>
                  </a:cubicBezTo>
                  <a:cubicBezTo>
                    <a:pt x="27" y="33"/>
                    <a:pt x="23" y="31"/>
                    <a:pt x="18" y="29"/>
                  </a:cubicBezTo>
                  <a:cubicBezTo>
                    <a:pt x="14" y="32"/>
                    <a:pt x="9" y="33"/>
                    <a:pt x="2" y="35"/>
                  </a:cubicBezTo>
                  <a:cubicBezTo>
                    <a:pt x="2" y="34"/>
                    <a:pt x="1" y="33"/>
                    <a:pt x="1" y="32"/>
                  </a:cubicBezTo>
                  <a:close/>
                  <a:moveTo>
                    <a:pt x="1" y="5"/>
                  </a:moveTo>
                  <a:cubicBezTo>
                    <a:pt x="17" y="5"/>
                    <a:pt x="17" y="5"/>
                    <a:pt x="17" y="5"/>
                  </a:cubicBezTo>
                  <a:cubicBezTo>
                    <a:pt x="16" y="4"/>
                    <a:pt x="15" y="3"/>
                    <a:pt x="14" y="1"/>
                  </a:cubicBezTo>
                  <a:cubicBezTo>
                    <a:pt x="16" y="0"/>
                    <a:pt x="16" y="0"/>
                    <a:pt x="16" y="0"/>
                  </a:cubicBezTo>
                  <a:cubicBezTo>
                    <a:pt x="18" y="1"/>
                    <a:pt x="19" y="3"/>
                    <a:pt x="20" y="4"/>
                  </a:cubicBezTo>
                  <a:cubicBezTo>
                    <a:pt x="18" y="5"/>
                    <a:pt x="18" y="5"/>
                    <a:pt x="18" y="5"/>
                  </a:cubicBezTo>
                  <a:cubicBezTo>
                    <a:pt x="33" y="5"/>
                    <a:pt x="33" y="5"/>
                    <a:pt x="33" y="5"/>
                  </a:cubicBezTo>
                  <a:cubicBezTo>
                    <a:pt x="33" y="12"/>
                    <a:pt x="33" y="12"/>
                    <a:pt x="33" y="12"/>
                  </a:cubicBezTo>
                  <a:cubicBezTo>
                    <a:pt x="30" y="12"/>
                    <a:pt x="30" y="12"/>
                    <a:pt x="30" y="12"/>
                  </a:cubicBezTo>
                  <a:cubicBezTo>
                    <a:pt x="30" y="8"/>
                    <a:pt x="30" y="8"/>
                    <a:pt x="30" y="8"/>
                  </a:cubicBezTo>
                  <a:cubicBezTo>
                    <a:pt x="4" y="8"/>
                    <a:pt x="4" y="8"/>
                    <a:pt x="4" y="8"/>
                  </a:cubicBezTo>
                  <a:cubicBezTo>
                    <a:pt x="4" y="12"/>
                    <a:pt x="4" y="12"/>
                    <a:pt x="4" y="12"/>
                  </a:cubicBezTo>
                  <a:cubicBezTo>
                    <a:pt x="1" y="12"/>
                    <a:pt x="1" y="12"/>
                    <a:pt x="1" y="12"/>
                  </a:cubicBezTo>
                  <a:lnTo>
                    <a:pt x="1" y="5"/>
                  </a:lnTo>
                  <a:close/>
                  <a:moveTo>
                    <a:pt x="10" y="22"/>
                  </a:moveTo>
                  <a:cubicBezTo>
                    <a:pt x="12" y="23"/>
                    <a:pt x="15" y="24"/>
                    <a:pt x="18" y="25"/>
                  </a:cubicBezTo>
                  <a:cubicBezTo>
                    <a:pt x="21" y="23"/>
                    <a:pt x="23" y="21"/>
                    <a:pt x="24" y="18"/>
                  </a:cubicBezTo>
                  <a:cubicBezTo>
                    <a:pt x="12" y="18"/>
                    <a:pt x="12" y="18"/>
                    <a:pt x="12" y="18"/>
                  </a:cubicBezTo>
                  <a:cubicBezTo>
                    <a:pt x="11" y="19"/>
                    <a:pt x="10" y="20"/>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
            <p:cNvSpPr>
              <a:spLocks noEditPoints="1"/>
            </p:cNvSpPr>
            <p:nvPr userDrawn="1"/>
          </p:nvSpPr>
          <p:spPr bwMode="auto">
            <a:xfrm>
              <a:off x="8062881" y="-265661"/>
              <a:ext cx="58415" cy="54520"/>
            </a:xfrm>
            <a:custGeom>
              <a:avLst/>
              <a:gdLst>
                <a:gd name="T0" fmla="*/ 20 w 35"/>
                <a:gd name="T1" fmla="*/ 0 h 32"/>
                <a:gd name="T2" fmla="*/ 19 w 35"/>
                <a:gd name="T3" fmla="*/ 0 h 32"/>
                <a:gd name="T4" fmla="*/ 35 w 35"/>
                <a:gd name="T5" fmla="*/ 12 h 32"/>
                <a:gd name="T6" fmla="*/ 33 w 35"/>
                <a:gd name="T7" fmla="*/ 15 h 32"/>
                <a:gd name="T8" fmla="*/ 17 w 35"/>
                <a:gd name="T9" fmla="*/ 3 h 32"/>
                <a:gd name="T10" fmla="*/ 2 w 35"/>
                <a:gd name="T11" fmla="*/ 15 h 32"/>
                <a:gd name="T12" fmla="*/ 0 w 35"/>
                <a:gd name="T13" fmla="*/ 13 h 32"/>
                <a:gd name="T14" fmla="*/ 16 w 35"/>
                <a:gd name="T15" fmla="*/ 0 h 32"/>
                <a:gd name="T16" fmla="*/ 20 w 35"/>
                <a:gd name="T17" fmla="*/ 0 h 32"/>
                <a:gd name="T18" fmla="*/ 1 w 35"/>
                <a:gd name="T19" fmla="*/ 30 h 32"/>
                <a:gd name="T20" fmla="*/ 16 w 35"/>
                <a:gd name="T21" fmla="*/ 30 h 32"/>
                <a:gd name="T22" fmla="*/ 16 w 35"/>
                <a:gd name="T23" fmla="*/ 23 h 32"/>
                <a:gd name="T24" fmla="*/ 5 w 35"/>
                <a:gd name="T25" fmla="*/ 23 h 32"/>
                <a:gd name="T26" fmla="*/ 5 w 35"/>
                <a:gd name="T27" fmla="*/ 21 h 32"/>
                <a:gd name="T28" fmla="*/ 16 w 35"/>
                <a:gd name="T29" fmla="*/ 21 h 32"/>
                <a:gd name="T30" fmla="*/ 16 w 35"/>
                <a:gd name="T31" fmla="*/ 15 h 32"/>
                <a:gd name="T32" fmla="*/ 6 w 35"/>
                <a:gd name="T33" fmla="*/ 15 h 32"/>
                <a:gd name="T34" fmla="*/ 6 w 35"/>
                <a:gd name="T35" fmla="*/ 13 h 32"/>
                <a:gd name="T36" fmla="*/ 29 w 35"/>
                <a:gd name="T37" fmla="*/ 13 h 32"/>
                <a:gd name="T38" fmla="*/ 29 w 35"/>
                <a:gd name="T39" fmla="*/ 15 h 32"/>
                <a:gd name="T40" fmla="*/ 19 w 35"/>
                <a:gd name="T41" fmla="*/ 15 h 32"/>
                <a:gd name="T42" fmla="*/ 19 w 35"/>
                <a:gd name="T43" fmla="*/ 21 h 32"/>
                <a:gd name="T44" fmla="*/ 30 w 35"/>
                <a:gd name="T45" fmla="*/ 21 h 32"/>
                <a:gd name="T46" fmla="*/ 30 w 35"/>
                <a:gd name="T47" fmla="*/ 23 h 32"/>
                <a:gd name="T48" fmla="*/ 19 w 35"/>
                <a:gd name="T49" fmla="*/ 23 h 32"/>
                <a:gd name="T50" fmla="*/ 19 w 35"/>
                <a:gd name="T51" fmla="*/ 30 h 32"/>
                <a:gd name="T52" fmla="*/ 33 w 35"/>
                <a:gd name="T53" fmla="*/ 30 h 32"/>
                <a:gd name="T54" fmla="*/ 33 w 35"/>
                <a:gd name="T55" fmla="*/ 32 h 32"/>
                <a:gd name="T56" fmla="*/ 1 w 35"/>
                <a:gd name="T57" fmla="*/ 32 h 32"/>
                <a:gd name="T58" fmla="*/ 1 w 35"/>
                <a:gd name="T5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32">
                  <a:moveTo>
                    <a:pt x="20" y="0"/>
                  </a:moveTo>
                  <a:cubicBezTo>
                    <a:pt x="19" y="0"/>
                    <a:pt x="19" y="0"/>
                    <a:pt x="19" y="0"/>
                  </a:cubicBezTo>
                  <a:cubicBezTo>
                    <a:pt x="23" y="6"/>
                    <a:pt x="28" y="9"/>
                    <a:pt x="35" y="12"/>
                  </a:cubicBezTo>
                  <a:cubicBezTo>
                    <a:pt x="34" y="13"/>
                    <a:pt x="34" y="14"/>
                    <a:pt x="33" y="15"/>
                  </a:cubicBezTo>
                  <a:cubicBezTo>
                    <a:pt x="27" y="12"/>
                    <a:pt x="22" y="8"/>
                    <a:pt x="17" y="3"/>
                  </a:cubicBezTo>
                  <a:cubicBezTo>
                    <a:pt x="14" y="7"/>
                    <a:pt x="9" y="11"/>
                    <a:pt x="2" y="15"/>
                  </a:cubicBezTo>
                  <a:cubicBezTo>
                    <a:pt x="1" y="15"/>
                    <a:pt x="0" y="14"/>
                    <a:pt x="0" y="13"/>
                  </a:cubicBezTo>
                  <a:cubicBezTo>
                    <a:pt x="7" y="9"/>
                    <a:pt x="13" y="5"/>
                    <a:pt x="16" y="0"/>
                  </a:cubicBezTo>
                  <a:lnTo>
                    <a:pt x="20" y="0"/>
                  </a:lnTo>
                  <a:close/>
                  <a:moveTo>
                    <a:pt x="1" y="30"/>
                  </a:moveTo>
                  <a:cubicBezTo>
                    <a:pt x="16" y="30"/>
                    <a:pt x="16" y="30"/>
                    <a:pt x="16" y="30"/>
                  </a:cubicBezTo>
                  <a:cubicBezTo>
                    <a:pt x="16" y="23"/>
                    <a:pt x="16" y="23"/>
                    <a:pt x="16" y="23"/>
                  </a:cubicBezTo>
                  <a:cubicBezTo>
                    <a:pt x="5" y="23"/>
                    <a:pt x="5" y="23"/>
                    <a:pt x="5" y="23"/>
                  </a:cubicBezTo>
                  <a:cubicBezTo>
                    <a:pt x="5" y="21"/>
                    <a:pt x="5" y="21"/>
                    <a:pt x="5" y="21"/>
                  </a:cubicBezTo>
                  <a:cubicBezTo>
                    <a:pt x="16" y="21"/>
                    <a:pt x="16" y="21"/>
                    <a:pt x="16" y="21"/>
                  </a:cubicBezTo>
                  <a:cubicBezTo>
                    <a:pt x="16" y="15"/>
                    <a:pt x="16" y="15"/>
                    <a:pt x="16" y="15"/>
                  </a:cubicBezTo>
                  <a:cubicBezTo>
                    <a:pt x="6" y="15"/>
                    <a:pt x="6" y="15"/>
                    <a:pt x="6" y="15"/>
                  </a:cubicBezTo>
                  <a:cubicBezTo>
                    <a:pt x="6" y="13"/>
                    <a:pt x="6" y="13"/>
                    <a:pt x="6" y="13"/>
                  </a:cubicBezTo>
                  <a:cubicBezTo>
                    <a:pt x="29" y="13"/>
                    <a:pt x="29" y="13"/>
                    <a:pt x="29" y="13"/>
                  </a:cubicBezTo>
                  <a:cubicBezTo>
                    <a:pt x="29" y="15"/>
                    <a:pt x="29" y="15"/>
                    <a:pt x="29" y="15"/>
                  </a:cubicBezTo>
                  <a:cubicBezTo>
                    <a:pt x="19" y="15"/>
                    <a:pt x="19" y="15"/>
                    <a:pt x="19" y="15"/>
                  </a:cubicBezTo>
                  <a:cubicBezTo>
                    <a:pt x="19" y="21"/>
                    <a:pt x="19" y="21"/>
                    <a:pt x="19" y="21"/>
                  </a:cubicBezTo>
                  <a:cubicBezTo>
                    <a:pt x="30" y="21"/>
                    <a:pt x="30" y="21"/>
                    <a:pt x="30" y="21"/>
                  </a:cubicBezTo>
                  <a:cubicBezTo>
                    <a:pt x="30" y="23"/>
                    <a:pt x="30" y="23"/>
                    <a:pt x="30" y="23"/>
                  </a:cubicBezTo>
                  <a:cubicBezTo>
                    <a:pt x="19" y="23"/>
                    <a:pt x="19" y="23"/>
                    <a:pt x="19" y="23"/>
                  </a:cubicBezTo>
                  <a:cubicBezTo>
                    <a:pt x="19" y="30"/>
                    <a:pt x="19" y="30"/>
                    <a:pt x="19" y="30"/>
                  </a:cubicBezTo>
                  <a:cubicBezTo>
                    <a:pt x="33" y="30"/>
                    <a:pt x="33" y="30"/>
                    <a:pt x="33" y="30"/>
                  </a:cubicBezTo>
                  <a:cubicBezTo>
                    <a:pt x="33" y="32"/>
                    <a:pt x="33" y="32"/>
                    <a:pt x="33" y="32"/>
                  </a:cubicBezTo>
                  <a:cubicBezTo>
                    <a:pt x="1" y="32"/>
                    <a:pt x="1" y="32"/>
                    <a:pt x="1" y="32"/>
                  </a:cubicBezTo>
                  <a:lnTo>
                    <a:pt x="1"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3"/>
            <p:cNvSpPr>
              <a:spLocks noEditPoints="1"/>
            </p:cNvSpPr>
            <p:nvPr userDrawn="1"/>
          </p:nvSpPr>
          <p:spPr bwMode="auto">
            <a:xfrm>
              <a:off x="8181267" y="-267218"/>
              <a:ext cx="52962" cy="57636"/>
            </a:xfrm>
            <a:custGeom>
              <a:avLst/>
              <a:gdLst>
                <a:gd name="T0" fmla="*/ 0 w 32"/>
                <a:gd name="T1" fmla="*/ 6 h 34"/>
                <a:gd name="T2" fmla="*/ 3 w 32"/>
                <a:gd name="T3" fmla="*/ 6 h 34"/>
                <a:gd name="T4" fmla="*/ 5 w 32"/>
                <a:gd name="T5" fmla="*/ 0 h 34"/>
                <a:gd name="T6" fmla="*/ 8 w 32"/>
                <a:gd name="T7" fmla="*/ 1 h 34"/>
                <a:gd name="T8" fmla="*/ 6 w 32"/>
                <a:gd name="T9" fmla="*/ 6 h 34"/>
                <a:gd name="T10" fmla="*/ 13 w 32"/>
                <a:gd name="T11" fmla="*/ 6 h 34"/>
                <a:gd name="T12" fmla="*/ 13 w 32"/>
                <a:gd name="T13" fmla="*/ 34 h 34"/>
                <a:gd name="T14" fmla="*/ 10 w 32"/>
                <a:gd name="T15" fmla="*/ 34 h 34"/>
                <a:gd name="T16" fmla="*/ 10 w 32"/>
                <a:gd name="T17" fmla="*/ 31 h 34"/>
                <a:gd name="T18" fmla="*/ 2 w 32"/>
                <a:gd name="T19" fmla="*/ 31 h 34"/>
                <a:gd name="T20" fmla="*/ 2 w 32"/>
                <a:gd name="T21" fmla="*/ 34 h 34"/>
                <a:gd name="T22" fmla="*/ 0 w 32"/>
                <a:gd name="T23" fmla="*/ 34 h 34"/>
                <a:gd name="T24" fmla="*/ 0 w 32"/>
                <a:gd name="T25" fmla="*/ 6 h 34"/>
                <a:gd name="T26" fmla="*/ 10 w 32"/>
                <a:gd name="T27" fmla="*/ 9 h 34"/>
                <a:gd name="T28" fmla="*/ 2 w 32"/>
                <a:gd name="T29" fmla="*/ 9 h 34"/>
                <a:gd name="T30" fmla="*/ 2 w 32"/>
                <a:gd name="T31" fmla="*/ 17 h 34"/>
                <a:gd name="T32" fmla="*/ 10 w 32"/>
                <a:gd name="T33" fmla="*/ 17 h 34"/>
                <a:gd name="T34" fmla="*/ 10 w 32"/>
                <a:gd name="T35" fmla="*/ 9 h 34"/>
                <a:gd name="T36" fmla="*/ 2 w 32"/>
                <a:gd name="T37" fmla="*/ 28 h 34"/>
                <a:gd name="T38" fmla="*/ 10 w 32"/>
                <a:gd name="T39" fmla="*/ 28 h 34"/>
                <a:gd name="T40" fmla="*/ 10 w 32"/>
                <a:gd name="T41" fmla="*/ 20 h 34"/>
                <a:gd name="T42" fmla="*/ 2 w 32"/>
                <a:gd name="T43" fmla="*/ 20 h 34"/>
                <a:gd name="T44" fmla="*/ 2 w 32"/>
                <a:gd name="T45" fmla="*/ 28 h 34"/>
                <a:gd name="T46" fmla="*/ 14 w 32"/>
                <a:gd name="T47" fmla="*/ 13 h 34"/>
                <a:gd name="T48" fmla="*/ 19 w 32"/>
                <a:gd name="T49" fmla="*/ 0 h 34"/>
                <a:gd name="T50" fmla="*/ 22 w 32"/>
                <a:gd name="T51" fmla="*/ 1 h 34"/>
                <a:gd name="T52" fmla="*/ 20 w 32"/>
                <a:gd name="T53" fmla="*/ 6 h 34"/>
                <a:gd name="T54" fmla="*/ 32 w 32"/>
                <a:gd name="T55" fmla="*/ 6 h 34"/>
                <a:gd name="T56" fmla="*/ 31 w 32"/>
                <a:gd name="T57" fmla="*/ 29 h 34"/>
                <a:gd name="T58" fmla="*/ 25 w 32"/>
                <a:gd name="T59" fmla="*/ 34 h 34"/>
                <a:gd name="T60" fmla="*/ 19 w 32"/>
                <a:gd name="T61" fmla="*/ 34 h 34"/>
                <a:gd name="T62" fmla="*/ 18 w 32"/>
                <a:gd name="T63" fmla="*/ 31 h 34"/>
                <a:gd name="T64" fmla="*/ 18 w 32"/>
                <a:gd name="T65" fmla="*/ 31 h 34"/>
                <a:gd name="T66" fmla="*/ 25 w 32"/>
                <a:gd name="T67" fmla="*/ 31 h 34"/>
                <a:gd name="T68" fmla="*/ 28 w 32"/>
                <a:gd name="T69" fmla="*/ 28 h 34"/>
                <a:gd name="T70" fmla="*/ 29 w 32"/>
                <a:gd name="T71" fmla="*/ 8 h 34"/>
                <a:gd name="T72" fmla="*/ 19 w 32"/>
                <a:gd name="T73" fmla="*/ 8 h 34"/>
                <a:gd name="T74" fmla="*/ 16 w 32"/>
                <a:gd name="T75" fmla="*/ 14 h 34"/>
                <a:gd name="T76" fmla="*/ 14 w 32"/>
                <a:gd name="T77" fmla="*/ 13 h 34"/>
                <a:gd name="T78" fmla="*/ 17 w 32"/>
                <a:gd name="T79" fmla="*/ 15 h 34"/>
                <a:gd name="T80" fmla="*/ 19 w 32"/>
                <a:gd name="T81" fmla="*/ 14 h 34"/>
                <a:gd name="T82" fmla="*/ 25 w 32"/>
                <a:gd name="T83" fmla="*/ 22 h 34"/>
                <a:gd name="T84" fmla="*/ 23 w 32"/>
                <a:gd name="T85" fmla="*/ 24 h 34"/>
                <a:gd name="T86" fmla="*/ 17 w 32"/>
                <a:gd name="T8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4">
                  <a:moveTo>
                    <a:pt x="0" y="6"/>
                  </a:moveTo>
                  <a:cubicBezTo>
                    <a:pt x="3" y="6"/>
                    <a:pt x="3" y="6"/>
                    <a:pt x="3" y="6"/>
                  </a:cubicBezTo>
                  <a:cubicBezTo>
                    <a:pt x="4" y="4"/>
                    <a:pt x="5" y="2"/>
                    <a:pt x="5" y="0"/>
                  </a:cubicBezTo>
                  <a:cubicBezTo>
                    <a:pt x="8" y="1"/>
                    <a:pt x="8" y="1"/>
                    <a:pt x="8" y="1"/>
                  </a:cubicBezTo>
                  <a:cubicBezTo>
                    <a:pt x="8" y="3"/>
                    <a:pt x="7" y="4"/>
                    <a:pt x="6" y="6"/>
                  </a:cubicBezTo>
                  <a:cubicBezTo>
                    <a:pt x="13" y="6"/>
                    <a:pt x="13" y="6"/>
                    <a:pt x="13" y="6"/>
                  </a:cubicBezTo>
                  <a:cubicBezTo>
                    <a:pt x="13" y="34"/>
                    <a:pt x="13" y="34"/>
                    <a:pt x="13" y="34"/>
                  </a:cubicBezTo>
                  <a:cubicBezTo>
                    <a:pt x="10" y="34"/>
                    <a:pt x="10" y="34"/>
                    <a:pt x="10" y="34"/>
                  </a:cubicBezTo>
                  <a:cubicBezTo>
                    <a:pt x="10" y="31"/>
                    <a:pt x="10" y="31"/>
                    <a:pt x="10" y="31"/>
                  </a:cubicBezTo>
                  <a:cubicBezTo>
                    <a:pt x="2" y="31"/>
                    <a:pt x="2" y="31"/>
                    <a:pt x="2" y="31"/>
                  </a:cubicBezTo>
                  <a:cubicBezTo>
                    <a:pt x="2" y="34"/>
                    <a:pt x="2" y="34"/>
                    <a:pt x="2" y="34"/>
                  </a:cubicBezTo>
                  <a:cubicBezTo>
                    <a:pt x="0" y="34"/>
                    <a:pt x="0" y="34"/>
                    <a:pt x="0" y="34"/>
                  </a:cubicBezTo>
                  <a:lnTo>
                    <a:pt x="0" y="6"/>
                  </a:lnTo>
                  <a:close/>
                  <a:moveTo>
                    <a:pt x="10" y="9"/>
                  </a:moveTo>
                  <a:cubicBezTo>
                    <a:pt x="2" y="9"/>
                    <a:pt x="2" y="9"/>
                    <a:pt x="2" y="9"/>
                  </a:cubicBezTo>
                  <a:cubicBezTo>
                    <a:pt x="2" y="17"/>
                    <a:pt x="2" y="17"/>
                    <a:pt x="2" y="17"/>
                  </a:cubicBezTo>
                  <a:cubicBezTo>
                    <a:pt x="10" y="17"/>
                    <a:pt x="10" y="17"/>
                    <a:pt x="10" y="17"/>
                  </a:cubicBezTo>
                  <a:lnTo>
                    <a:pt x="10" y="9"/>
                  </a:lnTo>
                  <a:close/>
                  <a:moveTo>
                    <a:pt x="2" y="28"/>
                  </a:moveTo>
                  <a:cubicBezTo>
                    <a:pt x="10" y="28"/>
                    <a:pt x="10" y="28"/>
                    <a:pt x="10" y="28"/>
                  </a:cubicBezTo>
                  <a:cubicBezTo>
                    <a:pt x="10" y="20"/>
                    <a:pt x="10" y="20"/>
                    <a:pt x="10" y="20"/>
                  </a:cubicBezTo>
                  <a:cubicBezTo>
                    <a:pt x="2" y="20"/>
                    <a:pt x="2" y="20"/>
                    <a:pt x="2" y="20"/>
                  </a:cubicBezTo>
                  <a:lnTo>
                    <a:pt x="2" y="28"/>
                  </a:lnTo>
                  <a:close/>
                  <a:moveTo>
                    <a:pt x="14" y="13"/>
                  </a:moveTo>
                  <a:cubicBezTo>
                    <a:pt x="16" y="10"/>
                    <a:pt x="18" y="5"/>
                    <a:pt x="19" y="0"/>
                  </a:cubicBezTo>
                  <a:cubicBezTo>
                    <a:pt x="22" y="1"/>
                    <a:pt x="22" y="1"/>
                    <a:pt x="22" y="1"/>
                  </a:cubicBezTo>
                  <a:cubicBezTo>
                    <a:pt x="22" y="3"/>
                    <a:pt x="21" y="4"/>
                    <a:pt x="20" y="6"/>
                  </a:cubicBezTo>
                  <a:cubicBezTo>
                    <a:pt x="32" y="6"/>
                    <a:pt x="32" y="6"/>
                    <a:pt x="32" y="6"/>
                  </a:cubicBezTo>
                  <a:cubicBezTo>
                    <a:pt x="31" y="18"/>
                    <a:pt x="31" y="25"/>
                    <a:pt x="31" y="29"/>
                  </a:cubicBezTo>
                  <a:cubicBezTo>
                    <a:pt x="31" y="32"/>
                    <a:pt x="29" y="34"/>
                    <a:pt x="25" y="34"/>
                  </a:cubicBezTo>
                  <a:cubicBezTo>
                    <a:pt x="23" y="34"/>
                    <a:pt x="21" y="34"/>
                    <a:pt x="19" y="34"/>
                  </a:cubicBezTo>
                  <a:cubicBezTo>
                    <a:pt x="19" y="33"/>
                    <a:pt x="18" y="32"/>
                    <a:pt x="18" y="31"/>
                  </a:cubicBezTo>
                  <a:cubicBezTo>
                    <a:pt x="18" y="31"/>
                    <a:pt x="18" y="31"/>
                    <a:pt x="18" y="31"/>
                  </a:cubicBezTo>
                  <a:cubicBezTo>
                    <a:pt x="21" y="31"/>
                    <a:pt x="23" y="31"/>
                    <a:pt x="25" y="31"/>
                  </a:cubicBezTo>
                  <a:cubicBezTo>
                    <a:pt x="27" y="31"/>
                    <a:pt x="28" y="30"/>
                    <a:pt x="28" y="28"/>
                  </a:cubicBezTo>
                  <a:cubicBezTo>
                    <a:pt x="28" y="24"/>
                    <a:pt x="29" y="18"/>
                    <a:pt x="29" y="8"/>
                  </a:cubicBezTo>
                  <a:cubicBezTo>
                    <a:pt x="19" y="8"/>
                    <a:pt x="19" y="8"/>
                    <a:pt x="19" y="8"/>
                  </a:cubicBezTo>
                  <a:cubicBezTo>
                    <a:pt x="18" y="11"/>
                    <a:pt x="17" y="13"/>
                    <a:pt x="16" y="14"/>
                  </a:cubicBezTo>
                  <a:cubicBezTo>
                    <a:pt x="16" y="14"/>
                    <a:pt x="15" y="14"/>
                    <a:pt x="14" y="13"/>
                  </a:cubicBezTo>
                  <a:close/>
                  <a:moveTo>
                    <a:pt x="17" y="15"/>
                  </a:moveTo>
                  <a:cubicBezTo>
                    <a:pt x="19" y="14"/>
                    <a:pt x="19" y="14"/>
                    <a:pt x="19" y="14"/>
                  </a:cubicBezTo>
                  <a:cubicBezTo>
                    <a:pt x="22" y="17"/>
                    <a:pt x="24" y="20"/>
                    <a:pt x="25" y="22"/>
                  </a:cubicBezTo>
                  <a:cubicBezTo>
                    <a:pt x="23" y="24"/>
                    <a:pt x="23" y="24"/>
                    <a:pt x="23" y="24"/>
                  </a:cubicBezTo>
                  <a:cubicBezTo>
                    <a:pt x="21" y="21"/>
                    <a:pt x="19" y="18"/>
                    <a:pt x="1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4"/>
            <p:cNvSpPr>
              <a:spLocks noEditPoints="1"/>
            </p:cNvSpPr>
            <p:nvPr userDrawn="1"/>
          </p:nvSpPr>
          <p:spPr bwMode="auto">
            <a:xfrm>
              <a:off x="8292644" y="-265661"/>
              <a:ext cx="58415" cy="57636"/>
            </a:xfrm>
            <a:custGeom>
              <a:avLst/>
              <a:gdLst>
                <a:gd name="T0" fmla="*/ 10 w 35"/>
                <a:gd name="T1" fmla="*/ 0 h 34"/>
                <a:gd name="T2" fmla="*/ 10 w 35"/>
                <a:gd name="T3" fmla="*/ 1 h 34"/>
                <a:gd name="T4" fmla="*/ 16 w 35"/>
                <a:gd name="T5" fmla="*/ 9 h 34"/>
                <a:gd name="T6" fmla="*/ 14 w 35"/>
                <a:gd name="T7" fmla="*/ 11 h 34"/>
                <a:gd name="T8" fmla="*/ 9 w 35"/>
                <a:gd name="T9" fmla="*/ 3 h 34"/>
                <a:gd name="T10" fmla="*/ 2 w 35"/>
                <a:gd name="T11" fmla="*/ 15 h 34"/>
                <a:gd name="T12" fmla="*/ 0 w 35"/>
                <a:gd name="T13" fmla="*/ 12 h 34"/>
                <a:gd name="T14" fmla="*/ 8 w 35"/>
                <a:gd name="T15" fmla="*/ 0 h 34"/>
                <a:gd name="T16" fmla="*/ 10 w 35"/>
                <a:gd name="T17" fmla="*/ 0 h 34"/>
                <a:gd name="T18" fmla="*/ 3 w 35"/>
                <a:gd name="T19" fmla="*/ 24 h 34"/>
                <a:gd name="T20" fmla="*/ 5 w 35"/>
                <a:gd name="T21" fmla="*/ 22 h 34"/>
                <a:gd name="T22" fmla="*/ 8 w 35"/>
                <a:gd name="T23" fmla="*/ 26 h 34"/>
                <a:gd name="T24" fmla="*/ 12 w 35"/>
                <a:gd name="T25" fmla="*/ 18 h 34"/>
                <a:gd name="T26" fmla="*/ 2 w 35"/>
                <a:gd name="T27" fmla="*/ 18 h 34"/>
                <a:gd name="T28" fmla="*/ 2 w 35"/>
                <a:gd name="T29" fmla="*/ 16 h 34"/>
                <a:gd name="T30" fmla="*/ 15 w 35"/>
                <a:gd name="T31" fmla="*/ 16 h 34"/>
                <a:gd name="T32" fmla="*/ 15 w 35"/>
                <a:gd name="T33" fmla="*/ 18 h 34"/>
                <a:gd name="T34" fmla="*/ 10 w 35"/>
                <a:gd name="T35" fmla="*/ 28 h 34"/>
                <a:gd name="T36" fmla="*/ 13 w 35"/>
                <a:gd name="T37" fmla="*/ 32 h 34"/>
                <a:gd name="T38" fmla="*/ 10 w 35"/>
                <a:gd name="T39" fmla="*/ 33 h 34"/>
                <a:gd name="T40" fmla="*/ 3 w 35"/>
                <a:gd name="T41" fmla="*/ 24 h 34"/>
                <a:gd name="T42" fmla="*/ 7 w 35"/>
                <a:gd name="T43" fmla="*/ 9 h 34"/>
                <a:gd name="T44" fmla="*/ 9 w 35"/>
                <a:gd name="T45" fmla="*/ 8 h 34"/>
                <a:gd name="T46" fmla="*/ 12 w 35"/>
                <a:gd name="T47" fmla="*/ 13 h 34"/>
                <a:gd name="T48" fmla="*/ 9 w 35"/>
                <a:gd name="T49" fmla="*/ 15 h 34"/>
                <a:gd name="T50" fmla="*/ 7 w 35"/>
                <a:gd name="T51" fmla="*/ 9 h 34"/>
                <a:gd name="T52" fmla="*/ 24 w 35"/>
                <a:gd name="T53" fmla="*/ 12 h 34"/>
                <a:gd name="T54" fmla="*/ 27 w 35"/>
                <a:gd name="T55" fmla="*/ 12 h 34"/>
                <a:gd name="T56" fmla="*/ 27 w 35"/>
                <a:gd name="T57" fmla="*/ 17 h 34"/>
                <a:gd name="T58" fmla="*/ 26 w 35"/>
                <a:gd name="T59" fmla="*/ 24 h 34"/>
                <a:gd name="T60" fmla="*/ 35 w 35"/>
                <a:gd name="T61" fmla="*/ 32 h 34"/>
                <a:gd name="T62" fmla="*/ 33 w 35"/>
                <a:gd name="T63" fmla="*/ 34 h 34"/>
                <a:gd name="T64" fmla="*/ 25 w 35"/>
                <a:gd name="T65" fmla="*/ 26 h 34"/>
                <a:gd name="T66" fmla="*/ 24 w 35"/>
                <a:gd name="T67" fmla="*/ 27 h 34"/>
                <a:gd name="T68" fmla="*/ 16 w 35"/>
                <a:gd name="T69" fmla="*/ 34 h 34"/>
                <a:gd name="T70" fmla="*/ 14 w 35"/>
                <a:gd name="T71" fmla="*/ 32 h 34"/>
                <a:gd name="T72" fmla="*/ 22 w 35"/>
                <a:gd name="T73" fmla="*/ 26 h 34"/>
                <a:gd name="T74" fmla="*/ 24 w 35"/>
                <a:gd name="T75" fmla="*/ 17 h 34"/>
                <a:gd name="T76" fmla="*/ 24 w 35"/>
                <a:gd name="T77" fmla="*/ 12 h 34"/>
                <a:gd name="T78" fmla="*/ 17 w 35"/>
                <a:gd name="T79" fmla="*/ 8 h 34"/>
                <a:gd name="T80" fmla="*/ 23 w 35"/>
                <a:gd name="T81" fmla="*/ 8 h 34"/>
                <a:gd name="T82" fmla="*/ 24 w 35"/>
                <a:gd name="T83" fmla="*/ 3 h 34"/>
                <a:gd name="T84" fmla="*/ 15 w 35"/>
                <a:gd name="T85" fmla="*/ 3 h 34"/>
                <a:gd name="T86" fmla="*/ 15 w 35"/>
                <a:gd name="T87" fmla="*/ 1 h 34"/>
                <a:gd name="T88" fmla="*/ 35 w 35"/>
                <a:gd name="T89" fmla="*/ 1 h 34"/>
                <a:gd name="T90" fmla="*/ 35 w 35"/>
                <a:gd name="T91" fmla="*/ 3 h 34"/>
                <a:gd name="T92" fmla="*/ 27 w 35"/>
                <a:gd name="T93" fmla="*/ 3 h 34"/>
                <a:gd name="T94" fmla="*/ 26 w 35"/>
                <a:gd name="T95" fmla="*/ 8 h 34"/>
                <a:gd name="T96" fmla="*/ 34 w 35"/>
                <a:gd name="T97" fmla="*/ 8 h 34"/>
                <a:gd name="T98" fmla="*/ 34 w 35"/>
                <a:gd name="T99" fmla="*/ 25 h 34"/>
                <a:gd name="T100" fmla="*/ 31 w 35"/>
                <a:gd name="T101" fmla="*/ 25 h 34"/>
                <a:gd name="T102" fmla="*/ 31 w 35"/>
                <a:gd name="T103" fmla="*/ 11 h 34"/>
                <a:gd name="T104" fmla="*/ 19 w 35"/>
                <a:gd name="T105" fmla="*/ 11 h 34"/>
                <a:gd name="T106" fmla="*/ 19 w 35"/>
                <a:gd name="T107" fmla="*/ 25 h 34"/>
                <a:gd name="T108" fmla="*/ 17 w 35"/>
                <a:gd name="T109" fmla="*/ 25 h 34"/>
                <a:gd name="T110" fmla="*/ 17 w 35"/>
                <a:gd name="T11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 h="34">
                  <a:moveTo>
                    <a:pt x="10" y="0"/>
                  </a:moveTo>
                  <a:cubicBezTo>
                    <a:pt x="10" y="1"/>
                    <a:pt x="10" y="1"/>
                    <a:pt x="10" y="1"/>
                  </a:cubicBezTo>
                  <a:cubicBezTo>
                    <a:pt x="12" y="3"/>
                    <a:pt x="14" y="6"/>
                    <a:pt x="16" y="9"/>
                  </a:cubicBezTo>
                  <a:cubicBezTo>
                    <a:pt x="14" y="11"/>
                    <a:pt x="14" y="11"/>
                    <a:pt x="14" y="11"/>
                  </a:cubicBezTo>
                  <a:cubicBezTo>
                    <a:pt x="12" y="8"/>
                    <a:pt x="11" y="5"/>
                    <a:pt x="9" y="3"/>
                  </a:cubicBezTo>
                  <a:cubicBezTo>
                    <a:pt x="7" y="7"/>
                    <a:pt x="5" y="11"/>
                    <a:pt x="2" y="15"/>
                  </a:cubicBezTo>
                  <a:cubicBezTo>
                    <a:pt x="2" y="14"/>
                    <a:pt x="1" y="13"/>
                    <a:pt x="0" y="12"/>
                  </a:cubicBezTo>
                  <a:cubicBezTo>
                    <a:pt x="3" y="9"/>
                    <a:pt x="6" y="5"/>
                    <a:pt x="8" y="0"/>
                  </a:cubicBezTo>
                  <a:lnTo>
                    <a:pt x="10" y="0"/>
                  </a:lnTo>
                  <a:close/>
                  <a:moveTo>
                    <a:pt x="3" y="24"/>
                  </a:moveTo>
                  <a:cubicBezTo>
                    <a:pt x="5" y="22"/>
                    <a:pt x="5" y="22"/>
                    <a:pt x="5" y="22"/>
                  </a:cubicBezTo>
                  <a:cubicBezTo>
                    <a:pt x="6" y="24"/>
                    <a:pt x="7" y="25"/>
                    <a:pt x="8" y="26"/>
                  </a:cubicBezTo>
                  <a:cubicBezTo>
                    <a:pt x="10" y="24"/>
                    <a:pt x="11" y="21"/>
                    <a:pt x="12" y="18"/>
                  </a:cubicBezTo>
                  <a:cubicBezTo>
                    <a:pt x="2" y="18"/>
                    <a:pt x="2" y="18"/>
                    <a:pt x="2" y="18"/>
                  </a:cubicBezTo>
                  <a:cubicBezTo>
                    <a:pt x="2" y="16"/>
                    <a:pt x="2" y="16"/>
                    <a:pt x="2" y="16"/>
                  </a:cubicBezTo>
                  <a:cubicBezTo>
                    <a:pt x="15" y="16"/>
                    <a:pt x="15" y="16"/>
                    <a:pt x="15" y="16"/>
                  </a:cubicBezTo>
                  <a:cubicBezTo>
                    <a:pt x="15" y="18"/>
                    <a:pt x="15" y="18"/>
                    <a:pt x="15" y="18"/>
                  </a:cubicBezTo>
                  <a:cubicBezTo>
                    <a:pt x="13" y="22"/>
                    <a:pt x="11" y="26"/>
                    <a:pt x="10" y="28"/>
                  </a:cubicBezTo>
                  <a:cubicBezTo>
                    <a:pt x="11" y="29"/>
                    <a:pt x="12" y="31"/>
                    <a:pt x="13" y="32"/>
                  </a:cubicBezTo>
                  <a:cubicBezTo>
                    <a:pt x="10" y="33"/>
                    <a:pt x="10" y="33"/>
                    <a:pt x="10" y="33"/>
                  </a:cubicBezTo>
                  <a:cubicBezTo>
                    <a:pt x="8" y="30"/>
                    <a:pt x="5" y="27"/>
                    <a:pt x="3" y="24"/>
                  </a:cubicBezTo>
                  <a:close/>
                  <a:moveTo>
                    <a:pt x="7" y="9"/>
                  </a:moveTo>
                  <a:cubicBezTo>
                    <a:pt x="9" y="8"/>
                    <a:pt x="9" y="8"/>
                    <a:pt x="9" y="8"/>
                  </a:cubicBezTo>
                  <a:cubicBezTo>
                    <a:pt x="10" y="10"/>
                    <a:pt x="11" y="12"/>
                    <a:pt x="12" y="13"/>
                  </a:cubicBezTo>
                  <a:cubicBezTo>
                    <a:pt x="9" y="15"/>
                    <a:pt x="9" y="15"/>
                    <a:pt x="9" y="15"/>
                  </a:cubicBezTo>
                  <a:cubicBezTo>
                    <a:pt x="9" y="13"/>
                    <a:pt x="8" y="11"/>
                    <a:pt x="7" y="9"/>
                  </a:cubicBezTo>
                  <a:close/>
                  <a:moveTo>
                    <a:pt x="24" y="12"/>
                  </a:moveTo>
                  <a:cubicBezTo>
                    <a:pt x="27" y="12"/>
                    <a:pt x="27" y="12"/>
                    <a:pt x="27" y="12"/>
                  </a:cubicBezTo>
                  <a:cubicBezTo>
                    <a:pt x="27" y="17"/>
                    <a:pt x="27" y="17"/>
                    <a:pt x="27" y="17"/>
                  </a:cubicBezTo>
                  <a:cubicBezTo>
                    <a:pt x="27" y="20"/>
                    <a:pt x="26" y="22"/>
                    <a:pt x="26" y="24"/>
                  </a:cubicBezTo>
                  <a:cubicBezTo>
                    <a:pt x="29" y="26"/>
                    <a:pt x="32" y="29"/>
                    <a:pt x="35" y="32"/>
                  </a:cubicBezTo>
                  <a:cubicBezTo>
                    <a:pt x="33" y="34"/>
                    <a:pt x="33" y="34"/>
                    <a:pt x="33" y="34"/>
                  </a:cubicBezTo>
                  <a:cubicBezTo>
                    <a:pt x="31" y="31"/>
                    <a:pt x="28" y="29"/>
                    <a:pt x="25" y="26"/>
                  </a:cubicBezTo>
                  <a:cubicBezTo>
                    <a:pt x="25" y="27"/>
                    <a:pt x="24" y="27"/>
                    <a:pt x="24" y="27"/>
                  </a:cubicBezTo>
                  <a:cubicBezTo>
                    <a:pt x="23" y="30"/>
                    <a:pt x="20" y="32"/>
                    <a:pt x="16" y="34"/>
                  </a:cubicBezTo>
                  <a:cubicBezTo>
                    <a:pt x="15" y="33"/>
                    <a:pt x="14" y="32"/>
                    <a:pt x="14" y="32"/>
                  </a:cubicBezTo>
                  <a:cubicBezTo>
                    <a:pt x="18" y="30"/>
                    <a:pt x="20" y="28"/>
                    <a:pt x="22" y="26"/>
                  </a:cubicBezTo>
                  <a:cubicBezTo>
                    <a:pt x="23" y="24"/>
                    <a:pt x="24" y="21"/>
                    <a:pt x="24" y="17"/>
                  </a:cubicBezTo>
                  <a:lnTo>
                    <a:pt x="24" y="12"/>
                  </a:lnTo>
                  <a:close/>
                  <a:moveTo>
                    <a:pt x="17" y="8"/>
                  </a:moveTo>
                  <a:cubicBezTo>
                    <a:pt x="23" y="8"/>
                    <a:pt x="23" y="8"/>
                    <a:pt x="23" y="8"/>
                  </a:cubicBezTo>
                  <a:cubicBezTo>
                    <a:pt x="24" y="3"/>
                    <a:pt x="24" y="3"/>
                    <a:pt x="24" y="3"/>
                  </a:cubicBezTo>
                  <a:cubicBezTo>
                    <a:pt x="15" y="3"/>
                    <a:pt x="15" y="3"/>
                    <a:pt x="15" y="3"/>
                  </a:cubicBezTo>
                  <a:cubicBezTo>
                    <a:pt x="15" y="1"/>
                    <a:pt x="15" y="1"/>
                    <a:pt x="15" y="1"/>
                  </a:cubicBezTo>
                  <a:cubicBezTo>
                    <a:pt x="35" y="1"/>
                    <a:pt x="35" y="1"/>
                    <a:pt x="35" y="1"/>
                  </a:cubicBezTo>
                  <a:cubicBezTo>
                    <a:pt x="35" y="3"/>
                    <a:pt x="35" y="3"/>
                    <a:pt x="35" y="3"/>
                  </a:cubicBezTo>
                  <a:cubicBezTo>
                    <a:pt x="27" y="3"/>
                    <a:pt x="27" y="3"/>
                    <a:pt x="27" y="3"/>
                  </a:cubicBezTo>
                  <a:cubicBezTo>
                    <a:pt x="26" y="8"/>
                    <a:pt x="26" y="8"/>
                    <a:pt x="26" y="8"/>
                  </a:cubicBezTo>
                  <a:cubicBezTo>
                    <a:pt x="34" y="8"/>
                    <a:pt x="34" y="8"/>
                    <a:pt x="34" y="8"/>
                  </a:cubicBezTo>
                  <a:cubicBezTo>
                    <a:pt x="34" y="25"/>
                    <a:pt x="34" y="25"/>
                    <a:pt x="34" y="25"/>
                  </a:cubicBezTo>
                  <a:cubicBezTo>
                    <a:pt x="31" y="25"/>
                    <a:pt x="31" y="25"/>
                    <a:pt x="31" y="25"/>
                  </a:cubicBezTo>
                  <a:cubicBezTo>
                    <a:pt x="31" y="11"/>
                    <a:pt x="31" y="11"/>
                    <a:pt x="31" y="11"/>
                  </a:cubicBezTo>
                  <a:cubicBezTo>
                    <a:pt x="19" y="11"/>
                    <a:pt x="19" y="11"/>
                    <a:pt x="19" y="11"/>
                  </a:cubicBezTo>
                  <a:cubicBezTo>
                    <a:pt x="19" y="25"/>
                    <a:pt x="19" y="25"/>
                    <a:pt x="19" y="25"/>
                  </a:cubicBezTo>
                  <a:cubicBezTo>
                    <a:pt x="17" y="25"/>
                    <a:pt x="17" y="25"/>
                    <a:pt x="17" y="25"/>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5"/>
            <p:cNvSpPr>
              <a:spLocks noEditPoints="1"/>
            </p:cNvSpPr>
            <p:nvPr userDrawn="1"/>
          </p:nvSpPr>
          <p:spPr bwMode="auto">
            <a:xfrm>
              <a:off x="8409473" y="-264103"/>
              <a:ext cx="58415" cy="54520"/>
            </a:xfrm>
            <a:custGeom>
              <a:avLst/>
              <a:gdLst>
                <a:gd name="T0" fmla="*/ 0 w 35"/>
                <a:gd name="T1" fmla="*/ 20 h 32"/>
                <a:gd name="T2" fmla="*/ 24 w 35"/>
                <a:gd name="T3" fmla="*/ 20 h 32"/>
                <a:gd name="T4" fmla="*/ 24 w 35"/>
                <a:gd name="T5" fmla="*/ 17 h 32"/>
                <a:gd name="T6" fmla="*/ 27 w 35"/>
                <a:gd name="T7" fmla="*/ 17 h 32"/>
                <a:gd name="T8" fmla="*/ 27 w 35"/>
                <a:gd name="T9" fmla="*/ 20 h 32"/>
                <a:gd name="T10" fmla="*/ 35 w 35"/>
                <a:gd name="T11" fmla="*/ 20 h 32"/>
                <a:gd name="T12" fmla="*/ 35 w 35"/>
                <a:gd name="T13" fmla="*/ 22 h 32"/>
                <a:gd name="T14" fmla="*/ 27 w 35"/>
                <a:gd name="T15" fmla="*/ 22 h 32"/>
                <a:gd name="T16" fmla="*/ 27 w 35"/>
                <a:gd name="T17" fmla="*/ 28 h 32"/>
                <a:gd name="T18" fmla="*/ 23 w 35"/>
                <a:gd name="T19" fmla="*/ 32 h 32"/>
                <a:gd name="T20" fmla="*/ 17 w 35"/>
                <a:gd name="T21" fmla="*/ 32 h 32"/>
                <a:gd name="T22" fmla="*/ 17 w 35"/>
                <a:gd name="T23" fmla="*/ 29 h 32"/>
                <a:gd name="T24" fmla="*/ 22 w 35"/>
                <a:gd name="T25" fmla="*/ 29 h 32"/>
                <a:gd name="T26" fmla="*/ 24 w 35"/>
                <a:gd name="T27" fmla="*/ 27 h 32"/>
                <a:gd name="T28" fmla="*/ 24 w 35"/>
                <a:gd name="T29" fmla="*/ 22 h 32"/>
                <a:gd name="T30" fmla="*/ 0 w 35"/>
                <a:gd name="T31" fmla="*/ 22 h 32"/>
                <a:gd name="T32" fmla="*/ 0 w 35"/>
                <a:gd name="T33" fmla="*/ 20 h 32"/>
                <a:gd name="T34" fmla="*/ 9 w 35"/>
                <a:gd name="T35" fmla="*/ 14 h 32"/>
                <a:gd name="T36" fmla="*/ 28 w 35"/>
                <a:gd name="T37" fmla="*/ 14 h 32"/>
                <a:gd name="T38" fmla="*/ 31 w 35"/>
                <a:gd name="T39" fmla="*/ 12 h 32"/>
                <a:gd name="T40" fmla="*/ 32 w 35"/>
                <a:gd name="T41" fmla="*/ 8 h 32"/>
                <a:gd name="T42" fmla="*/ 34 w 35"/>
                <a:gd name="T43" fmla="*/ 9 h 32"/>
                <a:gd name="T44" fmla="*/ 33 w 35"/>
                <a:gd name="T45" fmla="*/ 13 h 32"/>
                <a:gd name="T46" fmla="*/ 28 w 35"/>
                <a:gd name="T47" fmla="*/ 16 h 32"/>
                <a:gd name="T48" fmla="*/ 9 w 35"/>
                <a:gd name="T49" fmla="*/ 16 h 32"/>
                <a:gd name="T50" fmla="*/ 4 w 35"/>
                <a:gd name="T51" fmla="*/ 12 h 32"/>
                <a:gd name="T52" fmla="*/ 4 w 35"/>
                <a:gd name="T53" fmla="*/ 0 h 32"/>
                <a:gd name="T54" fmla="*/ 29 w 35"/>
                <a:gd name="T55" fmla="*/ 0 h 32"/>
                <a:gd name="T56" fmla="*/ 29 w 35"/>
                <a:gd name="T57" fmla="*/ 10 h 32"/>
                <a:gd name="T58" fmla="*/ 26 w 35"/>
                <a:gd name="T59" fmla="*/ 10 h 32"/>
                <a:gd name="T60" fmla="*/ 26 w 35"/>
                <a:gd name="T61" fmla="*/ 9 h 32"/>
                <a:gd name="T62" fmla="*/ 7 w 35"/>
                <a:gd name="T63" fmla="*/ 9 h 32"/>
                <a:gd name="T64" fmla="*/ 7 w 35"/>
                <a:gd name="T65" fmla="*/ 11 h 32"/>
                <a:gd name="T66" fmla="*/ 9 w 35"/>
                <a:gd name="T67" fmla="*/ 14 h 32"/>
                <a:gd name="T68" fmla="*/ 6 w 35"/>
                <a:gd name="T69" fmla="*/ 24 h 32"/>
                <a:gd name="T70" fmla="*/ 8 w 35"/>
                <a:gd name="T71" fmla="*/ 22 h 32"/>
                <a:gd name="T72" fmla="*/ 14 w 35"/>
                <a:gd name="T73" fmla="*/ 27 h 32"/>
                <a:gd name="T74" fmla="*/ 12 w 35"/>
                <a:gd name="T75" fmla="*/ 29 h 32"/>
                <a:gd name="T76" fmla="*/ 6 w 35"/>
                <a:gd name="T77" fmla="*/ 24 h 32"/>
                <a:gd name="T78" fmla="*/ 7 w 35"/>
                <a:gd name="T79" fmla="*/ 2 h 32"/>
                <a:gd name="T80" fmla="*/ 7 w 35"/>
                <a:gd name="T81" fmla="*/ 7 h 32"/>
                <a:gd name="T82" fmla="*/ 26 w 35"/>
                <a:gd name="T83" fmla="*/ 7 h 32"/>
                <a:gd name="T84" fmla="*/ 26 w 35"/>
                <a:gd name="T85" fmla="*/ 2 h 32"/>
                <a:gd name="T86" fmla="*/ 7 w 35"/>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32">
                  <a:moveTo>
                    <a:pt x="0" y="20"/>
                  </a:moveTo>
                  <a:cubicBezTo>
                    <a:pt x="24" y="20"/>
                    <a:pt x="24" y="20"/>
                    <a:pt x="24" y="20"/>
                  </a:cubicBezTo>
                  <a:cubicBezTo>
                    <a:pt x="24" y="17"/>
                    <a:pt x="24" y="17"/>
                    <a:pt x="24" y="17"/>
                  </a:cubicBezTo>
                  <a:cubicBezTo>
                    <a:pt x="27" y="17"/>
                    <a:pt x="27" y="17"/>
                    <a:pt x="27" y="17"/>
                  </a:cubicBezTo>
                  <a:cubicBezTo>
                    <a:pt x="27" y="20"/>
                    <a:pt x="27" y="20"/>
                    <a:pt x="27" y="20"/>
                  </a:cubicBezTo>
                  <a:cubicBezTo>
                    <a:pt x="35" y="20"/>
                    <a:pt x="35" y="20"/>
                    <a:pt x="35" y="20"/>
                  </a:cubicBezTo>
                  <a:cubicBezTo>
                    <a:pt x="35" y="22"/>
                    <a:pt x="35" y="22"/>
                    <a:pt x="35" y="22"/>
                  </a:cubicBezTo>
                  <a:cubicBezTo>
                    <a:pt x="27" y="22"/>
                    <a:pt x="27" y="22"/>
                    <a:pt x="27" y="22"/>
                  </a:cubicBezTo>
                  <a:cubicBezTo>
                    <a:pt x="27" y="28"/>
                    <a:pt x="27" y="28"/>
                    <a:pt x="27" y="28"/>
                  </a:cubicBezTo>
                  <a:cubicBezTo>
                    <a:pt x="27" y="31"/>
                    <a:pt x="26" y="32"/>
                    <a:pt x="23" y="32"/>
                  </a:cubicBezTo>
                  <a:cubicBezTo>
                    <a:pt x="22" y="32"/>
                    <a:pt x="20" y="32"/>
                    <a:pt x="17" y="32"/>
                  </a:cubicBezTo>
                  <a:cubicBezTo>
                    <a:pt x="17" y="31"/>
                    <a:pt x="17" y="30"/>
                    <a:pt x="17" y="29"/>
                  </a:cubicBezTo>
                  <a:cubicBezTo>
                    <a:pt x="19" y="29"/>
                    <a:pt x="20" y="29"/>
                    <a:pt x="22" y="29"/>
                  </a:cubicBezTo>
                  <a:cubicBezTo>
                    <a:pt x="24" y="29"/>
                    <a:pt x="24" y="29"/>
                    <a:pt x="24" y="27"/>
                  </a:cubicBezTo>
                  <a:cubicBezTo>
                    <a:pt x="24" y="22"/>
                    <a:pt x="24" y="22"/>
                    <a:pt x="24" y="22"/>
                  </a:cubicBezTo>
                  <a:cubicBezTo>
                    <a:pt x="0" y="22"/>
                    <a:pt x="0" y="22"/>
                    <a:pt x="0" y="22"/>
                  </a:cubicBezTo>
                  <a:lnTo>
                    <a:pt x="0" y="20"/>
                  </a:lnTo>
                  <a:close/>
                  <a:moveTo>
                    <a:pt x="9" y="14"/>
                  </a:moveTo>
                  <a:cubicBezTo>
                    <a:pt x="28" y="14"/>
                    <a:pt x="28" y="14"/>
                    <a:pt x="28" y="14"/>
                  </a:cubicBezTo>
                  <a:cubicBezTo>
                    <a:pt x="29" y="14"/>
                    <a:pt x="31" y="13"/>
                    <a:pt x="31" y="12"/>
                  </a:cubicBezTo>
                  <a:cubicBezTo>
                    <a:pt x="31" y="11"/>
                    <a:pt x="31" y="10"/>
                    <a:pt x="32" y="8"/>
                  </a:cubicBezTo>
                  <a:cubicBezTo>
                    <a:pt x="32" y="8"/>
                    <a:pt x="33" y="9"/>
                    <a:pt x="34" y="9"/>
                  </a:cubicBezTo>
                  <a:cubicBezTo>
                    <a:pt x="34" y="11"/>
                    <a:pt x="34" y="12"/>
                    <a:pt x="33" y="13"/>
                  </a:cubicBezTo>
                  <a:cubicBezTo>
                    <a:pt x="33" y="15"/>
                    <a:pt x="31" y="16"/>
                    <a:pt x="28" y="16"/>
                  </a:cubicBezTo>
                  <a:cubicBezTo>
                    <a:pt x="9" y="16"/>
                    <a:pt x="9" y="16"/>
                    <a:pt x="9" y="16"/>
                  </a:cubicBezTo>
                  <a:cubicBezTo>
                    <a:pt x="5" y="16"/>
                    <a:pt x="4" y="15"/>
                    <a:pt x="4" y="12"/>
                  </a:cubicBezTo>
                  <a:cubicBezTo>
                    <a:pt x="4" y="0"/>
                    <a:pt x="4" y="0"/>
                    <a:pt x="4" y="0"/>
                  </a:cubicBezTo>
                  <a:cubicBezTo>
                    <a:pt x="29" y="0"/>
                    <a:pt x="29" y="0"/>
                    <a:pt x="29" y="0"/>
                  </a:cubicBezTo>
                  <a:cubicBezTo>
                    <a:pt x="29" y="10"/>
                    <a:pt x="29" y="10"/>
                    <a:pt x="29" y="10"/>
                  </a:cubicBezTo>
                  <a:cubicBezTo>
                    <a:pt x="26" y="10"/>
                    <a:pt x="26" y="10"/>
                    <a:pt x="26" y="10"/>
                  </a:cubicBezTo>
                  <a:cubicBezTo>
                    <a:pt x="26" y="9"/>
                    <a:pt x="26" y="9"/>
                    <a:pt x="26" y="9"/>
                  </a:cubicBezTo>
                  <a:cubicBezTo>
                    <a:pt x="7" y="9"/>
                    <a:pt x="7" y="9"/>
                    <a:pt x="7" y="9"/>
                  </a:cubicBezTo>
                  <a:cubicBezTo>
                    <a:pt x="7" y="11"/>
                    <a:pt x="7" y="11"/>
                    <a:pt x="7" y="11"/>
                  </a:cubicBezTo>
                  <a:cubicBezTo>
                    <a:pt x="7" y="13"/>
                    <a:pt x="7" y="14"/>
                    <a:pt x="9" y="14"/>
                  </a:cubicBezTo>
                  <a:close/>
                  <a:moveTo>
                    <a:pt x="6" y="24"/>
                  </a:moveTo>
                  <a:cubicBezTo>
                    <a:pt x="8" y="22"/>
                    <a:pt x="8" y="22"/>
                    <a:pt x="8" y="22"/>
                  </a:cubicBezTo>
                  <a:cubicBezTo>
                    <a:pt x="11" y="24"/>
                    <a:pt x="13" y="26"/>
                    <a:pt x="14" y="27"/>
                  </a:cubicBezTo>
                  <a:cubicBezTo>
                    <a:pt x="12" y="29"/>
                    <a:pt x="12" y="29"/>
                    <a:pt x="12" y="29"/>
                  </a:cubicBezTo>
                  <a:cubicBezTo>
                    <a:pt x="10" y="27"/>
                    <a:pt x="8" y="25"/>
                    <a:pt x="6" y="24"/>
                  </a:cubicBezTo>
                  <a:close/>
                  <a:moveTo>
                    <a:pt x="7" y="2"/>
                  </a:moveTo>
                  <a:cubicBezTo>
                    <a:pt x="7" y="7"/>
                    <a:pt x="7" y="7"/>
                    <a:pt x="7" y="7"/>
                  </a:cubicBezTo>
                  <a:cubicBezTo>
                    <a:pt x="26" y="7"/>
                    <a:pt x="26" y="7"/>
                    <a:pt x="26" y="7"/>
                  </a:cubicBezTo>
                  <a:cubicBezTo>
                    <a:pt x="26" y="2"/>
                    <a:pt x="26" y="2"/>
                    <a:pt x="26" y="2"/>
                  </a:cubicBez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6"/>
            <p:cNvSpPr>
              <a:spLocks noEditPoints="1"/>
            </p:cNvSpPr>
            <p:nvPr userDrawn="1"/>
          </p:nvSpPr>
          <p:spPr bwMode="auto">
            <a:xfrm>
              <a:off x="8523964" y="-267218"/>
              <a:ext cx="58415" cy="59193"/>
            </a:xfrm>
            <a:custGeom>
              <a:avLst/>
              <a:gdLst>
                <a:gd name="T0" fmla="*/ 1 w 35"/>
                <a:gd name="T1" fmla="*/ 11 h 35"/>
                <a:gd name="T2" fmla="*/ 14 w 35"/>
                <a:gd name="T3" fmla="*/ 11 h 35"/>
                <a:gd name="T4" fmla="*/ 14 w 35"/>
                <a:gd name="T5" fmla="*/ 7 h 35"/>
                <a:gd name="T6" fmla="*/ 4 w 35"/>
                <a:gd name="T7" fmla="*/ 7 h 35"/>
                <a:gd name="T8" fmla="*/ 4 w 35"/>
                <a:gd name="T9" fmla="*/ 5 h 35"/>
                <a:gd name="T10" fmla="*/ 14 w 35"/>
                <a:gd name="T11" fmla="*/ 5 h 35"/>
                <a:gd name="T12" fmla="*/ 14 w 35"/>
                <a:gd name="T13" fmla="*/ 0 h 35"/>
                <a:gd name="T14" fmla="*/ 17 w 35"/>
                <a:gd name="T15" fmla="*/ 0 h 35"/>
                <a:gd name="T16" fmla="*/ 17 w 35"/>
                <a:gd name="T17" fmla="*/ 5 h 35"/>
                <a:gd name="T18" fmla="*/ 26 w 35"/>
                <a:gd name="T19" fmla="*/ 5 h 35"/>
                <a:gd name="T20" fmla="*/ 26 w 35"/>
                <a:gd name="T21" fmla="*/ 7 h 35"/>
                <a:gd name="T22" fmla="*/ 17 w 35"/>
                <a:gd name="T23" fmla="*/ 7 h 35"/>
                <a:gd name="T24" fmla="*/ 17 w 35"/>
                <a:gd name="T25" fmla="*/ 11 h 35"/>
                <a:gd name="T26" fmla="*/ 20 w 35"/>
                <a:gd name="T27" fmla="*/ 11 h 35"/>
                <a:gd name="T28" fmla="*/ 30 w 35"/>
                <a:gd name="T29" fmla="*/ 2 h 35"/>
                <a:gd name="T30" fmla="*/ 32 w 35"/>
                <a:gd name="T31" fmla="*/ 4 h 35"/>
                <a:gd name="T32" fmla="*/ 25 w 35"/>
                <a:gd name="T33" fmla="*/ 11 h 35"/>
                <a:gd name="T34" fmla="*/ 35 w 35"/>
                <a:gd name="T35" fmla="*/ 11 h 35"/>
                <a:gd name="T36" fmla="*/ 35 w 35"/>
                <a:gd name="T37" fmla="*/ 14 h 35"/>
                <a:gd name="T38" fmla="*/ 22 w 35"/>
                <a:gd name="T39" fmla="*/ 14 h 35"/>
                <a:gd name="T40" fmla="*/ 15 w 35"/>
                <a:gd name="T41" fmla="*/ 18 h 35"/>
                <a:gd name="T42" fmla="*/ 29 w 35"/>
                <a:gd name="T43" fmla="*/ 18 h 35"/>
                <a:gd name="T44" fmla="*/ 29 w 35"/>
                <a:gd name="T45" fmla="*/ 35 h 35"/>
                <a:gd name="T46" fmla="*/ 26 w 35"/>
                <a:gd name="T47" fmla="*/ 35 h 35"/>
                <a:gd name="T48" fmla="*/ 26 w 35"/>
                <a:gd name="T49" fmla="*/ 33 h 35"/>
                <a:gd name="T50" fmla="*/ 10 w 35"/>
                <a:gd name="T51" fmla="*/ 33 h 35"/>
                <a:gd name="T52" fmla="*/ 10 w 35"/>
                <a:gd name="T53" fmla="*/ 35 h 35"/>
                <a:gd name="T54" fmla="*/ 7 w 35"/>
                <a:gd name="T55" fmla="*/ 35 h 35"/>
                <a:gd name="T56" fmla="*/ 7 w 35"/>
                <a:gd name="T57" fmla="*/ 22 h 35"/>
                <a:gd name="T58" fmla="*/ 1 w 35"/>
                <a:gd name="T59" fmla="*/ 24 h 35"/>
                <a:gd name="T60" fmla="*/ 0 w 35"/>
                <a:gd name="T61" fmla="*/ 21 h 35"/>
                <a:gd name="T62" fmla="*/ 17 w 35"/>
                <a:gd name="T63" fmla="*/ 14 h 35"/>
                <a:gd name="T64" fmla="*/ 1 w 35"/>
                <a:gd name="T65" fmla="*/ 14 h 35"/>
                <a:gd name="T66" fmla="*/ 1 w 35"/>
                <a:gd name="T67" fmla="*/ 11 h 35"/>
                <a:gd name="T68" fmla="*/ 10 w 35"/>
                <a:gd name="T69" fmla="*/ 20 h 35"/>
                <a:gd name="T70" fmla="*/ 10 w 35"/>
                <a:gd name="T71" fmla="*/ 24 h 35"/>
                <a:gd name="T72" fmla="*/ 26 w 35"/>
                <a:gd name="T73" fmla="*/ 24 h 35"/>
                <a:gd name="T74" fmla="*/ 26 w 35"/>
                <a:gd name="T75" fmla="*/ 20 h 35"/>
                <a:gd name="T76" fmla="*/ 11 w 35"/>
                <a:gd name="T77" fmla="*/ 20 h 35"/>
                <a:gd name="T78" fmla="*/ 10 w 35"/>
                <a:gd name="T79" fmla="*/ 20 h 35"/>
                <a:gd name="T80" fmla="*/ 10 w 35"/>
                <a:gd name="T81" fmla="*/ 30 h 35"/>
                <a:gd name="T82" fmla="*/ 26 w 35"/>
                <a:gd name="T83" fmla="*/ 30 h 35"/>
                <a:gd name="T84" fmla="*/ 26 w 35"/>
                <a:gd name="T85" fmla="*/ 26 h 35"/>
                <a:gd name="T86" fmla="*/ 10 w 35"/>
                <a:gd name="T87" fmla="*/ 26 h 35"/>
                <a:gd name="T88" fmla="*/ 10 w 35"/>
                <a:gd name="T89"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 h="35">
                  <a:moveTo>
                    <a:pt x="1" y="11"/>
                  </a:moveTo>
                  <a:cubicBezTo>
                    <a:pt x="14" y="11"/>
                    <a:pt x="14" y="11"/>
                    <a:pt x="14" y="11"/>
                  </a:cubicBezTo>
                  <a:cubicBezTo>
                    <a:pt x="14" y="7"/>
                    <a:pt x="14" y="7"/>
                    <a:pt x="14" y="7"/>
                  </a:cubicBezTo>
                  <a:cubicBezTo>
                    <a:pt x="4" y="7"/>
                    <a:pt x="4" y="7"/>
                    <a:pt x="4" y="7"/>
                  </a:cubicBezTo>
                  <a:cubicBezTo>
                    <a:pt x="4" y="5"/>
                    <a:pt x="4" y="5"/>
                    <a:pt x="4" y="5"/>
                  </a:cubicBezTo>
                  <a:cubicBezTo>
                    <a:pt x="14" y="5"/>
                    <a:pt x="14" y="5"/>
                    <a:pt x="14" y="5"/>
                  </a:cubicBezTo>
                  <a:cubicBezTo>
                    <a:pt x="14" y="0"/>
                    <a:pt x="14" y="0"/>
                    <a:pt x="14" y="0"/>
                  </a:cubicBezTo>
                  <a:cubicBezTo>
                    <a:pt x="17" y="0"/>
                    <a:pt x="17" y="0"/>
                    <a:pt x="17" y="0"/>
                  </a:cubicBezTo>
                  <a:cubicBezTo>
                    <a:pt x="17" y="5"/>
                    <a:pt x="17" y="5"/>
                    <a:pt x="17" y="5"/>
                  </a:cubicBezTo>
                  <a:cubicBezTo>
                    <a:pt x="26" y="5"/>
                    <a:pt x="26" y="5"/>
                    <a:pt x="26" y="5"/>
                  </a:cubicBezTo>
                  <a:cubicBezTo>
                    <a:pt x="26" y="7"/>
                    <a:pt x="26" y="7"/>
                    <a:pt x="26" y="7"/>
                  </a:cubicBezTo>
                  <a:cubicBezTo>
                    <a:pt x="17" y="7"/>
                    <a:pt x="17" y="7"/>
                    <a:pt x="17" y="7"/>
                  </a:cubicBezTo>
                  <a:cubicBezTo>
                    <a:pt x="17" y="11"/>
                    <a:pt x="17" y="11"/>
                    <a:pt x="17" y="11"/>
                  </a:cubicBezTo>
                  <a:cubicBezTo>
                    <a:pt x="20" y="11"/>
                    <a:pt x="20" y="11"/>
                    <a:pt x="20" y="11"/>
                  </a:cubicBezTo>
                  <a:cubicBezTo>
                    <a:pt x="24" y="9"/>
                    <a:pt x="27" y="6"/>
                    <a:pt x="30" y="2"/>
                  </a:cubicBezTo>
                  <a:cubicBezTo>
                    <a:pt x="32" y="4"/>
                    <a:pt x="32" y="4"/>
                    <a:pt x="32" y="4"/>
                  </a:cubicBezTo>
                  <a:cubicBezTo>
                    <a:pt x="30" y="7"/>
                    <a:pt x="28" y="9"/>
                    <a:pt x="25" y="11"/>
                  </a:cubicBezTo>
                  <a:cubicBezTo>
                    <a:pt x="35" y="11"/>
                    <a:pt x="35" y="11"/>
                    <a:pt x="35" y="11"/>
                  </a:cubicBezTo>
                  <a:cubicBezTo>
                    <a:pt x="35" y="14"/>
                    <a:pt x="35" y="14"/>
                    <a:pt x="35" y="14"/>
                  </a:cubicBezTo>
                  <a:cubicBezTo>
                    <a:pt x="22" y="14"/>
                    <a:pt x="22" y="14"/>
                    <a:pt x="22" y="14"/>
                  </a:cubicBezTo>
                  <a:cubicBezTo>
                    <a:pt x="20" y="15"/>
                    <a:pt x="18" y="16"/>
                    <a:pt x="15" y="18"/>
                  </a:cubicBezTo>
                  <a:cubicBezTo>
                    <a:pt x="29" y="18"/>
                    <a:pt x="29" y="18"/>
                    <a:pt x="29" y="18"/>
                  </a:cubicBezTo>
                  <a:cubicBezTo>
                    <a:pt x="29" y="35"/>
                    <a:pt x="29" y="35"/>
                    <a:pt x="29" y="35"/>
                  </a:cubicBezTo>
                  <a:cubicBezTo>
                    <a:pt x="26" y="35"/>
                    <a:pt x="26" y="35"/>
                    <a:pt x="26" y="35"/>
                  </a:cubicBezTo>
                  <a:cubicBezTo>
                    <a:pt x="26" y="33"/>
                    <a:pt x="26" y="33"/>
                    <a:pt x="26" y="33"/>
                  </a:cubicBezTo>
                  <a:cubicBezTo>
                    <a:pt x="10" y="33"/>
                    <a:pt x="10" y="33"/>
                    <a:pt x="10" y="33"/>
                  </a:cubicBezTo>
                  <a:cubicBezTo>
                    <a:pt x="10" y="35"/>
                    <a:pt x="10" y="35"/>
                    <a:pt x="10" y="35"/>
                  </a:cubicBezTo>
                  <a:cubicBezTo>
                    <a:pt x="7" y="35"/>
                    <a:pt x="7" y="35"/>
                    <a:pt x="7" y="35"/>
                  </a:cubicBezTo>
                  <a:cubicBezTo>
                    <a:pt x="7" y="22"/>
                    <a:pt x="7" y="22"/>
                    <a:pt x="7" y="22"/>
                  </a:cubicBezTo>
                  <a:cubicBezTo>
                    <a:pt x="6" y="22"/>
                    <a:pt x="4" y="23"/>
                    <a:pt x="1" y="24"/>
                  </a:cubicBezTo>
                  <a:cubicBezTo>
                    <a:pt x="1" y="23"/>
                    <a:pt x="1" y="22"/>
                    <a:pt x="0" y="21"/>
                  </a:cubicBezTo>
                  <a:cubicBezTo>
                    <a:pt x="6" y="19"/>
                    <a:pt x="12" y="17"/>
                    <a:pt x="17" y="14"/>
                  </a:cubicBezTo>
                  <a:cubicBezTo>
                    <a:pt x="1" y="14"/>
                    <a:pt x="1" y="14"/>
                    <a:pt x="1" y="14"/>
                  </a:cubicBezTo>
                  <a:lnTo>
                    <a:pt x="1" y="11"/>
                  </a:lnTo>
                  <a:close/>
                  <a:moveTo>
                    <a:pt x="10" y="20"/>
                  </a:moveTo>
                  <a:cubicBezTo>
                    <a:pt x="10" y="24"/>
                    <a:pt x="10" y="24"/>
                    <a:pt x="10" y="24"/>
                  </a:cubicBezTo>
                  <a:cubicBezTo>
                    <a:pt x="26" y="24"/>
                    <a:pt x="26" y="24"/>
                    <a:pt x="26" y="24"/>
                  </a:cubicBezTo>
                  <a:cubicBezTo>
                    <a:pt x="26" y="20"/>
                    <a:pt x="26" y="20"/>
                    <a:pt x="26" y="20"/>
                  </a:cubicBezTo>
                  <a:cubicBezTo>
                    <a:pt x="11" y="20"/>
                    <a:pt x="11" y="20"/>
                    <a:pt x="11" y="20"/>
                  </a:cubicBezTo>
                  <a:cubicBezTo>
                    <a:pt x="11" y="20"/>
                    <a:pt x="10" y="20"/>
                    <a:pt x="10" y="20"/>
                  </a:cubicBezTo>
                  <a:close/>
                  <a:moveTo>
                    <a:pt x="10" y="30"/>
                  </a:moveTo>
                  <a:cubicBezTo>
                    <a:pt x="26" y="30"/>
                    <a:pt x="26" y="30"/>
                    <a:pt x="26" y="30"/>
                  </a:cubicBezTo>
                  <a:cubicBezTo>
                    <a:pt x="26" y="26"/>
                    <a:pt x="26" y="26"/>
                    <a:pt x="26" y="26"/>
                  </a:cubicBezTo>
                  <a:cubicBezTo>
                    <a:pt x="10" y="26"/>
                    <a:pt x="10" y="26"/>
                    <a:pt x="10" y="26"/>
                  </a:cubicBezTo>
                  <a:lnTo>
                    <a:pt x="1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4" name="标题 7">
            <a:extLst>
              <a:ext uri="{FF2B5EF4-FFF2-40B4-BE49-F238E27FC236}">
                <a16:creationId xmlns:a16="http://schemas.microsoft.com/office/drawing/2014/main" id="{3288E2B5-EBB9-47CD-9C27-8297BA88ABA4}"/>
              </a:ext>
            </a:extLst>
          </p:cNvPr>
          <p:cNvSpPr>
            <a:spLocks noGrp="1"/>
          </p:cNvSpPr>
          <p:nvPr>
            <p:ph type="title"/>
          </p:nvPr>
        </p:nvSpPr>
        <p:spPr>
          <a:xfrm>
            <a:off x="270410" y="99067"/>
            <a:ext cx="7886700" cy="324678"/>
          </a:xfrm>
          <a:prstGeom prst="rect">
            <a:avLst/>
          </a:prstGeom>
        </p:spPr>
        <p:txBody>
          <a:bodyPr/>
          <a:lstStyle>
            <a:lvl1pPr>
              <a:defRPr lang="zh-CN" altLang="en-US" sz="2000" b="1" kern="1200" dirty="0">
                <a:solidFill>
                  <a:schemeClr val="bg1"/>
                </a:solidFill>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Tree>
    <p:extLst>
      <p:ext uri="{BB962C8B-B14F-4D97-AF65-F5344CB8AC3E}">
        <p14:creationId xmlns:p14="http://schemas.microsoft.com/office/powerpoint/2010/main" val="19988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8943" y="92734"/>
            <a:ext cx="976686" cy="240967"/>
          </a:xfrm>
          <a:prstGeom prst="rect">
            <a:avLst/>
          </a:prstGeom>
        </p:spPr>
      </p:pic>
    </p:spTree>
    <p:extLst>
      <p:ext uri="{BB962C8B-B14F-4D97-AF65-F5344CB8AC3E}">
        <p14:creationId xmlns:p14="http://schemas.microsoft.com/office/powerpoint/2010/main" val="418090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51773" y="84916"/>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aseline="-25000" dirty="0"/>
          </a:p>
        </p:txBody>
      </p:sp>
      <p:sp>
        <p:nvSpPr>
          <p:cNvPr id="4" name="日期占位符 3"/>
          <p:cNvSpPr>
            <a:spLocks noGrp="1"/>
          </p:cNvSpPr>
          <p:nvPr>
            <p:ph type="dt" sz="half" idx="10"/>
          </p:nvPr>
        </p:nvSpPr>
        <p:spPr>
          <a:xfrm>
            <a:off x="121304" y="4740219"/>
            <a:ext cx="771665" cy="203257"/>
          </a:xfrm>
          <a:prstGeom prst="rect">
            <a:avLst/>
          </a:prstGeom>
        </p:spPr>
        <p:txBody>
          <a:bodyPr/>
          <a:lstStyle>
            <a:lvl1pPr>
              <a:defRPr sz="825">
                <a:latin typeface="微软雅黑" panose="020B0503020204020204" pitchFamily="34" charset="-122"/>
                <a:ea typeface="微软雅黑" panose="020B0503020204020204" pitchFamily="34" charset="-122"/>
              </a:defRPr>
            </a:lvl1pPr>
          </a:lstStyle>
          <a:p>
            <a:fld id="{A25F94A1-7225-450D-8CA5-3C8D289ADC39}" type="datetime6">
              <a:rPr lang="zh-CN" altLang="en-US" smtClean="0"/>
              <a:t>2025年3月</a:t>
            </a:fld>
            <a:endParaRPr lang="zh-CN" altLang="en-US"/>
          </a:p>
        </p:txBody>
      </p:sp>
      <p:sp>
        <p:nvSpPr>
          <p:cNvPr id="6" name="灯片编号占位符 5"/>
          <p:cNvSpPr>
            <a:spLocks noGrp="1"/>
          </p:cNvSpPr>
          <p:nvPr>
            <p:ph type="sldNum" sz="quarter" idx="12"/>
          </p:nvPr>
        </p:nvSpPr>
        <p:spPr>
          <a:xfrm>
            <a:off x="8302184"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pPr/>
              <a:t>‹#›</a:t>
            </a:fld>
            <a:endParaRPr lang="zh-CN" altLang="en-US" dirty="0"/>
          </a:p>
        </p:txBody>
      </p:sp>
      <p:sp>
        <p:nvSpPr>
          <p:cNvPr id="10" name="AutoShape 31"/>
          <p:cNvSpPr>
            <a:spLocks noChangeAspect="1" noChangeArrowheads="1" noTextEdit="1"/>
          </p:cNvSpPr>
          <p:nvPr/>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 name="Freeform 34"/>
          <p:cNvSpPr>
            <a:spLocks/>
          </p:cNvSpPr>
          <p:nvPr/>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34"/>
          <p:cNvSpPr>
            <a:spLocks/>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prstTxWarp prst="textNoShape">
              <a:avLst/>
            </a:prstTxWarp>
          </a:bodyPr>
          <a:lstStyle/>
          <a:p>
            <a:endParaRPr lang="zh-CN" altLang="en-US" sz="1350"/>
          </a:p>
        </p:txBody>
      </p:sp>
      <p:pic>
        <p:nvPicPr>
          <p:cNvPr id="41" name="图片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extLst>
      <p:ext uri="{BB962C8B-B14F-4D97-AF65-F5344CB8AC3E}">
        <p14:creationId xmlns:p14="http://schemas.microsoft.com/office/powerpoint/2010/main" val="246673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Freeform 156"/>
          <p:cNvSpPr>
            <a:spLocks noEditPoints="1"/>
          </p:cNvSpPr>
          <p:nvPr userDrawn="1"/>
        </p:nvSpPr>
        <p:spPr bwMode="auto">
          <a:xfrm rot="9423817">
            <a:off x="1201493" y="-547100"/>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prstTxWarp prst="textNoShape">
              <a:avLst/>
            </a:prstTxWarp>
          </a:bodyPr>
          <a:lstStyle/>
          <a:p>
            <a:pPr lvl="0"/>
            <a:endParaRPr lang="zh-CN" altLang="en-US"/>
          </a:p>
        </p:txBody>
      </p:sp>
      <p:sp>
        <p:nvSpPr>
          <p:cNvPr id="3" name="Freeform 156"/>
          <p:cNvSpPr>
            <a:spLocks noEditPoints="1"/>
          </p:cNvSpPr>
          <p:nvPr userDrawn="1"/>
        </p:nvSpPr>
        <p:spPr bwMode="auto">
          <a:xfrm rot="20140498">
            <a:off x="4958374" y="-2380073"/>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9994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59721A04-2E0A-8F4A-B73D-13E4D9848061}"/>
              </a:ext>
            </a:extLst>
          </p:cNvPr>
          <p:cNvSpPr>
            <a:spLocks noGrp="1"/>
          </p:cNvSpPr>
          <p:nvPr>
            <p:ph type="sldNum" sz="quarter" idx="12"/>
          </p:nvPr>
        </p:nvSpPr>
        <p:spPr>
          <a:xfrm>
            <a:off x="8302185"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pPr/>
              <a:t>‹#›</a:t>
            </a:fld>
            <a:endParaRPr lang="zh-CN" altLang="en-US" dirty="0"/>
          </a:p>
        </p:txBody>
      </p:sp>
    </p:spTree>
    <p:extLst>
      <p:ext uri="{BB962C8B-B14F-4D97-AF65-F5344CB8AC3E}">
        <p14:creationId xmlns:p14="http://schemas.microsoft.com/office/powerpoint/2010/main" val="89499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baseline="-25000" dirty="0"/>
          </a:p>
        </p:txBody>
      </p:sp>
      <p:sp>
        <p:nvSpPr>
          <p:cNvPr id="4" name="日期占位符 3"/>
          <p:cNvSpPr>
            <a:spLocks noGrp="1"/>
          </p:cNvSpPr>
          <p:nvPr>
            <p:ph type="dt" sz="half" idx="10"/>
          </p:nvPr>
        </p:nvSpPr>
        <p:spPr>
          <a:xfrm>
            <a:off x="121305" y="4740220"/>
            <a:ext cx="771665" cy="203257"/>
          </a:xfrm>
          <a:prstGeom prst="rect">
            <a:avLst/>
          </a:prstGeom>
        </p:spPr>
        <p:txBody>
          <a:bodyPr/>
          <a:lstStyle>
            <a:lvl1pPr>
              <a:defRPr sz="825">
                <a:latin typeface="微软雅黑" panose="020B0503020204020204" pitchFamily="34" charset="-122"/>
                <a:ea typeface="微软雅黑" panose="020B0503020204020204" pitchFamily="34" charset="-122"/>
              </a:defRPr>
            </a:lvl1pPr>
          </a:lstStyle>
          <a:p>
            <a:fld id="{FF2E8108-595C-4BE6-AE41-095B5EFDFDF8}" type="datetime6">
              <a:rPr lang="zh-CN" altLang="en-US" smtClean="0"/>
              <a:t>2025年3月</a:t>
            </a:fld>
            <a:endParaRPr lang="zh-CN" altLang="en-US"/>
          </a:p>
        </p:txBody>
      </p:sp>
      <p:sp>
        <p:nvSpPr>
          <p:cNvPr id="6" name="灯片编号占位符 5"/>
          <p:cNvSpPr>
            <a:spLocks noGrp="1"/>
          </p:cNvSpPr>
          <p:nvPr>
            <p:ph type="sldNum" sz="quarter" idx="12"/>
          </p:nvPr>
        </p:nvSpPr>
        <p:spPr>
          <a:xfrm>
            <a:off x="8302185"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t>‹#›</a:t>
            </a:fld>
            <a:endParaRPr lang="zh-CN" altLang="en-US" dirty="0"/>
          </a:p>
        </p:txBody>
      </p:sp>
      <p:sp>
        <p:nvSpPr>
          <p:cNvPr id="10" name="AutoShape 31"/>
          <p:cNvSpPr>
            <a:spLocks noChangeAspect="1" noChangeArrowheads="1" noTextEdit="1"/>
          </p:cNvSpPr>
          <p:nvPr/>
        </p:nvSpPr>
        <p:spPr bwMode="auto">
          <a:xfrm>
            <a:off x="424" y="177370"/>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34"/>
          <p:cNvSpPr/>
          <p:nvPr/>
        </p:nvSpPr>
        <p:spPr bwMode="auto">
          <a:xfrm>
            <a:off x="51774" y="164403"/>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3" name="Freeform 34"/>
          <p:cNvSpPr/>
          <p:nvPr userDrawn="1"/>
        </p:nvSpPr>
        <p:spPr bwMode="auto">
          <a:xfrm>
            <a:off x="169837" y="256374"/>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lstStyle/>
          <a:p>
            <a:endParaRPr lang="zh-CN" altLang="en-US" sz="1350"/>
          </a:p>
        </p:txBody>
      </p:sp>
      <p:sp>
        <p:nvSpPr>
          <p:cNvPr id="3" name="标题 2"/>
          <p:cNvSpPr>
            <a:spLocks noGrp="1"/>
          </p:cNvSpPr>
          <p:nvPr>
            <p:ph type="title"/>
          </p:nvPr>
        </p:nvSpPr>
        <p:spPr>
          <a:xfrm>
            <a:off x="269885" y="72839"/>
            <a:ext cx="7886700" cy="377136"/>
          </a:xfrm>
          <a:prstGeom prst="rect">
            <a:avLst/>
          </a:prstGeom>
        </p:spPr>
        <p:txBody>
          <a:bodyPr anchor="ctr"/>
          <a:lstStyle>
            <a:lvl1pPr>
              <a:defRPr>
                <a:solidFill>
                  <a:schemeClr val="bg1"/>
                </a:solidFill>
              </a:defRPr>
            </a:lvl1pPr>
          </a:lstStyle>
          <a:p>
            <a:r>
              <a:rPr kumimoji="1" lang="zh-CN" altLang="en-US" dirty="0"/>
              <a:t>单击此处编辑母版标题样式</a:t>
            </a:r>
          </a:p>
        </p:txBody>
      </p:sp>
      <p:pic>
        <p:nvPicPr>
          <p:cNvPr id="41" name="图片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extLst>
      <p:ext uri="{BB962C8B-B14F-4D97-AF65-F5344CB8AC3E}">
        <p14:creationId xmlns:p14="http://schemas.microsoft.com/office/powerpoint/2010/main" val="313232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Freeform 156"/>
          <p:cNvSpPr>
            <a:spLocks noEditPoints="1"/>
          </p:cNvSpPr>
          <p:nvPr userDrawn="1"/>
        </p:nvSpPr>
        <p:spPr bwMode="auto">
          <a:xfrm rot="9423817">
            <a:off x="1201493" y="-547100"/>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prstTxWarp prst="textNoShape">
              <a:avLst/>
            </a:prstTxWarp>
          </a:bodyPr>
          <a:lstStyle/>
          <a:p>
            <a:pPr lvl="0"/>
            <a:endParaRPr lang="zh-CN" altLang="en-US" sz="1800"/>
          </a:p>
        </p:txBody>
      </p:sp>
      <p:sp>
        <p:nvSpPr>
          <p:cNvPr id="3" name="Freeform 156"/>
          <p:cNvSpPr>
            <a:spLocks noEditPoints="1"/>
          </p:cNvSpPr>
          <p:nvPr userDrawn="1"/>
        </p:nvSpPr>
        <p:spPr bwMode="auto">
          <a:xfrm rot="20140498">
            <a:off x="4958375" y="-2380073"/>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prstTxWarp prst="textNoShape">
              <a:avLst/>
            </a:prstTxWarp>
          </a:bodyPr>
          <a:lstStyle/>
          <a:p>
            <a:endParaRPr lang="zh-CN" altLang="en-US" sz="1800"/>
          </a:p>
        </p:txBody>
      </p:sp>
    </p:spTree>
    <p:extLst>
      <p:ext uri="{BB962C8B-B14F-4D97-AF65-F5344CB8AC3E}">
        <p14:creationId xmlns:p14="http://schemas.microsoft.com/office/powerpoint/2010/main" val="394235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内容白底模板">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矩形 9"/>
          <p:cNvSpPr/>
          <p:nvPr/>
        </p:nvSpPr>
        <p:spPr>
          <a:xfrm>
            <a:off x="293007" y="372998"/>
            <a:ext cx="70550" cy="428481"/>
          </a:xfrm>
          <a:prstGeom prst="rect">
            <a:avLst/>
          </a:prstGeom>
          <a:solidFill>
            <a:srgbClr val="035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标题 7"/>
          <p:cNvSpPr>
            <a:spLocks noGrp="1"/>
          </p:cNvSpPr>
          <p:nvPr>
            <p:ph type="title"/>
          </p:nvPr>
        </p:nvSpPr>
        <p:spPr>
          <a:xfrm>
            <a:off x="430344" y="372997"/>
            <a:ext cx="7886700" cy="519371"/>
          </a:xfrm>
          <a:prstGeom prst="rect">
            <a:avLst/>
          </a:prstGeom>
        </p:spPr>
        <p:txBody>
          <a:bodyPr/>
          <a:lstStyle>
            <a:lvl1pPr>
              <a:defRPr sz="2700">
                <a:latin typeface="+mn-ea"/>
                <a:ea typeface="+mn-ea"/>
              </a:defRPr>
            </a:lvl1pPr>
          </a:lstStyle>
          <a:p>
            <a:r>
              <a:rPr kumimoji="1" lang="zh-CN" altLang="en-US"/>
              <a:t>单击此处编辑母版标题样式</a:t>
            </a:r>
            <a:endParaRPr kumimoji="1" lang="zh-CN" altLang="en-US" dirty="0"/>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07306" y="14591"/>
            <a:ext cx="1310665" cy="321013"/>
          </a:xfrm>
          <a:prstGeom prst="rect">
            <a:avLst/>
          </a:prstGeom>
        </p:spPr>
      </p:pic>
    </p:spTree>
    <p:extLst>
      <p:ext uri="{BB962C8B-B14F-4D97-AF65-F5344CB8AC3E}">
        <p14:creationId xmlns:p14="http://schemas.microsoft.com/office/powerpoint/2010/main" val="233427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图片 17"/>
          <p:cNvPicPr>
            <a:picLocks noChangeAspect="1"/>
          </p:cNvPicPr>
          <p:nvPr userDrawn="1"/>
        </p:nvPicPr>
        <p:blipFill>
          <a:blip r:embed="rId3"/>
          <a:stretch>
            <a:fillRect/>
          </a:stretch>
        </p:blipFill>
        <p:spPr>
          <a:xfrm>
            <a:off x="8464550" y="168275"/>
            <a:ext cx="390525" cy="390525"/>
          </a:xfrm>
          <a:prstGeom prst="rect">
            <a:avLst/>
          </a:prstGeom>
          <a:noFill/>
          <a:ln w="9525">
            <a:noFill/>
          </a:ln>
        </p:spPr>
      </p:pic>
      <p:sp>
        <p:nvSpPr>
          <p:cNvPr id="3" name="标题 2">
            <a:extLst>
              <a:ext uri="{FF2B5EF4-FFF2-40B4-BE49-F238E27FC236}">
                <a16:creationId xmlns:a16="http://schemas.microsoft.com/office/drawing/2014/main" id="{AE02EBAD-F6E1-6FDE-D9B3-1B9BF5AA002F}"/>
              </a:ext>
            </a:extLst>
          </p:cNvPr>
          <p:cNvSpPr>
            <a:spLocks noGrp="1"/>
          </p:cNvSpPr>
          <p:nvPr>
            <p:ph type="title"/>
          </p:nvPr>
        </p:nvSpPr>
        <p:spPr>
          <a:xfrm>
            <a:off x="288925" y="168275"/>
            <a:ext cx="7886700" cy="390526"/>
          </a:xfrm>
          <a:prstGeom prst="rect">
            <a:avLst/>
          </a:prstGeom>
        </p:spPr>
        <p:txBody>
          <a:bodyPr/>
          <a:lstStyle>
            <a:lvl1pPr>
              <a:defRPr>
                <a:solidFill>
                  <a:srgbClr val="00AB7A"/>
                </a:solidFill>
              </a:defRPr>
            </a:lvl1pPr>
          </a:lstStyle>
          <a:p>
            <a:r>
              <a:rPr kumimoji="1" lang="zh-CN" altLang="en-US" dirty="0"/>
              <a:t>单击此处编辑母版标题样式</a:t>
            </a:r>
          </a:p>
        </p:txBody>
      </p:sp>
    </p:spTree>
    <p:extLst>
      <p:ext uri="{BB962C8B-B14F-4D97-AF65-F5344CB8AC3E}">
        <p14:creationId xmlns:p14="http://schemas.microsoft.com/office/powerpoint/2010/main" val="39084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正文">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B52EE024-5B9C-2C4C-8313-80ACF9972EC8}"/>
              </a:ext>
            </a:extLst>
          </p:cNvPr>
          <p:cNvSpPr/>
          <p:nvPr/>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800" baseline="-25000" dirty="0"/>
          </a:p>
        </p:txBody>
      </p:sp>
      <p:sp>
        <p:nvSpPr>
          <p:cNvPr id="2" name="Freeform 34">
            <a:extLst>
              <a:ext uri="{FF2B5EF4-FFF2-40B4-BE49-F238E27FC236}">
                <a16:creationId xmlns:a16="http://schemas.microsoft.com/office/drawing/2014/main" id="{ED1C66D3-B3C0-E04E-BCBF-06681F326A58}"/>
              </a:ext>
            </a:extLst>
          </p:cNvPr>
          <p:cNvSpPr>
            <a:spLocks/>
          </p:cNvSpPr>
          <p:nvPr/>
        </p:nvSpPr>
        <p:spPr bwMode="auto">
          <a:xfrm>
            <a:off x="169837" y="256374"/>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ctr" anchorCtr="0" compatLnSpc="1">
            <a:prstTxWarp prst="textNoShape">
              <a:avLst/>
            </a:prstTxWarp>
          </a:bodyPr>
          <a:lstStyle/>
          <a:p>
            <a:endParaRPr lang="zh-CN" altLang="en-US" sz="2000" b="1">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3E75F69F-D0AB-044E-8453-E1F063D2070C}"/>
              </a:ext>
            </a:extLst>
          </p:cNvPr>
          <p:cNvSpPr>
            <a:spLocks noGrp="1"/>
          </p:cNvSpPr>
          <p:nvPr>
            <p:ph type="title"/>
          </p:nvPr>
        </p:nvSpPr>
        <p:spPr>
          <a:xfrm>
            <a:off x="287598" y="65090"/>
            <a:ext cx="7478176" cy="377136"/>
          </a:xfrm>
          <a:prstGeom prst="rect">
            <a:avLst/>
          </a:prstGeom>
        </p:spPr>
        <p:txBody>
          <a:bodyPr anchor="ctr"/>
          <a:lstStyle>
            <a:lvl1pPr>
              <a:lnSpc>
                <a:spcPct val="100000"/>
              </a:lnSpc>
              <a:defRPr sz="2000" b="1">
                <a:solidFill>
                  <a:schemeClr val="bg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5" name="灯片编号占位符 5">
            <a:extLst>
              <a:ext uri="{FF2B5EF4-FFF2-40B4-BE49-F238E27FC236}">
                <a16:creationId xmlns:a16="http://schemas.microsoft.com/office/drawing/2014/main" id="{483FD097-C1F0-6043-BDBF-9B0505DF9D23}"/>
              </a:ext>
            </a:extLst>
          </p:cNvPr>
          <p:cNvSpPr>
            <a:spLocks noGrp="1"/>
          </p:cNvSpPr>
          <p:nvPr>
            <p:ph type="sldNum" sz="quarter" idx="12"/>
          </p:nvPr>
        </p:nvSpPr>
        <p:spPr>
          <a:xfrm>
            <a:off x="8302185"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pPr/>
              <a:t>‹#›</a:t>
            </a:fld>
            <a:endParaRPr lang="zh-CN" altLang="en-US" dirty="0"/>
          </a:p>
        </p:txBody>
      </p:sp>
    </p:spTree>
    <p:extLst>
      <p:ext uri="{BB962C8B-B14F-4D97-AF65-F5344CB8AC3E}">
        <p14:creationId xmlns:p14="http://schemas.microsoft.com/office/powerpoint/2010/main" val="306616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41614"/>
      </p:ext>
    </p:extLst>
  </p:cSld>
  <p:clrMap bg1="lt1" tx1="dk1" bg2="lt2" tx2="dk2" accent1="accent1" accent2="accent2" accent3="accent3" accent4="accent4" accent5="accent5" accent6="accent6" hlink="hlink" folHlink="folHlink"/>
  <p:sldLayoutIdLst>
    <p:sldLayoutId id="2147483677" r:id="rId1"/>
    <p:sldLayoutId id="2147483668" r:id="rId2"/>
    <p:sldLayoutId id="2147483669" r:id="rId3"/>
    <p:sldLayoutId id="2147483697" r:id="rId4"/>
    <p:sldLayoutId id="2147483699" r:id="rId5"/>
    <p:sldLayoutId id="2147483696" r:id="rId6"/>
    <p:sldLayoutId id="2147483700" r:id="rId7"/>
    <p:sldLayoutId id="2147483703" r:id="rId8"/>
    <p:sldLayoutId id="2147483704" r:id="rId9"/>
    <p:sldLayoutId id="2147483706" r:id="rId10"/>
    <p:sldLayoutId id="2147483707" r:id="rId11"/>
    <p:sldLayoutId id="2147483708" r:id="rId12"/>
    <p:sldLayoutId id="2147483709" r:id="rId13"/>
    <p:sldLayoutId id="2147483710" r:id="rId14"/>
  </p:sldLayoutIdLst>
  <p:hf hdr="0" ftr="0" dt="0"/>
  <p:txStyles>
    <p:titleStyle>
      <a:lvl1pPr algn="l" defTabSz="457200" rtl="0" eaLnBrk="1" latinLnBrk="0" hangingPunct="1">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457200" rtl="0" eaLnBrk="1" latinLnBrk="0" hangingPunct="1">
        <a:spcBef>
          <a:spcPct val="20000"/>
        </a:spcBef>
        <a:buFont typeface="Arial"/>
        <a:buChar char="–"/>
        <a:defRPr sz="1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457200" rtl="0" eaLnBrk="1" latinLnBrk="0" hangingPunct="1">
        <a:spcBef>
          <a:spcPct val="20000"/>
        </a:spcBef>
        <a:buFont typeface="Arial"/>
        <a:buChar char="•"/>
        <a:defRPr sz="1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457200" rtl="0" eaLnBrk="1" latinLnBrk="0" hangingPunct="1">
        <a:spcBef>
          <a:spcPct val="20000"/>
        </a:spcBef>
        <a:buFont typeface="Arial"/>
        <a:buChar char="–"/>
        <a:defRPr sz="12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7.xml"/><Relationship Id="rId5" Type="http://schemas.microsoft.com/office/2007/relationships/hdphoto" Target="../media/hdphoto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2.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9.xml"/><Relationship Id="rId16" Type="http://schemas.openxmlformats.org/officeDocument/2006/relationships/image" Target="../media/image35.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30.png"/><Relationship Id="rId5" Type="http://schemas.openxmlformats.org/officeDocument/2006/relationships/tags" Target="../tags/tag12.xml"/><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tags" Target="../tags/tag11.xml"/><Relationship Id="rId9" Type="http://schemas.openxmlformats.org/officeDocument/2006/relationships/notesSlide" Target="../notesSlides/notesSlide13.xml"/><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tags" Target="../tags/tag17.xml"/><Relationship Id="rId7" Type="http://schemas.openxmlformats.org/officeDocument/2006/relationships/notesSlide" Target="../notesSlides/notesSlide14.xml"/><Relationship Id="rId12" Type="http://schemas.openxmlformats.org/officeDocument/2006/relationships/image" Target="../media/image39.png"/><Relationship Id="rId2" Type="http://schemas.openxmlformats.org/officeDocument/2006/relationships/tags" Target="../tags/tag16.xml"/><Relationship Id="rId16" Type="http://schemas.openxmlformats.org/officeDocument/2006/relationships/image" Target="../media/image42.png"/><Relationship Id="rId1" Type="http://schemas.openxmlformats.org/officeDocument/2006/relationships/tags" Target="../tags/tag15.xml"/><Relationship Id="rId6" Type="http://schemas.openxmlformats.org/officeDocument/2006/relationships/slideLayout" Target="../slideLayouts/slideLayout5.xml"/><Relationship Id="rId11" Type="http://schemas.openxmlformats.org/officeDocument/2006/relationships/image" Target="../media/image38.png"/><Relationship Id="rId5" Type="http://schemas.openxmlformats.org/officeDocument/2006/relationships/tags" Target="../tags/tag19.xml"/><Relationship Id="rId1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tags" Target="../tags/tag18.xml"/><Relationship Id="rId9" Type="http://schemas.openxmlformats.org/officeDocument/2006/relationships/image" Target="../media/image35.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xml"/><Relationship Id="rId7" Type="http://schemas.openxmlformats.org/officeDocument/2006/relationships/image" Target="../media/image5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notesSlide" Target="../notesSlides/notesSlide16.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tags" Target="../tags/tag25.xml"/><Relationship Id="rId7" Type="http://schemas.openxmlformats.org/officeDocument/2006/relationships/image" Target="../media/image41.png"/><Relationship Id="rId12" Type="http://schemas.openxmlformats.org/officeDocument/2006/relationships/image" Target="../media/image72.png"/><Relationship Id="rId17" Type="http://schemas.openxmlformats.org/officeDocument/2006/relationships/image" Target="../media/image79.svg"/><Relationship Id="rId2" Type="http://schemas.openxmlformats.org/officeDocument/2006/relationships/tags" Target="../tags/tag24.xml"/><Relationship Id="rId16" Type="http://schemas.openxmlformats.org/officeDocument/2006/relationships/image" Target="../media/image75.png"/><Relationship Id="rId1" Type="http://schemas.openxmlformats.org/officeDocument/2006/relationships/tags" Target="../tags/tag23.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notesSlide" Target="../notesSlides/notesSlide19.xml"/><Relationship Id="rId15" Type="http://schemas.openxmlformats.org/officeDocument/2006/relationships/image" Target="../media/image77.svg"/><Relationship Id="rId10" Type="http://schemas.openxmlformats.org/officeDocument/2006/relationships/image" Target="../media/image47.png"/><Relationship Id="rId4" Type="http://schemas.openxmlformats.org/officeDocument/2006/relationships/slideLayout" Target="../slideLayouts/slideLayout5.xml"/><Relationship Id="rId9" Type="http://schemas.openxmlformats.org/officeDocument/2006/relationships/image" Target="../media/image70.pn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diagramData" Target="../diagrams/data1.xml"/><Relationship Id="rId18"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microsoft.com/office/2007/relationships/diagramDrawing" Target="../diagrams/drawing1.xml"/><Relationship Id="rId2" Type="http://schemas.openxmlformats.org/officeDocument/2006/relationships/notesSlide" Target="../notesSlides/notesSlide21.xml"/><Relationship Id="rId16" Type="http://schemas.openxmlformats.org/officeDocument/2006/relationships/diagramColors" Target="../diagrams/colors1.xml"/><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diagramQuickStyle" Target="../diagrams/quickStyle1.xml"/><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diagramLayout" Target="../diagrams/layout2.xml"/><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diagramData" Target="../diagrams/data2.xml"/><Relationship Id="rId2" Type="http://schemas.openxmlformats.org/officeDocument/2006/relationships/notesSlide" Target="../notesSlides/notesSlide22.xml"/><Relationship Id="rId16" Type="http://schemas.microsoft.com/office/2007/relationships/diagramDrawing" Target="../diagrams/drawing2.xml"/><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2.png"/><Relationship Id="rId5" Type="http://schemas.microsoft.com/office/2007/relationships/hdphoto" Target="../media/hdphoto5.wdp"/><Relationship Id="rId15" Type="http://schemas.openxmlformats.org/officeDocument/2006/relationships/diagramColors" Target="../diagrams/colors2.xml"/><Relationship Id="rId10" Type="http://schemas.openxmlformats.org/officeDocument/2006/relationships/image" Target="../media/image96.svg"/><Relationship Id="rId4" Type="http://schemas.openxmlformats.org/officeDocument/2006/relationships/image" Target="../media/image88.png"/><Relationship Id="rId9" Type="http://schemas.openxmlformats.org/officeDocument/2006/relationships/image" Target="../media/image91.png"/><Relationship Id="rId1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notesSlide" Target="../notesSlides/notesSlide24.xml"/><Relationship Id="rId18" Type="http://schemas.microsoft.com/office/2007/relationships/diagramDrawing" Target="../diagrams/drawing4.xml"/><Relationship Id="rId3" Type="http://schemas.openxmlformats.org/officeDocument/2006/relationships/tags" Target="../tags/tag29.xml"/><Relationship Id="rId21" Type="http://schemas.openxmlformats.org/officeDocument/2006/relationships/image" Target="../media/image96.png"/><Relationship Id="rId7" Type="http://schemas.openxmlformats.org/officeDocument/2006/relationships/tags" Target="../tags/tag33.xml"/><Relationship Id="rId12" Type="http://schemas.openxmlformats.org/officeDocument/2006/relationships/slideLayout" Target="../slideLayouts/slideLayout5.xml"/><Relationship Id="rId17" Type="http://schemas.openxmlformats.org/officeDocument/2006/relationships/diagramColors" Target="../diagrams/colors4.xml"/><Relationship Id="rId2" Type="http://schemas.openxmlformats.org/officeDocument/2006/relationships/tags" Target="../tags/tag28.xml"/><Relationship Id="rId16" Type="http://schemas.openxmlformats.org/officeDocument/2006/relationships/diagramQuickStyle" Target="../diagrams/quickStyle4.xml"/><Relationship Id="rId20" Type="http://schemas.openxmlformats.org/officeDocument/2006/relationships/image" Target="../media/image95.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diagramLayout" Target="../diagrams/layout4.xml"/><Relationship Id="rId23" Type="http://schemas.openxmlformats.org/officeDocument/2006/relationships/image" Target="../media/image98.png"/><Relationship Id="rId10" Type="http://schemas.openxmlformats.org/officeDocument/2006/relationships/tags" Target="../tags/tag36.xml"/><Relationship Id="rId19" Type="http://schemas.openxmlformats.org/officeDocument/2006/relationships/image" Target="../media/image53.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diagramData" Target="../diagrams/data4.xml"/><Relationship Id="rId22"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5.xml"/><Relationship Id="rId7" Type="http://schemas.openxmlformats.org/officeDocument/2006/relationships/diagramColors" Target="../diagrams/colors5.xml"/><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6.xml"/><Relationship Id="rId7" Type="http://schemas.openxmlformats.org/officeDocument/2006/relationships/diagramColors" Target="../diagrams/colors6.xml"/><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Layout" Target="../diagrams/layout7.xml"/><Relationship Id="rId7" Type="http://schemas.openxmlformats.org/officeDocument/2006/relationships/image" Target="../media/image99.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9" Type="http://schemas.openxmlformats.org/officeDocument/2006/relationships/image" Target="../media/image106.png"/><Relationship Id="rId21" Type="http://schemas.openxmlformats.org/officeDocument/2006/relationships/tags" Target="../tags/tag60.xml"/><Relationship Id="rId34" Type="http://schemas.openxmlformats.org/officeDocument/2006/relationships/image" Target="../media/image101.png"/><Relationship Id="rId42" Type="http://schemas.openxmlformats.org/officeDocument/2006/relationships/image" Target="../media/image108.png"/><Relationship Id="rId47" Type="http://schemas.openxmlformats.org/officeDocument/2006/relationships/image" Target="../media/image113.png"/><Relationship Id="rId50" Type="http://schemas.openxmlformats.org/officeDocument/2006/relationships/image" Target="../media/image116.png"/><Relationship Id="rId55" Type="http://schemas.openxmlformats.org/officeDocument/2006/relationships/image" Target="../media/image121.png"/><Relationship Id="rId7" Type="http://schemas.openxmlformats.org/officeDocument/2006/relationships/tags" Target="../tags/tag46.xml"/><Relationship Id="rId2" Type="http://schemas.openxmlformats.org/officeDocument/2006/relationships/tags" Target="../tags/tag41.xml"/><Relationship Id="rId16" Type="http://schemas.openxmlformats.org/officeDocument/2006/relationships/tags" Target="../tags/tag55.xml"/><Relationship Id="rId29" Type="http://schemas.openxmlformats.org/officeDocument/2006/relationships/tags" Target="../tags/tag68.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slideLayout" Target="../slideLayouts/slideLayout12.xml"/><Relationship Id="rId37" Type="http://schemas.openxmlformats.org/officeDocument/2006/relationships/image" Target="../media/image104.png"/><Relationship Id="rId40" Type="http://schemas.openxmlformats.org/officeDocument/2006/relationships/image" Target="../media/image107.png"/><Relationship Id="rId45" Type="http://schemas.openxmlformats.org/officeDocument/2006/relationships/image" Target="../media/image111.png"/><Relationship Id="rId53" Type="http://schemas.openxmlformats.org/officeDocument/2006/relationships/image" Target="../media/image119.png"/><Relationship Id="rId58" Type="http://schemas.openxmlformats.org/officeDocument/2006/relationships/image" Target="../media/image124.png"/><Relationship Id="rId5" Type="http://schemas.openxmlformats.org/officeDocument/2006/relationships/tags" Target="../tags/tag44.xml"/><Relationship Id="rId61" Type="http://schemas.openxmlformats.org/officeDocument/2006/relationships/image" Target="../media/image127.png"/><Relationship Id="rId19" Type="http://schemas.openxmlformats.org/officeDocument/2006/relationships/tags" Target="../tags/tag5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tags" Target="../tags/tag69.xml"/><Relationship Id="rId35" Type="http://schemas.openxmlformats.org/officeDocument/2006/relationships/image" Target="../media/image102.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2.png"/><Relationship Id="rId8" Type="http://schemas.openxmlformats.org/officeDocument/2006/relationships/tags" Target="../tags/tag47.xml"/><Relationship Id="rId51" Type="http://schemas.openxmlformats.org/officeDocument/2006/relationships/image" Target="../media/image117.png"/><Relationship Id="rId3" Type="http://schemas.openxmlformats.org/officeDocument/2006/relationships/tags" Target="../tags/tag42.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notesSlide" Target="../notesSlides/notesSlide28.xml"/><Relationship Id="rId38" Type="http://schemas.openxmlformats.org/officeDocument/2006/relationships/image" Target="../media/image105.png"/><Relationship Id="rId46" Type="http://schemas.openxmlformats.org/officeDocument/2006/relationships/image" Target="../media/image112.png"/><Relationship Id="rId59" Type="http://schemas.openxmlformats.org/officeDocument/2006/relationships/image" Target="../media/image125.png"/><Relationship Id="rId20" Type="http://schemas.openxmlformats.org/officeDocument/2006/relationships/tags" Target="../tags/tag59.xml"/><Relationship Id="rId41" Type="http://schemas.microsoft.com/office/2007/relationships/hdphoto" Target="../media/hdphoto6.wdp"/><Relationship Id="rId54" Type="http://schemas.openxmlformats.org/officeDocument/2006/relationships/image" Target="../media/image120.png"/><Relationship Id="rId1" Type="http://schemas.openxmlformats.org/officeDocument/2006/relationships/tags" Target="../tags/tag40.xml"/><Relationship Id="rId6" Type="http://schemas.openxmlformats.org/officeDocument/2006/relationships/tags" Target="../tags/tag45.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tags" Target="../tags/tag67.xml"/><Relationship Id="rId36" Type="http://schemas.openxmlformats.org/officeDocument/2006/relationships/image" Target="../media/image103.png"/><Relationship Id="rId49" Type="http://schemas.openxmlformats.org/officeDocument/2006/relationships/image" Target="../media/image115.png"/><Relationship Id="rId57" Type="http://schemas.openxmlformats.org/officeDocument/2006/relationships/image" Target="../media/image123.png"/><Relationship Id="rId10" Type="http://schemas.openxmlformats.org/officeDocument/2006/relationships/tags" Target="../tags/tag49.xml"/><Relationship Id="rId31" Type="http://schemas.openxmlformats.org/officeDocument/2006/relationships/tags" Target="../tags/tag70.xml"/><Relationship Id="rId44" Type="http://schemas.openxmlformats.org/officeDocument/2006/relationships/image" Target="../media/image110.png"/><Relationship Id="rId52" Type="http://schemas.openxmlformats.org/officeDocument/2006/relationships/image" Target="../media/image118.png"/><Relationship Id="rId60" Type="http://schemas.openxmlformats.org/officeDocument/2006/relationships/image" Target="../media/image126.png"/><Relationship Id="rId4" Type="http://schemas.openxmlformats.org/officeDocument/2006/relationships/tags" Target="../tags/tag43.xml"/><Relationship Id="rId9" Type="http://schemas.openxmlformats.org/officeDocument/2006/relationships/tags" Target="../tags/tag4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72.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jpg"/><Relationship Id="rId4" Type="http://schemas.openxmlformats.org/officeDocument/2006/relationships/image" Target="../media/image129.emf"/></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74.xml"/><Relationship Id="rId4" Type="http://schemas.openxmlformats.org/officeDocument/2006/relationships/image" Target="../media/image13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75.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41.png"/><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 Type="http://schemas.openxmlformats.org/officeDocument/2006/relationships/image" Target="../media/image143.png"/><Relationship Id="rId21" Type="http://schemas.openxmlformats.org/officeDocument/2006/relationships/image" Target="../media/image161.png"/><Relationship Id="rId34" Type="http://schemas.openxmlformats.org/officeDocument/2006/relationships/image" Target="../media/image174.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33" Type="http://schemas.openxmlformats.org/officeDocument/2006/relationships/image" Target="../media/image173.png"/><Relationship Id="rId2" Type="http://schemas.openxmlformats.org/officeDocument/2006/relationships/notesSlide" Target="../notesSlides/notesSlide42.xml"/><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9.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32" Type="http://schemas.openxmlformats.org/officeDocument/2006/relationships/image" Target="../media/image172.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168.png"/><Relationship Id="rId10" Type="http://schemas.openxmlformats.org/officeDocument/2006/relationships/image" Target="../media/image150.png"/><Relationship Id="rId19" Type="http://schemas.openxmlformats.org/officeDocument/2006/relationships/image" Target="../media/image159.png"/><Relationship Id="rId31" Type="http://schemas.openxmlformats.org/officeDocument/2006/relationships/image" Target="../media/image171.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 Id="rId30" Type="http://schemas.openxmlformats.org/officeDocument/2006/relationships/image" Target="../media/image170.png"/><Relationship Id="rId8" Type="http://schemas.openxmlformats.org/officeDocument/2006/relationships/image" Target="../media/image14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77.svg"/><Relationship Id="rId5" Type="http://schemas.openxmlformats.org/officeDocument/2006/relationships/image" Target="../media/image74.png"/><Relationship Id="rId4" Type="http://schemas.openxmlformats.org/officeDocument/2006/relationships/image" Target="../media/image79.svg"/></Relationships>
</file>

<file path=ppt/slides/_rels/slide5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15165" y="1970260"/>
            <a:ext cx="7468064" cy="1323439"/>
          </a:xfrm>
          <a:prstGeom prst="rect">
            <a:avLst/>
          </a:prstGeom>
          <a:noFill/>
        </p:spPr>
        <p:txBody>
          <a:bodyPr wrap="square" rtlCol="0" anchor="t">
            <a:spAutoFit/>
          </a:bodyPr>
          <a:lstStyle/>
          <a:p>
            <a:pPr algn="ctr"/>
            <a:r>
              <a:rPr lang="en-US" altLang="zh-CN" sz="40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360</a:t>
            </a:r>
            <a:r>
              <a:rPr lang="zh-CN" altLang="en-US" sz="40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态势感知一体机</a:t>
            </a:r>
            <a:endParaRPr lang="en-US" altLang="zh-CN" sz="40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40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产品方案（商务版）</a:t>
            </a:r>
            <a:r>
              <a:rPr lang="en-US" altLang="zh-CN" sz="4000" b="1" spc="3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L4.3</a:t>
            </a:r>
            <a:endParaRPr lang="zh-CN" altLang="en-US" sz="40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425" y="679957"/>
            <a:ext cx="1888565" cy="483236"/>
          </a:xfrm>
          <a:prstGeom prst="rect">
            <a:avLst/>
          </a:prstGeom>
        </p:spPr>
      </p:pic>
    </p:spTree>
    <p:extLst>
      <p:ext uri="{BB962C8B-B14F-4D97-AF65-F5344CB8AC3E}">
        <p14:creationId xmlns:p14="http://schemas.microsoft.com/office/powerpoint/2010/main" val="145337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饼形 27"/>
          <p:cNvSpPr/>
          <p:nvPr/>
        </p:nvSpPr>
        <p:spPr>
          <a:xfrm>
            <a:off x="3182530" y="423745"/>
            <a:ext cx="5152390" cy="1741605"/>
          </a:xfrm>
          <a:prstGeom prst="pie">
            <a:avLst>
              <a:gd name="adj1" fmla="val 708941"/>
              <a:gd name="adj2" fmla="val 10210736"/>
            </a:avLst>
          </a:prstGeom>
          <a:gradFill flip="none" rotWithShape="1">
            <a:gsLst>
              <a:gs pos="0">
                <a:schemeClr val="accent1">
                  <a:lumMod val="5000"/>
                  <a:lumOff val="95000"/>
                </a:schemeClr>
              </a:gs>
              <a:gs pos="100000">
                <a:schemeClr val="accent1">
                  <a:lumMod val="30000"/>
                  <a:lumOff val="70000"/>
                </a:schemeClr>
              </a:gs>
            </a:gsLst>
            <a:lin ang="162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indent="0" algn="ctr" defTabSz="914400" rtl="0" eaLnBrk="1" fontAlgn="auto" latinLnBrk="0" hangingPunct="1">
              <a:lnSpc>
                <a:spcPct val="100000"/>
              </a:lnSpc>
              <a:spcBef>
                <a:spcPts val="0"/>
              </a:spcBef>
              <a:spcAft>
                <a:spcPts val="0"/>
              </a:spcAft>
              <a:buClrTx/>
              <a:buSzTx/>
              <a:buFontTx/>
              <a:buNone/>
            </a:pPr>
            <a:endParaRPr lang="zh-CN" altLang="en-US" noProof="0" dirty="0" err="1">
              <a:solidFill>
                <a:schemeClr val="tx1"/>
              </a:solidFill>
              <a:latin typeface="微软雅黑" panose="020B0503020204020204" pitchFamily="34" charset="-122"/>
              <a:ea typeface="微软雅黑" panose="020B0503020204020204" pitchFamily="34" charset="-122"/>
            </a:endParaRPr>
          </a:p>
        </p:txBody>
      </p:sp>
      <p:pic>
        <p:nvPicPr>
          <p:cNvPr id="70" name="图片 69"/>
          <p:cNvPicPr>
            <a:picLocks noChangeAspect="1"/>
          </p:cNvPicPr>
          <p:nvPr/>
        </p:nvPicPr>
        <p:blipFill rotWithShape="1">
          <a:blip r:embed="rId3">
            <a:duotone>
              <a:prstClr val="black"/>
              <a:schemeClr val="tx2">
                <a:tint val="45000"/>
                <a:satMod val="400000"/>
              </a:schemeClr>
            </a:duotone>
          </a:blip>
          <a:srcRect l="10291" t="31157" r="8551" b="18507"/>
          <a:stretch>
            <a:fillRect/>
          </a:stretch>
        </p:blipFill>
        <p:spPr>
          <a:xfrm>
            <a:off x="4160731" y="1389265"/>
            <a:ext cx="2254186" cy="738742"/>
          </a:xfrm>
          <a:prstGeom prst="rect">
            <a:avLst/>
          </a:prstGeom>
        </p:spPr>
      </p:pic>
      <p:sp>
        <p:nvSpPr>
          <p:cNvPr id="4" name="标题 3"/>
          <p:cNvSpPr>
            <a:spLocks noGrp="1"/>
          </p:cNvSpPr>
          <p:nvPr>
            <p:ph type="title"/>
          </p:nvPr>
        </p:nvSpPr>
        <p:spPr>
          <a:prstGeom prst="rect">
            <a:avLst/>
          </a:prstGeom>
        </p:spPr>
        <p:txBody>
          <a:bodyPr/>
          <a:lstStyle/>
          <a:p>
            <a:r>
              <a:rPr lang="zh-CN" altLang="en-US" dirty="0">
                <a:cs typeface="+mn-cs"/>
              </a:rPr>
              <a:t>产品架构图 </a:t>
            </a:r>
            <a:endParaRPr lang="zh-CN" altLang="en-US" dirty="0">
              <a:solidFill>
                <a:srgbClr val="FF0000"/>
              </a:solidFill>
              <a:cs typeface="+mn-cs"/>
            </a:endParaRPr>
          </a:p>
        </p:txBody>
      </p:sp>
      <p:sp>
        <p:nvSpPr>
          <p:cNvPr id="34" name="文本占位符 33"/>
          <p:cNvSpPr>
            <a:spLocks noGrp="1"/>
          </p:cNvSpPr>
          <p:nvPr>
            <p:ph type="body" sz="quarter" idx="4294967295"/>
          </p:nvPr>
        </p:nvSpPr>
        <p:spPr>
          <a:xfrm>
            <a:off x="-57199" y="1294547"/>
            <a:ext cx="2280320" cy="3290888"/>
          </a:xfrm>
          <a:prstGeom prst="rect">
            <a:avLst/>
          </a:prstGeom>
        </p:spPr>
        <p:txBody>
          <a:bodyPr>
            <a:normAutofit/>
          </a:bodyPr>
          <a:lstStyle/>
          <a:p>
            <a:pPr>
              <a:buClr>
                <a:schemeClr val="tx1"/>
              </a:buClr>
              <a:buFont typeface="Wingdings" panose="05000000000000000000" pitchFamily="2" charset="2"/>
              <a:buChar char="p"/>
            </a:pPr>
            <a:r>
              <a:rPr lang="zh-CN" altLang="en-US" sz="1400" dirty="0">
                <a:solidFill>
                  <a:schemeClr val="tx1">
                    <a:lumMod val="65000"/>
                    <a:lumOff val="35000"/>
                  </a:schemeClr>
                </a:solidFill>
              </a:rPr>
              <a:t>大数据架构</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zh-CN" altLang="en-US" sz="1400" dirty="0">
                <a:solidFill>
                  <a:schemeClr val="tx1">
                    <a:lumMod val="65000"/>
                    <a:lumOff val="35000"/>
                  </a:schemeClr>
                </a:solidFill>
              </a:rPr>
              <a:t>多元数据治理</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a:solidFill>
                  <a:srgbClr val="00AB7A"/>
                </a:solidFill>
              </a:rPr>
              <a:t>4</a:t>
            </a:r>
            <a:r>
              <a:rPr lang="zh-CN" altLang="en-US" sz="1400" b="1" dirty="0">
                <a:solidFill>
                  <a:srgbClr val="00AB7A"/>
                </a:solidFill>
              </a:rPr>
              <a:t>层</a:t>
            </a:r>
            <a:r>
              <a:rPr lang="zh-CN" altLang="en-US" sz="1400" dirty="0">
                <a:solidFill>
                  <a:schemeClr val="tx1">
                    <a:lumMod val="65000"/>
                    <a:lumOff val="35000"/>
                  </a:schemeClr>
                </a:solidFill>
              </a:rPr>
              <a:t>告警降噪能力</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smtClean="0">
                <a:solidFill>
                  <a:srgbClr val="00AB7A"/>
                </a:solidFill>
              </a:rPr>
              <a:t>1000+</a:t>
            </a:r>
            <a:r>
              <a:rPr lang="en-US" altLang="zh-CN" sz="1400" dirty="0" smtClean="0">
                <a:solidFill>
                  <a:schemeClr val="tx1">
                    <a:lumMod val="65000"/>
                    <a:lumOff val="35000"/>
                  </a:schemeClr>
                </a:solidFill>
              </a:rPr>
              <a:t>XDR</a:t>
            </a:r>
            <a:r>
              <a:rPr lang="zh-CN" altLang="en-US" sz="1400" dirty="0">
                <a:solidFill>
                  <a:schemeClr val="tx1">
                    <a:lumMod val="65000"/>
                    <a:lumOff val="35000"/>
                  </a:schemeClr>
                </a:solidFill>
              </a:rPr>
              <a:t>分析模型</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smtClean="0">
                <a:solidFill>
                  <a:srgbClr val="00AB7A"/>
                </a:solidFill>
              </a:rPr>
              <a:t>400+</a:t>
            </a:r>
            <a:r>
              <a:rPr lang="en-US" altLang="zh-CN" sz="1400" dirty="0" smtClean="0">
                <a:solidFill>
                  <a:schemeClr val="tx1">
                    <a:lumMod val="65000"/>
                    <a:lumOff val="35000"/>
                  </a:schemeClr>
                </a:solidFill>
              </a:rPr>
              <a:t>SIEM</a:t>
            </a:r>
            <a:r>
              <a:rPr lang="zh-CN" altLang="en-US" sz="1400" dirty="0">
                <a:solidFill>
                  <a:schemeClr val="tx1">
                    <a:lumMod val="65000"/>
                    <a:lumOff val="35000"/>
                  </a:schemeClr>
                </a:solidFill>
              </a:rPr>
              <a:t>关联规则</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a:solidFill>
                  <a:srgbClr val="00AB7A"/>
                </a:solidFill>
              </a:rPr>
              <a:t>10</a:t>
            </a:r>
            <a:r>
              <a:rPr lang="zh-CN" altLang="en-US" sz="1400" b="1" dirty="0">
                <a:solidFill>
                  <a:srgbClr val="00AB7A"/>
                </a:solidFill>
              </a:rPr>
              <a:t>种</a:t>
            </a:r>
            <a:r>
              <a:rPr lang="zh-CN" altLang="en-US" sz="1400" dirty="0">
                <a:solidFill>
                  <a:schemeClr val="tx1">
                    <a:lumMod val="65000"/>
                    <a:lumOff val="35000"/>
                  </a:schemeClr>
                </a:solidFill>
              </a:rPr>
              <a:t>态势展示</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a:solidFill>
                  <a:srgbClr val="00AB7A"/>
                </a:solidFill>
              </a:rPr>
              <a:t>16</a:t>
            </a:r>
            <a:r>
              <a:rPr lang="zh-CN" altLang="en-US" sz="1400" b="1" dirty="0">
                <a:solidFill>
                  <a:srgbClr val="00AB7A"/>
                </a:solidFill>
              </a:rPr>
              <a:t>种</a:t>
            </a:r>
            <a:r>
              <a:rPr lang="zh-CN" altLang="en-US" sz="1400" dirty="0">
                <a:solidFill>
                  <a:schemeClr val="tx1">
                    <a:lumMod val="65000"/>
                    <a:lumOff val="35000"/>
                  </a:schemeClr>
                </a:solidFill>
              </a:rPr>
              <a:t>可视化分析</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en-US" altLang="zh-CN" sz="1400" b="1" dirty="0">
                <a:solidFill>
                  <a:srgbClr val="00AB7A"/>
                </a:solidFill>
              </a:rPr>
              <a:t>2</a:t>
            </a:r>
            <a:r>
              <a:rPr lang="zh-CN" altLang="en-US" sz="1400" b="1" dirty="0">
                <a:solidFill>
                  <a:srgbClr val="00AB7A"/>
                </a:solidFill>
              </a:rPr>
              <a:t>种</a:t>
            </a:r>
            <a:r>
              <a:rPr lang="zh-CN" altLang="en-US" sz="1400" dirty="0">
                <a:solidFill>
                  <a:schemeClr val="tx1">
                    <a:lumMod val="65000"/>
                    <a:lumOff val="35000"/>
                  </a:schemeClr>
                </a:solidFill>
              </a:rPr>
              <a:t>溯源检索模式</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zh-CN" altLang="en-US" sz="1400" dirty="0" smtClean="0">
                <a:solidFill>
                  <a:schemeClr val="tx1">
                    <a:lumMod val="65000"/>
                    <a:lumOff val="35000"/>
                  </a:schemeClr>
                </a:solidFill>
              </a:rPr>
              <a:t>自动化</a:t>
            </a:r>
            <a:r>
              <a:rPr lang="zh-CN" altLang="en-US" sz="1400" dirty="0">
                <a:solidFill>
                  <a:schemeClr val="tx1">
                    <a:lumMod val="65000"/>
                    <a:lumOff val="35000"/>
                  </a:schemeClr>
                </a:solidFill>
              </a:rPr>
              <a:t>编排与响应</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zh-CN" altLang="en-US" sz="1400" dirty="0">
                <a:solidFill>
                  <a:schemeClr val="tx1">
                    <a:lumMod val="65000"/>
                    <a:lumOff val="35000"/>
                  </a:schemeClr>
                </a:solidFill>
              </a:rPr>
              <a:t>定制化自动报告</a:t>
            </a:r>
            <a:endParaRPr lang="en-US" altLang="zh-CN" sz="1400" dirty="0">
              <a:solidFill>
                <a:schemeClr val="tx1">
                  <a:lumMod val="65000"/>
                  <a:lumOff val="35000"/>
                </a:schemeClr>
              </a:solidFill>
            </a:endParaRPr>
          </a:p>
          <a:p>
            <a:pPr>
              <a:buClr>
                <a:schemeClr val="tx1"/>
              </a:buClr>
              <a:buFont typeface="Wingdings" panose="05000000000000000000" pitchFamily="2" charset="2"/>
              <a:buChar char="p"/>
            </a:pPr>
            <a:r>
              <a:rPr lang="zh-CN" altLang="en-US" sz="1400" dirty="0">
                <a:solidFill>
                  <a:schemeClr val="tx1">
                    <a:lumMod val="65000"/>
                    <a:lumOff val="35000"/>
                  </a:schemeClr>
                </a:solidFill>
              </a:rPr>
              <a:t>实战任务管理</a:t>
            </a:r>
            <a:endParaRPr lang="en-US" altLang="zh-CN" sz="1400" dirty="0">
              <a:solidFill>
                <a:schemeClr val="tx1">
                  <a:lumMod val="65000"/>
                  <a:lumOff val="35000"/>
                </a:schemeClr>
              </a:solidFill>
            </a:endParaRPr>
          </a:p>
          <a:p>
            <a:pPr marL="0" indent="0">
              <a:buClr>
                <a:schemeClr val="tx1"/>
              </a:buClr>
              <a:buNone/>
            </a:pPr>
            <a:endParaRPr lang="en-US" altLang="zh-CN" sz="1400" dirty="0">
              <a:solidFill>
                <a:schemeClr val="tx1">
                  <a:lumMod val="65000"/>
                  <a:lumOff val="35000"/>
                </a:schemeClr>
              </a:solidFill>
            </a:endParaRPr>
          </a:p>
        </p:txBody>
      </p:sp>
      <p:sp>
        <p:nvSpPr>
          <p:cNvPr id="6" name="矩形: 圆角 5"/>
          <p:cNvSpPr/>
          <p:nvPr/>
        </p:nvSpPr>
        <p:spPr>
          <a:xfrm>
            <a:off x="7493825"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第三方设备</a:t>
            </a:r>
          </a:p>
        </p:txBody>
      </p:sp>
      <p:sp>
        <p:nvSpPr>
          <p:cNvPr id="7" name="矩形: 圆角 6"/>
          <p:cNvSpPr/>
          <p:nvPr/>
        </p:nvSpPr>
        <p:spPr>
          <a:xfrm>
            <a:off x="2772645"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流量</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神经元</a:t>
            </a:r>
          </a:p>
        </p:txBody>
      </p:sp>
      <p:sp>
        <p:nvSpPr>
          <p:cNvPr id="8" name="矩形: 圆角 7"/>
          <p:cNvSpPr/>
          <p:nvPr/>
        </p:nvSpPr>
        <p:spPr>
          <a:xfrm>
            <a:off x="3559508"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终端</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神经元</a:t>
            </a:r>
          </a:p>
        </p:txBody>
      </p:sp>
      <p:sp>
        <p:nvSpPr>
          <p:cNvPr id="27" name="矩形: 圆角 7"/>
          <p:cNvSpPr/>
          <p:nvPr/>
        </p:nvSpPr>
        <p:spPr>
          <a:xfrm>
            <a:off x="4346371"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资漏</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神经元</a:t>
            </a:r>
          </a:p>
        </p:txBody>
      </p:sp>
      <p:sp>
        <p:nvSpPr>
          <p:cNvPr id="22" name="矩形: 圆角 6"/>
          <p:cNvSpPr/>
          <p:nvPr/>
        </p:nvSpPr>
        <p:spPr>
          <a:xfrm>
            <a:off x="5133234"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沙箱</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神经元</a:t>
            </a:r>
          </a:p>
        </p:txBody>
      </p:sp>
      <p:sp>
        <p:nvSpPr>
          <p:cNvPr id="23" name="矩形: 圆角 6"/>
          <p:cNvSpPr/>
          <p:nvPr/>
        </p:nvSpPr>
        <p:spPr>
          <a:xfrm>
            <a:off x="5920097"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浏览器</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神经元</a:t>
            </a:r>
          </a:p>
        </p:txBody>
      </p:sp>
      <p:sp>
        <p:nvSpPr>
          <p:cNvPr id="66" name="梯形 65"/>
          <p:cNvSpPr/>
          <p:nvPr/>
        </p:nvSpPr>
        <p:spPr>
          <a:xfrm>
            <a:off x="2032723" y="2136355"/>
            <a:ext cx="6749143" cy="292257"/>
          </a:xfrm>
          <a:prstGeom prst="trapezoid">
            <a:avLst/>
          </a:prstGeom>
          <a:solidFill>
            <a:srgbClr val="009973"/>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584835" rtl="0" eaLnBrk="1" fontAlgn="auto" latinLnBrk="0" hangingPunct="1">
              <a:lnSpc>
                <a:spcPct val="100000"/>
              </a:lnSpc>
              <a:spcBef>
                <a:spcPts val="0"/>
              </a:spcBef>
              <a:spcAft>
                <a:spcPts val="0"/>
              </a:spcAft>
              <a:buClrTx/>
              <a:buSzTx/>
              <a:buFontTx/>
              <a:buNone/>
              <a:defRPr/>
            </a:pPr>
            <a:endParaRPr kumimoji="1" lang="zh-CN" altLang="en-US" sz="580" b="0"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5" name="矩形: 圆角 4"/>
          <p:cNvSpPr/>
          <p:nvPr/>
        </p:nvSpPr>
        <p:spPr>
          <a:xfrm>
            <a:off x="2032724" y="2378124"/>
            <a:ext cx="6743404" cy="550397"/>
          </a:xfrm>
          <a:prstGeom prst="roundRect">
            <a:avLst>
              <a:gd name="adj" fmla="val 0"/>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b="1" dirty="0">
                <a:solidFill>
                  <a:schemeClr val="bg1"/>
                </a:solidFill>
                <a:latin typeface="微软雅黑" panose="020B0503020204020204" pitchFamily="34" charset="-122"/>
                <a:ea typeface="微软雅黑" panose="020B0503020204020204" pitchFamily="34" charset="-122"/>
              </a:rPr>
              <a:t>态势感知一体机平台</a:t>
            </a:r>
          </a:p>
        </p:txBody>
      </p:sp>
      <p:sp>
        <p:nvSpPr>
          <p:cNvPr id="9" name="圆角矩形 54"/>
          <p:cNvSpPr/>
          <p:nvPr/>
        </p:nvSpPr>
        <p:spPr>
          <a:xfrm>
            <a:off x="3978128" y="1879520"/>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态势感知</a:t>
            </a:r>
          </a:p>
        </p:txBody>
      </p:sp>
      <p:sp>
        <p:nvSpPr>
          <p:cNvPr id="10" name="圆角矩形 55"/>
          <p:cNvSpPr/>
          <p:nvPr/>
        </p:nvSpPr>
        <p:spPr>
          <a:xfrm>
            <a:off x="4927307" y="1879520"/>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研判分析</a:t>
            </a:r>
          </a:p>
        </p:txBody>
      </p:sp>
      <p:sp>
        <p:nvSpPr>
          <p:cNvPr id="12" name="圆角矩形 57"/>
          <p:cNvSpPr/>
          <p:nvPr/>
        </p:nvSpPr>
        <p:spPr>
          <a:xfrm>
            <a:off x="7836676" y="1874101"/>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运营管理</a:t>
            </a:r>
          </a:p>
        </p:txBody>
      </p:sp>
      <p:sp>
        <p:nvSpPr>
          <p:cNvPr id="13" name="圆角矩形 61"/>
          <p:cNvSpPr/>
          <p:nvPr/>
        </p:nvSpPr>
        <p:spPr>
          <a:xfrm>
            <a:off x="5902613" y="1879520"/>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溯源取证</a:t>
            </a:r>
          </a:p>
        </p:txBody>
      </p:sp>
      <p:sp>
        <p:nvSpPr>
          <p:cNvPr id="14" name="圆角矩形 62"/>
          <p:cNvSpPr/>
          <p:nvPr/>
        </p:nvSpPr>
        <p:spPr>
          <a:xfrm>
            <a:off x="6873568" y="1879520"/>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响应处置</a:t>
            </a:r>
          </a:p>
        </p:txBody>
      </p:sp>
      <p:sp>
        <p:nvSpPr>
          <p:cNvPr id="21" name="云形 20"/>
          <p:cNvSpPr/>
          <p:nvPr/>
        </p:nvSpPr>
        <p:spPr>
          <a:xfrm>
            <a:off x="4034201" y="864637"/>
            <a:ext cx="2582070" cy="626267"/>
          </a:xfrm>
          <a:prstGeom prst="cloud">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altLang="zh-CN" b="1" dirty="0">
                <a:solidFill>
                  <a:schemeClr val="bg1"/>
                </a:solidFill>
                <a:latin typeface="微软雅黑" panose="020B0503020204020204" pitchFamily="34" charset="-122"/>
                <a:ea typeface="微软雅黑" panose="020B0503020204020204" pitchFamily="34" charset="-122"/>
              </a:rPr>
              <a:t>360</a:t>
            </a:r>
            <a:r>
              <a:rPr lang="zh-CN" altLang="en-US" b="1" dirty="0">
                <a:solidFill>
                  <a:schemeClr val="bg1"/>
                </a:solidFill>
                <a:latin typeface="微软雅黑" panose="020B0503020204020204" pitchFamily="34" charset="-122"/>
                <a:ea typeface="微软雅黑" panose="020B0503020204020204" pitchFamily="34" charset="-122"/>
              </a:rPr>
              <a:t>安全大脑</a:t>
            </a:r>
          </a:p>
        </p:txBody>
      </p:sp>
      <p:cxnSp>
        <p:nvCxnSpPr>
          <p:cNvPr id="77" name="肘形连接符 76"/>
          <p:cNvCxnSpPr>
            <a:stCxn id="8" idx="0"/>
            <a:endCxn id="5" idx="2"/>
          </p:cNvCxnSpPr>
          <p:nvPr/>
        </p:nvCxnSpPr>
        <p:spPr>
          <a:xfrm rot="5400000" flipH="1" flipV="1">
            <a:off x="4257899" y="2451371"/>
            <a:ext cx="669377" cy="162367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9" name="肘形连接符 78"/>
          <p:cNvCxnSpPr>
            <a:stCxn id="27" idx="0"/>
            <a:endCxn id="5" idx="2"/>
          </p:cNvCxnSpPr>
          <p:nvPr/>
        </p:nvCxnSpPr>
        <p:spPr>
          <a:xfrm rot="5400000" flipH="1" flipV="1">
            <a:off x="4651330" y="2844803"/>
            <a:ext cx="669377" cy="83681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1" name="肘形连接符 80"/>
          <p:cNvCxnSpPr>
            <a:stCxn id="22" idx="0"/>
            <a:endCxn id="5" idx="2"/>
          </p:cNvCxnSpPr>
          <p:nvPr/>
        </p:nvCxnSpPr>
        <p:spPr>
          <a:xfrm rot="5400000" flipH="1" flipV="1">
            <a:off x="5044762" y="3238234"/>
            <a:ext cx="669377" cy="4995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3" name="肘形连接符 82"/>
          <p:cNvCxnSpPr>
            <a:stCxn id="23" idx="0"/>
            <a:endCxn id="5" idx="2"/>
          </p:cNvCxnSpPr>
          <p:nvPr/>
        </p:nvCxnSpPr>
        <p:spPr>
          <a:xfrm rot="16200000" flipV="1">
            <a:off x="5438194" y="2894754"/>
            <a:ext cx="669377" cy="73691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5" name="肘形连接符 84"/>
          <p:cNvCxnSpPr>
            <a:endCxn id="5" idx="2"/>
          </p:cNvCxnSpPr>
          <p:nvPr/>
        </p:nvCxnSpPr>
        <p:spPr>
          <a:xfrm rot="16200000" flipV="1">
            <a:off x="5831625" y="2501323"/>
            <a:ext cx="669377" cy="152377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4267859" y="3085387"/>
            <a:ext cx="2245285" cy="213360"/>
          </a:xfrm>
          <a:prstGeom prst="rect">
            <a:avLst/>
          </a:prstGeom>
          <a:solidFill>
            <a:schemeClr val="bg1">
              <a:lumMod val="95000"/>
              <a:alpha val="76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XDR</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神经元设施接入</a:t>
            </a:r>
            <a:endParaRPr lang="zh-CN" altLang="en-US" sz="1200" noProof="0" dirty="0" err="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圆角矩形 54"/>
          <p:cNvSpPr/>
          <p:nvPr/>
        </p:nvSpPr>
        <p:spPr>
          <a:xfrm>
            <a:off x="3034755" y="1878292"/>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等保合规</a:t>
            </a:r>
          </a:p>
        </p:txBody>
      </p:sp>
      <p:sp>
        <p:nvSpPr>
          <p:cNvPr id="30" name="圆角矩形 54"/>
          <p:cNvSpPr/>
          <p:nvPr/>
        </p:nvSpPr>
        <p:spPr>
          <a:xfrm>
            <a:off x="2082226" y="1878027"/>
            <a:ext cx="926390" cy="341738"/>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1350" b="1" dirty="0">
                <a:solidFill>
                  <a:schemeClr val="bg1"/>
                </a:solidFill>
                <a:latin typeface="微软雅黑" panose="020B0503020204020204" pitchFamily="34" charset="-122"/>
                <a:ea typeface="微软雅黑" panose="020B0503020204020204" pitchFamily="34" charset="-122"/>
                <a:sym typeface="+mn-lt"/>
              </a:rPr>
              <a:t>资产管理</a:t>
            </a:r>
          </a:p>
        </p:txBody>
      </p:sp>
      <p:cxnSp>
        <p:nvCxnSpPr>
          <p:cNvPr id="60" name="肘形连接符 59"/>
          <p:cNvCxnSpPr>
            <a:endCxn id="6" idx="0"/>
          </p:cNvCxnSpPr>
          <p:nvPr/>
        </p:nvCxnSpPr>
        <p:spPr>
          <a:xfrm>
            <a:off x="6928199" y="3263209"/>
            <a:ext cx="786866" cy="33468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肘形连接符 71"/>
          <p:cNvCxnSpPr>
            <a:endCxn id="7" idx="0"/>
          </p:cNvCxnSpPr>
          <p:nvPr/>
        </p:nvCxnSpPr>
        <p:spPr>
          <a:xfrm rot="10800000" flipV="1">
            <a:off x="2993886" y="3269410"/>
            <a:ext cx="786865" cy="32848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1" name="矩形: 圆角 6"/>
          <p:cNvSpPr/>
          <p:nvPr/>
        </p:nvSpPr>
        <p:spPr>
          <a:xfrm>
            <a:off x="6714250" y="3597898"/>
            <a:ext cx="442479" cy="1203289"/>
          </a:xfrm>
          <a:prstGeom prst="roundRect">
            <a:avLst/>
          </a:prstGeom>
          <a:solidFill>
            <a:srgbClr val="00AB7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a:solidFill>
                  <a:schemeClr val="bg1"/>
                </a:solidFill>
                <a:latin typeface="微软雅黑" panose="020B0503020204020204" pitchFamily="34" charset="-122"/>
                <a:ea typeface="微软雅黑" panose="020B0503020204020204" pitchFamily="34" charset="-122"/>
              </a:rPr>
              <a:t>防火墙</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defTabSz="685800"/>
            <a:r>
              <a:rPr lang="zh-CN" altLang="en-US" sz="1200" b="1" dirty="0" smtClean="0">
                <a:solidFill>
                  <a:schemeClr val="bg1"/>
                </a:solidFill>
                <a:latin typeface="微软雅黑" panose="020B0503020204020204" pitchFamily="34" charset="-122"/>
                <a:ea typeface="微软雅黑" panose="020B0503020204020204" pitchFamily="34" charset="-122"/>
              </a:rPr>
              <a:t>神经元</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4585610" y="2308624"/>
            <a:ext cx="1537726" cy="213360"/>
          </a:xfrm>
          <a:prstGeom prst="rect">
            <a:avLst/>
          </a:prstGeom>
          <a:solidFill>
            <a:schemeClr val="bg1">
              <a:lumMod val="95000"/>
              <a:alpha val="76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安全大模型赋能</a:t>
            </a:r>
            <a:endParaRPr lang="zh-CN" altLang="en-US" sz="1200" dirty="0" err="1">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4060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92049" y="936221"/>
            <a:ext cx="2859083" cy="1148209"/>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1350"/>
          </a:p>
        </p:txBody>
      </p:sp>
      <p:sp>
        <p:nvSpPr>
          <p:cNvPr id="2" name="标题 1"/>
          <p:cNvSpPr>
            <a:spLocks noGrp="1"/>
          </p:cNvSpPr>
          <p:nvPr>
            <p:ph type="title" idx="4294967295"/>
          </p:nvPr>
        </p:nvSpPr>
        <p:spPr>
          <a:xfrm>
            <a:off x="198780" y="-4620"/>
            <a:ext cx="7886700" cy="519112"/>
          </a:xfrm>
          <a:prstGeom prst="rect">
            <a:avLst/>
          </a:prstGeom>
        </p:spPr>
        <p:txBody>
          <a:bodyPr anchor="ctr">
            <a:normAutofit/>
          </a:bodyPr>
          <a:lstStyle/>
          <a:p>
            <a:r>
              <a:rPr lang="zh-CN" altLang="en-US" dirty="0">
                <a:solidFill>
                  <a:schemeClr val="bg1"/>
                </a:solidFill>
              </a:rPr>
              <a:t> 产品规格</a:t>
            </a:r>
            <a:r>
              <a:rPr lang="en-US" altLang="zh-CN" dirty="0" smtClean="0">
                <a:solidFill>
                  <a:schemeClr val="bg1"/>
                </a:solidFill>
              </a:rPr>
              <a:t>-</a:t>
            </a:r>
            <a:r>
              <a:rPr lang="en-US" altLang="zh-CN" dirty="0" smtClean="0">
                <a:solidFill>
                  <a:srgbClr val="FFFFFF"/>
                </a:solidFill>
                <a:latin typeface="微软雅黑,Bold"/>
              </a:rPr>
              <a:t>2011</a:t>
            </a:r>
            <a:endParaRPr lang="zh-CN" altLang="en-US" dirty="0">
              <a:solidFill>
                <a:schemeClr val="bg1"/>
              </a:solidFill>
            </a:endParaRPr>
          </a:p>
        </p:txBody>
      </p:sp>
      <p:pic>
        <p:nvPicPr>
          <p:cNvPr id="6" name="图片 5" descr="WechatIMG16副本"/>
          <p:cNvPicPr>
            <a:picLocks noChangeAspect="1"/>
          </p:cNvPicPr>
          <p:nvPr/>
        </p:nvPicPr>
        <p:blipFill>
          <a:blip r:embed="rId3"/>
          <a:srcRect t="14874"/>
          <a:stretch>
            <a:fillRect/>
          </a:stretch>
        </p:blipFill>
        <p:spPr>
          <a:xfrm>
            <a:off x="6054640" y="1168852"/>
            <a:ext cx="2590661" cy="683792"/>
          </a:xfrm>
          <a:prstGeom prst="rect">
            <a:avLst/>
          </a:prstGeom>
        </p:spPr>
      </p:pic>
      <p:sp>
        <p:nvSpPr>
          <p:cNvPr id="10" name="矩形 9"/>
          <p:cNvSpPr/>
          <p:nvPr/>
        </p:nvSpPr>
        <p:spPr>
          <a:xfrm>
            <a:off x="5968105" y="3821679"/>
            <a:ext cx="2846264" cy="249428"/>
          </a:xfrm>
          <a:prstGeom prst="rect">
            <a:avLst/>
          </a:prstGeom>
          <a:solidFill>
            <a:srgbClr val="03AC7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350"/>
          </a:p>
        </p:txBody>
      </p:sp>
      <p:sp>
        <p:nvSpPr>
          <p:cNvPr id="7" name="文本框 6"/>
          <p:cNvSpPr txBox="1"/>
          <p:nvPr/>
        </p:nvSpPr>
        <p:spPr>
          <a:xfrm>
            <a:off x="6611414" y="3849153"/>
            <a:ext cx="2193229" cy="253916"/>
          </a:xfrm>
          <a:prstGeom prst="rect">
            <a:avLst/>
          </a:prstGeom>
          <a:noFill/>
        </p:spPr>
        <p:txBody>
          <a:bodyPr wrap="none" rtlCol="0">
            <a:spAutoFit/>
          </a:bodyPr>
          <a:lstStyle/>
          <a:p>
            <a:pPr algn="l"/>
            <a:r>
              <a:rPr lang="zh-CN" altLang="en-US" sz="1050" dirty="0">
                <a:solidFill>
                  <a:schemeClr val="bg1"/>
                </a:solidFill>
                <a:latin typeface="微软雅黑" charset="0"/>
                <a:ea typeface="微软雅黑" charset="0"/>
                <a:cs typeface="微软雅黑" charset="0"/>
              </a:rPr>
              <a:t>态势感知平台主机</a:t>
            </a:r>
            <a:r>
              <a:rPr lang="zh-CN" altLang="en-US" sz="1050" dirty="0" smtClean="0">
                <a:solidFill>
                  <a:schemeClr val="bg1"/>
                </a:solidFill>
                <a:latin typeface="微软雅黑" charset="0"/>
                <a:ea typeface="微软雅黑" charset="0"/>
                <a:cs typeface="微软雅黑" charset="0"/>
              </a:rPr>
              <a:t>（</a:t>
            </a:r>
            <a:r>
              <a:rPr lang="en-US" altLang="zh-CN" sz="1050" dirty="0" smtClean="0">
                <a:solidFill>
                  <a:schemeClr val="bg1"/>
                </a:solidFill>
                <a:latin typeface="微软雅黑" charset="0"/>
                <a:ea typeface="微软雅黑" charset="0"/>
                <a:cs typeface="微软雅黑" charset="0"/>
              </a:rPr>
              <a:t>2011</a:t>
            </a:r>
            <a:r>
              <a:rPr lang="zh-CN" altLang="en-US" sz="1050" dirty="0" smtClean="0">
                <a:solidFill>
                  <a:schemeClr val="bg1"/>
                </a:solidFill>
                <a:latin typeface="微软雅黑" charset="0"/>
                <a:ea typeface="微软雅黑" charset="0"/>
                <a:cs typeface="微软雅黑" charset="0"/>
              </a:rPr>
              <a:t>型号</a:t>
            </a:r>
            <a:r>
              <a:rPr lang="zh-CN" altLang="en-US" sz="1050" dirty="0">
                <a:solidFill>
                  <a:schemeClr val="bg1"/>
                </a:solidFill>
                <a:latin typeface="微软雅黑" charset="0"/>
                <a:ea typeface="微软雅黑" charset="0"/>
                <a:cs typeface="微软雅黑" charset="0"/>
              </a:rPr>
              <a:t>）</a:t>
            </a:r>
          </a:p>
        </p:txBody>
      </p:sp>
      <p:sp>
        <p:nvSpPr>
          <p:cNvPr id="13" name="矩形 12"/>
          <p:cNvSpPr/>
          <p:nvPr/>
        </p:nvSpPr>
        <p:spPr>
          <a:xfrm>
            <a:off x="5938557" y="2023952"/>
            <a:ext cx="2835800" cy="230029"/>
          </a:xfrm>
          <a:prstGeom prst="rect">
            <a:avLst/>
          </a:prstGeom>
          <a:solidFill>
            <a:srgbClr val="30BB9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350" dirty="0">
              <a:latin typeface="微软雅黑" charset="0"/>
              <a:ea typeface="微软雅黑" charset="0"/>
            </a:endParaRPr>
          </a:p>
        </p:txBody>
      </p:sp>
      <p:sp>
        <p:nvSpPr>
          <p:cNvPr id="14" name="文本框 13"/>
          <p:cNvSpPr txBox="1"/>
          <p:nvPr/>
        </p:nvSpPr>
        <p:spPr>
          <a:xfrm>
            <a:off x="6667948" y="2029783"/>
            <a:ext cx="1944763" cy="253916"/>
          </a:xfrm>
          <a:prstGeom prst="rect">
            <a:avLst/>
          </a:prstGeom>
          <a:noFill/>
        </p:spPr>
        <p:txBody>
          <a:bodyPr wrap="none" rtlCol="0">
            <a:spAutoFit/>
          </a:bodyPr>
          <a:lstStyle/>
          <a:p>
            <a:pPr>
              <a:spcAft>
                <a:spcPts val="450"/>
              </a:spcAft>
            </a:pPr>
            <a:r>
              <a:rPr lang="en-US" altLang="zh-CN" sz="1050" dirty="0">
                <a:solidFill>
                  <a:schemeClr val="bg1"/>
                </a:solidFill>
                <a:latin typeface="微软雅黑" panose="020B0503020204020204" pitchFamily="34" charset="-122"/>
                <a:ea typeface="微软雅黑" panose="020B0503020204020204" pitchFamily="34" charset="-122"/>
              </a:rPr>
              <a:t>360</a:t>
            </a:r>
            <a:r>
              <a:rPr lang="zh-CN" altLang="en-US" sz="1050" dirty="0">
                <a:solidFill>
                  <a:schemeClr val="bg1"/>
                </a:solidFill>
                <a:latin typeface="微软雅黑" panose="020B0503020204020204" pitchFamily="34" charset="-122"/>
                <a:ea typeface="微软雅黑" panose="020B0503020204020204" pitchFamily="34" charset="-122"/>
              </a:rPr>
              <a:t>高级威胁分析系统（</a:t>
            </a:r>
            <a:r>
              <a:rPr lang="en-US" altLang="zh-CN" sz="1050" dirty="0">
                <a:solidFill>
                  <a:schemeClr val="bg1"/>
                </a:solidFill>
                <a:latin typeface="微软雅黑" panose="020B0503020204020204" pitchFamily="34" charset="-122"/>
                <a:ea typeface="微软雅黑" panose="020B0503020204020204" pitchFamily="34" charset="-122"/>
              </a:rPr>
              <a:t>1G</a:t>
            </a:r>
            <a:r>
              <a:rPr lang="zh-CN" altLang="en-US" sz="1050" dirty="0">
                <a:solidFill>
                  <a:schemeClr val="bg1"/>
                </a:solidFill>
                <a:latin typeface="微软雅黑" panose="020B0503020204020204" pitchFamily="34" charset="-122"/>
                <a:ea typeface="微软雅黑" panose="020B0503020204020204" pitchFamily="34" charset="-122"/>
              </a:rPr>
              <a:t>）</a:t>
            </a:r>
            <a:endParaRPr lang="zh-CN" altLang="zh-CN" sz="1050" dirty="0">
              <a:solidFill>
                <a:schemeClr val="bg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F72A8083-3D08-C8B4-1F74-EC69874AE496}"/>
              </a:ext>
            </a:extLst>
          </p:cNvPr>
          <p:cNvPicPr>
            <a:picLocks noChangeAspect="1"/>
          </p:cNvPicPr>
          <p:nvPr/>
        </p:nvPicPr>
        <p:blipFill>
          <a:blip r:embed="rId4"/>
          <a:stretch>
            <a:fillRect/>
          </a:stretch>
        </p:blipFill>
        <p:spPr>
          <a:xfrm>
            <a:off x="5991268" y="2902208"/>
            <a:ext cx="2675676" cy="425676"/>
          </a:xfrm>
          <a:prstGeom prst="rect">
            <a:avLst/>
          </a:prstGeom>
        </p:spPr>
      </p:pic>
      <p:graphicFrame>
        <p:nvGraphicFramePr>
          <p:cNvPr id="3" name="表格 2">
            <a:extLst>
              <a:ext uri="{FF2B5EF4-FFF2-40B4-BE49-F238E27FC236}">
                <a16:creationId xmlns:a16="http://schemas.microsoft.com/office/drawing/2014/main" id="{9FDE6CA7-0BF6-AAA9-813F-ED991CA9CD0A}"/>
              </a:ext>
            </a:extLst>
          </p:cNvPr>
          <p:cNvGraphicFramePr>
            <a:graphicFrameLocks noGrp="1"/>
          </p:cNvGraphicFramePr>
          <p:nvPr>
            <p:extLst>
              <p:ext uri="{D42A27DB-BD31-4B8C-83A1-F6EECF244321}">
                <p14:modId xmlns:p14="http://schemas.microsoft.com/office/powerpoint/2010/main" val="3496801747"/>
              </p:ext>
            </p:extLst>
          </p:nvPr>
        </p:nvGraphicFramePr>
        <p:xfrm>
          <a:off x="237662" y="683249"/>
          <a:ext cx="5347775" cy="4264355"/>
        </p:xfrm>
        <a:graphic>
          <a:graphicData uri="http://schemas.openxmlformats.org/drawingml/2006/table">
            <a:tbl>
              <a:tblPr>
                <a:tableStyleId>{5C22544A-7EE6-4342-B048-85BDC9FD1C3A}</a:tableStyleId>
              </a:tblPr>
              <a:tblGrid>
                <a:gridCol w="1435113">
                  <a:extLst>
                    <a:ext uri="{9D8B030D-6E8A-4147-A177-3AD203B41FA5}">
                      <a16:colId xmlns:a16="http://schemas.microsoft.com/office/drawing/2014/main" val="410028065"/>
                    </a:ext>
                  </a:extLst>
                </a:gridCol>
                <a:gridCol w="1954919">
                  <a:extLst>
                    <a:ext uri="{9D8B030D-6E8A-4147-A177-3AD203B41FA5}">
                      <a16:colId xmlns:a16="http://schemas.microsoft.com/office/drawing/2014/main" val="3658555561"/>
                    </a:ext>
                  </a:extLst>
                </a:gridCol>
                <a:gridCol w="1957743">
                  <a:extLst>
                    <a:ext uri="{9D8B030D-6E8A-4147-A177-3AD203B41FA5}">
                      <a16:colId xmlns:a16="http://schemas.microsoft.com/office/drawing/2014/main" val="961828410"/>
                    </a:ext>
                  </a:extLst>
                </a:gridCol>
              </a:tblGrid>
              <a:tr h="198921">
                <a:tc>
                  <a:txBody>
                    <a:bodyPr/>
                    <a:lstStyle/>
                    <a:p>
                      <a:pPr marL="0" algn="ctr" defTabSz="457200" rtl="0" eaLnBrk="1" fontAlgn="ctr" latinLnBrk="0" hangingPunct="1"/>
                      <a:r>
                        <a:rPr lang="zh-CN" altLang="en-US" sz="1100" b="1" i="0" u="none" strike="noStrike" kern="1200" dirty="0">
                          <a:solidFill>
                            <a:srgbClr val="FFFFFF"/>
                          </a:solidFill>
                          <a:effectLst/>
                          <a:latin typeface="微软雅黑" panose="020B0503020204020204" pitchFamily="34" charset="-122"/>
                          <a:ea typeface="微软雅黑" panose="020B0503020204020204" pitchFamily="34" charset="-122"/>
                          <a:cs typeface="+mn-cs"/>
                        </a:rPr>
                        <a:t>型号</a:t>
                      </a:r>
                    </a:p>
                  </a:txBody>
                  <a:tcPr marL="7133" marR="7133" marT="7133" marB="0" anchor="ctr">
                    <a:solidFill>
                      <a:schemeClr val="accent3">
                        <a:lumMod val="50000"/>
                      </a:schemeClr>
                    </a:solidFill>
                  </a:tcPr>
                </a:tc>
                <a:tc>
                  <a:txBody>
                    <a:bodyPr/>
                    <a:lstStyle/>
                    <a:p>
                      <a:pPr marL="0" algn="ctr" defTabSz="457200" rtl="0" eaLnBrk="1" fontAlgn="ctr" latinLnBrk="0" hangingPunct="1"/>
                      <a:r>
                        <a:rPr lang="zh-CN" altLang="en-US" sz="1100" b="1" i="0" u="none" strike="noStrike" kern="1200" dirty="0">
                          <a:solidFill>
                            <a:srgbClr val="FFFFFF"/>
                          </a:solidFill>
                          <a:effectLst/>
                          <a:latin typeface="微软雅黑" panose="020B0503020204020204" pitchFamily="34" charset="-122"/>
                          <a:ea typeface="微软雅黑" panose="020B0503020204020204" pitchFamily="34" charset="-122"/>
                          <a:cs typeface="+mn-cs"/>
                        </a:rPr>
                        <a:t>规格</a:t>
                      </a:r>
                    </a:p>
                  </a:txBody>
                  <a:tcPr marL="7133" marR="7133" marT="7133" marB="0" anchor="ctr">
                    <a:solidFill>
                      <a:schemeClr val="accent3">
                        <a:lumMod val="50000"/>
                      </a:schemeClr>
                    </a:solidFill>
                  </a:tcPr>
                </a:tc>
                <a:tc>
                  <a:txBody>
                    <a:bodyPr/>
                    <a:lstStyle/>
                    <a:p>
                      <a:pPr marL="0" algn="ctr" defTabSz="457200" rtl="0" eaLnBrk="1" fontAlgn="ctr" latinLnBrk="0" hangingPunct="1"/>
                      <a:r>
                        <a:rPr lang="zh-CN" altLang="en-US" sz="1100" b="1" i="0" u="none" strike="noStrike" kern="1200" dirty="0">
                          <a:solidFill>
                            <a:srgbClr val="FFFFFF"/>
                          </a:solidFill>
                          <a:effectLst/>
                          <a:latin typeface="微软雅黑" panose="020B0503020204020204" pitchFamily="34" charset="-122"/>
                          <a:ea typeface="微软雅黑" panose="020B0503020204020204" pitchFamily="34" charset="-122"/>
                          <a:cs typeface="+mn-cs"/>
                        </a:rPr>
                        <a:t>配置项</a:t>
                      </a:r>
                    </a:p>
                  </a:txBody>
                  <a:tcPr marL="7133" marR="7133" marT="7133" marB="0" anchor="ctr">
                    <a:solidFill>
                      <a:schemeClr val="accent3">
                        <a:lumMod val="50000"/>
                      </a:schemeClr>
                    </a:solidFill>
                  </a:tcPr>
                </a:tc>
                <a:extLst>
                  <a:ext uri="{0D108BD9-81ED-4DB2-BD59-A6C34878D82A}">
                    <a16:rowId xmlns:a16="http://schemas.microsoft.com/office/drawing/2014/main" val="2567487168"/>
                  </a:ext>
                </a:extLst>
              </a:tr>
              <a:tr h="261082">
                <a:tc rowSpan="5">
                  <a:txBody>
                    <a:bodyPr/>
                    <a:lstStyle/>
                    <a:p>
                      <a:pPr algn="ctr" fontAlgn="ctr"/>
                      <a:r>
                        <a:rPr lang="en" altLang="zh-CN" sz="1000" b="1" u="none" strike="noStrike" dirty="0" smtClean="0">
                          <a:effectLst/>
                          <a:latin typeface="SimSun" panose="02010600030101010101" pitchFamily="2" charset="-122"/>
                          <a:ea typeface="SimSun" panose="02010600030101010101" pitchFamily="2" charset="-122"/>
                        </a:rPr>
                        <a:t>NDR</a:t>
                      </a:r>
                      <a:r>
                        <a:rPr lang="zh-CN" altLang="en-US" sz="1000" b="1" u="none" strike="noStrike" dirty="0" smtClean="0">
                          <a:effectLst/>
                          <a:latin typeface="SimSun" panose="02010600030101010101" pitchFamily="2" charset="-122"/>
                          <a:ea typeface="SimSun" panose="02010600030101010101" pitchFamily="2" charset="-122"/>
                        </a:rPr>
                        <a:t>探针版硬件</a:t>
                      </a:r>
                      <a:r>
                        <a:rPr lang="zh-CN" altLang="en-US" sz="1000" b="1" u="none" strike="noStrike" dirty="0">
                          <a:effectLst/>
                          <a:latin typeface="SimSun" panose="02010600030101010101" pitchFamily="2" charset="-122"/>
                          <a:ea typeface="SimSun" panose="02010600030101010101" pitchFamily="2" charset="-122"/>
                        </a:rPr>
                        <a:t>规格</a:t>
                      </a:r>
                      <a:endParaRPr lang="en-US" altLang="zh-CN" sz="1000" b="1" u="none" strike="noStrike" dirty="0">
                        <a:effectLst/>
                        <a:latin typeface="SimSun" panose="02010600030101010101" pitchFamily="2" charset="-122"/>
                        <a:ea typeface="SimSun" panose="02010600030101010101" pitchFamily="2" charset="-122"/>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0000"/>
                          </a:solidFill>
                          <a:effectLst/>
                          <a:latin typeface="SimSun" panose="02010600030101010101" pitchFamily="2" charset="-122"/>
                          <a:ea typeface="SimSun" panose="02010600030101010101" pitchFamily="2" charset="-122"/>
                        </a:rPr>
                        <a:t>2U</a:t>
                      </a:r>
                      <a:r>
                        <a:rPr lang="zh-CN" altLang="en-US" sz="1000" b="1" i="0" u="none" strike="noStrike" dirty="0">
                          <a:solidFill>
                            <a:srgbClr val="000000"/>
                          </a:solidFill>
                          <a:effectLst/>
                          <a:latin typeface="SimSun" panose="02010600030101010101" pitchFamily="2" charset="-122"/>
                          <a:ea typeface="SimSun" panose="02010600030101010101" pitchFamily="2" charset="-122"/>
                        </a:rPr>
                        <a:t>机架</a:t>
                      </a:r>
                      <a:r>
                        <a:rPr lang="zh-CN" altLang="en-US" sz="1000" b="1" i="0" u="none" strike="noStrike" dirty="0" smtClean="0">
                          <a:solidFill>
                            <a:srgbClr val="000000"/>
                          </a:solidFill>
                          <a:effectLst/>
                          <a:latin typeface="SimSun" panose="02010600030101010101" pitchFamily="2" charset="-122"/>
                          <a:ea typeface="SimSun" panose="02010600030101010101" pitchFamily="2" charset="-122"/>
                        </a:rPr>
                        <a:t>式工控机</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p>
                      <a:pPr algn="ctr" fontAlgn="ct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吞吐量</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1Gps</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234903853"/>
                  </a:ext>
                </a:extLst>
              </a:tr>
              <a:tr h="223785">
                <a:tc vMerge="1">
                  <a:txBody>
                    <a:bodyPr/>
                    <a:lstStyle/>
                    <a:p>
                      <a:endParaRPr lang="zh-CN" altLang="en-US"/>
                    </a:p>
                  </a:txBody>
                  <a:tcPr/>
                </a:tc>
                <a:tc>
                  <a:txBody>
                    <a:bodyPr/>
                    <a:lstStyle/>
                    <a:p>
                      <a:pPr algn="l" fontAlgn="ctr"/>
                      <a:r>
                        <a:rPr lang="en-US" sz="1000" b="1" u="none" strike="noStrike">
                          <a:effectLst/>
                          <a:latin typeface="SimSun" panose="02010600030101010101" pitchFamily="2" charset="-122"/>
                          <a:ea typeface="SimSun" panose="02010600030101010101" pitchFamily="2" charset="-122"/>
                        </a:rPr>
                        <a:t>CPU</a:t>
                      </a:r>
                      <a:endParaRPr 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6</a:t>
                      </a:r>
                      <a:r>
                        <a:rPr lang="zh-CN" altLang="en-US" sz="1000" b="1" u="none" strike="noStrike" dirty="0">
                          <a:effectLst/>
                          <a:latin typeface="SimSun" panose="02010600030101010101" pitchFamily="2" charset="-122"/>
                          <a:ea typeface="SimSun" panose="02010600030101010101" pitchFamily="2" charset="-122"/>
                        </a:rPr>
                        <a:t>核  </a:t>
                      </a:r>
                      <a:r>
                        <a:rPr lang="en-US" altLang="zh-CN" sz="1000" b="1" u="none" strike="noStrike" dirty="0">
                          <a:effectLst/>
                          <a:latin typeface="SimSun" panose="02010600030101010101" pitchFamily="2" charset="-122"/>
                          <a:ea typeface="SimSun" panose="02010600030101010101" pitchFamily="2" charset="-122"/>
                        </a:rPr>
                        <a:t>12</a:t>
                      </a:r>
                      <a:r>
                        <a:rPr lang="zh-CN" altLang="en-US" sz="1000" b="1" u="none" strike="noStrike" dirty="0">
                          <a:effectLst/>
                          <a:latin typeface="SimSun" panose="02010600030101010101" pitchFamily="2" charset="-122"/>
                          <a:ea typeface="SimSun" panose="02010600030101010101" pitchFamily="2" charset="-122"/>
                        </a:rPr>
                        <a:t> 线程</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2362129061"/>
                  </a:ext>
                </a:extLst>
              </a:tr>
              <a:tr h="285949">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内存</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32</a:t>
                      </a:r>
                      <a:r>
                        <a:rPr lang="en" sz="1000" b="1" u="none" strike="noStrike" dirty="0">
                          <a:effectLst/>
                          <a:latin typeface="SimSun" panose="02010600030101010101" pitchFamily="2" charset="-122"/>
                          <a:ea typeface="SimSun" panose="02010600030101010101" pitchFamily="2" charset="-122"/>
                        </a:rPr>
                        <a:t>G</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2658098472"/>
                  </a:ext>
                </a:extLst>
              </a:tr>
              <a:tr h="348110">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存储</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1*4T  SATA</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194545495"/>
                  </a:ext>
                </a:extLst>
              </a:tr>
              <a:tr h="460003">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网卡及扩展槽位</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8</a:t>
                      </a:r>
                      <a:r>
                        <a:rPr lang="zh-CN" altLang="en-US" sz="1000" b="1" u="none" strike="noStrike" dirty="0">
                          <a:effectLst/>
                          <a:latin typeface="SimSun" panose="02010600030101010101" pitchFamily="2" charset="-122"/>
                          <a:ea typeface="SimSun" panose="02010600030101010101" pitchFamily="2" charset="-122"/>
                        </a:rPr>
                        <a:t>*</a:t>
                      </a:r>
                      <a:r>
                        <a:rPr lang="en" sz="1000" b="1" u="none" strike="noStrike" dirty="0">
                          <a:effectLst/>
                          <a:latin typeface="SimSun" panose="02010600030101010101" pitchFamily="2" charset="-122"/>
                          <a:ea typeface="SimSun" panose="02010600030101010101" pitchFamily="2" charset="-122"/>
                        </a:rPr>
                        <a:t>GE</a:t>
                      </a:r>
                      <a:r>
                        <a:rPr lang="zh-CN" altLang="en-US" sz="1000" b="1" u="none" strike="noStrike" dirty="0">
                          <a:effectLst/>
                          <a:latin typeface="SimSun" panose="02010600030101010101" pitchFamily="2" charset="-122"/>
                          <a:ea typeface="SimSun" panose="02010600030101010101" pitchFamily="2" charset="-122"/>
                        </a:rPr>
                        <a:t>电口</a:t>
                      </a:r>
                      <a:r>
                        <a:rPr lang="en-US" altLang="zh-CN" sz="1000" b="1" u="none" strike="noStrike" dirty="0">
                          <a:effectLst/>
                          <a:latin typeface="SimSun" panose="02010600030101010101" pitchFamily="2" charset="-122"/>
                          <a:ea typeface="SimSun" panose="02010600030101010101" pitchFamily="2" charset="-122"/>
                        </a:rPr>
                        <a:t>+2</a:t>
                      </a:r>
                      <a:r>
                        <a:rPr lang="zh-CN" altLang="en-US" sz="1000" b="1" u="none" strike="noStrike" dirty="0">
                          <a:effectLst/>
                          <a:latin typeface="SimSun" panose="02010600030101010101" pitchFamily="2" charset="-122"/>
                          <a:ea typeface="SimSun" panose="02010600030101010101" pitchFamily="2" charset="-122"/>
                        </a:rPr>
                        <a:t>网卡扩展槽 </a:t>
                      </a:r>
                      <a:r>
                        <a:rPr lang="en-US" altLang="zh-CN" sz="1000" b="1" u="none" strike="noStrike" dirty="0">
                          <a:effectLst/>
                          <a:latin typeface="SimSun" panose="02010600030101010101" pitchFamily="2" charset="-122"/>
                          <a:ea typeface="SimSun" panose="02010600030101010101" pitchFamily="2" charset="-122"/>
                        </a:rPr>
                        <a:t>+4</a:t>
                      </a:r>
                      <a:r>
                        <a:rPr lang="zh-CN" altLang="en-US" sz="1000" b="1" u="none" strike="noStrike" dirty="0">
                          <a:effectLst/>
                          <a:latin typeface="SimSun" panose="02010600030101010101" pitchFamily="2" charset="-122"/>
                          <a:ea typeface="SimSun" panose="02010600030101010101" pitchFamily="2" charset="-122"/>
                        </a:rPr>
                        <a:t>内存槽 </a:t>
                      </a:r>
                      <a:r>
                        <a:rPr lang="en-US" altLang="zh-CN" sz="1000" b="1" u="none" strike="noStrike" dirty="0">
                          <a:effectLst/>
                          <a:latin typeface="SimSun" panose="02010600030101010101" pitchFamily="2" charset="-122"/>
                          <a:ea typeface="SimSun" panose="02010600030101010101" pitchFamily="2" charset="-122"/>
                        </a:rPr>
                        <a:t>250W</a:t>
                      </a:r>
                      <a:r>
                        <a:rPr lang="zh-CN" altLang="en-US" sz="1000" b="1" u="none" strike="noStrike" dirty="0">
                          <a:effectLst/>
                          <a:latin typeface="SimSun" panose="02010600030101010101" pitchFamily="2" charset="-122"/>
                          <a:ea typeface="SimSun" panose="02010600030101010101" pitchFamily="2" charset="-122"/>
                        </a:rPr>
                        <a:t>单电源 </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568931545"/>
                  </a:ext>
                </a:extLst>
              </a:tr>
              <a:tr h="198921">
                <a:tc rowSpan="5">
                  <a:txBody>
                    <a:bodyPr/>
                    <a:lstStyle/>
                    <a:p>
                      <a:pPr algn="ctr" fontAlgn="ctr"/>
                      <a:r>
                        <a:rPr lang="en" sz="1000" b="1" u="none" strike="noStrike" dirty="0" smtClean="0">
                          <a:effectLst/>
                          <a:latin typeface="SimSun" panose="02010600030101010101" pitchFamily="2" charset="-122"/>
                          <a:ea typeface="SimSun" panose="02010600030101010101" pitchFamily="2" charset="-122"/>
                        </a:rPr>
                        <a:t>BR-LSIB2013-C-HS</a:t>
                      </a:r>
                      <a:r>
                        <a:rPr lang="zh-CN" altLang="en-US" sz="1000" b="1" u="none" strike="noStrike" dirty="0">
                          <a:effectLst/>
                          <a:latin typeface="SimSun" panose="02010600030101010101" pitchFamily="2" charset="-122"/>
                          <a:ea typeface="SimSun" panose="02010600030101010101" pitchFamily="2" charset="-122"/>
                        </a:rPr>
                        <a:t>硬件规格</a:t>
                      </a:r>
                      <a:endParaRPr lang="en-US" altLang="zh-CN" sz="1000" b="1" u="none" strike="noStrike" dirty="0">
                        <a:effectLst/>
                        <a:latin typeface="SimSun" panose="02010600030101010101" pitchFamily="2" charset="-122"/>
                        <a:ea typeface="SimSun" panose="02010600030101010101" pitchFamily="2" charset="-122"/>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0000"/>
                          </a:solidFill>
                          <a:effectLst/>
                          <a:latin typeface="SimSun" panose="02010600030101010101" pitchFamily="2" charset="-122"/>
                          <a:ea typeface="SimSun" panose="02010600030101010101" pitchFamily="2" charset="-122"/>
                        </a:rPr>
                        <a:t>2U</a:t>
                      </a:r>
                      <a:r>
                        <a:rPr lang="zh-CN" altLang="en-US" sz="1000" b="1" i="0" u="none" strike="noStrike" dirty="0">
                          <a:solidFill>
                            <a:srgbClr val="000000"/>
                          </a:solidFill>
                          <a:effectLst/>
                          <a:latin typeface="SimSun" panose="02010600030101010101" pitchFamily="2" charset="-122"/>
                          <a:ea typeface="SimSun" panose="02010600030101010101" pitchFamily="2" charset="-122"/>
                        </a:rPr>
                        <a:t>机架</a:t>
                      </a:r>
                      <a:r>
                        <a:rPr lang="zh-CN" altLang="en-US" sz="1000" b="1" i="0" u="none" strike="noStrike" dirty="0" smtClean="0">
                          <a:solidFill>
                            <a:srgbClr val="000000"/>
                          </a:solidFill>
                          <a:effectLst/>
                          <a:latin typeface="SimSun" panose="02010600030101010101" pitchFamily="2" charset="-122"/>
                          <a:ea typeface="SimSun" panose="02010600030101010101" pitchFamily="2" charset="-122"/>
                        </a:rPr>
                        <a:t>式服务器</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p>
                      <a:pPr algn="ctr" fontAlgn="ct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a:effectLst/>
                          <a:latin typeface="SimSun" panose="02010600030101010101" pitchFamily="2" charset="-122"/>
                          <a:ea typeface="SimSun" panose="02010600030101010101" pitchFamily="2" charset="-122"/>
                        </a:rPr>
                        <a:t>CPU</a:t>
                      </a:r>
                      <a:endParaRPr lang="en"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a:effectLst/>
                          <a:latin typeface="SimSun" panose="02010600030101010101" pitchFamily="2" charset="-122"/>
                          <a:ea typeface="SimSun" panose="02010600030101010101" pitchFamily="2" charset="-122"/>
                        </a:rPr>
                        <a:t>16</a:t>
                      </a:r>
                      <a:r>
                        <a:rPr lang="zh-CN" altLang="en-US" sz="1000" b="1" u="none" strike="noStrike">
                          <a:effectLst/>
                          <a:latin typeface="SimSun" panose="02010600030101010101" pitchFamily="2" charset="-122"/>
                          <a:ea typeface="SimSun" panose="02010600030101010101" pitchFamily="2" charset="-122"/>
                        </a:rPr>
                        <a:t>核</a:t>
                      </a:r>
                      <a:r>
                        <a:rPr lang="en-US" altLang="zh-CN" sz="1000" b="1" u="none" strike="noStrike">
                          <a:effectLst/>
                          <a:latin typeface="SimSun" panose="02010600030101010101" pitchFamily="2" charset="-122"/>
                          <a:ea typeface="SimSun" panose="02010600030101010101" pitchFamily="2" charset="-122"/>
                        </a:rPr>
                        <a:t>32</a:t>
                      </a:r>
                      <a:r>
                        <a:rPr lang="zh-CN" altLang="en-US" sz="1000" b="1" u="none" strike="noStrike">
                          <a:effectLst/>
                          <a:latin typeface="SimSun" panose="02010600030101010101" pitchFamily="2" charset="-122"/>
                          <a:ea typeface="SimSun" panose="02010600030101010101" pitchFamily="2" charset="-122"/>
                        </a:rPr>
                        <a:t>线程</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1996695946"/>
                  </a:ext>
                </a:extLst>
              </a:tr>
              <a:tr h="198921">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内存</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a:effectLst/>
                          <a:latin typeface="SimSun" panose="02010600030101010101" pitchFamily="2" charset="-122"/>
                          <a:ea typeface="SimSun" panose="02010600030101010101" pitchFamily="2" charset="-122"/>
                        </a:rPr>
                        <a:t>128G</a:t>
                      </a:r>
                      <a:endParaRPr lang="en"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3281744451"/>
                  </a:ext>
                </a:extLst>
              </a:tr>
              <a:tr h="198921">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存储</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1*960G SSD + 24T SATA</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738581861"/>
                  </a:ext>
                </a:extLst>
              </a:tr>
              <a:tr h="198921">
                <a:tc vMerge="1">
                  <a:txBody>
                    <a:bodyPr/>
                    <a:lstStyle/>
                    <a:p>
                      <a:endParaRPr lang="zh-CN" altLang="en-US"/>
                    </a:p>
                  </a:txBody>
                  <a:tcP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网卡及扩展槽位</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4</a:t>
                      </a:r>
                      <a:r>
                        <a:rPr lang="zh-CN" altLang="en-US" sz="1000" b="1" u="none" strike="noStrike" dirty="0">
                          <a:effectLst/>
                          <a:latin typeface="SimSun" panose="02010600030101010101" pitchFamily="2" charset="-122"/>
                          <a:ea typeface="SimSun" panose="02010600030101010101" pitchFamily="2" charset="-122"/>
                        </a:rPr>
                        <a:t>电</a:t>
                      </a:r>
                      <a:r>
                        <a:rPr lang="en-US" altLang="zh-CN" sz="1000" b="1" u="none" strike="noStrike" dirty="0">
                          <a:effectLst/>
                          <a:latin typeface="SimSun" panose="02010600030101010101" pitchFamily="2" charset="-122"/>
                          <a:ea typeface="SimSun" panose="02010600030101010101" pitchFamily="2" charset="-122"/>
                        </a:rPr>
                        <a:t>2</a:t>
                      </a:r>
                      <a:r>
                        <a:rPr lang="zh-CN" altLang="en-US" sz="1000" b="1" u="none" strike="noStrike" dirty="0">
                          <a:effectLst/>
                          <a:latin typeface="SimSun" panose="02010600030101010101" pitchFamily="2" charset="-122"/>
                          <a:ea typeface="SimSun" panose="02010600030101010101" pitchFamily="2" charset="-122"/>
                        </a:rPr>
                        <a:t>万兆</a:t>
                      </a:r>
                      <a:endParaRPr lang="zh-CN" altLang="en-US" sz="1000" b="1" i="0" u="none" strike="noStrike" dirty="0">
                        <a:solidFill>
                          <a:srgbClr val="FF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644105115"/>
                  </a:ext>
                </a:extLst>
              </a:tr>
              <a:tr h="372975">
                <a:tc vMerge="1">
                  <a:txBody>
                    <a:bodyPr/>
                    <a:lstStyle/>
                    <a:p>
                      <a:endParaRPr lang="zh-CN" altLang="en-US"/>
                    </a:p>
                  </a:txBody>
                  <a:tcP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处理能力</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6000EPS</a:t>
                      </a:r>
                      <a:br>
                        <a:rPr lang="en" sz="1000" b="1" u="none" strike="noStrike" dirty="0">
                          <a:effectLst/>
                          <a:latin typeface="SimSun" panose="02010600030101010101" pitchFamily="2" charset="-122"/>
                          <a:ea typeface="SimSun" panose="02010600030101010101" pitchFamily="2" charset="-122"/>
                        </a:rPr>
                      </a:br>
                      <a:r>
                        <a:rPr lang="en" sz="1000" b="1" u="none" strike="noStrike" dirty="0">
                          <a:effectLst/>
                          <a:latin typeface="SimSun" panose="02010600030101010101" pitchFamily="2" charset="-122"/>
                          <a:ea typeface="SimSun" panose="02010600030101010101" pitchFamily="2" charset="-122"/>
                        </a:rPr>
                        <a:t>1G</a:t>
                      </a:r>
                      <a:r>
                        <a:rPr lang="zh-CN" altLang="en-US" sz="1000" b="1" u="none" strike="noStrike" dirty="0">
                          <a:effectLst/>
                          <a:latin typeface="SimSun" panose="02010600030101010101" pitchFamily="2" charset="-122"/>
                          <a:ea typeface="SimSun" panose="02010600030101010101" pitchFamily="2" charset="-122"/>
                        </a:rPr>
                        <a:t>流量</a:t>
                      </a:r>
                      <a:r>
                        <a:rPr lang="en-US" altLang="zh-CN" sz="1000" b="1" u="none" strike="noStrike" dirty="0">
                          <a:effectLst/>
                          <a:latin typeface="SimSun" panose="02010600030101010101" pitchFamily="2" charset="-122"/>
                          <a:ea typeface="SimSun" panose="02010600030101010101" pitchFamily="2" charset="-122"/>
                        </a:rPr>
                        <a:t>+1000</a:t>
                      </a:r>
                      <a:r>
                        <a:rPr lang="en" sz="1000" b="1" u="none" strike="noStrike" dirty="0">
                          <a:effectLst/>
                          <a:latin typeface="SimSun" panose="02010600030101010101" pitchFamily="2" charset="-122"/>
                          <a:ea typeface="SimSun" panose="02010600030101010101" pitchFamily="2" charset="-122"/>
                        </a:rPr>
                        <a:t>EPS</a:t>
                      </a:r>
                      <a:r>
                        <a:rPr lang="zh-CN" altLang="en-US" sz="1000" b="1" u="none" strike="noStrike" dirty="0">
                          <a:effectLst/>
                          <a:latin typeface="SimSun" panose="02010600030101010101" pitchFamily="2" charset="-122"/>
                          <a:ea typeface="SimSun" panose="02010600030101010101" pitchFamily="2" charset="-122"/>
                        </a:rPr>
                        <a:t>第三方日志</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3389134100"/>
                  </a:ext>
                </a:extLst>
              </a:tr>
              <a:tr h="223785">
                <a:tc rowSpan="5">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组合方案</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gridSpan="2">
                  <a:txBody>
                    <a:bodyPr/>
                    <a:lstStyle/>
                    <a:p>
                      <a:pPr algn="ctr" fontAlgn="ctr"/>
                      <a:r>
                        <a:rPr lang="en" sz="1000" b="1" u="none" strike="noStrike" dirty="0">
                          <a:effectLst/>
                          <a:latin typeface="SimSun" panose="02010600030101010101" pitchFamily="2" charset="-122"/>
                          <a:ea typeface="SimSun" panose="02010600030101010101" pitchFamily="2" charset="-122"/>
                        </a:rPr>
                        <a:t>XDR</a:t>
                      </a:r>
                      <a:r>
                        <a:rPr lang="zh-CN" altLang="en-US" sz="1000" b="1" u="none" strike="noStrike" dirty="0">
                          <a:effectLst/>
                          <a:latin typeface="SimSun" panose="02010600030101010101" pitchFamily="2" charset="-122"/>
                          <a:ea typeface="SimSun" panose="02010600030101010101" pitchFamily="2" charset="-122"/>
                        </a:rPr>
                        <a:t>分析平台</a:t>
                      </a:r>
                      <a:r>
                        <a:rPr lang="en-US" altLang="zh-CN" sz="1000" b="1" u="none" strike="noStrike" dirty="0">
                          <a:effectLst/>
                          <a:latin typeface="SimSun" panose="02010600030101010101" pitchFamily="2" charset="-122"/>
                          <a:ea typeface="SimSun" panose="02010600030101010101" pitchFamily="2" charset="-122"/>
                        </a:rPr>
                        <a:t>+</a:t>
                      </a:r>
                      <a:r>
                        <a:rPr lang="en" sz="1000" b="1" u="none" strike="noStrike" dirty="0">
                          <a:effectLst/>
                          <a:latin typeface="SimSun" panose="02010600030101010101" pitchFamily="2" charset="-122"/>
                          <a:ea typeface="SimSun" panose="02010600030101010101" pitchFamily="2" charset="-122"/>
                        </a:rPr>
                        <a:t>NDR</a:t>
                      </a:r>
                      <a:r>
                        <a:rPr lang="zh-CN" altLang="en-US" sz="1000" b="1" u="none" strike="noStrike" dirty="0">
                          <a:effectLst/>
                          <a:latin typeface="SimSun" panose="02010600030101010101" pitchFamily="2" charset="-122"/>
                          <a:ea typeface="SimSun" panose="02010600030101010101" pitchFamily="2" charset="-122"/>
                        </a:rPr>
                        <a:t>轻量版探针（</a:t>
                      </a:r>
                      <a:r>
                        <a:rPr lang="en-US" altLang="zh-CN" sz="1000" b="1" u="none" strike="noStrike" dirty="0">
                          <a:effectLst/>
                          <a:latin typeface="SimSun" panose="02010600030101010101" pitchFamily="2" charset="-122"/>
                          <a:ea typeface="SimSun" panose="02010600030101010101" pitchFamily="2" charset="-122"/>
                        </a:rPr>
                        <a:t>1</a:t>
                      </a:r>
                      <a:r>
                        <a:rPr lang="en" sz="1000" b="1" u="none" strike="noStrike" dirty="0">
                          <a:effectLst/>
                          <a:latin typeface="SimSun" panose="02010600030101010101" pitchFamily="2" charset="-122"/>
                          <a:ea typeface="SimSun" panose="02010600030101010101" pitchFamily="2" charset="-122"/>
                        </a:rPr>
                        <a:t>G）（</a:t>
                      </a:r>
                      <a:r>
                        <a:rPr lang="zh-CN" altLang="en-US" sz="1000" b="1" u="none" strike="noStrike" dirty="0">
                          <a:effectLst/>
                          <a:latin typeface="SimSun" panose="02010600030101010101" pitchFamily="2" charset="-122"/>
                          <a:ea typeface="SimSun" panose="02010600030101010101" pitchFamily="2" charset="-122"/>
                        </a:rPr>
                        <a:t>必选）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2741097071"/>
                  </a:ext>
                </a:extLst>
              </a:tr>
              <a:tr h="223785">
                <a:tc vMerge="1">
                  <a:txBody>
                    <a:bodyPr/>
                    <a:lstStyle/>
                    <a:p>
                      <a:endParaRPr lang="zh-CN" altLang="en-US"/>
                    </a:p>
                  </a:txBody>
                  <a:tcPr/>
                </a:tc>
                <a:tc gridSpan="2">
                  <a:txBody>
                    <a:bodyPr/>
                    <a:lstStyle/>
                    <a:p>
                      <a:pPr algn="ctr" fontAlgn="ctr"/>
                      <a:r>
                        <a:rPr lang="en" sz="1000" b="1" u="none" strike="noStrike" dirty="0">
                          <a:effectLst/>
                          <a:latin typeface="SimSun" panose="02010600030101010101" pitchFamily="2" charset="-122"/>
                          <a:ea typeface="SimSun" panose="02010600030101010101" pitchFamily="2" charset="-122"/>
                        </a:rPr>
                        <a:t>5</a:t>
                      </a:r>
                      <a:r>
                        <a:rPr lang="en" sz="1000" b="1" u="none" strike="noStrike" dirty="0" smtClean="0">
                          <a:effectLst/>
                          <a:latin typeface="SimSun" panose="02010600030101010101" pitchFamily="2" charset="-122"/>
                          <a:ea typeface="SimSun" panose="02010600030101010101" pitchFamily="2" charset="-122"/>
                        </a:rPr>
                        <a:t>00&lt;EDR</a:t>
                      </a:r>
                      <a:r>
                        <a:rPr lang="en" sz="1000" b="1" u="none" strike="noStrike" dirty="0">
                          <a:effectLst/>
                          <a:latin typeface="SimSun" panose="02010600030101010101" pitchFamily="2" charset="-122"/>
                          <a:ea typeface="SimSun" panose="02010600030101010101" pitchFamily="2" charset="-122"/>
                        </a:rPr>
                        <a:t>（可</a:t>
                      </a:r>
                      <a:r>
                        <a:rPr lang="zh-CN" altLang="en-US" sz="1000" b="1" u="none" strike="noStrike" dirty="0">
                          <a:effectLst/>
                          <a:latin typeface="SimSun" panose="02010600030101010101" pitchFamily="2" charset="-122"/>
                          <a:ea typeface="SimSun" panose="02010600030101010101" pitchFamily="2" charset="-122"/>
                        </a:rPr>
                        <a:t>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232376488"/>
                  </a:ext>
                </a:extLst>
              </a:tr>
              <a:tr h="223785">
                <a:tc vMerge="1">
                  <a:txBody>
                    <a:bodyPr/>
                    <a:lstStyle/>
                    <a:p>
                      <a:endParaRPr lang="zh-CN" altLang="en-US"/>
                    </a:p>
                  </a:txBody>
                  <a:tcP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天相资产管理模块（可选）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2834989673"/>
                  </a:ext>
                </a:extLst>
              </a:tr>
              <a:tr h="223785">
                <a:tc vMerge="1">
                  <a:txBody>
                    <a:bodyPr/>
                    <a:lstStyle/>
                    <a:p>
                      <a:endParaRPr lang="zh-CN" altLang="en-US"/>
                    </a:p>
                  </a:txBody>
                  <a:tcP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威胁情报（必选）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2849693900"/>
                  </a:ext>
                </a:extLst>
              </a:tr>
              <a:tr h="223785">
                <a:tc vMerge="1">
                  <a:txBody>
                    <a:bodyPr/>
                    <a:lstStyle/>
                    <a:p>
                      <a:endParaRPr lang="zh-CN" altLang="en-US"/>
                    </a:p>
                  </a:txBody>
                  <a:tcPr/>
                </a:tc>
                <a:tc gridSpan="2">
                  <a:txBody>
                    <a:bodyPr/>
                    <a:lstStyle/>
                    <a:p>
                      <a:pPr algn="ctr" fontAlgn="ctr"/>
                      <a:r>
                        <a:rPr lang="en" sz="1000" b="1" u="none" strike="noStrike" dirty="0">
                          <a:effectLst/>
                          <a:latin typeface="SimSun" panose="02010600030101010101" pitchFamily="2" charset="-122"/>
                          <a:ea typeface="SimSun" panose="02010600030101010101" pitchFamily="2" charset="-122"/>
                        </a:rPr>
                        <a:t>NDR</a:t>
                      </a:r>
                      <a:r>
                        <a:rPr lang="zh-CN" altLang="en-US" sz="1000" b="1" u="none" strike="noStrike" dirty="0">
                          <a:effectLst/>
                          <a:latin typeface="SimSun" panose="02010600030101010101" pitchFamily="2" charset="-122"/>
                          <a:ea typeface="SimSun" panose="02010600030101010101" pitchFamily="2" charset="-122"/>
                        </a:rPr>
                        <a:t>轻量版推荐对接数量≤</a:t>
                      </a:r>
                      <a:r>
                        <a:rPr lang="en-US" altLang="zh-CN" sz="1000" b="1" u="none" strike="noStrike" dirty="0">
                          <a:effectLst/>
                          <a:latin typeface="SimSun" panose="02010600030101010101" pitchFamily="2" charset="-122"/>
                          <a:ea typeface="SimSun" panose="02010600030101010101" pitchFamily="2" charset="-122"/>
                        </a:rPr>
                        <a:t>5</a:t>
                      </a:r>
                      <a:endParaRPr lang="en-US" altLang="zh-C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1819637209"/>
                  </a:ext>
                </a:extLst>
              </a:tr>
              <a:tr h="198921">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         部署模式</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标准部署</a:t>
                      </a:r>
                      <a:r>
                        <a:rPr lang="en-US" altLang="zh-CN" sz="1000" b="1" u="none" strike="noStrike" dirty="0">
                          <a:effectLst/>
                          <a:latin typeface="SimSun" panose="02010600030101010101" pitchFamily="2" charset="-122"/>
                          <a:ea typeface="SimSun" panose="02010600030101010101" pitchFamily="2" charset="-122"/>
                        </a:rPr>
                        <a:t>/</a:t>
                      </a:r>
                      <a:r>
                        <a:rPr lang="en" sz="1000" b="1" u="none" strike="noStrike" dirty="0">
                          <a:effectLst/>
                          <a:latin typeface="SimSun" panose="02010600030101010101" pitchFamily="2" charset="-122"/>
                          <a:ea typeface="SimSun" panose="02010600030101010101" pitchFamily="2" charset="-122"/>
                        </a:rPr>
                        <a:t>MSS</a:t>
                      </a:r>
                      <a:r>
                        <a:rPr lang="zh-CN" altLang="en-US" sz="1000" b="1" u="none" strike="noStrike" dirty="0">
                          <a:effectLst/>
                          <a:latin typeface="SimSun" panose="02010600030101010101" pitchFamily="2" charset="-122"/>
                          <a:ea typeface="SimSun" panose="02010600030101010101" pitchFamily="2" charset="-122"/>
                        </a:rPr>
                        <a:t>部署</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1917107621"/>
                  </a:ext>
                </a:extLst>
              </a:tr>
            </a:tbl>
          </a:graphicData>
        </a:graphic>
      </p:graphicFrame>
    </p:spTree>
    <p:extLst>
      <p:ext uri="{BB962C8B-B14F-4D97-AF65-F5344CB8AC3E}">
        <p14:creationId xmlns:p14="http://schemas.microsoft.com/office/powerpoint/2010/main" val="1385205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92049" y="936221"/>
            <a:ext cx="2859083" cy="1148209"/>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1350"/>
          </a:p>
        </p:txBody>
      </p:sp>
      <p:sp>
        <p:nvSpPr>
          <p:cNvPr id="2" name="标题 1"/>
          <p:cNvSpPr>
            <a:spLocks noGrp="1"/>
          </p:cNvSpPr>
          <p:nvPr>
            <p:ph type="title" idx="4294967295"/>
          </p:nvPr>
        </p:nvSpPr>
        <p:spPr>
          <a:xfrm>
            <a:off x="198780" y="-4620"/>
            <a:ext cx="7886700" cy="519112"/>
          </a:xfrm>
          <a:prstGeom prst="rect">
            <a:avLst/>
          </a:prstGeom>
        </p:spPr>
        <p:txBody>
          <a:bodyPr anchor="ctr">
            <a:normAutofit/>
          </a:bodyPr>
          <a:lstStyle/>
          <a:p>
            <a:r>
              <a:rPr lang="zh-CN" altLang="en-US" dirty="0">
                <a:solidFill>
                  <a:schemeClr val="bg1"/>
                </a:solidFill>
              </a:rPr>
              <a:t> 产品规格</a:t>
            </a:r>
            <a:r>
              <a:rPr lang="en-US" altLang="zh-CN" dirty="0" smtClean="0">
                <a:solidFill>
                  <a:schemeClr val="bg1"/>
                </a:solidFill>
              </a:rPr>
              <a:t>-</a:t>
            </a:r>
            <a:r>
              <a:rPr lang="en-US" altLang="zh-CN" dirty="0">
                <a:solidFill>
                  <a:srgbClr val="FFFFFF"/>
                </a:solidFill>
                <a:latin typeface="微软雅黑,Bold"/>
              </a:rPr>
              <a:t>2</a:t>
            </a:r>
            <a:r>
              <a:rPr lang="en-US" altLang="zh-CN" dirty="0" smtClean="0">
                <a:solidFill>
                  <a:srgbClr val="FFFFFF"/>
                </a:solidFill>
                <a:latin typeface="微软雅黑,Bold"/>
              </a:rPr>
              <a:t>012</a:t>
            </a:r>
            <a:r>
              <a:rPr lang="zh-CN" altLang="en-US" dirty="0" smtClean="0">
                <a:solidFill>
                  <a:schemeClr val="bg1"/>
                </a:solidFill>
              </a:rPr>
              <a:t> </a:t>
            </a:r>
            <a:endParaRPr lang="zh-CN" altLang="en-US" dirty="0">
              <a:solidFill>
                <a:schemeClr val="bg1"/>
              </a:solidFill>
            </a:endParaRPr>
          </a:p>
        </p:txBody>
      </p:sp>
      <p:sp>
        <p:nvSpPr>
          <p:cNvPr id="10" name="矩形 9"/>
          <p:cNvSpPr/>
          <p:nvPr/>
        </p:nvSpPr>
        <p:spPr>
          <a:xfrm>
            <a:off x="6189807" y="2550097"/>
            <a:ext cx="2846264" cy="249428"/>
          </a:xfrm>
          <a:prstGeom prst="rect">
            <a:avLst/>
          </a:prstGeom>
          <a:solidFill>
            <a:srgbClr val="03AC7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350"/>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83" y="2957043"/>
            <a:ext cx="2934961" cy="1346104"/>
          </a:xfrm>
          <a:prstGeom prst="rect">
            <a:avLst/>
          </a:prstGeom>
        </p:spPr>
      </p:pic>
      <p:sp>
        <p:nvSpPr>
          <p:cNvPr id="15" name="矩形 14"/>
          <p:cNvSpPr/>
          <p:nvPr/>
        </p:nvSpPr>
        <p:spPr>
          <a:xfrm>
            <a:off x="6209683" y="4364387"/>
            <a:ext cx="2806511" cy="230029"/>
          </a:xfrm>
          <a:prstGeom prst="rect">
            <a:avLst/>
          </a:prstGeom>
          <a:solidFill>
            <a:srgbClr val="03AC7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350">
              <a:latin typeface="微软雅黑" charset="0"/>
              <a:ea typeface="微软雅黑" charset="0"/>
            </a:endParaRPr>
          </a:p>
        </p:txBody>
      </p:sp>
      <p:sp>
        <p:nvSpPr>
          <p:cNvPr id="16" name="文本框 15"/>
          <p:cNvSpPr txBox="1"/>
          <p:nvPr/>
        </p:nvSpPr>
        <p:spPr>
          <a:xfrm>
            <a:off x="6602188" y="2563933"/>
            <a:ext cx="1944763" cy="253916"/>
          </a:xfrm>
          <a:prstGeom prst="rect">
            <a:avLst/>
          </a:prstGeom>
          <a:noFill/>
        </p:spPr>
        <p:txBody>
          <a:bodyPr wrap="none" rtlCol="0">
            <a:spAutoFit/>
          </a:bodyPr>
          <a:lstStyle/>
          <a:p>
            <a:pPr>
              <a:spcAft>
                <a:spcPts val="450"/>
              </a:spcAft>
            </a:pPr>
            <a:r>
              <a:rPr lang="en-US" altLang="zh-CN" sz="1050" dirty="0">
                <a:solidFill>
                  <a:schemeClr val="bg1"/>
                </a:solidFill>
                <a:latin typeface="微软雅黑" panose="020B0503020204020204" pitchFamily="34" charset="-122"/>
                <a:ea typeface="微软雅黑" panose="020B0503020204020204" pitchFamily="34" charset="-122"/>
              </a:rPr>
              <a:t>360</a:t>
            </a:r>
            <a:r>
              <a:rPr lang="zh-CN" altLang="en-US" sz="1050" dirty="0">
                <a:solidFill>
                  <a:schemeClr val="bg1"/>
                </a:solidFill>
                <a:latin typeface="微软雅黑" panose="020B0503020204020204" pitchFamily="34" charset="-122"/>
                <a:ea typeface="微软雅黑" panose="020B0503020204020204" pitchFamily="34" charset="-122"/>
              </a:rPr>
              <a:t>高级威胁分析系统</a:t>
            </a:r>
            <a:r>
              <a:rPr lang="zh-CN" altLang="en-US" sz="1050" dirty="0" smtClean="0">
                <a:solidFill>
                  <a:schemeClr val="bg1"/>
                </a:solidFill>
                <a:latin typeface="微软雅黑" panose="020B0503020204020204" pitchFamily="34" charset="-122"/>
                <a:ea typeface="微软雅黑" panose="020B0503020204020204" pitchFamily="34" charset="-122"/>
              </a:rPr>
              <a:t>（</a:t>
            </a:r>
            <a:r>
              <a:rPr lang="en-US" altLang="zh-CN" sz="1050" dirty="0" smtClean="0">
                <a:solidFill>
                  <a:schemeClr val="bg1"/>
                </a:solidFill>
                <a:latin typeface="微软雅黑" panose="020B0503020204020204" pitchFamily="34" charset="-122"/>
                <a:ea typeface="微软雅黑" panose="020B0503020204020204" pitchFamily="34" charset="-122"/>
              </a:rPr>
              <a:t>2G</a:t>
            </a:r>
            <a:r>
              <a:rPr lang="zh-CN" altLang="en-US" sz="1050" dirty="0">
                <a:solidFill>
                  <a:schemeClr val="bg1"/>
                </a:solidFill>
                <a:latin typeface="微软雅黑" panose="020B0503020204020204" pitchFamily="34" charset="-122"/>
                <a:ea typeface="微软雅黑" panose="020B0503020204020204" pitchFamily="34" charset="-122"/>
              </a:rPr>
              <a:t>）</a:t>
            </a:r>
            <a:endParaRPr lang="zh-CN" altLang="zh-CN" sz="1050"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466734" y="4352443"/>
            <a:ext cx="2114681" cy="253916"/>
          </a:xfrm>
          <a:prstGeom prst="rect">
            <a:avLst/>
          </a:prstGeom>
          <a:noFill/>
        </p:spPr>
        <p:txBody>
          <a:bodyPr wrap="none" rtlCol="0">
            <a:spAutoFit/>
          </a:bodyPr>
          <a:lstStyle/>
          <a:p>
            <a:pPr algn="l"/>
            <a:r>
              <a:rPr lang="zh-CN" altLang="en-US" sz="1050" dirty="0">
                <a:solidFill>
                  <a:schemeClr val="bg1"/>
                </a:solidFill>
                <a:latin typeface="微软雅黑" charset="0"/>
                <a:ea typeface="微软雅黑" charset="0"/>
                <a:cs typeface="微软雅黑" charset="0"/>
              </a:rPr>
              <a:t>态势感知平台主机</a:t>
            </a:r>
            <a:r>
              <a:rPr lang="zh-CN" altLang="en-US" sz="1050" dirty="0" smtClean="0">
                <a:solidFill>
                  <a:schemeClr val="bg1"/>
                </a:solidFill>
                <a:latin typeface="微软雅黑" charset="0"/>
                <a:ea typeface="微软雅黑" charset="0"/>
                <a:cs typeface="微软雅黑" charset="0"/>
              </a:rPr>
              <a:t>（</a:t>
            </a:r>
            <a:r>
              <a:rPr lang="en-US" altLang="zh-CN" sz="1050" dirty="0">
                <a:solidFill>
                  <a:schemeClr val="bg1"/>
                </a:solidFill>
                <a:latin typeface="微软雅黑" charset="0"/>
                <a:ea typeface="微软雅黑" charset="0"/>
                <a:cs typeface="微软雅黑" charset="0"/>
              </a:rPr>
              <a:t>2</a:t>
            </a:r>
            <a:r>
              <a:rPr lang="en-US" altLang="zh-CN" sz="1050" dirty="0" smtClean="0">
                <a:solidFill>
                  <a:schemeClr val="bg1"/>
                </a:solidFill>
                <a:latin typeface="微软雅黑" charset="0"/>
                <a:ea typeface="微软雅黑" charset="0"/>
                <a:cs typeface="微软雅黑" charset="0"/>
              </a:rPr>
              <a:t>012</a:t>
            </a:r>
            <a:r>
              <a:rPr lang="zh-CN" altLang="en-US" sz="1050" dirty="0">
                <a:solidFill>
                  <a:schemeClr val="bg1"/>
                </a:solidFill>
                <a:latin typeface="微软雅黑" charset="0"/>
                <a:ea typeface="微软雅黑" charset="0"/>
                <a:cs typeface="微软雅黑" charset="0"/>
              </a:rPr>
              <a:t>型号）</a:t>
            </a:r>
          </a:p>
        </p:txBody>
      </p:sp>
      <p:graphicFrame>
        <p:nvGraphicFramePr>
          <p:cNvPr id="3" name="表格 2">
            <a:extLst>
              <a:ext uri="{FF2B5EF4-FFF2-40B4-BE49-F238E27FC236}">
                <a16:creationId xmlns:a16="http://schemas.microsoft.com/office/drawing/2014/main" id="{749B9F07-795A-CBDA-D2D9-051C62975F12}"/>
              </a:ext>
            </a:extLst>
          </p:cNvPr>
          <p:cNvGraphicFramePr>
            <a:graphicFrameLocks noGrp="1"/>
          </p:cNvGraphicFramePr>
          <p:nvPr>
            <p:extLst>
              <p:ext uri="{D42A27DB-BD31-4B8C-83A1-F6EECF244321}">
                <p14:modId xmlns:p14="http://schemas.microsoft.com/office/powerpoint/2010/main" val="3829372070"/>
              </p:ext>
            </p:extLst>
          </p:nvPr>
        </p:nvGraphicFramePr>
        <p:xfrm>
          <a:off x="336070" y="739471"/>
          <a:ext cx="5695886" cy="4212773"/>
        </p:xfrm>
        <a:graphic>
          <a:graphicData uri="http://schemas.openxmlformats.org/drawingml/2006/table">
            <a:tbl>
              <a:tblPr>
                <a:tableStyleId>{5C22544A-7EE6-4342-B048-85BDC9FD1C3A}</a:tableStyleId>
              </a:tblPr>
              <a:tblGrid>
                <a:gridCol w="1514344">
                  <a:extLst>
                    <a:ext uri="{9D8B030D-6E8A-4147-A177-3AD203B41FA5}">
                      <a16:colId xmlns:a16="http://schemas.microsoft.com/office/drawing/2014/main" val="25033311"/>
                    </a:ext>
                  </a:extLst>
                </a:gridCol>
                <a:gridCol w="2090771">
                  <a:extLst>
                    <a:ext uri="{9D8B030D-6E8A-4147-A177-3AD203B41FA5}">
                      <a16:colId xmlns:a16="http://schemas.microsoft.com/office/drawing/2014/main" val="1104000102"/>
                    </a:ext>
                  </a:extLst>
                </a:gridCol>
                <a:gridCol w="2090771">
                  <a:extLst>
                    <a:ext uri="{9D8B030D-6E8A-4147-A177-3AD203B41FA5}">
                      <a16:colId xmlns:a16="http://schemas.microsoft.com/office/drawing/2014/main" val="1591952844"/>
                    </a:ext>
                  </a:extLst>
                </a:gridCol>
              </a:tblGrid>
              <a:tr h="242282">
                <a:tc>
                  <a:txBody>
                    <a:bodyPr/>
                    <a:lstStyle/>
                    <a:p>
                      <a:pPr algn="ctr" fontAlgn="ctr"/>
                      <a:r>
                        <a:rPr lang="zh-CN" altLang="en-US" sz="1000" b="1" u="none" strike="noStrike" dirty="0">
                          <a:solidFill>
                            <a:schemeClr val="bg1"/>
                          </a:solidFill>
                          <a:effectLst/>
                          <a:latin typeface="Microsoft YaHei" panose="020B0503020204020204" pitchFamily="34" charset="-122"/>
                          <a:ea typeface="Microsoft YaHei" panose="020B0503020204020204" pitchFamily="34" charset="-122"/>
                        </a:rPr>
                        <a:t>型号</a:t>
                      </a:r>
                      <a:endParaRPr lang="zh-CN" altLang="en-US" sz="1000" b="1" i="0" u="none" strike="noStrike" dirty="0">
                        <a:solidFill>
                          <a:schemeClr val="bg1"/>
                        </a:solidFill>
                        <a:effectLst/>
                        <a:latin typeface="Microsoft YaHei" panose="020B0503020204020204" pitchFamily="34" charset="-122"/>
                        <a:ea typeface="Microsoft YaHei" panose="020B0503020204020204" pitchFamily="34" charset="-122"/>
                      </a:endParaRPr>
                    </a:p>
                  </a:txBody>
                  <a:tcPr marL="7133" marR="7133" marT="7133" marB="0" anchor="ctr">
                    <a:solidFill>
                      <a:schemeClr val="accent3">
                        <a:lumMod val="50000"/>
                      </a:schemeClr>
                    </a:solidFill>
                  </a:tcPr>
                </a:tc>
                <a:tc>
                  <a:txBody>
                    <a:bodyPr/>
                    <a:lstStyle/>
                    <a:p>
                      <a:pPr algn="ctr" fontAlgn="ctr"/>
                      <a:r>
                        <a:rPr lang="zh-CN" altLang="en-US" sz="1000" b="1" u="none" strike="noStrike" dirty="0">
                          <a:solidFill>
                            <a:schemeClr val="bg1"/>
                          </a:solidFill>
                          <a:effectLst/>
                          <a:latin typeface="Microsoft YaHei" panose="020B0503020204020204" pitchFamily="34" charset="-122"/>
                          <a:ea typeface="Microsoft YaHei" panose="020B0503020204020204" pitchFamily="34" charset="-122"/>
                        </a:rPr>
                        <a:t>规格</a:t>
                      </a:r>
                      <a:endParaRPr lang="zh-CN" altLang="en-US" sz="1000" b="1" i="0" u="none" strike="noStrike" dirty="0">
                        <a:solidFill>
                          <a:schemeClr val="bg1"/>
                        </a:solidFill>
                        <a:effectLst/>
                        <a:latin typeface="Microsoft YaHei" panose="020B0503020204020204" pitchFamily="34" charset="-122"/>
                        <a:ea typeface="Microsoft YaHei" panose="020B0503020204020204" pitchFamily="34" charset="-122"/>
                      </a:endParaRPr>
                    </a:p>
                  </a:txBody>
                  <a:tcPr marL="7133" marR="7133" marT="7133" marB="0" anchor="ctr">
                    <a:solidFill>
                      <a:schemeClr val="accent3">
                        <a:lumMod val="50000"/>
                      </a:schemeClr>
                    </a:solidFill>
                  </a:tcPr>
                </a:tc>
                <a:tc>
                  <a:txBody>
                    <a:bodyPr/>
                    <a:lstStyle/>
                    <a:p>
                      <a:pPr algn="ctr" fontAlgn="ctr"/>
                      <a:r>
                        <a:rPr lang="zh-CN" altLang="en-US" sz="1000" b="1" u="none" strike="noStrike" dirty="0">
                          <a:solidFill>
                            <a:schemeClr val="bg1"/>
                          </a:solidFill>
                          <a:effectLst/>
                          <a:latin typeface="Microsoft YaHei" panose="020B0503020204020204" pitchFamily="34" charset="-122"/>
                          <a:ea typeface="Microsoft YaHei" panose="020B0503020204020204" pitchFamily="34" charset="-122"/>
                        </a:rPr>
                        <a:t>配置项</a:t>
                      </a:r>
                      <a:endParaRPr lang="zh-CN" altLang="en-US" sz="1000" b="1" i="0" u="none" strike="noStrike" dirty="0">
                        <a:solidFill>
                          <a:schemeClr val="bg1"/>
                        </a:solidFill>
                        <a:effectLst/>
                        <a:latin typeface="Microsoft YaHei" panose="020B0503020204020204" pitchFamily="34" charset="-122"/>
                        <a:ea typeface="Microsoft YaHei" panose="020B0503020204020204" pitchFamily="34" charset="-122"/>
                      </a:endParaRPr>
                    </a:p>
                  </a:txBody>
                  <a:tcPr marL="7133" marR="7133" marT="7133" marB="0" anchor="ctr">
                    <a:solidFill>
                      <a:schemeClr val="accent3">
                        <a:lumMod val="50000"/>
                      </a:schemeClr>
                    </a:solidFill>
                  </a:tcPr>
                </a:tc>
                <a:extLst>
                  <a:ext uri="{0D108BD9-81ED-4DB2-BD59-A6C34878D82A}">
                    <a16:rowId xmlns:a16="http://schemas.microsoft.com/office/drawing/2014/main" val="1119319389"/>
                  </a:ext>
                </a:extLst>
              </a:tr>
              <a:tr h="254985">
                <a:tc rowSpan="5">
                  <a:txBody>
                    <a:bodyPr/>
                    <a:lstStyle/>
                    <a:p>
                      <a:pPr algn="ctr" fontAlgn="ctr"/>
                      <a:r>
                        <a:rPr lang="en" altLang="zh-CN" sz="1000" b="1" u="none" strike="noStrike" dirty="0" smtClean="0">
                          <a:effectLst/>
                          <a:latin typeface="SimSun" panose="02010600030101010101" pitchFamily="2" charset="-122"/>
                          <a:ea typeface="SimSun" panose="02010600030101010101" pitchFamily="2" charset="-122"/>
                        </a:rPr>
                        <a:t>NDR</a:t>
                      </a:r>
                      <a:r>
                        <a:rPr lang="zh-CN" altLang="en-US" sz="1000" b="1" u="none" strike="noStrike" dirty="0" smtClean="0">
                          <a:effectLst/>
                          <a:latin typeface="SimSun" panose="02010600030101010101" pitchFamily="2" charset="-122"/>
                          <a:ea typeface="SimSun" panose="02010600030101010101" pitchFamily="2" charset="-122"/>
                        </a:rPr>
                        <a:t>探针版硬件</a:t>
                      </a:r>
                      <a:r>
                        <a:rPr lang="zh-CN" altLang="en-US" sz="1000" b="1" u="none" strike="noStrike" dirty="0">
                          <a:effectLst/>
                          <a:latin typeface="SimSun" panose="02010600030101010101" pitchFamily="2" charset="-122"/>
                          <a:ea typeface="SimSun" panose="02010600030101010101" pitchFamily="2" charset="-122"/>
                        </a:rPr>
                        <a:t>规格</a:t>
                      </a:r>
                      <a:endParaRPr lang="en-US" altLang="zh-CN" sz="1000" b="1" u="none" strike="noStrike" dirty="0">
                        <a:effectLst/>
                        <a:latin typeface="SimSun" panose="02010600030101010101" pitchFamily="2" charset="-122"/>
                        <a:ea typeface="SimSun" panose="02010600030101010101" pitchFamily="2" charset="-122"/>
                      </a:endParaRPr>
                    </a:p>
                    <a:p>
                      <a:pPr algn="ctr" fontAlgn="ctr"/>
                      <a:r>
                        <a:rPr lang="en-US" altLang="zh-CN" sz="1000" b="1" i="0" u="none" strike="noStrike" dirty="0">
                          <a:solidFill>
                            <a:srgbClr val="000000"/>
                          </a:solidFill>
                          <a:effectLst/>
                          <a:latin typeface="SimSun" panose="02010600030101010101" pitchFamily="2" charset="-122"/>
                          <a:ea typeface="SimSun" panose="02010600030101010101" pitchFamily="2" charset="-122"/>
                        </a:rPr>
                        <a:t>2U</a:t>
                      </a:r>
                      <a:r>
                        <a:rPr lang="zh-CN" altLang="en-US" sz="1000" b="1" i="0" u="none" strike="noStrike" dirty="0">
                          <a:solidFill>
                            <a:srgbClr val="000000"/>
                          </a:solidFill>
                          <a:effectLst/>
                          <a:latin typeface="SimSun" panose="02010600030101010101" pitchFamily="2" charset="-122"/>
                          <a:ea typeface="SimSun" panose="02010600030101010101" pitchFamily="2" charset="-122"/>
                        </a:rPr>
                        <a:t>机架</a:t>
                      </a:r>
                      <a:r>
                        <a:rPr lang="zh-CN" altLang="en-US" sz="1000" b="1" i="0" u="none" strike="noStrike" dirty="0" smtClean="0">
                          <a:solidFill>
                            <a:srgbClr val="000000"/>
                          </a:solidFill>
                          <a:effectLst/>
                          <a:latin typeface="SimSun" panose="02010600030101010101" pitchFamily="2" charset="-122"/>
                          <a:ea typeface="SimSun" panose="02010600030101010101" pitchFamily="2" charset="-122"/>
                        </a:rPr>
                        <a:t>式工控机</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吞吐量</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2Gps</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1803967895"/>
                  </a:ext>
                </a:extLst>
              </a:tr>
              <a:tr h="218559">
                <a:tc vMerge="1">
                  <a:txBody>
                    <a:bodyPr/>
                    <a:lstStyle/>
                    <a:p>
                      <a:endParaRPr lang="zh-CN" altLang="en-US"/>
                    </a:p>
                  </a:txBody>
                  <a:tcPr/>
                </a:tc>
                <a:tc>
                  <a:txBody>
                    <a:bodyPr/>
                    <a:lstStyle/>
                    <a:p>
                      <a:pPr algn="l" fontAlgn="ctr"/>
                      <a:r>
                        <a:rPr lang="en-US" sz="1000" b="1" u="none" strike="noStrike" dirty="0">
                          <a:effectLst/>
                          <a:latin typeface="SimSun" panose="02010600030101010101" pitchFamily="2" charset="-122"/>
                          <a:ea typeface="SimSun" panose="02010600030101010101" pitchFamily="2" charset="-122"/>
                        </a:rPr>
                        <a:t>CPU</a:t>
                      </a:r>
                      <a:endParaRPr 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8</a:t>
                      </a:r>
                      <a:r>
                        <a:rPr lang="zh-CN" altLang="en-US" sz="1000" b="1" u="none" strike="noStrike" dirty="0">
                          <a:effectLst/>
                          <a:latin typeface="SimSun" panose="02010600030101010101" pitchFamily="2" charset="-122"/>
                          <a:ea typeface="SimSun" panose="02010600030101010101" pitchFamily="2" charset="-122"/>
                        </a:rPr>
                        <a:t>核心</a:t>
                      </a:r>
                      <a:r>
                        <a:rPr lang="en-US" altLang="zh-CN" sz="1000" b="1" u="none" strike="noStrike" dirty="0">
                          <a:effectLst/>
                          <a:latin typeface="SimSun" panose="02010600030101010101" pitchFamily="2" charset="-122"/>
                          <a:ea typeface="SimSun" panose="02010600030101010101" pitchFamily="2" charset="-122"/>
                        </a:rPr>
                        <a:t>16</a:t>
                      </a:r>
                      <a:r>
                        <a:rPr lang="zh-CN" altLang="en-US" sz="1000" b="1" u="none" strike="noStrike" dirty="0">
                          <a:effectLst/>
                          <a:latin typeface="SimSun" panose="02010600030101010101" pitchFamily="2" charset="-122"/>
                          <a:ea typeface="SimSun" panose="02010600030101010101" pitchFamily="2" charset="-122"/>
                        </a:rPr>
                        <a:t>线程</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2439944817"/>
                  </a:ext>
                </a:extLst>
              </a:tr>
              <a:tr h="279271">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内存</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64G</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2148604311"/>
                  </a:ext>
                </a:extLst>
              </a:tr>
              <a:tr h="339981">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磁盘</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4TB</a:t>
                      </a:r>
                      <a:r>
                        <a:rPr lang="zh-CN" altLang="en-US" sz="1000" b="1" u="none" strike="noStrike" dirty="0">
                          <a:effectLst/>
                          <a:latin typeface="SimSun" panose="02010600030101010101" pitchFamily="2" charset="-122"/>
                          <a:ea typeface="SimSun" panose="02010600030101010101" pitchFamily="2" charset="-122"/>
                        </a:rPr>
                        <a:t> </a:t>
                      </a:r>
                      <a:r>
                        <a:rPr lang="en" sz="1000" b="1" u="none" strike="noStrike" dirty="0">
                          <a:effectLst/>
                          <a:latin typeface="SimSun" panose="02010600030101010101" pitchFamily="2" charset="-122"/>
                          <a:ea typeface="SimSun" panose="02010600030101010101" pitchFamily="2" charset="-122"/>
                        </a:rPr>
                        <a:t>SATA</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1944949558"/>
                  </a:ext>
                </a:extLst>
              </a:tr>
              <a:tr h="449260">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网卡及扩展槽位</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2GE</a:t>
                      </a:r>
                      <a:r>
                        <a:rPr lang="zh-CN" altLang="en-US" sz="1000" b="1" u="none" strike="noStrike" dirty="0">
                          <a:effectLst/>
                          <a:latin typeface="SimSun" panose="02010600030101010101" pitchFamily="2" charset="-122"/>
                          <a:ea typeface="SimSun" panose="02010600030101010101" pitchFamily="2" charset="-122"/>
                        </a:rPr>
                        <a:t>电口</a:t>
                      </a:r>
                      <a:r>
                        <a:rPr lang="en-US" altLang="zh-CN" sz="1000" b="1" u="none" strike="noStrike" dirty="0">
                          <a:effectLst/>
                          <a:latin typeface="SimSun" panose="02010600030101010101" pitchFamily="2" charset="-122"/>
                          <a:ea typeface="SimSun" panose="02010600030101010101" pitchFamily="2" charset="-122"/>
                        </a:rPr>
                        <a:t>+2*10</a:t>
                      </a:r>
                      <a:r>
                        <a:rPr lang="en" sz="1000" b="1" u="none" strike="noStrike" dirty="0">
                          <a:effectLst/>
                          <a:latin typeface="SimSun" panose="02010600030101010101" pitchFamily="2" charset="-122"/>
                          <a:ea typeface="SimSun" panose="02010600030101010101" pitchFamily="2" charset="-122"/>
                        </a:rPr>
                        <a:t>GE</a:t>
                      </a:r>
                      <a:r>
                        <a:rPr lang="zh-CN" altLang="en-US" sz="1000" b="1" u="none" strike="noStrike" dirty="0">
                          <a:effectLst/>
                          <a:latin typeface="SimSun" panose="02010600030101010101" pitchFamily="2" charset="-122"/>
                          <a:ea typeface="SimSun" panose="02010600030101010101" pitchFamily="2" charset="-122"/>
                        </a:rPr>
                        <a:t>光口</a:t>
                      </a:r>
                      <a:r>
                        <a:rPr lang="en-US" altLang="zh-CN" sz="1000" b="1" u="none" strike="noStrike" dirty="0">
                          <a:effectLst/>
                          <a:latin typeface="SimSun" panose="02010600030101010101" pitchFamily="2" charset="-122"/>
                          <a:ea typeface="SimSun" panose="02010600030101010101" pitchFamily="2" charset="-122"/>
                        </a:rPr>
                        <a:t>+3</a:t>
                      </a:r>
                      <a:r>
                        <a:rPr lang="zh-CN" altLang="en-US" sz="1000" b="1" u="none" strike="noStrike" dirty="0">
                          <a:effectLst/>
                          <a:latin typeface="SimSun" panose="02010600030101010101" pitchFamily="2" charset="-122"/>
                          <a:ea typeface="SimSun" panose="02010600030101010101" pitchFamily="2" charset="-122"/>
                        </a:rPr>
                        <a:t>网卡扩展槽</a:t>
                      </a:r>
                      <a:endParaRPr lang="en-US" altLang="zh-CN" sz="1000" b="1" u="none" strike="noStrike" dirty="0">
                        <a:effectLst/>
                        <a:latin typeface="SimSun" panose="02010600030101010101" pitchFamily="2" charset="-122"/>
                        <a:ea typeface="SimSun" panose="02010600030101010101" pitchFamily="2" charset="-122"/>
                      </a:endParaRPr>
                    </a:p>
                    <a:p>
                      <a:pPr algn="l" fontAlgn="ctr"/>
                      <a:r>
                        <a:rPr lang="en-US" altLang="zh-CN" sz="1000" b="1" i="0" u="none" strike="noStrike" dirty="0">
                          <a:solidFill>
                            <a:srgbClr val="000000"/>
                          </a:solidFill>
                          <a:effectLst/>
                          <a:latin typeface="SimSun" panose="02010600030101010101" pitchFamily="2" charset="-122"/>
                          <a:ea typeface="SimSun" panose="02010600030101010101" pitchFamily="2" charset="-122"/>
                        </a:rPr>
                        <a:t>350W</a:t>
                      </a:r>
                      <a:r>
                        <a:rPr lang="zh-CN" altLang="en-US" sz="1000" b="1" i="0" u="none" strike="noStrike" dirty="0">
                          <a:solidFill>
                            <a:srgbClr val="000000"/>
                          </a:solidFill>
                          <a:effectLst/>
                          <a:latin typeface="SimSun" panose="02010600030101010101" pitchFamily="2" charset="-122"/>
                          <a:ea typeface="SimSun" panose="02010600030101010101" pitchFamily="2" charset="-122"/>
                        </a:rPr>
                        <a:t>冗余电源 </a:t>
                      </a:r>
                    </a:p>
                  </a:txBody>
                  <a:tcPr marL="7133" marR="7133" marT="7133" marB="0" anchor="ctr"/>
                </a:tc>
                <a:extLst>
                  <a:ext uri="{0D108BD9-81ED-4DB2-BD59-A6C34878D82A}">
                    <a16:rowId xmlns:a16="http://schemas.microsoft.com/office/drawing/2014/main" val="3844184811"/>
                  </a:ext>
                </a:extLst>
              </a:tr>
              <a:tr h="194275">
                <a:tc rowSpan="5">
                  <a:txBody>
                    <a:bodyPr/>
                    <a:lstStyle/>
                    <a:p>
                      <a:pPr algn="ctr" fontAlgn="ctr"/>
                      <a:r>
                        <a:rPr lang="en" sz="1000" b="1" u="none" strike="noStrike" dirty="0" smtClean="0">
                          <a:effectLst/>
                          <a:latin typeface="SimSun" panose="02010600030101010101" pitchFamily="2" charset="-122"/>
                          <a:ea typeface="SimSun" panose="02010600030101010101" pitchFamily="2" charset="-122"/>
                        </a:rPr>
                        <a:t>BR-LSIB201</a:t>
                      </a:r>
                      <a:r>
                        <a:rPr lang="en-US" sz="1000" b="1" u="none" strike="noStrike" dirty="0" smtClean="0">
                          <a:effectLst/>
                          <a:latin typeface="SimSun" panose="02010600030101010101" pitchFamily="2" charset="-122"/>
                          <a:ea typeface="SimSun" panose="02010600030101010101" pitchFamily="2" charset="-122"/>
                        </a:rPr>
                        <a:t>2</a:t>
                      </a:r>
                      <a:r>
                        <a:rPr lang="en" sz="1000" b="1" u="none" strike="noStrike" dirty="0" smtClean="0">
                          <a:effectLst/>
                          <a:latin typeface="SimSun" panose="02010600030101010101" pitchFamily="2" charset="-122"/>
                          <a:ea typeface="SimSun" panose="02010600030101010101" pitchFamily="2" charset="-122"/>
                        </a:rPr>
                        <a:t>-C-HS</a:t>
                      </a:r>
                      <a:r>
                        <a:rPr lang="zh-CN" altLang="en-US" sz="1000" b="1" u="none" strike="noStrike" dirty="0">
                          <a:effectLst/>
                          <a:latin typeface="SimSun" panose="02010600030101010101" pitchFamily="2" charset="-122"/>
                          <a:ea typeface="SimSun" panose="02010600030101010101" pitchFamily="2" charset="-122"/>
                        </a:rPr>
                        <a:t>硬件规格</a:t>
                      </a:r>
                      <a:endParaRPr lang="en-US" altLang="zh-CN" sz="1000" b="1" u="none" strike="noStrike" dirty="0">
                        <a:effectLst/>
                        <a:latin typeface="SimSun" panose="02010600030101010101" pitchFamily="2" charset="-122"/>
                        <a:ea typeface="SimSun" panose="02010600030101010101" pitchFamily="2" charset="-122"/>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0000"/>
                          </a:solidFill>
                          <a:effectLst/>
                          <a:latin typeface="SimSun" panose="02010600030101010101" pitchFamily="2" charset="-122"/>
                          <a:ea typeface="SimSun" panose="02010600030101010101" pitchFamily="2" charset="-122"/>
                        </a:rPr>
                        <a:t>2U</a:t>
                      </a:r>
                      <a:r>
                        <a:rPr lang="zh-CN" altLang="en-US" sz="1000" b="1" i="0" u="none" strike="noStrike" dirty="0">
                          <a:solidFill>
                            <a:srgbClr val="000000"/>
                          </a:solidFill>
                          <a:effectLst/>
                          <a:latin typeface="SimSun" panose="02010600030101010101" pitchFamily="2" charset="-122"/>
                          <a:ea typeface="SimSun" panose="02010600030101010101" pitchFamily="2" charset="-122"/>
                        </a:rPr>
                        <a:t>机架</a:t>
                      </a:r>
                      <a:r>
                        <a:rPr lang="zh-CN" altLang="en-US" sz="1000" b="1" i="0" u="none" strike="noStrike" dirty="0" smtClean="0">
                          <a:solidFill>
                            <a:srgbClr val="000000"/>
                          </a:solidFill>
                          <a:effectLst/>
                          <a:latin typeface="SimSun" panose="02010600030101010101" pitchFamily="2" charset="-122"/>
                          <a:ea typeface="SimSun" panose="02010600030101010101" pitchFamily="2" charset="-122"/>
                        </a:rPr>
                        <a:t>式服务器</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p>
                      <a:pPr algn="ctr" fontAlgn="ct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a:effectLst/>
                          <a:latin typeface="SimSun" panose="02010600030101010101" pitchFamily="2" charset="-122"/>
                          <a:ea typeface="SimSun" panose="02010600030101010101" pitchFamily="2" charset="-122"/>
                        </a:rPr>
                        <a:t>CPU</a:t>
                      </a:r>
                      <a:endParaRPr lang="en"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12</a:t>
                      </a:r>
                      <a:r>
                        <a:rPr lang="zh-CN" altLang="en-US" sz="1000" b="1" u="none" strike="noStrike" dirty="0">
                          <a:effectLst/>
                          <a:latin typeface="SimSun" panose="02010600030101010101" pitchFamily="2" charset="-122"/>
                          <a:ea typeface="SimSun" panose="02010600030101010101" pitchFamily="2" charset="-122"/>
                        </a:rPr>
                        <a:t>核</a:t>
                      </a:r>
                      <a:r>
                        <a:rPr lang="en-US" altLang="zh-CN" sz="1000" b="1" u="none" strike="noStrike" dirty="0">
                          <a:effectLst/>
                          <a:latin typeface="SimSun" panose="02010600030101010101" pitchFamily="2" charset="-122"/>
                          <a:ea typeface="SimSun" panose="02010600030101010101" pitchFamily="2" charset="-122"/>
                        </a:rPr>
                        <a:t>24</a:t>
                      </a:r>
                      <a:r>
                        <a:rPr lang="zh-CN" altLang="en-US" sz="1000" b="1" u="none" strike="noStrike" dirty="0">
                          <a:effectLst/>
                          <a:latin typeface="SimSun" panose="02010600030101010101" pitchFamily="2" charset="-122"/>
                          <a:ea typeface="SimSun" panose="02010600030101010101" pitchFamily="2" charset="-122"/>
                        </a:rPr>
                        <a:t>线程 * </a:t>
                      </a:r>
                      <a:r>
                        <a:rPr lang="en-US" altLang="zh-CN" sz="1000" b="1" u="none" strike="noStrike" dirty="0">
                          <a:effectLst/>
                          <a:latin typeface="SimSun" panose="02010600030101010101" pitchFamily="2" charset="-122"/>
                          <a:ea typeface="SimSun" panose="02010600030101010101" pitchFamily="2" charset="-122"/>
                        </a:rPr>
                        <a:t>2 </a:t>
                      </a:r>
                      <a:endParaRPr lang="en-US" altLang="zh-C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4232077976"/>
                  </a:ext>
                </a:extLst>
              </a:tr>
              <a:tr h="194275">
                <a:tc vMerge="1">
                  <a:txBody>
                    <a:bodyPr/>
                    <a:lstStyle/>
                    <a:p>
                      <a:endParaRPr lang="zh-CN" altLang="en-US"/>
                    </a:p>
                  </a:txBody>
                  <a:tcPr/>
                </a:tc>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内存</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196G</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3523864661"/>
                  </a:ext>
                </a:extLst>
              </a:tr>
              <a:tr h="194275">
                <a:tc vMerge="1">
                  <a:txBody>
                    <a:bodyPr/>
                    <a:lstStyle/>
                    <a:p>
                      <a:endParaRPr lang="zh-CN" altLang="en-US"/>
                    </a:p>
                  </a:txBody>
                  <a:tcP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存储</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1*960G SSD + </a:t>
                      </a:r>
                      <a:r>
                        <a:rPr lang="en" sz="1000" b="1" u="none" strike="noStrike" dirty="0" smtClean="0">
                          <a:effectLst/>
                          <a:latin typeface="SimSun" panose="02010600030101010101" pitchFamily="2" charset="-122"/>
                          <a:ea typeface="SimSun" panose="02010600030101010101" pitchFamily="2" charset="-122"/>
                        </a:rPr>
                        <a:t>36T </a:t>
                      </a:r>
                      <a:r>
                        <a:rPr lang="en" sz="1000" b="1" u="none" strike="noStrike" dirty="0">
                          <a:effectLst/>
                          <a:latin typeface="SimSun" panose="02010600030101010101" pitchFamily="2" charset="-122"/>
                          <a:ea typeface="SimSun" panose="02010600030101010101" pitchFamily="2" charset="-122"/>
                        </a:rPr>
                        <a:t>SATA</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4245691867"/>
                  </a:ext>
                </a:extLst>
              </a:tr>
              <a:tr h="194275">
                <a:tc vMerge="1">
                  <a:txBody>
                    <a:bodyPr/>
                    <a:lstStyle/>
                    <a:p>
                      <a:endParaRPr lang="zh-CN" altLang="en-US"/>
                    </a:p>
                  </a:txBody>
                  <a:tcP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网卡及扩展槽位</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US" altLang="zh-CN" sz="1000" b="1" u="none" strike="noStrike" dirty="0">
                          <a:effectLst/>
                          <a:latin typeface="SimSun" panose="02010600030101010101" pitchFamily="2" charset="-122"/>
                          <a:ea typeface="SimSun" panose="02010600030101010101" pitchFamily="2" charset="-122"/>
                        </a:rPr>
                        <a:t>4</a:t>
                      </a:r>
                      <a:r>
                        <a:rPr lang="zh-CN" altLang="en-US" sz="1000" b="1" u="none" strike="noStrike" dirty="0">
                          <a:effectLst/>
                          <a:latin typeface="SimSun" panose="02010600030101010101" pitchFamily="2" charset="-122"/>
                          <a:ea typeface="SimSun" panose="02010600030101010101" pitchFamily="2" charset="-122"/>
                        </a:rPr>
                        <a:t>电</a:t>
                      </a:r>
                      <a:r>
                        <a:rPr lang="en-US" altLang="zh-CN" sz="1000" b="1" u="none" strike="noStrike" dirty="0">
                          <a:effectLst/>
                          <a:latin typeface="SimSun" panose="02010600030101010101" pitchFamily="2" charset="-122"/>
                          <a:ea typeface="SimSun" panose="02010600030101010101" pitchFamily="2" charset="-122"/>
                        </a:rPr>
                        <a:t>2</a:t>
                      </a:r>
                      <a:r>
                        <a:rPr lang="zh-CN" altLang="en-US" sz="1000" b="1" u="none" strike="noStrike" dirty="0">
                          <a:effectLst/>
                          <a:latin typeface="SimSun" panose="02010600030101010101" pitchFamily="2" charset="-122"/>
                          <a:ea typeface="SimSun" panose="02010600030101010101" pitchFamily="2" charset="-122"/>
                        </a:rPr>
                        <a:t>万兆</a:t>
                      </a:r>
                      <a:endParaRPr lang="zh-CN" altLang="en-US" sz="1000" b="1" i="0" u="none" strike="noStrike" dirty="0">
                        <a:solidFill>
                          <a:srgbClr val="FF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447894250"/>
                  </a:ext>
                </a:extLst>
              </a:tr>
              <a:tr h="364265">
                <a:tc vMerge="1">
                  <a:txBody>
                    <a:bodyPr/>
                    <a:lstStyle/>
                    <a:p>
                      <a:endParaRPr lang="zh-CN" altLang="en-US"/>
                    </a:p>
                  </a:txBody>
                  <a:tcPr/>
                </a:tc>
                <a:tc>
                  <a:txBody>
                    <a:bodyPr/>
                    <a:lstStyle/>
                    <a:p>
                      <a:pPr algn="l" fontAlgn="ctr"/>
                      <a:r>
                        <a:rPr lang="zh-CN" altLang="en-US" sz="1000" b="1" u="none" strike="noStrike">
                          <a:effectLst/>
                          <a:latin typeface="SimSun" panose="02010600030101010101" pitchFamily="2" charset="-122"/>
                          <a:ea typeface="SimSun" panose="02010600030101010101" pitchFamily="2" charset="-122"/>
                        </a:rPr>
                        <a:t>处理能力</a:t>
                      </a:r>
                      <a:endParaRPr lang="zh-CN" altLang="en-US" sz="1000" b="1" i="0" u="none" strike="noStrike">
                        <a:solidFill>
                          <a:srgbClr val="000000"/>
                        </a:solidFill>
                        <a:effectLst/>
                        <a:latin typeface="SimSun" panose="02010600030101010101" pitchFamily="2" charset="-122"/>
                        <a:ea typeface="SimSun" panose="02010600030101010101" pitchFamily="2" charset="-122"/>
                      </a:endParaRPr>
                    </a:p>
                  </a:txBody>
                  <a:tcPr marL="7133" marR="7133" marT="7133" marB="0" anchor="ctr"/>
                </a:tc>
                <a:tc>
                  <a:txBody>
                    <a:bodyPr/>
                    <a:lstStyle/>
                    <a:p>
                      <a:pPr algn="l" fontAlgn="ctr"/>
                      <a:r>
                        <a:rPr lang="en" sz="1000" b="1" u="none" strike="noStrike" dirty="0">
                          <a:effectLst/>
                          <a:latin typeface="SimSun" panose="02010600030101010101" pitchFamily="2" charset="-122"/>
                          <a:ea typeface="SimSun" panose="02010600030101010101" pitchFamily="2" charset="-122"/>
                        </a:rPr>
                        <a:t>12000EPS</a:t>
                      </a:r>
                      <a:br>
                        <a:rPr lang="en" sz="1000" b="1" u="none" strike="noStrike" dirty="0">
                          <a:effectLst/>
                          <a:latin typeface="SimSun" panose="02010600030101010101" pitchFamily="2" charset="-122"/>
                          <a:ea typeface="SimSun" panose="02010600030101010101" pitchFamily="2" charset="-122"/>
                        </a:rPr>
                      </a:br>
                      <a:r>
                        <a:rPr lang="en" sz="1000" b="1" u="none" strike="noStrike" dirty="0">
                          <a:effectLst/>
                          <a:latin typeface="SimSun" panose="02010600030101010101" pitchFamily="2" charset="-122"/>
                          <a:ea typeface="SimSun" panose="02010600030101010101" pitchFamily="2" charset="-122"/>
                        </a:rPr>
                        <a:t>2G</a:t>
                      </a:r>
                      <a:r>
                        <a:rPr lang="zh-CN" altLang="en-US" sz="1000" b="1" u="none" strike="noStrike" dirty="0">
                          <a:effectLst/>
                          <a:latin typeface="SimSun" panose="02010600030101010101" pitchFamily="2" charset="-122"/>
                          <a:ea typeface="SimSun" panose="02010600030101010101" pitchFamily="2" charset="-122"/>
                        </a:rPr>
                        <a:t>流量</a:t>
                      </a:r>
                      <a:r>
                        <a:rPr lang="en-US" altLang="zh-CN" sz="1000" b="1" u="none" strike="noStrike" dirty="0">
                          <a:effectLst/>
                          <a:latin typeface="SimSun" panose="02010600030101010101" pitchFamily="2" charset="-122"/>
                          <a:ea typeface="SimSun" panose="02010600030101010101" pitchFamily="2" charset="-122"/>
                        </a:rPr>
                        <a:t>+2000</a:t>
                      </a:r>
                      <a:r>
                        <a:rPr lang="en" sz="1000" b="1" u="none" strike="noStrike" dirty="0">
                          <a:effectLst/>
                          <a:latin typeface="SimSun" panose="02010600030101010101" pitchFamily="2" charset="-122"/>
                          <a:ea typeface="SimSun" panose="02010600030101010101" pitchFamily="2" charset="-122"/>
                        </a:rPr>
                        <a:t>EPS</a:t>
                      </a:r>
                      <a:endParaRPr lang="e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extLst>
                  <a:ext uri="{0D108BD9-81ED-4DB2-BD59-A6C34878D82A}">
                    <a16:rowId xmlns:a16="http://schemas.microsoft.com/office/drawing/2014/main" val="3532290729"/>
                  </a:ext>
                </a:extLst>
              </a:tr>
              <a:tr h="218559">
                <a:tc rowSpan="5">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　</a:t>
                      </a:r>
                    </a:p>
                    <a:p>
                      <a:pPr marL="0" marR="0" lvl="0" indent="0" algn="ctr" defTabSz="457200" rtl="0" eaLnBrk="1" fontAlgn="ctr" latinLnBrk="0" hangingPunct="1">
                        <a:lnSpc>
                          <a:spcPct val="100000"/>
                        </a:lnSpc>
                        <a:spcBef>
                          <a:spcPts val="0"/>
                        </a:spcBef>
                        <a:spcAft>
                          <a:spcPts val="0"/>
                        </a:spcAft>
                        <a:buClrTx/>
                        <a:buSzTx/>
                        <a:buFontTx/>
                        <a:buNone/>
                        <a:tabLst/>
                        <a:defRPr/>
                      </a:pPr>
                      <a:r>
                        <a:rPr lang="zh-CN" altLang="en-US" sz="1000" b="1" u="none" strike="noStrike" dirty="0">
                          <a:effectLst/>
                          <a:latin typeface="SimSun" panose="02010600030101010101" pitchFamily="2" charset="-122"/>
                          <a:ea typeface="SimSun" panose="02010600030101010101" pitchFamily="2" charset="-122"/>
                        </a:rPr>
                        <a:t>组合方案</a:t>
                      </a:r>
                    </a:p>
                    <a:p>
                      <a:pPr algn="ctr" fontAlgn="ctr"/>
                      <a:r>
                        <a:rPr lang="zh-CN" altLang="en-US" sz="1000" b="1" u="none" strike="noStrike" dirty="0">
                          <a:effectLst/>
                          <a:latin typeface="SimSun" panose="02010600030101010101" pitchFamily="2" charset="-122"/>
                          <a:ea typeface="SimSun" panose="02010600030101010101" pitchFamily="2" charset="-122"/>
                        </a:rPr>
                        <a:t>　</a:t>
                      </a:r>
                    </a:p>
                    <a:p>
                      <a:pPr algn="ctr" fontAlgn="ctr"/>
                      <a:r>
                        <a:rPr lang="zh-CN" altLang="en-US" sz="1000" b="1" u="none" strike="noStrike" dirty="0">
                          <a:effectLst/>
                          <a:latin typeface="SimSun" panose="02010600030101010101" pitchFamily="2" charset="-122"/>
                          <a:ea typeface="SimSun" panose="02010600030101010101" pitchFamily="2" charset="-122"/>
                        </a:rPr>
                        <a:t>　</a:t>
                      </a:r>
                    </a:p>
                    <a:p>
                      <a:pPr algn="ctr" fontAlgn="ctr"/>
                      <a:r>
                        <a:rPr lang="zh-CN" altLang="en-US" sz="1000" b="1" u="none" strike="noStrike" dirty="0">
                          <a:effectLst/>
                          <a:latin typeface="SimSun" panose="02010600030101010101" pitchFamily="2" charset="-122"/>
                          <a:ea typeface="SimSun" panose="02010600030101010101" pitchFamily="2" charset="-122"/>
                        </a:rPr>
                        <a:t>　</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gridSpan="2">
                  <a:txBody>
                    <a:bodyPr/>
                    <a:lstStyle/>
                    <a:p>
                      <a:pPr algn="ctr" fontAlgn="ctr"/>
                      <a:r>
                        <a:rPr lang="en" sz="1000" b="1" u="none" strike="noStrike" dirty="0">
                          <a:effectLst/>
                          <a:latin typeface="SimSun" panose="02010600030101010101" pitchFamily="2" charset="-122"/>
                          <a:ea typeface="SimSun" panose="02010600030101010101" pitchFamily="2" charset="-122"/>
                        </a:rPr>
                        <a:t>XDR</a:t>
                      </a:r>
                      <a:r>
                        <a:rPr lang="zh-CN" altLang="en-US" sz="1000" b="1" u="none" strike="noStrike" dirty="0">
                          <a:effectLst/>
                          <a:latin typeface="SimSun" panose="02010600030101010101" pitchFamily="2" charset="-122"/>
                          <a:ea typeface="SimSun" panose="02010600030101010101" pitchFamily="2" charset="-122"/>
                        </a:rPr>
                        <a:t>分析平台</a:t>
                      </a:r>
                      <a:r>
                        <a:rPr lang="en-US" altLang="zh-CN" sz="1000" b="1" u="none" strike="noStrike" dirty="0">
                          <a:effectLst/>
                          <a:latin typeface="SimSun" panose="02010600030101010101" pitchFamily="2" charset="-122"/>
                          <a:ea typeface="SimSun" panose="02010600030101010101" pitchFamily="2" charset="-122"/>
                        </a:rPr>
                        <a:t>+</a:t>
                      </a:r>
                      <a:r>
                        <a:rPr lang="en" sz="1000" b="1" u="none" strike="noStrike" dirty="0">
                          <a:effectLst/>
                          <a:latin typeface="SimSun" panose="02010600030101010101" pitchFamily="2" charset="-122"/>
                          <a:ea typeface="SimSun" panose="02010600030101010101" pitchFamily="2" charset="-122"/>
                        </a:rPr>
                        <a:t>NDR</a:t>
                      </a:r>
                      <a:r>
                        <a:rPr lang="zh-CN" altLang="en-US" sz="1000" b="1" u="none" strike="noStrike" dirty="0">
                          <a:effectLst/>
                          <a:latin typeface="SimSun" panose="02010600030101010101" pitchFamily="2" charset="-122"/>
                          <a:ea typeface="SimSun" panose="02010600030101010101" pitchFamily="2" charset="-122"/>
                        </a:rPr>
                        <a:t>轻量版探针（</a:t>
                      </a:r>
                      <a:r>
                        <a:rPr lang="en-US" altLang="zh-CN" sz="1000" b="1" u="none" strike="noStrike" dirty="0">
                          <a:effectLst/>
                          <a:latin typeface="SimSun" panose="02010600030101010101" pitchFamily="2" charset="-122"/>
                          <a:ea typeface="SimSun" panose="02010600030101010101" pitchFamily="2" charset="-122"/>
                        </a:rPr>
                        <a:t>2</a:t>
                      </a:r>
                      <a:r>
                        <a:rPr lang="en" sz="1000" b="1" u="none" strike="noStrike" dirty="0">
                          <a:effectLst/>
                          <a:latin typeface="SimSun" panose="02010600030101010101" pitchFamily="2" charset="-122"/>
                          <a:ea typeface="SimSun" panose="02010600030101010101" pitchFamily="2" charset="-122"/>
                        </a:rPr>
                        <a:t>G ）（</a:t>
                      </a:r>
                      <a:r>
                        <a:rPr lang="zh-CN" altLang="en-US" sz="1000" b="1" u="none" strike="noStrike" dirty="0">
                          <a:effectLst/>
                          <a:latin typeface="SimSun" panose="02010600030101010101" pitchFamily="2" charset="-122"/>
                          <a:ea typeface="SimSun" panose="02010600030101010101" pitchFamily="2" charset="-122"/>
                        </a:rPr>
                        <a:t>必选）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705766542"/>
                  </a:ext>
                </a:extLst>
              </a:tr>
              <a:tr h="218559">
                <a:tc vMerge="1">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133" marR="7133" marT="7133" marB="0" anchor="ctr"/>
                </a:tc>
                <a:tc gridSpan="2">
                  <a:txBody>
                    <a:bodyPr/>
                    <a:lstStyle/>
                    <a:p>
                      <a:pPr algn="ctr" fontAlgn="ctr"/>
                      <a:r>
                        <a:rPr lang="en" sz="1000" b="1" u="none" strike="noStrike" dirty="0" smtClean="0">
                          <a:effectLst/>
                          <a:latin typeface="SimSun" panose="02010600030101010101" pitchFamily="2" charset="-122"/>
                          <a:ea typeface="SimSun" panose="02010600030101010101" pitchFamily="2" charset="-122"/>
                        </a:rPr>
                        <a:t>1000</a:t>
                      </a:r>
                      <a:r>
                        <a:rPr lang="en" sz="1000" b="1" u="none" strike="noStrike" dirty="0">
                          <a:effectLst/>
                          <a:latin typeface="SimSun" panose="02010600030101010101" pitchFamily="2" charset="-122"/>
                          <a:ea typeface="SimSun" panose="02010600030101010101" pitchFamily="2" charset="-122"/>
                        </a:rPr>
                        <a:t>&lt; EDR（可</a:t>
                      </a:r>
                      <a:r>
                        <a:rPr lang="zh-CN" altLang="en-US" sz="1000" b="1" u="none" strike="noStrike" dirty="0">
                          <a:effectLst/>
                          <a:latin typeface="SimSun" panose="02010600030101010101" pitchFamily="2" charset="-122"/>
                          <a:ea typeface="SimSun" panose="02010600030101010101" pitchFamily="2" charset="-122"/>
                        </a:rPr>
                        <a:t>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3172539792"/>
                  </a:ext>
                </a:extLst>
              </a:tr>
              <a:tr h="218559">
                <a:tc vMerge="1">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133" marR="7133" marT="7133" marB="0" anchor="ct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天相资产管理模块（可选）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1175520665"/>
                  </a:ext>
                </a:extLst>
              </a:tr>
              <a:tr h="218559">
                <a:tc vMerge="1">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133" marR="7133" marT="7133" marB="0" anchor="ct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威胁情报（必选）</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2650069163"/>
                  </a:ext>
                </a:extLst>
              </a:tr>
              <a:tr h="218559">
                <a:tc vMerge="1">
                  <a:txBody>
                    <a:bodyPr/>
                    <a:lstStyle/>
                    <a:p>
                      <a:pPr algn="ctr" fontAlgn="ctr"/>
                      <a:r>
                        <a:rPr lang="zh-CN" altLang="en-US" sz="900" u="none" strike="noStrike" dirty="0">
                          <a:effectLst/>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133" marR="7133" marT="7133" marB="0" anchor="ctr"/>
                </a:tc>
                <a:tc gridSpan="2">
                  <a:txBody>
                    <a:bodyPr/>
                    <a:lstStyle/>
                    <a:p>
                      <a:pPr algn="ctr" fontAlgn="ctr"/>
                      <a:r>
                        <a:rPr lang="en" sz="1000" b="1" u="none" strike="noStrike" dirty="0">
                          <a:effectLst/>
                          <a:latin typeface="SimSun" panose="02010600030101010101" pitchFamily="2" charset="-122"/>
                          <a:ea typeface="SimSun" panose="02010600030101010101" pitchFamily="2" charset="-122"/>
                        </a:rPr>
                        <a:t>NDR</a:t>
                      </a:r>
                      <a:r>
                        <a:rPr lang="zh-CN" altLang="en-US" sz="1000" b="1" u="none" strike="noStrike" dirty="0">
                          <a:effectLst/>
                          <a:latin typeface="SimSun" panose="02010600030101010101" pitchFamily="2" charset="-122"/>
                          <a:ea typeface="SimSun" panose="02010600030101010101" pitchFamily="2" charset="-122"/>
                        </a:rPr>
                        <a:t>轻量版推荐对接数量≤</a:t>
                      </a:r>
                      <a:r>
                        <a:rPr lang="en-US" altLang="zh-CN" sz="1000" b="1" u="none" strike="noStrike" dirty="0">
                          <a:effectLst/>
                          <a:latin typeface="SimSun" panose="02010600030101010101" pitchFamily="2" charset="-122"/>
                          <a:ea typeface="SimSun" panose="02010600030101010101" pitchFamily="2" charset="-122"/>
                        </a:rPr>
                        <a:t>10</a:t>
                      </a:r>
                      <a:endParaRPr lang="en-US" altLang="zh-CN"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3784034489"/>
                  </a:ext>
                </a:extLst>
              </a:tr>
              <a:tr h="194275">
                <a:tc>
                  <a:txBody>
                    <a:bodyPr/>
                    <a:lstStyle/>
                    <a:p>
                      <a:pPr algn="l" fontAlgn="ctr"/>
                      <a:r>
                        <a:rPr lang="zh-CN" altLang="en-US" sz="1000" b="1" u="none" strike="noStrike" dirty="0">
                          <a:effectLst/>
                          <a:latin typeface="SimSun" panose="02010600030101010101" pitchFamily="2" charset="-122"/>
                          <a:ea typeface="SimSun" panose="02010600030101010101" pitchFamily="2" charset="-122"/>
                        </a:rPr>
                        <a:t>           部署模式</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gridSpan="2">
                  <a:txBody>
                    <a:bodyPr/>
                    <a:lstStyle/>
                    <a:p>
                      <a:pPr algn="ctr" fontAlgn="ctr"/>
                      <a:r>
                        <a:rPr lang="zh-CN" altLang="en-US" sz="1000" b="1" u="none" strike="noStrike" dirty="0">
                          <a:effectLst/>
                          <a:latin typeface="SimSun" panose="02010600030101010101" pitchFamily="2" charset="-122"/>
                          <a:ea typeface="SimSun" panose="02010600030101010101" pitchFamily="2" charset="-122"/>
                        </a:rPr>
                        <a:t>标准部署</a:t>
                      </a:r>
                      <a:r>
                        <a:rPr lang="en-US" altLang="zh-CN" sz="1000" b="1" u="none" strike="noStrike" dirty="0">
                          <a:effectLst/>
                          <a:latin typeface="SimSun" panose="02010600030101010101" pitchFamily="2" charset="-122"/>
                          <a:ea typeface="SimSun" panose="02010600030101010101" pitchFamily="2" charset="-122"/>
                        </a:rPr>
                        <a:t>/</a:t>
                      </a:r>
                      <a:r>
                        <a:rPr lang="en" sz="1000" b="1" u="none" strike="noStrike" dirty="0">
                          <a:effectLst/>
                          <a:latin typeface="SimSun" panose="02010600030101010101" pitchFamily="2" charset="-122"/>
                          <a:ea typeface="SimSun" panose="02010600030101010101" pitchFamily="2" charset="-122"/>
                        </a:rPr>
                        <a:t>MSS</a:t>
                      </a:r>
                      <a:r>
                        <a:rPr lang="zh-CN" altLang="en-US" sz="1000" b="1" u="none" strike="noStrike" dirty="0">
                          <a:effectLst/>
                          <a:latin typeface="SimSun" panose="02010600030101010101" pitchFamily="2" charset="-122"/>
                          <a:ea typeface="SimSun" panose="02010600030101010101" pitchFamily="2" charset="-122"/>
                        </a:rPr>
                        <a:t>部署</a:t>
                      </a:r>
                      <a:endParaRPr lang="zh-CN" altLang="en-US" sz="1000" b="1" i="0" u="none" strike="noStrike" dirty="0">
                        <a:solidFill>
                          <a:srgbClr val="000000"/>
                        </a:solidFill>
                        <a:effectLst/>
                        <a:latin typeface="SimSun" panose="02010600030101010101" pitchFamily="2" charset="-122"/>
                        <a:ea typeface="SimSun" panose="02010600030101010101" pitchFamily="2" charset="-122"/>
                      </a:endParaRPr>
                    </a:p>
                  </a:txBody>
                  <a:tcPr marL="7133" marR="7133" marT="7133" marB="0" anchor="ctr"/>
                </a:tc>
                <a:tc hMerge="1">
                  <a:txBody>
                    <a:bodyPr/>
                    <a:lstStyle/>
                    <a:p>
                      <a:endParaRPr lang="zh-CN" altLang="en-US"/>
                    </a:p>
                  </a:txBody>
                  <a:tcPr/>
                </a:tc>
                <a:extLst>
                  <a:ext uri="{0D108BD9-81ED-4DB2-BD59-A6C34878D82A}">
                    <a16:rowId xmlns:a16="http://schemas.microsoft.com/office/drawing/2014/main" val="799903558"/>
                  </a:ext>
                </a:extLst>
              </a:tr>
            </a:tbl>
          </a:graphicData>
        </a:graphic>
      </p:graphicFrame>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773" y="563788"/>
            <a:ext cx="2955633" cy="2216725"/>
          </a:xfrm>
          <a:prstGeom prst="rect">
            <a:avLst/>
          </a:prstGeom>
        </p:spPr>
      </p:pic>
    </p:spTree>
    <p:extLst>
      <p:ext uri="{BB962C8B-B14F-4D97-AF65-F5344CB8AC3E}">
        <p14:creationId xmlns:p14="http://schemas.microsoft.com/office/powerpoint/2010/main" val="2583373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E3A6F2A-4BD1-4B71-A85C-4AC4B8E4C9A9}" type="slidenum">
              <a:rPr lang="zh-CN" altLang="en-US" smtClean="0"/>
              <a:pPr/>
              <a:t>13</a:t>
            </a:fld>
            <a:endParaRPr lang="zh-CN" altLang="en-US" dirty="0"/>
          </a:p>
        </p:txBody>
      </p:sp>
      <p:sp>
        <p:nvSpPr>
          <p:cNvPr id="3" name="标题 1"/>
          <p:cNvSpPr txBox="1">
            <a:spLocks/>
          </p:cNvSpPr>
          <p:nvPr/>
        </p:nvSpPr>
        <p:spPr>
          <a:xfrm>
            <a:off x="198780" y="-4620"/>
            <a:ext cx="7886700" cy="519112"/>
          </a:xfrm>
          <a:prstGeom prst="rect">
            <a:avLst/>
          </a:prstGeom>
        </p:spPr>
        <p:txBody>
          <a:bodyPr anchor="ctr">
            <a:normAutofit/>
          </a:bodyPr>
          <a:lstStyle>
            <a:lvl1pPr algn="l" defTabSz="457200" rtl="0" eaLnBrk="1" latinLnBrk="0" hangingPunct="1">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smtClean="0">
                <a:solidFill>
                  <a:schemeClr val="bg1"/>
                </a:solidFill>
              </a:rPr>
              <a:t> 产品规格</a:t>
            </a:r>
            <a:r>
              <a:rPr lang="en-US" altLang="zh-CN" dirty="0" smtClean="0">
                <a:solidFill>
                  <a:schemeClr val="bg1"/>
                </a:solidFill>
              </a:rPr>
              <a:t>-</a:t>
            </a:r>
            <a:r>
              <a:rPr lang="zh-CN" altLang="en-US" dirty="0" smtClean="0">
                <a:solidFill>
                  <a:schemeClr val="bg1"/>
                </a:solidFill>
              </a:rPr>
              <a:t>信创型号</a:t>
            </a:r>
            <a:endParaRPr lang="zh-CN" altLang="en-US" dirty="0">
              <a:solidFill>
                <a:schemeClr val="bg1"/>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2526467774"/>
              </p:ext>
            </p:extLst>
          </p:nvPr>
        </p:nvGraphicFramePr>
        <p:xfrm>
          <a:off x="144379" y="542052"/>
          <a:ext cx="8807116" cy="4312574"/>
        </p:xfrm>
        <a:graphic>
          <a:graphicData uri="http://schemas.openxmlformats.org/drawingml/2006/table">
            <a:tbl>
              <a:tblPr/>
              <a:tblGrid>
                <a:gridCol w="1188960">
                  <a:extLst>
                    <a:ext uri="{9D8B030D-6E8A-4147-A177-3AD203B41FA5}">
                      <a16:colId xmlns:a16="http://schemas.microsoft.com/office/drawing/2014/main" val="20000"/>
                    </a:ext>
                  </a:extLst>
                </a:gridCol>
                <a:gridCol w="3434775">
                  <a:extLst>
                    <a:ext uri="{9D8B030D-6E8A-4147-A177-3AD203B41FA5}">
                      <a16:colId xmlns:a16="http://schemas.microsoft.com/office/drawing/2014/main" val="20001"/>
                    </a:ext>
                  </a:extLst>
                </a:gridCol>
                <a:gridCol w="4183381">
                  <a:extLst>
                    <a:ext uri="{9D8B030D-6E8A-4147-A177-3AD203B41FA5}">
                      <a16:colId xmlns:a16="http://schemas.microsoft.com/office/drawing/2014/main" val="20002"/>
                    </a:ext>
                  </a:extLst>
                </a:gridCol>
              </a:tblGrid>
              <a:tr h="238895">
                <a:tc>
                  <a:txBody>
                    <a:bodyPr/>
                    <a:lstStyle/>
                    <a:p>
                      <a:pPr algn="ctr" fontAlgn="ctr"/>
                      <a:r>
                        <a:rPr lang="zh-CN" altLang="en-US" sz="1100" b="1" i="0" u="none" strike="noStrike" dirty="0">
                          <a:solidFill>
                            <a:srgbClr val="FFFFFF"/>
                          </a:solidFill>
                          <a:effectLst/>
                          <a:latin typeface="微软雅黑" panose="020B0503020204020204" pitchFamily="34" charset="-122"/>
                          <a:ea typeface="微软雅黑" panose="020B0503020204020204" pitchFamily="34" charset="-122"/>
                        </a:rPr>
                        <a:t>子项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smtClean="0">
                          <a:solidFill>
                            <a:srgbClr val="FFFFFF"/>
                          </a:solidFill>
                          <a:effectLst/>
                          <a:latin typeface="微软雅黑" panose="020B0503020204020204" pitchFamily="34" charset="-122"/>
                          <a:ea typeface="微软雅黑" panose="020B0503020204020204" pitchFamily="34" charset="-122"/>
                        </a:rPr>
                        <a:t>BR-LSIB2511-C-HS</a:t>
                      </a:r>
                      <a:endParaRPr lang="en-US" sz="11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smtClean="0">
                          <a:solidFill>
                            <a:srgbClr val="FFFFFF"/>
                          </a:solidFill>
                          <a:effectLst/>
                          <a:latin typeface="微软雅黑" panose="020B0503020204020204" pitchFamily="34" charset="-122"/>
                          <a:ea typeface="微软雅黑" panose="020B0503020204020204" pitchFamily="34" charset="-122"/>
                        </a:rPr>
                        <a:t>BR-LSIB2512-C-HS</a:t>
                      </a:r>
                      <a:endParaRPr lang="en-US" sz="11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000"/>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尺寸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895">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CPU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32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线程</a:t>
                      </a:r>
                      <a:br>
                        <a:rPr lang="zh-CN" altLang="en-US" sz="900" b="0" i="0" u="none" strike="noStrike">
                          <a:solidFill>
                            <a:srgbClr val="000000"/>
                          </a:solidFill>
                          <a:effectLst/>
                          <a:latin typeface="微软雅黑" panose="020B0503020204020204" pitchFamily="34" charset="-122"/>
                          <a:ea typeface="微软雅黑" panose="020B0503020204020204" pitchFamily="34" charset="-122"/>
                        </a:rPr>
                      </a:b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海光 </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5380 (16C,2.5GHz)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32</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颗海光 </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5380 (16C,2.5GHz)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内存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128G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192G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操作系统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42944">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具备国产化数据库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err="1">
                          <a:solidFill>
                            <a:srgbClr val="000000"/>
                          </a:solidFill>
                          <a:effectLst/>
                          <a:latin typeface="微软雅黑" panose="020B0503020204020204" pitchFamily="34" charset="-122"/>
                          <a:ea typeface="微软雅黑" panose="020B0503020204020204" pitchFamily="34" charset="-122"/>
                        </a:rPr>
                        <a:t>greatsql</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（用于存储用户表、系统属性、图表、数据源、解析规则、</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SAE</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分析规则以及预案配置等重要数据，以此全面替代了原先使用的</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MySQL</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err="1">
                          <a:solidFill>
                            <a:srgbClr val="000000"/>
                          </a:solidFill>
                          <a:effectLst/>
                          <a:latin typeface="微软雅黑" panose="020B0503020204020204" pitchFamily="34" charset="-122"/>
                          <a:ea typeface="微软雅黑" panose="020B0503020204020204" pitchFamily="34" charset="-122"/>
                        </a:rPr>
                        <a:t>greatsql</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（用于存储用户表、系统属性、图表、数据源、解析规则、</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SAE</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分析规则以及预案配置等重要数据，以此全面替代了原先使用的</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MySQL</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8895">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存储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en-US" altLang="zh-CN" sz="900" b="0"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数据盘：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6*4TB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zh-CN" altLang="en-US" sz="900" b="0" i="0" u="none" strike="noStrike" dirty="0" smtClean="0">
                          <a:solidFill>
                            <a:srgbClr val="000000"/>
                          </a:solidFill>
                          <a:effectLst/>
                          <a:latin typeface="微软雅黑" panose="020B0503020204020204" pitchFamily="34" charset="-122"/>
                          <a:ea typeface="微软雅黑" panose="020B0503020204020204" pitchFamily="34" charset="-122"/>
                        </a:rPr>
                        <a:t>数据</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6*6TB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9448">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RAID</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9448">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USB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USB2.0 * 2+USB3.0*4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USB2.0 * 2+USB3.0*4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管理口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550W AC </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冗余电源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550W AC </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冗余电源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其它</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静态导轨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静态导轨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处理性能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1Gbps</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流量接入</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+1000</a:t>
                      </a:r>
                      <a:r>
                        <a:rPr lang="en-US" sz="900" b="0" i="0" u="none" strike="noStrike">
                          <a:solidFill>
                            <a:srgbClr val="000000"/>
                          </a:solidFill>
                          <a:effectLst/>
                          <a:latin typeface="微软雅黑" panose="020B0503020204020204" pitchFamily="34" charset="-122"/>
                          <a:ea typeface="微软雅黑" panose="020B0503020204020204" pitchFamily="34" charset="-122"/>
                        </a:rPr>
                        <a:t>EPS</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日志接入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2Gbps</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流量接入</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+2000</a:t>
                      </a:r>
                      <a:r>
                        <a:rPr lang="en-US" sz="900" b="0" i="0" u="none" strike="noStrike">
                          <a:solidFill>
                            <a:srgbClr val="000000"/>
                          </a:solidFill>
                          <a:effectLst/>
                          <a:latin typeface="微软雅黑" panose="020B0503020204020204" pitchFamily="34" charset="-122"/>
                          <a:ea typeface="微软雅黑" panose="020B0503020204020204" pitchFamily="34" charset="-122"/>
                        </a:rPr>
                        <a:t>EPS</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日志接入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19448">
                <a:tc>
                  <a:txBody>
                    <a:bodyPr/>
                    <a:lstStyle/>
                    <a:p>
                      <a:pPr algn="l" fontAlgn="b"/>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a:solidFill>
                            <a:srgbClr val="000000"/>
                          </a:solidFill>
                          <a:effectLst/>
                          <a:latin typeface="微软雅黑" panose="020B0503020204020204" pitchFamily="34" charset="-122"/>
                          <a:ea typeface="微软雅黑" panose="020B0503020204020204" pitchFamily="34" charset="-122"/>
                        </a:rPr>
                        <a:t>与平台成套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rPr>
                        <a:t>与平台成套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机箱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机架式工控机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机架式服务器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19448">
                <a:tc>
                  <a:txBody>
                    <a:bodyPr/>
                    <a:lstStyle/>
                    <a:p>
                      <a:pPr algn="ctr" fontAlgn="ctr"/>
                      <a:r>
                        <a:rPr lang="en-US" sz="900" b="0" i="0" u="none" strike="noStrike" dirty="0">
                          <a:solidFill>
                            <a:srgbClr val="000000"/>
                          </a:solidFill>
                          <a:effectLst/>
                          <a:latin typeface="微软雅黑" panose="020B0503020204020204" pitchFamily="34" charset="-122"/>
                          <a:ea typeface="微软雅黑" panose="020B0503020204020204" pitchFamily="34" charset="-122"/>
                        </a:rPr>
                        <a:t>CPU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8</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CPU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（海光）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32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CPU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（海光）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操作系统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内存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32G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64G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磁盘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1*4T SATA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1*4T SATA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管理口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1*RJ45  Console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1*RJ45  Console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19448">
                <a:tc>
                  <a:txBody>
                    <a:bodyPr/>
                    <a:lstStyle/>
                    <a:p>
                      <a:pPr algn="ctr" fontAlgn="ctr"/>
                      <a:r>
                        <a:rPr lang="en-US" sz="900" b="0" i="0" u="none" strike="noStrike" dirty="0">
                          <a:solidFill>
                            <a:srgbClr val="000000"/>
                          </a:solidFill>
                          <a:effectLst/>
                          <a:latin typeface="微软雅黑" panose="020B0503020204020204" pitchFamily="34" charset="-122"/>
                          <a:ea typeface="微软雅黑" panose="020B0503020204020204" pitchFamily="34" charset="-122"/>
                        </a:rPr>
                        <a:t>USB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dirty="0">
                          <a:solidFill>
                            <a:srgbClr val="000000"/>
                          </a:solidFill>
                          <a:effectLst/>
                          <a:latin typeface="微软雅黑" panose="020B0503020204020204" pitchFamily="34" charset="-122"/>
                          <a:ea typeface="微软雅黑" panose="020B0503020204020204" pitchFamily="34" charset="-122"/>
                        </a:rPr>
                        <a:t>USB2.0 *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dirty="0">
                          <a:solidFill>
                            <a:srgbClr val="000000"/>
                          </a:solidFill>
                          <a:effectLst/>
                          <a:latin typeface="微软雅黑" panose="020B0503020204020204" pitchFamily="34" charset="-122"/>
                          <a:ea typeface="微软雅黑" panose="020B0503020204020204" pitchFamily="34" charset="-122"/>
                        </a:rPr>
                        <a:t>USB2.0 * </a:t>
                      </a:r>
                      <a:r>
                        <a:rPr lang="en-US" sz="900" b="0" i="0" u="none" strike="noStrike" dirty="0" smtClean="0">
                          <a:solidFill>
                            <a:srgbClr val="000000"/>
                          </a:solidFill>
                          <a:effectLst/>
                          <a:latin typeface="微软雅黑" panose="020B0503020204020204" pitchFamily="34" charset="-122"/>
                          <a:ea typeface="微软雅黑" panose="020B0503020204020204" pitchFamily="34" charset="-122"/>
                        </a:rPr>
                        <a:t>1+USB3.0*2</a:t>
                      </a:r>
                      <a:endParaRPr 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接口扩展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3</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扩展槽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smtClean="0">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dirty="0" smtClean="0">
                          <a:solidFill>
                            <a:srgbClr val="000000"/>
                          </a:solidFill>
                          <a:effectLst/>
                          <a:latin typeface="微软雅黑" panose="020B0503020204020204" pitchFamily="34" charset="-122"/>
                          <a:ea typeface="微软雅黑" panose="020B0503020204020204" pitchFamily="34" charset="-122"/>
                        </a:rPr>
                        <a:t>扩展槽</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网络接口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4*GE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en-US" sz="900" b="0" i="0" u="none" strike="noStrike">
                          <a:solidFill>
                            <a:srgbClr val="000000"/>
                          </a:solidFill>
                          <a:effectLst/>
                          <a:latin typeface="微软雅黑" panose="020B0503020204020204" pitchFamily="34" charset="-122"/>
                          <a:ea typeface="微软雅黑" panose="020B0503020204020204" pitchFamily="34" charset="-122"/>
                        </a:rPr>
                        <a:t>GE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2*GE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+2*10</a:t>
                      </a:r>
                      <a:r>
                        <a:rPr lang="en-US" sz="900" b="0" i="0" u="none" strike="noStrike">
                          <a:solidFill>
                            <a:srgbClr val="000000"/>
                          </a:solidFill>
                          <a:effectLst/>
                          <a:latin typeface="微软雅黑" panose="020B0503020204020204" pitchFamily="34" charset="-122"/>
                          <a:ea typeface="微软雅黑" panose="020B0503020204020204" pitchFamily="34" charset="-122"/>
                        </a:rPr>
                        <a:t>GE</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工作环境</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温度</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0</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℃至</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40</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℃，湿度</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5%</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至</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95%</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（非冷凝）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温度</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0</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℃至</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℃，湿度</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5%</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至</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95%</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（非冷凝）</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350W</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冗余电源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550W</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冗余电源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119448">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吞吐量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微软雅黑" panose="020B0503020204020204" pitchFamily="34" charset="-122"/>
                          <a:ea typeface="微软雅黑" panose="020B0503020204020204" pitchFamily="34" charset="-122"/>
                        </a:rPr>
                        <a:t>1Gbps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微软雅黑" panose="020B0503020204020204" pitchFamily="34" charset="-122"/>
                          <a:ea typeface="微软雅黑" panose="020B0503020204020204" pitchFamily="34" charset="-122"/>
                        </a:rPr>
                        <a:t>2Gbps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540015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0410" y="99067"/>
            <a:ext cx="7886700" cy="324678"/>
          </a:xfrm>
          <a:prstGeom prst="rect">
            <a:avLst/>
          </a:prstGeom>
        </p:spPr>
        <p:txBody>
          <a:bodyPr anchor="ctr">
            <a:normAutofit fontScale="90000"/>
          </a:bodyPr>
          <a:lstStyle/>
          <a:p>
            <a:r>
              <a:rPr lang="en-US" altLang="zh-CN" dirty="0" smtClean="0">
                <a:solidFill>
                  <a:schemeClr val="bg1"/>
                </a:solidFill>
              </a:rPr>
              <a:t>360</a:t>
            </a:r>
            <a:r>
              <a:rPr lang="zh-CN" altLang="en-US" dirty="0" smtClean="0">
                <a:solidFill>
                  <a:schemeClr val="bg1"/>
                </a:solidFill>
              </a:rPr>
              <a:t>态势感知一体机（大流量型号）</a:t>
            </a:r>
            <a:r>
              <a:rPr lang="zh-CN" altLang="en-US" dirty="0" smtClean="0">
                <a:solidFill>
                  <a:srgbClr val="FF0000"/>
                </a:solidFill>
              </a:rPr>
              <a:t>待发布</a:t>
            </a:r>
          </a:p>
        </p:txBody>
      </p:sp>
      <p:graphicFrame>
        <p:nvGraphicFramePr>
          <p:cNvPr id="4" name="表格 3"/>
          <p:cNvGraphicFramePr>
            <a:graphicFrameLocks noGrp="1"/>
          </p:cNvGraphicFramePr>
          <p:nvPr/>
        </p:nvGraphicFramePr>
        <p:xfrm>
          <a:off x="1" y="542052"/>
          <a:ext cx="9143999" cy="1575070"/>
        </p:xfrm>
        <a:graphic>
          <a:graphicData uri="http://schemas.openxmlformats.org/drawingml/2006/table">
            <a:tbl>
              <a:tblPr/>
              <a:tblGrid>
                <a:gridCol w="1234439">
                  <a:extLst>
                    <a:ext uri="{9D8B030D-6E8A-4147-A177-3AD203B41FA5}">
                      <a16:colId xmlns:a16="http://schemas.microsoft.com/office/drawing/2014/main" val="20000"/>
                    </a:ext>
                  </a:extLst>
                </a:gridCol>
                <a:gridCol w="3566159">
                  <a:extLst>
                    <a:ext uri="{9D8B030D-6E8A-4147-A177-3AD203B41FA5}">
                      <a16:colId xmlns:a16="http://schemas.microsoft.com/office/drawing/2014/main" val="20001"/>
                    </a:ext>
                  </a:extLst>
                </a:gridCol>
                <a:gridCol w="4343401">
                  <a:extLst>
                    <a:ext uri="{9D8B030D-6E8A-4147-A177-3AD203B41FA5}">
                      <a16:colId xmlns:a16="http://schemas.microsoft.com/office/drawing/2014/main" val="20002"/>
                    </a:ext>
                  </a:extLst>
                </a:gridCol>
              </a:tblGrid>
              <a:tr h="238895">
                <a:tc>
                  <a:txBody>
                    <a:bodyPr/>
                    <a:lstStyle/>
                    <a:p>
                      <a:pPr algn="ctr" fontAlgn="ctr"/>
                      <a:r>
                        <a:rPr lang="zh-CN" altLang="en-US" sz="1100" b="1" i="0" u="none" strike="noStrike" dirty="0">
                          <a:solidFill>
                            <a:srgbClr val="FFFFFF"/>
                          </a:solidFill>
                          <a:effectLst/>
                          <a:latin typeface="微软雅黑" panose="020B0503020204020204" pitchFamily="34" charset="-122"/>
                          <a:ea typeface="微软雅黑" panose="020B0503020204020204" pitchFamily="34" charset="-122"/>
                        </a:rPr>
                        <a:t>子项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a:solidFill>
                            <a:srgbClr val="FFFFFF"/>
                          </a:solidFill>
                          <a:effectLst/>
                          <a:latin typeface="微软雅黑" panose="020B0503020204020204" pitchFamily="34" charset="-122"/>
                          <a:ea typeface="微软雅黑" panose="020B0503020204020204" pitchFamily="34" charset="-122"/>
                        </a:rPr>
                        <a:t>5G</a:t>
                      </a:r>
                      <a:r>
                        <a:rPr lang="zh-CN" altLang="en-US" sz="1100" b="1" i="0" u="none" strike="noStrike" dirty="0">
                          <a:solidFill>
                            <a:srgbClr val="FFFFFF"/>
                          </a:solidFill>
                          <a:effectLst/>
                          <a:latin typeface="微软雅黑" panose="020B0503020204020204" pitchFamily="34" charset="-122"/>
                          <a:ea typeface="微软雅黑" panose="020B0503020204020204" pitchFamily="34" charset="-122"/>
                        </a:rPr>
                        <a:t>型号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smtClean="0">
                          <a:solidFill>
                            <a:srgbClr val="FFFFFF"/>
                          </a:solidFill>
                          <a:effectLst/>
                          <a:latin typeface="微软雅黑" panose="020B0503020204020204" pitchFamily="34" charset="-122"/>
                          <a:ea typeface="微软雅黑" panose="020B0503020204020204" pitchFamily="34" charset="-122"/>
                        </a:rPr>
                        <a:t>10G</a:t>
                      </a:r>
                      <a:endParaRPr lang="en-US" sz="11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000"/>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尺寸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895">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CPU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32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
                      </a:r>
                      <a:br>
                        <a:rPr lang="zh-CN" altLang="en-US" sz="900" b="0" i="0" u="none" strike="noStrike">
                          <a:solidFill>
                            <a:srgbClr val="000000"/>
                          </a:solidFill>
                          <a:effectLst/>
                          <a:latin typeface="微软雅黑" panose="020B0503020204020204" pitchFamily="34" charset="-122"/>
                          <a:ea typeface="微软雅黑" panose="020B0503020204020204" pitchFamily="34" charset="-122"/>
                        </a:rPr>
                      </a:b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颗</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intel 4314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24</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48</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颗海光 </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5318Y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内存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256G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384G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操作系统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openEuler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openEuler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8895">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存储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en-US" altLang="zh-CN" sz="900" b="0"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数据盘：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8*6TB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zh-CN" altLang="en-US" sz="900" b="0" i="0" u="none" strike="noStrike" dirty="0" smtClean="0">
                          <a:solidFill>
                            <a:srgbClr val="000000"/>
                          </a:solidFill>
                          <a:effectLst/>
                          <a:latin typeface="微软雅黑" panose="020B0503020204020204" pitchFamily="34" charset="-122"/>
                          <a:ea typeface="微软雅黑" panose="020B0503020204020204" pitchFamily="34" charset="-122"/>
                        </a:rPr>
                        <a:t>数据</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12T*8TB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9448">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RAID</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管理口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处理性能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25000EPS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50000EPS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3" name="表格 2"/>
          <p:cNvGraphicFramePr>
            <a:graphicFrameLocks noGrp="1"/>
          </p:cNvGraphicFramePr>
          <p:nvPr/>
        </p:nvGraphicFramePr>
        <p:xfrm>
          <a:off x="1" y="2235597"/>
          <a:ext cx="9143999" cy="2118014"/>
        </p:xfrm>
        <a:graphic>
          <a:graphicData uri="http://schemas.openxmlformats.org/drawingml/2006/table">
            <a:tbl>
              <a:tblPr/>
              <a:tblGrid>
                <a:gridCol w="1234439">
                  <a:extLst>
                    <a:ext uri="{9D8B030D-6E8A-4147-A177-3AD203B41FA5}">
                      <a16:colId xmlns:a16="http://schemas.microsoft.com/office/drawing/2014/main" val="20000"/>
                    </a:ext>
                  </a:extLst>
                </a:gridCol>
                <a:gridCol w="3566159">
                  <a:extLst>
                    <a:ext uri="{9D8B030D-6E8A-4147-A177-3AD203B41FA5}">
                      <a16:colId xmlns:a16="http://schemas.microsoft.com/office/drawing/2014/main" val="20001"/>
                    </a:ext>
                  </a:extLst>
                </a:gridCol>
                <a:gridCol w="4343401">
                  <a:extLst>
                    <a:ext uri="{9D8B030D-6E8A-4147-A177-3AD203B41FA5}">
                      <a16:colId xmlns:a16="http://schemas.microsoft.com/office/drawing/2014/main" val="20002"/>
                    </a:ext>
                  </a:extLst>
                </a:gridCol>
              </a:tblGrid>
              <a:tr h="238895">
                <a:tc>
                  <a:txBody>
                    <a:bodyPr/>
                    <a:lstStyle/>
                    <a:p>
                      <a:pPr algn="ctr" fontAlgn="ctr"/>
                      <a:r>
                        <a:rPr lang="zh-CN" altLang="en-US" sz="1100" b="1" i="0" u="none" strike="noStrike" dirty="0">
                          <a:solidFill>
                            <a:srgbClr val="FFFFFF"/>
                          </a:solidFill>
                          <a:effectLst/>
                          <a:latin typeface="微软雅黑" panose="020B0503020204020204" pitchFamily="34" charset="-122"/>
                          <a:ea typeface="微软雅黑" panose="020B0503020204020204" pitchFamily="34" charset="-122"/>
                        </a:rPr>
                        <a:t>子项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a:solidFill>
                            <a:srgbClr val="FFFFFF"/>
                          </a:solidFill>
                          <a:effectLst/>
                          <a:latin typeface="微软雅黑" panose="020B0503020204020204" pitchFamily="34" charset="-122"/>
                          <a:ea typeface="微软雅黑" panose="020B0503020204020204" pitchFamily="34" charset="-122"/>
                        </a:rPr>
                        <a:t>5G</a:t>
                      </a:r>
                      <a:r>
                        <a:rPr lang="zh-CN" altLang="en-US" sz="1100" b="1" i="0" u="none" strike="noStrike" dirty="0">
                          <a:solidFill>
                            <a:srgbClr val="FFFFFF"/>
                          </a:solidFill>
                          <a:effectLst/>
                          <a:latin typeface="微软雅黑" panose="020B0503020204020204" pitchFamily="34" charset="-122"/>
                          <a:ea typeface="微软雅黑" panose="020B0503020204020204" pitchFamily="34" charset="-122"/>
                        </a:rPr>
                        <a:t>型号（信创）</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n-US" sz="1100" b="1" i="0" u="none" strike="noStrike" dirty="0" smtClean="0">
                          <a:solidFill>
                            <a:srgbClr val="FFFFFF"/>
                          </a:solidFill>
                          <a:effectLst/>
                          <a:latin typeface="微软雅黑" panose="020B0503020204020204" pitchFamily="34" charset="-122"/>
                          <a:ea typeface="微软雅黑" panose="020B0503020204020204" pitchFamily="34" charset="-122"/>
                        </a:rPr>
                        <a:t>10G</a:t>
                      </a:r>
                      <a:r>
                        <a:rPr lang="zh-CN" altLang="en-US" sz="1100" b="1" i="0" u="none" strike="noStrike" dirty="0" smtClean="0">
                          <a:solidFill>
                            <a:srgbClr val="FFFFFF"/>
                          </a:solidFill>
                          <a:effectLst/>
                          <a:latin typeface="微软雅黑" panose="020B0503020204020204" pitchFamily="34" charset="-122"/>
                          <a:ea typeface="微软雅黑" panose="020B0503020204020204" pitchFamily="34" charset="-122"/>
                        </a:rPr>
                        <a:t>（信创）</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10000"/>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尺寸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2U</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服务器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895">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CPU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zh-CN" sz="900" b="0" i="0" u="none" strike="noStrike">
                          <a:solidFill>
                            <a:srgbClr val="000000"/>
                          </a:solidFill>
                          <a:effectLst/>
                          <a:latin typeface="微软雅黑" panose="020B0503020204020204" pitchFamily="34" charset="-122"/>
                          <a:ea typeface="微软雅黑" panose="020B0503020204020204" pitchFamily="34" charset="-122"/>
                        </a:rPr>
                        <a:t>16</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32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
                      </a:r>
                      <a:br>
                        <a:rPr lang="zh-CN" altLang="en-US" sz="900" b="0" i="0" u="none" strike="noStrike">
                          <a:solidFill>
                            <a:srgbClr val="000000"/>
                          </a:solidFill>
                          <a:effectLst/>
                          <a:latin typeface="微软雅黑" panose="020B0503020204020204" pitchFamily="34" charset="-122"/>
                          <a:ea typeface="微软雅黑" panose="020B0503020204020204" pitchFamily="34" charset="-122"/>
                        </a:rPr>
                      </a:b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颗海光</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 5380 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24</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核心</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48</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线程*</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颗海光 </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7360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内存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256G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微软雅黑" panose="020B0503020204020204" pitchFamily="34" charset="-122"/>
                          <a:ea typeface="微软雅黑" panose="020B0503020204020204" pitchFamily="34" charset="-122"/>
                        </a:rPr>
                        <a:t>384G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操作系统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银河麒麟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42944">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具备国产化数据库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err="1">
                          <a:solidFill>
                            <a:srgbClr val="000000"/>
                          </a:solidFill>
                          <a:effectLst/>
                          <a:latin typeface="微软雅黑" panose="020B0503020204020204" pitchFamily="34" charset="-122"/>
                          <a:ea typeface="微软雅黑" panose="020B0503020204020204" pitchFamily="34" charset="-122"/>
                        </a:rPr>
                        <a:t>greatsql</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（用于存储用户表、系统属性、图表、数据源、解析规则、</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SAE</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分析规则以及预案配置等重要数据，以此全面替代了原先使用的</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MySQL</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dirty="0" err="1">
                          <a:solidFill>
                            <a:srgbClr val="000000"/>
                          </a:solidFill>
                          <a:effectLst/>
                          <a:latin typeface="微软雅黑" panose="020B0503020204020204" pitchFamily="34" charset="-122"/>
                          <a:ea typeface="微软雅黑" panose="020B0503020204020204" pitchFamily="34" charset="-122"/>
                        </a:rPr>
                        <a:t>greatsql</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
                      </a:r>
                      <a:b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b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（用于存储用户表、系统属性、图表、数据源、解析规则、</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SAE</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分析规则以及预案配置等重要数据，以此全面替代了原先使用的</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MySQL</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8895">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存储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en-US" altLang="zh-CN" sz="900" b="0"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数据盘：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8*6TB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系统盘：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1*960GB SSD     </a:t>
                      </a:r>
                      <a:r>
                        <a:rPr lang="zh-CN" altLang="en-US" sz="900" b="0" i="0" u="none" strike="noStrike" dirty="0" smtClean="0">
                          <a:solidFill>
                            <a:srgbClr val="000000"/>
                          </a:solidFill>
                          <a:effectLst/>
                          <a:latin typeface="微软雅黑" panose="020B0503020204020204" pitchFamily="34" charset="-122"/>
                          <a:ea typeface="微软雅黑" panose="020B0503020204020204" pitchFamily="34" charset="-122"/>
                        </a:rPr>
                        <a:t>数据</a:t>
                      </a: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rPr>
                        <a:t>盘：</a:t>
                      </a: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rPr>
                        <a:t>12T*8TB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9448">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RAID</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√（出厂默认</a:t>
                      </a:r>
                      <a:r>
                        <a:rPr lang="en-US" sz="900" b="0" i="0" u="none" strike="noStrike">
                          <a:solidFill>
                            <a:srgbClr val="000000"/>
                          </a:solidFill>
                          <a:effectLst/>
                          <a:latin typeface="微软雅黑" panose="020B0503020204020204" pitchFamily="34" charset="-122"/>
                          <a:ea typeface="微软雅黑" panose="020B0503020204020204" pitchFamily="34" charset="-122"/>
                        </a:rPr>
                        <a:t>raid5）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管理口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个千兆电口</a:t>
                      </a: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a:t>
                      </a: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个万兆光口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19448">
                <a:tc>
                  <a:txBody>
                    <a:bodyPr/>
                    <a:lstStyle/>
                    <a:p>
                      <a:pPr algn="ctr" fontAlgn="ctr"/>
                      <a:r>
                        <a:rPr lang="zh-CN" altLang="en-US" sz="900" b="0" i="0" u="none" strike="noStrike">
                          <a:solidFill>
                            <a:srgbClr val="000000"/>
                          </a:solidFill>
                          <a:effectLst/>
                          <a:latin typeface="微软雅黑" panose="020B0503020204020204" pitchFamily="34" charset="-122"/>
                          <a:ea typeface="微软雅黑" panose="020B0503020204020204" pitchFamily="34" charset="-122"/>
                        </a:rPr>
                        <a:t>处理性能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900" b="0" i="0" u="none" strike="noStrike">
                          <a:solidFill>
                            <a:srgbClr val="000000"/>
                          </a:solidFill>
                          <a:effectLst/>
                          <a:latin typeface="微软雅黑" panose="020B0503020204020204" pitchFamily="34" charset="-122"/>
                          <a:ea typeface="微软雅黑" panose="020B0503020204020204" pitchFamily="34" charset="-122"/>
                        </a:rPr>
                        <a:t>25000EPS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微软雅黑" panose="020B0503020204020204" pitchFamily="34" charset="-122"/>
                          <a:ea typeface="微软雅黑" panose="020B0503020204020204" pitchFamily="34" charset="-122"/>
                        </a:rPr>
                        <a:t>50000EPS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文本框 4"/>
          <p:cNvSpPr txBox="1"/>
          <p:nvPr/>
        </p:nvSpPr>
        <p:spPr>
          <a:xfrm>
            <a:off x="713740" y="4446270"/>
            <a:ext cx="4165600" cy="506730"/>
          </a:xfrm>
          <a:prstGeom prst="rect">
            <a:avLst/>
          </a:prstGeom>
          <a:noFill/>
        </p:spPr>
        <p:txBody>
          <a:bodyPr wrap="none" rtlCol="0">
            <a:spAutoFit/>
          </a:bodyPr>
          <a:lstStyle/>
          <a:p>
            <a:pPr indent="0" fontAlgn="auto">
              <a:lnSpc>
                <a:spcPct val="150000"/>
              </a:lnSpc>
            </a:pPr>
            <a:r>
              <a:rPr lang="en-US" altLang="zh-CN"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、大流量场景往往需要多个探针，故</a:t>
            </a:r>
            <a:r>
              <a:rPr lang="en-US" altLang="zh-CN"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5G</a:t>
            </a:r>
            <a:r>
              <a:rPr lang="zh-CN" altLang="en-US"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10G</a:t>
            </a:r>
            <a:r>
              <a:rPr lang="zh-CN" altLang="en-US"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性型号将不在绑定探针进行销售</a:t>
            </a:r>
          </a:p>
          <a:p>
            <a:pPr indent="0" fontAlgn="auto">
              <a:lnSpc>
                <a:spcPct val="150000"/>
              </a:lnSpc>
            </a:pPr>
            <a:r>
              <a:rPr lang="en-US" altLang="zh-CN"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9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、型号正在发布流程中</a:t>
            </a:r>
          </a:p>
        </p:txBody>
      </p:sp>
    </p:spTree>
    <p:extLst>
      <p:ext uri="{BB962C8B-B14F-4D97-AF65-F5344CB8AC3E}">
        <p14:creationId xmlns:p14="http://schemas.microsoft.com/office/powerpoint/2010/main" val="1243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产品优势</a:t>
            </a:r>
          </a:p>
        </p:txBody>
      </p:sp>
      <p:sp>
        <p:nvSpPr>
          <p:cNvPr id="20" name="iṥḻîḑè">
            <a:extLst>
              <a:ext uri="{FF2B5EF4-FFF2-40B4-BE49-F238E27FC236}">
                <a16:creationId xmlns:a16="http://schemas.microsoft.com/office/drawing/2014/main" id="{AC321F9B-F99D-44D6-95EE-4CF3F8A760F8}"/>
              </a:ext>
            </a:extLst>
          </p:cNvPr>
          <p:cNvSpPr/>
          <p:nvPr/>
        </p:nvSpPr>
        <p:spPr bwMode="auto">
          <a:xfrm flipH="1">
            <a:off x="476333" y="1303508"/>
            <a:ext cx="2916053" cy="62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Clr>
                <a:srgbClr val="009973"/>
              </a:buClr>
              <a:buFont typeface="Wingdings" panose="05000000000000000000" pitchFamily="2" charset="2"/>
              <a:buChar char="p"/>
            </a:pPr>
            <a:r>
              <a:rPr lang="zh-CN" altLang="en-US" sz="800" dirty="0">
                <a:latin typeface="+mj-ea"/>
                <a:ea typeface="+mj-ea"/>
              </a:rPr>
              <a:t>引入</a:t>
            </a:r>
            <a:r>
              <a:rPr lang="en-US" altLang="zh-CN" sz="800" dirty="0">
                <a:latin typeface="+mj-ea"/>
                <a:ea typeface="+mj-ea"/>
              </a:rPr>
              <a:t>XDR</a:t>
            </a:r>
            <a:r>
              <a:rPr lang="zh-CN" altLang="en-US" sz="800" dirty="0">
                <a:latin typeface="+mj-ea"/>
                <a:ea typeface="+mj-ea"/>
              </a:rPr>
              <a:t>理念，支持接入流量、终端、浏览器、资漏以及更多第三方安全设备数据，深度融合关联多维安全数据，构建立体式安全平台。</a:t>
            </a:r>
            <a:endParaRPr lang="en-US" altLang="zh-CN" sz="800" dirty="0">
              <a:latin typeface="+mj-ea"/>
              <a:ea typeface="+mj-ea"/>
            </a:endParaRPr>
          </a:p>
        </p:txBody>
      </p:sp>
      <p:sp>
        <p:nvSpPr>
          <p:cNvPr id="21" name="ïṩlïḑe">
            <a:extLst>
              <a:ext uri="{FF2B5EF4-FFF2-40B4-BE49-F238E27FC236}">
                <a16:creationId xmlns:a16="http://schemas.microsoft.com/office/drawing/2014/main" id="{3495B739-E5A7-4F4A-95FD-24BDFE4B18B1}"/>
              </a:ext>
            </a:extLst>
          </p:cNvPr>
          <p:cNvSpPr txBox="1"/>
          <p:nvPr/>
        </p:nvSpPr>
        <p:spPr bwMode="auto">
          <a:xfrm flipH="1">
            <a:off x="1359232" y="1012810"/>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200" b="1" dirty="0">
                <a:solidFill>
                  <a:srgbClr val="009973"/>
                </a:solidFill>
                <a:latin typeface="+mj-ea"/>
                <a:ea typeface="+mj-ea"/>
              </a:rPr>
              <a:t>网端融合，立体防护</a:t>
            </a:r>
            <a:endParaRPr lang="en-US" altLang="zh-CN" sz="1200" b="1" dirty="0">
              <a:solidFill>
                <a:srgbClr val="009973"/>
              </a:solidFill>
              <a:latin typeface="+mj-ea"/>
              <a:ea typeface="+mj-ea"/>
            </a:endParaRPr>
          </a:p>
        </p:txBody>
      </p:sp>
      <p:sp>
        <p:nvSpPr>
          <p:cNvPr id="23" name="íšľïḍê">
            <a:extLst>
              <a:ext uri="{FF2B5EF4-FFF2-40B4-BE49-F238E27FC236}">
                <a16:creationId xmlns:a16="http://schemas.microsoft.com/office/drawing/2014/main" id="{AC321F9B-F99D-44D6-95EE-4CF3F8A760F8}"/>
              </a:ext>
            </a:extLst>
          </p:cNvPr>
          <p:cNvSpPr/>
          <p:nvPr/>
        </p:nvSpPr>
        <p:spPr bwMode="auto">
          <a:xfrm>
            <a:off x="5656753" y="1236369"/>
            <a:ext cx="3050218" cy="62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70000"/>
              </a:lnSpc>
              <a:buClr>
                <a:srgbClr val="009973"/>
              </a:buClr>
              <a:buFont typeface="Wingdings" panose="05000000000000000000" pitchFamily="2" charset="2"/>
              <a:buChar char="p"/>
            </a:pPr>
            <a:r>
              <a:rPr lang="zh-CN" altLang="en-US" sz="800" dirty="0">
                <a:latin typeface="+mj-ea"/>
                <a:ea typeface="+mj-ea"/>
              </a:rPr>
              <a:t>轻量级系统部署，</a:t>
            </a:r>
            <a:r>
              <a:rPr lang="en-US" altLang="zh-CN" sz="800" dirty="0">
                <a:latin typeface="+mj-ea"/>
                <a:ea typeface="+mj-ea"/>
              </a:rPr>
              <a:t>XDR</a:t>
            </a:r>
            <a:r>
              <a:rPr lang="zh-CN" altLang="en-US" sz="800" dirty="0">
                <a:latin typeface="+mj-ea"/>
                <a:ea typeface="+mj-ea"/>
              </a:rPr>
              <a:t>神经元设施三步完成接入配置；</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r>
              <a:rPr lang="zh-CN" altLang="en-US" sz="800" dirty="0">
                <a:latin typeface="+mj-ea"/>
                <a:ea typeface="+mj-ea"/>
              </a:rPr>
              <a:t>预置丰富的内容包，涵盖第三方安全数据解析规则、安全分析规则及模型、自动化响应预案、多场景展示图表等。</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r>
              <a:rPr lang="zh-CN" altLang="en-US" sz="800" dirty="0" smtClean="0">
                <a:latin typeface="+mj-ea"/>
                <a:ea typeface="+mj-ea"/>
              </a:rPr>
              <a:t>支持</a:t>
            </a:r>
            <a:r>
              <a:rPr lang="en-US" altLang="zh-CN" sz="800" dirty="0" smtClean="0">
                <a:latin typeface="+mj-ea"/>
                <a:ea typeface="+mj-ea"/>
              </a:rPr>
              <a:t>NDR</a:t>
            </a:r>
            <a:r>
              <a:rPr lang="zh-CN" altLang="en-US" sz="800" dirty="0" smtClean="0">
                <a:latin typeface="+mj-ea"/>
                <a:ea typeface="+mj-ea"/>
              </a:rPr>
              <a:t>探针版流量</a:t>
            </a:r>
            <a:r>
              <a:rPr lang="zh-CN" altLang="en-US" sz="800" dirty="0">
                <a:latin typeface="+mj-ea"/>
                <a:ea typeface="+mj-ea"/>
              </a:rPr>
              <a:t>探针状态管理，升级管理，策略管理</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r>
              <a:rPr lang="en-US" altLang="zh-CN" sz="800" dirty="0">
                <a:latin typeface="+mj-ea"/>
                <a:ea typeface="+mj-ea"/>
              </a:rPr>
              <a:t>EDR</a:t>
            </a:r>
            <a:r>
              <a:rPr lang="zh-CN" altLang="en-US" sz="800" dirty="0">
                <a:latin typeface="+mj-ea"/>
                <a:ea typeface="+mj-ea"/>
              </a:rPr>
              <a:t>控制台、天相控制台、</a:t>
            </a:r>
            <a:r>
              <a:rPr lang="en-US" altLang="zh-CN" sz="800" dirty="0">
                <a:latin typeface="+mj-ea"/>
                <a:ea typeface="+mj-ea"/>
              </a:rPr>
              <a:t>XDR</a:t>
            </a:r>
            <a:r>
              <a:rPr lang="zh-CN" altLang="en-US" sz="800" dirty="0">
                <a:latin typeface="+mj-ea"/>
                <a:ea typeface="+mj-ea"/>
              </a:rPr>
              <a:t>分析平台三合一</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p:txBody>
      </p:sp>
      <p:sp>
        <p:nvSpPr>
          <p:cNvPr id="24" name="íṡḻïḓê">
            <a:extLst>
              <a:ext uri="{FF2B5EF4-FFF2-40B4-BE49-F238E27FC236}">
                <a16:creationId xmlns:a16="http://schemas.microsoft.com/office/drawing/2014/main" id="{3495B739-E5A7-4F4A-95FD-24BDFE4B18B1}"/>
              </a:ext>
            </a:extLst>
          </p:cNvPr>
          <p:cNvSpPr txBox="1"/>
          <p:nvPr/>
        </p:nvSpPr>
        <p:spPr bwMode="auto">
          <a:xfrm>
            <a:off x="5656753" y="1012810"/>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200" b="1" dirty="0">
                <a:solidFill>
                  <a:srgbClr val="009973"/>
                </a:solidFill>
                <a:latin typeface="+mj-ea"/>
                <a:ea typeface="+mj-ea"/>
              </a:rPr>
              <a:t>轻量部署，统一管理</a:t>
            </a:r>
            <a:endParaRPr lang="en-US" altLang="zh-CN" sz="1200" b="1" dirty="0">
              <a:solidFill>
                <a:srgbClr val="009973"/>
              </a:solidFill>
              <a:latin typeface="+mj-ea"/>
              <a:ea typeface="+mj-ea"/>
            </a:endParaRPr>
          </a:p>
        </p:txBody>
      </p:sp>
      <p:sp>
        <p:nvSpPr>
          <p:cNvPr id="26" name="í$ļiḑê">
            <a:extLst>
              <a:ext uri="{FF2B5EF4-FFF2-40B4-BE49-F238E27FC236}">
                <a16:creationId xmlns:a16="http://schemas.microsoft.com/office/drawing/2014/main" id="{AC321F9B-F99D-44D6-95EE-4CF3F8A760F8}"/>
              </a:ext>
            </a:extLst>
          </p:cNvPr>
          <p:cNvSpPr/>
          <p:nvPr/>
        </p:nvSpPr>
        <p:spPr bwMode="auto">
          <a:xfrm>
            <a:off x="6165048" y="2566917"/>
            <a:ext cx="2541923" cy="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70000"/>
              </a:lnSpc>
              <a:buClr>
                <a:srgbClr val="009973"/>
              </a:buClr>
              <a:buFont typeface="Wingdings" panose="05000000000000000000" pitchFamily="2" charset="2"/>
              <a:buChar char="p"/>
            </a:pPr>
            <a:r>
              <a:rPr lang="zh-CN" altLang="en-US" sz="800" dirty="0">
                <a:latin typeface="+mj-ea"/>
                <a:ea typeface="+mj-ea"/>
              </a:rPr>
              <a:t>提供多维交互式分析视角，并支持相互下钻跳转，为安全团队提供沉浸式分析平台支撑；</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r>
              <a:rPr lang="zh-CN" altLang="en-US" sz="800" dirty="0">
                <a:latin typeface="+mj-ea"/>
                <a:ea typeface="+mj-ea"/>
              </a:rPr>
              <a:t>提供高自由度画像画布，基于实体关系层层拓线，直观分析研判。</a:t>
            </a:r>
            <a:endParaRPr lang="en-US" altLang="zh-CN" sz="800" dirty="0">
              <a:latin typeface="+mj-ea"/>
              <a:ea typeface="+mj-ea"/>
            </a:endParaRPr>
          </a:p>
        </p:txBody>
      </p:sp>
      <p:sp>
        <p:nvSpPr>
          <p:cNvPr id="27" name="î$liďê">
            <a:extLst>
              <a:ext uri="{FF2B5EF4-FFF2-40B4-BE49-F238E27FC236}">
                <a16:creationId xmlns:a16="http://schemas.microsoft.com/office/drawing/2014/main" id="{3495B739-E5A7-4F4A-95FD-24BDFE4B18B1}"/>
              </a:ext>
            </a:extLst>
          </p:cNvPr>
          <p:cNvSpPr txBox="1"/>
          <p:nvPr/>
        </p:nvSpPr>
        <p:spPr bwMode="auto">
          <a:xfrm>
            <a:off x="6123428" y="2342167"/>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200" b="1" dirty="0">
                <a:solidFill>
                  <a:srgbClr val="009973"/>
                </a:solidFill>
                <a:latin typeface="+mj-ea"/>
                <a:ea typeface="+mj-ea"/>
              </a:rPr>
              <a:t>多维分析，自由拓线</a:t>
            </a:r>
            <a:endParaRPr lang="en-US" altLang="zh-CN" sz="1200" b="1" dirty="0">
              <a:solidFill>
                <a:srgbClr val="009973"/>
              </a:solidFill>
              <a:latin typeface="+mj-ea"/>
              <a:ea typeface="+mj-ea"/>
            </a:endParaRPr>
          </a:p>
        </p:txBody>
      </p:sp>
      <p:sp>
        <p:nvSpPr>
          <p:cNvPr id="29" name="iśḻïďè">
            <a:extLst>
              <a:ext uri="{FF2B5EF4-FFF2-40B4-BE49-F238E27FC236}">
                <a16:creationId xmlns:a16="http://schemas.microsoft.com/office/drawing/2014/main" id="{AC321F9B-F99D-44D6-95EE-4CF3F8A760F8}"/>
              </a:ext>
            </a:extLst>
          </p:cNvPr>
          <p:cNvSpPr/>
          <p:nvPr/>
        </p:nvSpPr>
        <p:spPr bwMode="auto">
          <a:xfrm>
            <a:off x="5656752" y="3773228"/>
            <a:ext cx="3050219" cy="84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70000"/>
              </a:lnSpc>
              <a:buClr>
                <a:srgbClr val="009973"/>
              </a:buClr>
              <a:buFont typeface="Wingdings" panose="05000000000000000000" pitchFamily="2" charset="2"/>
              <a:buChar char="p"/>
            </a:pPr>
            <a:r>
              <a:rPr lang="zh-CN" altLang="en-US" sz="800" dirty="0">
                <a:latin typeface="+mj-ea"/>
                <a:ea typeface="+mj-ea"/>
              </a:rPr>
              <a:t>支持自动同步</a:t>
            </a:r>
            <a:r>
              <a:rPr lang="en-US" altLang="zh-CN" sz="800" dirty="0">
                <a:latin typeface="+mj-ea"/>
                <a:ea typeface="+mj-ea"/>
              </a:rPr>
              <a:t>360</a:t>
            </a:r>
            <a:r>
              <a:rPr lang="zh-CN" altLang="en-US" sz="800" dirty="0">
                <a:latin typeface="+mj-ea"/>
                <a:ea typeface="+mj-ea"/>
              </a:rPr>
              <a:t>云端安全大数据产出的安全知识，自云端安全大脑赋能本地态势感知平台，共同应对高级别网络攻击；</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r>
              <a:rPr lang="zh-CN" altLang="en-US" sz="800" dirty="0">
                <a:latin typeface="+mj-ea"/>
                <a:ea typeface="+mj-ea"/>
              </a:rPr>
              <a:t>提供</a:t>
            </a:r>
            <a:r>
              <a:rPr lang="zh-CN" altLang="en-US" sz="800" dirty="0" smtClean="0">
                <a:latin typeface="+mj-ea"/>
                <a:ea typeface="+mj-ea"/>
              </a:rPr>
              <a:t>集成</a:t>
            </a:r>
            <a:r>
              <a:rPr lang="en-US" altLang="zh-CN" sz="800" dirty="0">
                <a:latin typeface="+mj-ea"/>
                <a:ea typeface="+mj-ea"/>
              </a:rPr>
              <a:t>1</a:t>
            </a:r>
            <a:r>
              <a:rPr lang="en-US" altLang="zh-CN" sz="800" dirty="0" smtClean="0">
                <a:latin typeface="+mj-ea"/>
                <a:ea typeface="+mj-ea"/>
              </a:rPr>
              <a:t>000W</a:t>
            </a:r>
            <a:r>
              <a:rPr lang="zh-CN" altLang="en-US" sz="800" dirty="0">
                <a:latin typeface="+mj-ea"/>
                <a:ea typeface="+mj-ea"/>
              </a:rPr>
              <a:t>量级的本地</a:t>
            </a:r>
            <a:r>
              <a:rPr lang="en-US" altLang="zh-CN" sz="800" dirty="0">
                <a:latin typeface="+mj-ea"/>
                <a:ea typeface="+mj-ea"/>
              </a:rPr>
              <a:t>IOC</a:t>
            </a:r>
            <a:r>
              <a:rPr lang="zh-CN" altLang="en-US" sz="800" dirty="0">
                <a:latin typeface="+mj-ea"/>
                <a:ea typeface="+mj-ea"/>
              </a:rPr>
              <a:t>情报，包含</a:t>
            </a:r>
            <a:r>
              <a:rPr lang="en-US" altLang="zh-CN" sz="800" dirty="0">
                <a:latin typeface="+mj-ea"/>
                <a:ea typeface="+mj-ea"/>
              </a:rPr>
              <a:t>APT</a:t>
            </a:r>
            <a:r>
              <a:rPr lang="zh-CN" altLang="en-US" sz="800" dirty="0">
                <a:latin typeface="+mj-ea"/>
                <a:ea typeface="+mj-ea"/>
              </a:rPr>
              <a:t>攻击、挖矿、勒索、僵尸网络、木马等</a:t>
            </a:r>
            <a:r>
              <a:rPr lang="en-US" altLang="zh-CN" sz="800" dirty="0">
                <a:latin typeface="+mj-ea"/>
                <a:ea typeface="+mj-ea"/>
              </a:rPr>
              <a:t>16</a:t>
            </a:r>
            <a:r>
              <a:rPr lang="zh-CN" altLang="en-US" sz="800" dirty="0">
                <a:latin typeface="+mj-ea"/>
                <a:ea typeface="+mj-ea"/>
              </a:rPr>
              <a:t>个分类。</a:t>
            </a: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p:txBody>
      </p:sp>
      <p:sp>
        <p:nvSpPr>
          <p:cNvPr id="30" name="is1iďe">
            <a:extLst>
              <a:ext uri="{FF2B5EF4-FFF2-40B4-BE49-F238E27FC236}">
                <a16:creationId xmlns:a16="http://schemas.microsoft.com/office/drawing/2014/main" id="{3495B739-E5A7-4F4A-95FD-24BDFE4B18B1}"/>
              </a:ext>
            </a:extLst>
          </p:cNvPr>
          <p:cNvSpPr txBox="1"/>
          <p:nvPr/>
        </p:nvSpPr>
        <p:spPr bwMode="auto">
          <a:xfrm>
            <a:off x="5656753" y="3482530"/>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200" b="1" dirty="0">
                <a:solidFill>
                  <a:srgbClr val="009973"/>
                </a:solidFill>
                <a:latin typeface="+mj-ea"/>
                <a:ea typeface="+mj-ea"/>
              </a:rPr>
              <a:t>大网数据，赋能本地</a:t>
            </a:r>
            <a:endParaRPr lang="en-US" altLang="zh-CN" sz="1200" b="1" dirty="0">
              <a:solidFill>
                <a:srgbClr val="009973"/>
              </a:solidFill>
              <a:latin typeface="+mj-ea"/>
              <a:ea typeface="+mj-ea"/>
            </a:endParaRPr>
          </a:p>
        </p:txBody>
      </p:sp>
      <p:sp>
        <p:nvSpPr>
          <p:cNvPr id="32" name="íṥḷiḑê">
            <a:extLst>
              <a:ext uri="{FF2B5EF4-FFF2-40B4-BE49-F238E27FC236}">
                <a16:creationId xmlns:a16="http://schemas.microsoft.com/office/drawing/2014/main" id="{AC321F9B-F99D-44D6-95EE-4CF3F8A760F8}"/>
              </a:ext>
            </a:extLst>
          </p:cNvPr>
          <p:cNvSpPr/>
          <p:nvPr/>
        </p:nvSpPr>
        <p:spPr bwMode="auto">
          <a:xfrm flipH="1">
            <a:off x="476332" y="2566917"/>
            <a:ext cx="2675357" cy="76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50000"/>
              </a:lnSpc>
              <a:buClr>
                <a:srgbClr val="009973"/>
              </a:buClr>
              <a:buFont typeface="Wingdings" panose="05000000000000000000" pitchFamily="2" charset="2"/>
              <a:buChar char="p"/>
            </a:pPr>
            <a:r>
              <a:rPr lang="zh-CN" altLang="en-US" sz="800" dirty="0" smtClean="0">
                <a:latin typeface="+mj-ea"/>
                <a:ea typeface="+mj-ea"/>
              </a:rPr>
              <a:t>针对</a:t>
            </a:r>
            <a:r>
              <a:rPr lang="zh-CN" altLang="en-US" sz="800" dirty="0">
                <a:latin typeface="+mj-ea"/>
                <a:ea typeface="+mj-ea"/>
              </a:rPr>
              <a:t>全类型告警进行智能化分析、研判，达成“仅需验证大模型运营的告警</a:t>
            </a:r>
            <a:r>
              <a:rPr lang="zh-CN" altLang="en-US" sz="800" dirty="0" smtClean="0">
                <a:latin typeface="+mj-ea"/>
                <a:ea typeface="+mj-ea"/>
              </a:rPr>
              <a:t>”的目标。</a:t>
            </a:r>
            <a:endParaRPr lang="en-US" altLang="zh-CN" sz="800" dirty="0" smtClean="0">
              <a:latin typeface="+mj-ea"/>
              <a:ea typeface="+mj-ea"/>
            </a:endParaRPr>
          </a:p>
          <a:p>
            <a:pPr marL="171450" indent="-171450">
              <a:lnSpc>
                <a:spcPct val="150000"/>
              </a:lnSpc>
              <a:buClr>
                <a:srgbClr val="009973"/>
              </a:buClr>
              <a:buFont typeface="Wingdings" panose="05000000000000000000" pitchFamily="2" charset="2"/>
              <a:buChar char="p"/>
            </a:pPr>
            <a:r>
              <a:rPr lang="zh-CN" altLang="en-US" sz="800" dirty="0">
                <a:latin typeface="+mj-ea"/>
                <a:ea typeface="+mj-ea"/>
              </a:rPr>
              <a:t>将传统安全大数据平台重塑为</a:t>
            </a:r>
            <a:r>
              <a:rPr lang="en-US" altLang="zh-CN" sz="800" dirty="0">
                <a:latin typeface="+mj-ea"/>
                <a:ea typeface="+mj-ea"/>
              </a:rPr>
              <a:t>AI</a:t>
            </a:r>
            <a:r>
              <a:rPr lang="zh-CN" altLang="en-US" sz="800" dirty="0">
                <a:latin typeface="+mj-ea"/>
                <a:ea typeface="+mj-ea"/>
              </a:rPr>
              <a:t>安全知识平台，一键呼出，即时交互，达成“数据即知识，知识即能力”的目标。</a:t>
            </a:r>
          </a:p>
          <a:p>
            <a:pPr marL="171450" indent="-171450">
              <a:lnSpc>
                <a:spcPct val="150000"/>
              </a:lnSpc>
              <a:buClr>
                <a:srgbClr val="009973"/>
              </a:buClr>
              <a:buFont typeface="Wingdings" panose="05000000000000000000" pitchFamily="2" charset="2"/>
              <a:buChar char="p"/>
            </a:pPr>
            <a:endParaRPr lang="en-US" altLang="zh-CN" sz="800" dirty="0">
              <a:latin typeface="+mj-ea"/>
              <a:ea typeface="+mj-ea"/>
            </a:endParaRPr>
          </a:p>
        </p:txBody>
      </p:sp>
      <p:sp>
        <p:nvSpPr>
          <p:cNvPr id="33" name="íṡlîďê">
            <a:extLst>
              <a:ext uri="{FF2B5EF4-FFF2-40B4-BE49-F238E27FC236}">
                <a16:creationId xmlns:a16="http://schemas.microsoft.com/office/drawing/2014/main" id="{3495B739-E5A7-4F4A-95FD-24BDFE4B18B1}"/>
              </a:ext>
            </a:extLst>
          </p:cNvPr>
          <p:cNvSpPr txBox="1"/>
          <p:nvPr/>
        </p:nvSpPr>
        <p:spPr bwMode="auto">
          <a:xfrm flipH="1">
            <a:off x="931681" y="2264315"/>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spcBef>
                <a:spcPct val="0"/>
              </a:spcBef>
            </a:pPr>
            <a:r>
              <a:rPr lang="zh-CN" altLang="en-US" sz="1200" b="1" dirty="0">
                <a:solidFill>
                  <a:srgbClr val="009973"/>
                </a:solidFill>
                <a:latin typeface="+mn-ea"/>
              </a:rPr>
              <a:t>安全大</a:t>
            </a:r>
            <a:r>
              <a:rPr lang="zh-CN" altLang="en-US" sz="1200" b="1" dirty="0" smtClean="0">
                <a:solidFill>
                  <a:srgbClr val="009973"/>
                </a:solidFill>
                <a:latin typeface="+mn-ea"/>
              </a:rPr>
              <a:t>模型</a:t>
            </a:r>
            <a:r>
              <a:rPr lang="zh-CN" altLang="en-US" sz="1200" b="1" dirty="0">
                <a:solidFill>
                  <a:srgbClr val="009973"/>
                </a:solidFill>
                <a:latin typeface="+mn-ea"/>
              </a:rPr>
              <a:t>重塑</a:t>
            </a:r>
            <a:r>
              <a:rPr lang="zh-CN" altLang="en-US" sz="1200" b="1" dirty="0" smtClean="0">
                <a:solidFill>
                  <a:srgbClr val="009973"/>
                </a:solidFill>
                <a:latin typeface="+mn-ea"/>
              </a:rPr>
              <a:t>安全运营</a:t>
            </a:r>
            <a:endParaRPr lang="zh-CN" altLang="en-US" sz="1200" b="1" dirty="0">
              <a:solidFill>
                <a:srgbClr val="009973"/>
              </a:solidFill>
              <a:latin typeface="+mn-ea"/>
            </a:endParaRPr>
          </a:p>
        </p:txBody>
      </p:sp>
      <p:sp>
        <p:nvSpPr>
          <p:cNvPr id="35" name="îṩlíḋè">
            <a:extLst>
              <a:ext uri="{FF2B5EF4-FFF2-40B4-BE49-F238E27FC236}">
                <a16:creationId xmlns:a16="http://schemas.microsoft.com/office/drawing/2014/main" id="{AC321F9B-F99D-44D6-95EE-4CF3F8A760F8}"/>
              </a:ext>
            </a:extLst>
          </p:cNvPr>
          <p:cNvSpPr/>
          <p:nvPr/>
        </p:nvSpPr>
        <p:spPr bwMode="auto">
          <a:xfrm flipH="1">
            <a:off x="476333" y="3773228"/>
            <a:ext cx="3049745" cy="9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50000"/>
              </a:lnSpc>
              <a:buClr>
                <a:srgbClr val="009973"/>
              </a:buClr>
              <a:buFont typeface="Wingdings" panose="05000000000000000000" pitchFamily="2" charset="2"/>
              <a:buChar char="p"/>
            </a:pPr>
            <a:r>
              <a:rPr lang="zh-CN" altLang="en-US" sz="800" dirty="0">
                <a:latin typeface="+mj-ea"/>
                <a:ea typeface="+mj-ea"/>
              </a:rPr>
              <a:t>集成本地流程化运营支撑管理功能，包括资产全流程管理、工单全流程管理、安全报表管理、等保管理等，高效支撑协同式运营工作开展；</a:t>
            </a:r>
            <a:endParaRPr lang="en-US" altLang="zh-CN" sz="800" dirty="0">
              <a:latin typeface="+mj-ea"/>
              <a:ea typeface="+mj-ea"/>
            </a:endParaRPr>
          </a:p>
          <a:p>
            <a:pPr marL="171450" indent="-171450">
              <a:lnSpc>
                <a:spcPct val="150000"/>
              </a:lnSpc>
              <a:buClr>
                <a:srgbClr val="009973"/>
              </a:buClr>
              <a:buFont typeface="Wingdings" panose="05000000000000000000" pitchFamily="2" charset="2"/>
              <a:buChar char="p"/>
            </a:pPr>
            <a:r>
              <a:rPr lang="zh-CN" altLang="en-US" sz="800" dirty="0">
                <a:latin typeface="+mj-ea"/>
                <a:ea typeface="+mj-ea"/>
              </a:rPr>
              <a:t>支持</a:t>
            </a:r>
            <a:r>
              <a:rPr lang="en-US" altLang="zh-CN" sz="800" dirty="0">
                <a:latin typeface="+mj-ea"/>
                <a:ea typeface="+mj-ea"/>
              </a:rPr>
              <a:t>MDR/MSS</a:t>
            </a:r>
            <a:r>
              <a:rPr lang="zh-CN" altLang="en-US" sz="800" dirty="0">
                <a:latin typeface="+mj-ea"/>
                <a:ea typeface="+mj-ea"/>
              </a:rPr>
              <a:t>服务，构建云端</a:t>
            </a:r>
            <a:r>
              <a:rPr lang="en-US" altLang="zh-CN" sz="800" dirty="0">
                <a:latin typeface="+mj-ea"/>
                <a:ea typeface="+mj-ea"/>
              </a:rPr>
              <a:t>&amp;</a:t>
            </a:r>
            <a:r>
              <a:rPr lang="zh-CN" altLang="en-US" sz="800" dirty="0">
                <a:latin typeface="+mj-ea"/>
                <a:ea typeface="+mj-ea"/>
              </a:rPr>
              <a:t>本地专家协同运营机制。</a:t>
            </a:r>
            <a:endParaRPr lang="en-US" altLang="zh-CN" sz="800" dirty="0">
              <a:latin typeface="+mj-ea"/>
              <a:ea typeface="+mj-ea"/>
            </a:endParaRPr>
          </a:p>
        </p:txBody>
      </p:sp>
      <p:sp>
        <p:nvSpPr>
          <p:cNvPr id="36" name="iṧļidé">
            <a:extLst>
              <a:ext uri="{FF2B5EF4-FFF2-40B4-BE49-F238E27FC236}">
                <a16:creationId xmlns:a16="http://schemas.microsoft.com/office/drawing/2014/main" id="{3495B739-E5A7-4F4A-95FD-24BDFE4B18B1}"/>
              </a:ext>
            </a:extLst>
          </p:cNvPr>
          <p:cNvSpPr txBox="1"/>
          <p:nvPr/>
        </p:nvSpPr>
        <p:spPr bwMode="auto">
          <a:xfrm flipH="1">
            <a:off x="1359229" y="3474493"/>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200" b="1" dirty="0">
                <a:solidFill>
                  <a:srgbClr val="009973"/>
                </a:solidFill>
                <a:latin typeface="+mj-ea"/>
                <a:ea typeface="+mj-ea"/>
              </a:rPr>
              <a:t>流程管理，协同运营</a:t>
            </a:r>
            <a:endParaRPr lang="en-US" altLang="zh-CN" sz="1200" b="1" dirty="0">
              <a:solidFill>
                <a:srgbClr val="009973"/>
              </a:solidFill>
              <a:latin typeface="+mj-ea"/>
              <a:ea typeface="+mj-ea"/>
            </a:endParaRPr>
          </a:p>
        </p:txBody>
      </p:sp>
      <p:grpSp>
        <p:nvGrpSpPr>
          <p:cNvPr id="2" name="组合 1"/>
          <p:cNvGrpSpPr/>
          <p:nvPr/>
        </p:nvGrpSpPr>
        <p:grpSpPr>
          <a:xfrm>
            <a:off x="3071377" y="1334532"/>
            <a:ext cx="2906387" cy="2526740"/>
            <a:chOff x="3071377" y="1203892"/>
            <a:chExt cx="2906387" cy="2526740"/>
          </a:xfrm>
        </p:grpSpPr>
        <p:sp>
          <p:nvSpPr>
            <p:cNvPr id="5" name="î$ḷiḍê">
              <a:extLst>
                <a:ext uri="{FF2B5EF4-FFF2-40B4-BE49-F238E27FC236}">
                  <a16:creationId xmlns:a16="http://schemas.microsoft.com/office/drawing/2014/main" id="{C5AFB02C-CC4A-4AE4-A98D-7A3CBF3212EC}"/>
                </a:ext>
              </a:extLst>
            </p:cNvPr>
            <p:cNvSpPr/>
            <p:nvPr/>
          </p:nvSpPr>
          <p:spPr bwMode="auto">
            <a:xfrm>
              <a:off x="3579708" y="1203892"/>
              <a:ext cx="925481" cy="1022264"/>
            </a:xfrm>
            <a:custGeom>
              <a:avLst/>
              <a:gdLst>
                <a:gd name="connsiteX0" fmla="*/ 311555 w 1233974"/>
                <a:gd name="connsiteY0" fmla="*/ 180 h 1363018"/>
                <a:gd name="connsiteX1" fmla="*/ 337174 w 1233974"/>
                <a:gd name="connsiteY1" fmla="*/ 3086 h 1363018"/>
                <a:gd name="connsiteX2" fmla="*/ 927840 w 1233974"/>
                <a:gd name="connsiteY2" fmla="*/ 250843 h 1363018"/>
                <a:gd name="connsiteX3" fmla="*/ 938342 w 1233974"/>
                <a:gd name="connsiteY3" fmla="*/ 324913 h 1363018"/>
                <a:gd name="connsiteX4" fmla="*/ 896137 w 1233974"/>
                <a:gd name="connsiteY4" fmla="*/ 351056 h 1363018"/>
                <a:gd name="connsiteX5" fmla="*/ 923318 w 1233974"/>
                <a:gd name="connsiteY5" fmla="*/ 398196 h 1363018"/>
                <a:gd name="connsiteX6" fmla="*/ 1233974 w 1233974"/>
                <a:gd name="connsiteY6" fmla="*/ 219008 h 1363018"/>
                <a:gd name="connsiteX7" fmla="*/ 1233974 w 1233974"/>
                <a:gd name="connsiteY7" fmla="*/ 1078353 h 1363018"/>
                <a:gd name="connsiteX8" fmla="*/ 748824 w 1233974"/>
                <a:gd name="connsiteY8" fmla="*/ 1363018 h 1363018"/>
                <a:gd name="connsiteX9" fmla="*/ 0 w 1233974"/>
                <a:gd name="connsiteY9" fmla="*/ 930771 h 1363018"/>
                <a:gd name="connsiteX10" fmla="*/ 311431 w 1233974"/>
                <a:gd name="connsiteY10" fmla="*/ 751136 h 1363018"/>
                <a:gd name="connsiteX11" fmla="*/ 308945 w 1233974"/>
                <a:gd name="connsiteY11" fmla="*/ 746826 h 1363018"/>
                <a:gd name="connsiteX12" fmla="*/ 284468 w 1233974"/>
                <a:gd name="connsiteY12" fmla="*/ 704373 h 1363018"/>
                <a:gd name="connsiteX13" fmla="*/ 242263 w 1233974"/>
                <a:gd name="connsiteY13" fmla="*/ 725366 h 1363018"/>
                <a:gd name="connsiteX14" fmla="*/ 184207 w 1233974"/>
                <a:gd name="connsiteY14" fmla="*/ 683182 h 1363018"/>
                <a:gd name="connsiteX15" fmla="*/ 268616 w 1233974"/>
                <a:gd name="connsiteY15" fmla="*/ 45270 h 1363018"/>
                <a:gd name="connsiteX16" fmla="*/ 311555 w 1233974"/>
                <a:gd name="connsiteY16" fmla="*/ 180 h 136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3974" h="1363018">
                  <a:moveTo>
                    <a:pt x="311555" y="180"/>
                  </a:moveTo>
                  <a:cubicBezTo>
                    <a:pt x="319316" y="-430"/>
                    <a:pt x="327911" y="511"/>
                    <a:pt x="337174" y="3086"/>
                  </a:cubicBezTo>
                  <a:cubicBezTo>
                    <a:pt x="927840" y="250843"/>
                    <a:pt x="927840" y="250843"/>
                    <a:pt x="927840" y="250843"/>
                  </a:cubicBezTo>
                  <a:cubicBezTo>
                    <a:pt x="964695" y="266885"/>
                    <a:pt x="969847" y="308871"/>
                    <a:pt x="938342" y="324913"/>
                  </a:cubicBezTo>
                  <a:cubicBezTo>
                    <a:pt x="896137" y="351056"/>
                    <a:pt x="896137" y="351056"/>
                    <a:pt x="896137" y="351056"/>
                  </a:cubicBezTo>
                  <a:lnTo>
                    <a:pt x="923318" y="398196"/>
                  </a:lnTo>
                  <a:lnTo>
                    <a:pt x="1233974" y="219008"/>
                  </a:lnTo>
                  <a:lnTo>
                    <a:pt x="1233974" y="1078353"/>
                  </a:lnTo>
                  <a:lnTo>
                    <a:pt x="748824" y="1363018"/>
                  </a:lnTo>
                  <a:lnTo>
                    <a:pt x="0" y="930771"/>
                  </a:lnTo>
                  <a:lnTo>
                    <a:pt x="311431" y="751136"/>
                  </a:lnTo>
                  <a:lnTo>
                    <a:pt x="308945" y="746826"/>
                  </a:lnTo>
                  <a:cubicBezTo>
                    <a:pt x="284468" y="704373"/>
                    <a:pt x="284468" y="704373"/>
                    <a:pt x="284468" y="704373"/>
                  </a:cubicBezTo>
                  <a:cubicBezTo>
                    <a:pt x="242263" y="725366"/>
                    <a:pt x="242263" y="725366"/>
                    <a:pt x="242263" y="725366"/>
                  </a:cubicBezTo>
                  <a:cubicBezTo>
                    <a:pt x="210560" y="746557"/>
                    <a:pt x="179055" y="720019"/>
                    <a:pt x="184207" y="683182"/>
                  </a:cubicBezTo>
                  <a:cubicBezTo>
                    <a:pt x="268616" y="45270"/>
                    <a:pt x="268616" y="45270"/>
                    <a:pt x="268616" y="45270"/>
                  </a:cubicBezTo>
                  <a:cubicBezTo>
                    <a:pt x="272480" y="17791"/>
                    <a:pt x="288270" y="2009"/>
                    <a:pt x="311555" y="180"/>
                  </a:cubicBezTo>
                  <a:close/>
                </a:path>
              </a:pathLst>
            </a:custGeom>
            <a:solidFill>
              <a:srgbClr val="009973"/>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6" name="íśľídè">
              <a:extLst>
                <a:ext uri="{FF2B5EF4-FFF2-40B4-BE49-F238E27FC236}">
                  <a16:creationId xmlns:a16="http://schemas.microsoft.com/office/drawing/2014/main" id="{B444A811-3D4B-400A-9820-FEC2EB6992B5}"/>
                </a:ext>
              </a:extLst>
            </p:cNvPr>
            <p:cNvSpPr/>
            <p:nvPr/>
          </p:nvSpPr>
          <p:spPr bwMode="auto">
            <a:xfrm>
              <a:off x="3071377" y="1933485"/>
              <a:ext cx="1049935" cy="1067634"/>
            </a:xfrm>
            <a:custGeom>
              <a:avLst/>
              <a:gdLst>
                <a:gd name="connsiteX0" fmla="*/ 656813 w 1399913"/>
                <a:gd name="connsiteY0" fmla="*/ 0 h 1423512"/>
                <a:gd name="connsiteX1" fmla="*/ 1399913 w 1399913"/>
                <a:gd name="connsiteY1" fmla="*/ 432442 h 1423512"/>
                <a:gd name="connsiteX2" fmla="*/ 1399913 w 1399913"/>
                <a:gd name="connsiteY2" fmla="*/ 991070 h 1423512"/>
                <a:gd name="connsiteX3" fmla="*/ 656813 w 1399913"/>
                <a:gd name="connsiteY3" fmla="*/ 1423512 h 1423512"/>
                <a:gd name="connsiteX4" fmla="*/ 656813 w 1399913"/>
                <a:gd name="connsiteY4" fmla="*/ 1064764 h 1423512"/>
                <a:gd name="connsiteX5" fmla="*/ 647566 w 1399913"/>
                <a:gd name="connsiteY5" fmla="*/ 1064764 h 1423512"/>
                <a:gd name="connsiteX6" fmla="*/ 598658 w 1399913"/>
                <a:gd name="connsiteY6" fmla="*/ 1064764 h 1423512"/>
                <a:gd name="connsiteX7" fmla="*/ 598658 w 1399913"/>
                <a:gd name="connsiteY7" fmla="*/ 1112096 h 1423512"/>
                <a:gd name="connsiteX8" fmla="*/ 529900 w 1399913"/>
                <a:gd name="connsiteY8" fmla="*/ 1143783 h 1423512"/>
                <a:gd name="connsiteX9" fmla="*/ 23630 w 1399913"/>
                <a:gd name="connsiteY9" fmla="*/ 753642 h 1423512"/>
                <a:gd name="connsiteX10" fmla="*/ 23630 w 1399913"/>
                <a:gd name="connsiteY10" fmla="*/ 669672 h 1423512"/>
                <a:gd name="connsiteX11" fmla="*/ 529900 w 1399913"/>
                <a:gd name="connsiteY11" fmla="*/ 279730 h 1423512"/>
                <a:gd name="connsiteX12" fmla="*/ 598658 w 1399913"/>
                <a:gd name="connsiteY12" fmla="*/ 311218 h 1423512"/>
                <a:gd name="connsiteX13" fmla="*/ 598658 w 1399913"/>
                <a:gd name="connsiteY13" fmla="*/ 358550 h 1423512"/>
                <a:gd name="connsiteX14" fmla="*/ 656813 w 1399913"/>
                <a:gd name="connsiteY14" fmla="*/ 358550 h 14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913" h="1423512">
                  <a:moveTo>
                    <a:pt x="656813" y="0"/>
                  </a:moveTo>
                  <a:lnTo>
                    <a:pt x="1399913" y="432442"/>
                  </a:lnTo>
                  <a:lnTo>
                    <a:pt x="1399913" y="991070"/>
                  </a:lnTo>
                  <a:lnTo>
                    <a:pt x="656813" y="1423512"/>
                  </a:lnTo>
                  <a:lnTo>
                    <a:pt x="656813" y="1064764"/>
                  </a:lnTo>
                  <a:lnTo>
                    <a:pt x="647566" y="1064764"/>
                  </a:lnTo>
                  <a:cubicBezTo>
                    <a:pt x="598658" y="1064764"/>
                    <a:pt x="598658" y="1064764"/>
                    <a:pt x="598658" y="1064764"/>
                  </a:cubicBezTo>
                  <a:cubicBezTo>
                    <a:pt x="598658" y="1112096"/>
                    <a:pt x="598658" y="1112096"/>
                    <a:pt x="598658" y="1112096"/>
                  </a:cubicBezTo>
                  <a:cubicBezTo>
                    <a:pt x="598658" y="1149130"/>
                    <a:pt x="561604" y="1164973"/>
                    <a:pt x="529900" y="1143783"/>
                  </a:cubicBezTo>
                  <a:cubicBezTo>
                    <a:pt x="23630" y="753642"/>
                    <a:pt x="23630" y="753642"/>
                    <a:pt x="23630" y="753642"/>
                  </a:cubicBezTo>
                  <a:cubicBezTo>
                    <a:pt x="-7876" y="727500"/>
                    <a:pt x="-7876" y="696012"/>
                    <a:pt x="23630" y="669672"/>
                  </a:cubicBezTo>
                  <a:cubicBezTo>
                    <a:pt x="529900" y="279730"/>
                    <a:pt x="529900" y="279730"/>
                    <a:pt x="529900" y="279730"/>
                  </a:cubicBezTo>
                  <a:cubicBezTo>
                    <a:pt x="561604" y="258539"/>
                    <a:pt x="598658" y="274184"/>
                    <a:pt x="598658" y="311218"/>
                  </a:cubicBezTo>
                  <a:cubicBezTo>
                    <a:pt x="598658" y="358550"/>
                    <a:pt x="598658" y="358550"/>
                    <a:pt x="598658" y="358550"/>
                  </a:cubicBezTo>
                  <a:lnTo>
                    <a:pt x="656813" y="358550"/>
                  </a:lnTo>
                  <a:close/>
                </a:path>
              </a:pathLst>
            </a:custGeom>
            <a:solidFill>
              <a:schemeClr val="bg1">
                <a:lumMod val="95000"/>
              </a:schemeClr>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7" name="îṣļïdé">
              <a:extLst>
                <a:ext uri="{FF2B5EF4-FFF2-40B4-BE49-F238E27FC236}">
                  <a16:creationId xmlns:a16="http://schemas.microsoft.com/office/drawing/2014/main" id="{FF17A780-8B9C-4D3B-AF0F-4590439BDE45}"/>
                </a:ext>
              </a:extLst>
            </p:cNvPr>
            <p:cNvSpPr/>
            <p:nvPr/>
          </p:nvSpPr>
          <p:spPr bwMode="auto">
            <a:xfrm>
              <a:off x="3579708" y="2708444"/>
              <a:ext cx="925481" cy="1022188"/>
            </a:xfrm>
            <a:custGeom>
              <a:avLst/>
              <a:gdLst>
                <a:gd name="connsiteX0" fmla="*/ 748824 w 1233974"/>
                <a:gd name="connsiteY0" fmla="*/ 0 h 1362917"/>
                <a:gd name="connsiteX1" fmla="*/ 1233974 w 1233974"/>
                <a:gd name="connsiteY1" fmla="*/ 284616 h 1362917"/>
                <a:gd name="connsiteX2" fmla="*/ 1233974 w 1233974"/>
                <a:gd name="connsiteY2" fmla="*/ 1144010 h 1362917"/>
                <a:gd name="connsiteX3" fmla="*/ 923259 w 1233974"/>
                <a:gd name="connsiteY3" fmla="*/ 964819 h 1362917"/>
                <a:gd name="connsiteX4" fmla="*/ 920615 w 1233974"/>
                <a:gd name="connsiteY4" fmla="*/ 969403 h 1362917"/>
                <a:gd name="connsiteX5" fmla="*/ 896137 w 1233974"/>
                <a:gd name="connsiteY5" fmla="*/ 1011846 h 1362917"/>
                <a:gd name="connsiteX6" fmla="*/ 938342 w 1233974"/>
                <a:gd name="connsiteY6" fmla="*/ 1038180 h 1362917"/>
                <a:gd name="connsiteX7" fmla="*/ 927840 w 1233974"/>
                <a:gd name="connsiteY7" fmla="*/ 1112036 h 1362917"/>
                <a:gd name="connsiteX8" fmla="*/ 337174 w 1233974"/>
                <a:gd name="connsiteY8" fmla="*/ 1359738 h 1362917"/>
                <a:gd name="connsiteX9" fmla="*/ 268616 w 1233974"/>
                <a:gd name="connsiteY9" fmla="*/ 1317563 h 1362917"/>
                <a:gd name="connsiteX10" fmla="*/ 184207 w 1233974"/>
                <a:gd name="connsiteY10" fmla="*/ 679992 h 1362917"/>
                <a:gd name="connsiteX11" fmla="*/ 242263 w 1233974"/>
                <a:gd name="connsiteY11" fmla="*/ 637817 h 1362917"/>
                <a:gd name="connsiteX12" fmla="*/ 284468 w 1233974"/>
                <a:gd name="connsiteY12" fmla="*/ 658805 h 1362917"/>
                <a:gd name="connsiteX13" fmla="*/ 311442 w 1233974"/>
                <a:gd name="connsiteY13" fmla="*/ 611981 h 1362917"/>
                <a:gd name="connsiteX14" fmla="*/ 0 w 1233974"/>
                <a:gd name="connsiteY14" fmla="*/ 432371 h 136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3974" h="1362917">
                  <a:moveTo>
                    <a:pt x="748824" y="0"/>
                  </a:moveTo>
                  <a:lnTo>
                    <a:pt x="1233974" y="284616"/>
                  </a:lnTo>
                  <a:lnTo>
                    <a:pt x="1233974" y="1144010"/>
                  </a:lnTo>
                  <a:lnTo>
                    <a:pt x="923259" y="964819"/>
                  </a:lnTo>
                  <a:lnTo>
                    <a:pt x="920615" y="969403"/>
                  </a:lnTo>
                  <a:cubicBezTo>
                    <a:pt x="896137" y="1011846"/>
                    <a:pt x="896137" y="1011846"/>
                    <a:pt x="896137" y="1011846"/>
                  </a:cubicBezTo>
                  <a:cubicBezTo>
                    <a:pt x="938342" y="1038180"/>
                    <a:pt x="938342" y="1038180"/>
                    <a:pt x="938342" y="1038180"/>
                  </a:cubicBezTo>
                  <a:cubicBezTo>
                    <a:pt x="969847" y="1054021"/>
                    <a:pt x="964695" y="1096195"/>
                    <a:pt x="927840" y="1112036"/>
                  </a:cubicBezTo>
                  <a:cubicBezTo>
                    <a:pt x="337174" y="1359738"/>
                    <a:pt x="337174" y="1359738"/>
                    <a:pt x="337174" y="1359738"/>
                  </a:cubicBezTo>
                  <a:cubicBezTo>
                    <a:pt x="300121" y="1370232"/>
                    <a:pt x="273768" y="1354392"/>
                    <a:pt x="268616" y="1317563"/>
                  </a:cubicBezTo>
                  <a:cubicBezTo>
                    <a:pt x="184207" y="679992"/>
                    <a:pt x="184207" y="679992"/>
                    <a:pt x="184207" y="679992"/>
                  </a:cubicBezTo>
                  <a:cubicBezTo>
                    <a:pt x="179055" y="642965"/>
                    <a:pt x="210560" y="616631"/>
                    <a:pt x="242263" y="637817"/>
                  </a:cubicBezTo>
                  <a:cubicBezTo>
                    <a:pt x="284468" y="658805"/>
                    <a:pt x="284468" y="658805"/>
                    <a:pt x="284468" y="658805"/>
                  </a:cubicBezTo>
                  <a:lnTo>
                    <a:pt x="311442" y="611981"/>
                  </a:lnTo>
                  <a:lnTo>
                    <a:pt x="0" y="432371"/>
                  </a:lnTo>
                  <a:close/>
                </a:path>
              </a:pathLst>
            </a:custGeom>
            <a:solidFill>
              <a:srgbClr val="009973"/>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8" name="íSliḋè">
              <a:extLst>
                <a:ext uri="{FF2B5EF4-FFF2-40B4-BE49-F238E27FC236}">
                  <a16:creationId xmlns:a16="http://schemas.microsoft.com/office/drawing/2014/main" id="{620206B1-043A-4ED6-B6DA-8DEFD24FE3D4}"/>
                </a:ext>
              </a:extLst>
            </p:cNvPr>
            <p:cNvSpPr/>
            <p:nvPr/>
          </p:nvSpPr>
          <p:spPr bwMode="auto">
            <a:xfrm>
              <a:off x="4543988" y="2708444"/>
              <a:ext cx="925481" cy="1022188"/>
            </a:xfrm>
            <a:custGeom>
              <a:avLst/>
              <a:gdLst>
                <a:gd name="connsiteX0" fmla="*/ 485151 w 1233974"/>
                <a:gd name="connsiteY0" fmla="*/ 0 h 1362917"/>
                <a:gd name="connsiteX1" fmla="*/ 1233974 w 1233974"/>
                <a:gd name="connsiteY1" fmla="*/ 432371 h 1362917"/>
                <a:gd name="connsiteX2" fmla="*/ 922424 w 1233974"/>
                <a:gd name="connsiteY2" fmla="*/ 612044 h 1362917"/>
                <a:gd name="connsiteX3" fmla="*/ 924879 w 1233974"/>
                <a:gd name="connsiteY3" fmla="*/ 616314 h 1362917"/>
                <a:gd name="connsiteX4" fmla="*/ 949308 w 1233974"/>
                <a:gd name="connsiteY4" fmla="*/ 658805 h 1362917"/>
                <a:gd name="connsiteX5" fmla="*/ 991513 w 1233974"/>
                <a:gd name="connsiteY5" fmla="*/ 637817 h 1362917"/>
                <a:gd name="connsiteX6" fmla="*/ 1049569 w 1233974"/>
                <a:gd name="connsiteY6" fmla="*/ 679992 h 1362917"/>
                <a:gd name="connsiteX7" fmla="*/ 965160 w 1233974"/>
                <a:gd name="connsiteY7" fmla="*/ 1317563 h 1362917"/>
                <a:gd name="connsiteX8" fmla="*/ 896800 w 1233974"/>
                <a:gd name="connsiteY8" fmla="*/ 1359738 h 1362917"/>
                <a:gd name="connsiteX9" fmla="*/ 306134 w 1233974"/>
                <a:gd name="connsiteY9" fmla="*/ 1112036 h 1362917"/>
                <a:gd name="connsiteX10" fmla="*/ 295434 w 1233974"/>
                <a:gd name="connsiteY10" fmla="*/ 1038180 h 1362917"/>
                <a:gd name="connsiteX11" fmla="*/ 337639 w 1233974"/>
                <a:gd name="connsiteY11" fmla="*/ 1011846 h 1362917"/>
                <a:gd name="connsiteX12" fmla="*/ 310607 w 1233974"/>
                <a:gd name="connsiteY12" fmla="*/ 964882 h 1362917"/>
                <a:gd name="connsiteX13" fmla="*/ 0 w 1233974"/>
                <a:gd name="connsiteY13" fmla="*/ 1144010 h 1362917"/>
                <a:gd name="connsiteX14" fmla="*/ 0 w 1233974"/>
                <a:gd name="connsiteY14" fmla="*/ 284616 h 136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3974" h="1362917">
                  <a:moveTo>
                    <a:pt x="485151" y="0"/>
                  </a:moveTo>
                  <a:lnTo>
                    <a:pt x="1233974" y="432371"/>
                  </a:lnTo>
                  <a:lnTo>
                    <a:pt x="922424" y="612044"/>
                  </a:lnTo>
                  <a:lnTo>
                    <a:pt x="924879" y="616314"/>
                  </a:lnTo>
                  <a:cubicBezTo>
                    <a:pt x="949308" y="658805"/>
                    <a:pt x="949308" y="658805"/>
                    <a:pt x="949308" y="658805"/>
                  </a:cubicBezTo>
                  <a:cubicBezTo>
                    <a:pt x="991513" y="637817"/>
                    <a:pt x="991513" y="637817"/>
                    <a:pt x="991513" y="637817"/>
                  </a:cubicBezTo>
                  <a:cubicBezTo>
                    <a:pt x="1023216" y="616631"/>
                    <a:pt x="1054919" y="642965"/>
                    <a:pt x="1049569" y="679992"/>
                  </a:cubicBezTo>
                  <a:cubicBezTo>
                    <a:pt x="965160" y="1317563"/>
                    <a:pt x="965160" y="1317563"/>
                    <a:pt x="965160" y="1317563"/>
                  </a:cubicBezTo>
                  <a:cubicBezTo>
                    <a:pt x="960008" y="1354392"/>
                    <a:pt x="933655" y="1370232"/>
                    <a:pt x="896800" y="1359738"/>
                  </a:cubicBezTo>
                  <a:cubicBezTo>
                    <a:pt x="306134" y="1112036"/>
                    <a:pt x="306134" y="1112036"/>
                    <a:pt x="306134" y="1112036"/>
                  </a:cubicBezTo>
                  <a:cubicBezTo>
                    <a:pt x="269081" y="1096195"/>
                    <a:pt x="263929" y="1054021"/>
                    <a:pt x="295434" y="1038180"/>
                  </a:cubicBezTo>
                  <a:cubicBezTo>
                    <a:pt x="337639" y="1011846"/>
                    <a:pt x="337639" y="1011846"/>
                    <a:pt x="337639" y="1011846"/>
                  </a:cubicBezTo>
                  <a:lnTo>
                    <a:pt x="310607" y="964882"/>
                  </a:lnTo>
                  <a:lnTo>
                    <a:pt x="0" y="1144010"/>
                  </a:lnTo>
                  <a:lnTo>
                    <a:pt x="0" y="284616"/>
                  </a:lnTo>
                  <a:close/>
                </a:path>
              </a:pathLst>
            </a:custGeom>
            <a:solidFill>
              <a:schemeClr val="bg1">
                <a:lumMod val="95000"/>
              </a:schemeClr>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9" name="iṧľïďé">
              <a:extLst>
                <a:ext uri="{FF2B5EF4-FFF2-40B4-BE49-F238E27FC236}">
                  <a16:creationId xmlns:a16="http://schemas.microsoft.com/office/drawing/2014/main" id="{0306E80C-B6D6-465A-8BD3-E079E58873F3}"/>
                </a:ext>
              </a:extLst>
            </p:cNvPr>
            <p:cNvSpPr/>
            <p:nvPr/>
          </p:nvSpPr>
          <p:spPr bwMode="auto">
            <a:xfrm>
              <a:off x="4927866" y="1933485"/>
              <a:ext cx="1049898" cy="1067634"/>
            </a:xfrm>
            <a:custGeom>
              <a:avLst/>
              <a:gdLst>
                <a:gd name="connsiteX0" fmla="*/ 743100 w 1399864"/>
                <a:gd name="connsiteY0" fmla="*/ 0 h 1423512"/>
                <a:gd name="connsiteX1" fmla="*/ 743100 w 1399864"/>
                <a:gd name="connsiteY1" fmla="*/ 358550 h 1423512"/>
                <a:gd name="connsiteX2" fmla="*/ 752348 w 1399864"/>
                <a:gd name="connsiteY2" fmla="*/ 358550 h 1423512"/>
                <a:gd name="connsiteX3" fmla="*/ 801257 w 1399864"/>
                <a:gd name="connsiteY3" fmla="*/ 358550 h 1423512"/>
                <a:gd name="connsiteX4" fmla="*/ 801257 w 1399864"/>
                <a:gd name="connsiteY4" fmla="*/ 311218 h 1423512"/>
                <a:gd name="connsiteX5" fmla="*/ 869816 w 1399864"/>
                <a:gd name="connsiteY5" fmla="*/ 279730 h 1423512"/>
                <a:gd name="connsiteX6" fmla="*/ 1376086 w 1399864"/>
                <a:gd name="connsiteY6" fmla="*/ 669672 h 1423512"/>
                <a:gd name="connsiteX7" fmla="*/ 1376086 w 1399864"/>
                <a:gd name="connsiteY7" fmla="*/ 753642 h 1423512"/>
                <a:gd name="connsiteX8" fmla="*/ 869816 w 1399864"/>
                <a:gd name="connsiteY8" fmla="*/ 1143783 h 1423512"/>
                <a:gd name="connsiteX9" fmla="*/ 801257 w 1399864"/>
                <a:gd name="connsiteY9" fmla="*/ 1112096 h 1423512"/>
                <a:gd name="connsiteX10" fmla="*/ 801257 w 1399864"/>
                <a:gd name="connsiteY10" fmla="*/ 1064764 h 1423512"/>
                <a:gd name="connsiteX11" fmla="*/ 743100 w 1399864"/>
                <a:gd name="connsiteY11" fmla="*/ 1064764 h 1423512"/>
                <a:gd name="connsiteX12" fmla="*/ 743100 w 1399864"/>
                <a:gd name="connsiteY12" fmla="*/ 1423512 h 1423512"/>
                <a:gd name="connsiteX13" fmla="*/ 0 w 1399864"/>
                <a:gd name="connsiteY13" fmla="*/ 991070 h 1423512"/>
                <a:gd name="connsiteX14" fmla="*/ 0 w 1399864"/>
                <a:gd name="connsiteY14" fmla="*/ 432442 h 14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864" h="1423512">
                  <a:moveTo>
                    <a:pt x="743100" y="0"/>
                  </a:moveTo>
                  <a:lnTo>
                    <a:pt x="743100" y="358550"/>
                  </a:lnTo>
                  <a:lnTo>
                    <a:pt x="752348" y="358550"/>
                  </a:lnTo>
                  <a:cubicBezTo>
                    <a:pt x="801257" y="358550"/>
                    <a:pt x="801257" y="358550"/>
                    <a:pt x="801257" y="358550"/>
                  </a:cubicBezTo>
                  <a:cubicBezTo>
                    <a:pt x="801257" y="311218"/>
                    <a:pt x="801257" y="311218"/>
                    <a:pt x="801257" y="311218"/>
                  </a:cubicBezTo>
                  <a:cubicBezTo>
                    <a:pt x="801257" y="274184"/>
                    <a:pt x="838112" y="258539"/>
                    <a:pt x="869816" y="279730"/>
                  </a:cubicBezTo>
                  <a:cubicBezTo>
                    <a:pt x="1376086" y="669672"/>
                    <a:pt x="1376086" y="669672"/>
                    <a:pt x="1376086" y="669672"/>
                  </a:cubicBezTo>
                  <a:cubicBezTo>
                    <a:pt x="1407790" y="696012"/>
                    <a:pt x="1407790" y="727500"/>
                    <a:pt x="1376086" y="753642"/>
                  </a:cubicBezTo>
                  <a:cubicBezTo>
                    <a:pt x="869816" y="1143783"/>
                    <a:pt x="869816" y="1143783"/>
                    <a:pt x="869816" y="1143783"/>
                  </a:cubicBezTo>
                  <a:cubicBezTo>
                    <a:pt x="838112" y="1164973"/>
                    <a:pt x="801257" y="1149130"/>
                    <a:pt x="801257" y="1112096"/>
                  </a:cubicBezTo>
                  <a:cubicBezTo>
                    <a:pt x="801257" y="1064764"/>
                    <a:pt x="801257" y="1064764"/>
                    <a:pt x="801257" y="1064764"/>
                  </a:cubicBezTo>
                  <a:lnTo>
                    <a:pt x="743100" y="1064764"/>
                  </a:lnTo>
                  <a:lnTo>
                    <a:pt x="743100" y="1423512"/>
                  </a:lnTo>
                  <a:lnTo>
                    <a:pt x="0" y="991070"/>
                  </a:lnTo>
                  <a:lnTo>
                    <a:pt x="0" y="432442"/>
                  </a:lnTo>
                  <a:close/>
                </a:path>
              </a:pathLst>
            </a:custGeom>
            <a:solidFill>
              <a:srgbClr val="009973"/>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10" name="îSlíḍè">
              <a:extLst>
                <a:ext uri="{FF2B5EF4-FFF2-40B4-BE49-F238E27FC236}">
                  <a16:creationId xmlns:a16="http://schemas.microsoft.com/office/drawing/2014/main" id="{E82C2401-4BEB-4296-BA08-3CDD2BF7EEC5}"/>
                </a:ext>
              </a:extLst>
            </p:cNvPr>
            <p:cNvSpPr/>
            <p:nvPr/>
          </p:nvSpPr>
          <p:spPr bwMode="auto">
            <a:xfrm>
              <a:off x="4543988" y="1203892"/>
              <a:ext cx="925481" cy="1022264"/>
            </a:xfrm>
            <a:custGeom>
              <a:avLst/>
              <a:gdLst>
                <a:gd name="connsiteX0" fmla="*/ 922305 w 1233974"/>
                <a:gd name="connsiteY0" fmla="*/ 180 h 1363018"/>
                <a:gd name="connsiteX1" fmla="*/ 965160 w 1233974"/>
                <a:gd name="connsiteY1" fmla="*/ 45270 h 1363018"/>
                <a:gd name="connsiteX2" fmla="*/ 1049569 w 1233974"/>
                <a:gd name="connsiteY2" fmla="*/ 683182 h 1363018"/>
                <a:gd name="connsiteX3" fmla="*/ 991513 w 1233974"/>
                <a:gd name="connsiteY3" fmla="*/ 725366 h 1363018"/>
                <a:gd name="connsiteX4" fmla="*/ 949308 w 1233974"/>
                <a:gd name="connsiteY4" fmla="*/ 704373 h 1363018"/>
                <a:gd name="connsiteX5" fmla="*/ 922435 w 1233974"/>
                <a:gd name="connsiteY5" fmla="*/ 751073 h 1363018"/>
                <a:gd name="connsiteX6" fmla="*/ 1233974 w 1233974"/>
                <a:gd name="connsiteY6" fmla="*/ 930771 h 1363018"/>
                <a:gd name="connsiteX7" fmla="*/ 485151 w 1233974"/>
                <a:gd name="connsiteY7" fmla="*/ 1363018 h 1363018"/>
                <a:gd name="connsiteX8" fmla="*/ 0 w 1233974"/>
                <a:gd name="connsiteY8" fmla="*/ 1078353 h 1363018"/>
                <a:gd name="connsiteX9" fmla="*/ 0 w 1233974"/>
                <a:gd name="connsiteY9" fmla="*/ 219008 h 1363018"/>
                <a:gd name="connsiteX10" fmla="*/ 310548 w 1233974"/>
                <a:gd name="connsiteY10" fmla="*/ 398133 h 1363018"/>
                <a:gd name="connsiteX11" fmla="*/ 313209 w 1233974"/>
                <a:gd name="connsiteY11" fmla="*/ 393508 h 1363018"/>
                <a:gd name="connsiteX12" fmla="*/ 337639 w 1233974"/>
                <a:gd name="connsiteY12" fmla="*/ 351056 h 1363018"/>
                <a:gd name="connsiteX13" fmla="*/ 295434 w 1233974"/>
                <a:gd name="connsiteY13" fmla="*/ 324913 h 1363018"/>
                <a:gd name="connsiteX14" fmla="*/ 306134 w 1233974"/>
                <a:gd name="connsiteY14" fmla="*/ 250843 h 1363018"/>
                <a:gd name="connsiteX15" fmla="*/ 896800 w 1233974"/>
                <a:gd name="connsiteY15" fmla="*/ 3086 h 1363018"/>
                <a:gd name="connsiteX16" fmla="*/ 922305 w 1233974"/>
                <a:gd name="connsiteY16" fmla="*/ 180 h 136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3974" h="1363018">
                  <a:moveTo>
                    <a:pt x="922305" y="180"/>
                  </a:moveTo>
                  <a:cubicBezTo>
                    <a:pt x="945507" y="2009"/>
                    <a:pt x="961296" y="17791"/>
                    <a:pt x="965160" y="45270"/>
                  </a:cubicBezTo>
                  <a:cubicBezTo>
                    <a:pt x="1049569" y="683182"/>
                    <a:pt x="1049569" y="683182"/>
                    <a:pt x="1049569" y="683182"/>
                  </a:cubicBezTo>
                  <a:cubicBezTo>
                    <a:pt x="1054919" y="720019"/>
                    <a:pt x="1023216" y="746557"/>
                    <a:pt x="991513" y="725366"/>
                  </a:cubicBezTo>
                  <a:cubicBezTo>
                    <a:pt x="949308" y="704373"/>
                    <a:pt x="949308" y="704373"/>
                    <a:pt x="949308" y="704373"/>
                  </a:cubicBezTo>
                  <a:lnTo>
                    <a:pt x="922435" y="751073"/>
                  </a:lnTo>
                  <a:lnTo>
                    <a:pt x="1233974" y="930771"/>
                  </a:lnTo>
                  <a:lnTo>
                    <a:pt x="485151" y="1363018"/>
                  </a:lnTo>
                  <a:lnTo>
                    <a:pt x="0" y="1078353"/>
                  </a:lnTo>
                  <a:lnTo>
                    <a:pt x="0" y="219008"/>
                  </a:lnTo>
                  <a:lnTo>
                    <a:pt x="310548" y="398133"/>
                  </a:lnTo>
                  <a:lnTo>
                    <a:pt x="313209" y="393508"/>
                  </a:lnTo>
                  <a:cubicBezTo>
                    <a:pt x="337639" y="351056"/>
                    <a:pt x="337639" y="351056"/>
                    <a:pt x="337639" y="351056"/>
                  </a:cubicBezTo>
                  <a:cubicBezTo>
                    <a:pt x="295434" y="324913"/>
                    <a:pt x="295434" y="324913"/>
                    <a:pt x="295434" y="324913"/>
                  </a:cubicBezTo>
                  <a:cubicBezTo>
                    <a:pt x="263929" y="308871"/>
                    <a:pt x="269081" y="266885"/>
                    <a:pt x="306134" y="250843"/>
                  </a:cubicBezTo>
                  <a:cubicBezTo>
                    <a:pt x="896800" y="3086"/>
                    <a:pt x="896800" y="3086"/>
                    <a:pt x="896800" y="3086"/>
                  </a:cubicBezTo>
                  <a:cubicBezTo>
                    <a:pt x="906014" y="511"/>
                    <a:pt x="914571" y="-430"/>
                    <a:pt x="922305" y="180"/>
                  </a:cubicBezTo>
                  <a:close/>
                </a:path>
              </a:pathLst>
            </a:custGeom>
            <a:solidFill>
              <a:schemeClr val="bg1">
                <a:lumMod val="95000"/>
              </a:schemeClr>
            </a:solidFill>
            <a:ln>
              <a:noFill/>
            </a:ln>
            <a:effectLst/>
            <a:extLst>
              <a:ext uri="{91240B29-F687-4f45-9708-019B960494DF}">
                <a14:hiddenLine xmlns="" xmlns:lc="http://schemas.openxmlformats.org/drawingml/2006/lockedCanvas" xmlns:a16="http://schemas.microsoft.com/office/drawing/2014/main" xmlns:a14="http://schemas.microsoft.com/office/drawing/2010/main" xmlns:p14="http://schemas.microsoft.com/office/powerpoint/2010/main" w="9525" cap="flat">
                  <a:solidFill>
                    <a:srgbClr val="808080"/>
                  </a:solidFill>
                  <a:round/>
                  <a:headEnd/>
                  <a:tailEnd/>
                </a14:hiddenLine>
              </a:ext>
              <a:ext uri="{AF507438-7753-43e0-B8FC-AC1667EBCBE1}">
                <a14:hiddenEffects xmlns="" xmlns:lc="http://schemas.openxmlformats.org/drawingml/2006/lockedCanvas" xmlns:a16="http://schemas.microsoft.com/office/drawing/2014/main"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square" lIns="91440" tIns="45720" rIns="91440" bIns="45720" anchor="ctr">
              <a:normAutofit/>
            </a:bodyPr>
            <a:lstStyle/>
            <a:p>
              <a:pPr algn="ctr"/>
              <a:endParaRPr/>
            </a:p>
          </p:txBody>
        </p:sp>
        <p:sp>
          <p:nvSpPr>
            <p:cNvPr id="11" name="íṡ1îḋé">
              <a:extLst>
                <a:ext uri="{FF2B5EF4-FFF2-40B4-BE49-F238E27FC236}">
                  <a16:creationId xmlns:a16="http://schemas.microsoft.com/office/drawing/2014/main" id="{3397C868-9285-4965-BD71-82EC33497414}"/>
                </a:ext>
              </a:extLst>
            </p:cNvPr>
            <p:cNvSpPr/>
            <p:nvPr/>
          </p:nvSpPr>
          <p:spPr>
            <a:xfrm>
              <a:off x="4081828" y="2002320"/>
              <a:ext cx="930229" cy="930229"/>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3" name="ïSḻíḋè">
              <a:extLst>
                <a:ext uri="{FF2B5EF4-FFF2-40B4-BE49-F238E27FC236}">
                  <a16:creationId xmlns:a16="http://schemas.microsoft.com/office/drawing/2014/main" id="{534E7FBB-5395-4CA2-8626-2BF4101994D5}"/>
                </a:ext>
              </a:extLst>
            </p:cNvPr>
            <p:cNvSpPr>
              <a:spLocks/>
            </p:cNvSpPr>
            <p:nvPr/>
          </p:nvSpPr>
          <p:spPr bwMode="auto">
            <a:xfrm>
              <a:off x="4813862" y="1666398"/>
              <a:ext cx="316937" cy="295736"/>
            </a:xfrm>
            <a:custGeom>
              <a:avLst/>
              <a:gdLst>
                <a:gd name="connsiteX0" fmla="*/ 306279 w 422583"/>
                <a:gd name="connsiteY0" fmla="*/ 349675 h 394314"/>
                <a:gd name="connsiteX1" fmla="*/ 319013 w 422583"/>
                <a:gd name="connsiteY1" fmla="*/ 356052 h 394314"/>
                <a:gd name="connsiteX2" fmla="*/ 328564 w 422583"/>
                <a:gd name="connsiteY2" fmla="*/ 360835 h 394314"/>
                <a:gd name="connsiteX3" fmla="*/ 330155 w 422583"/>
                <a:gd name="connsiteY3" fmla="*/ 360835 h 394314"/>
                <a:gd name="connsiteX4" fmla="*/ 382684 w 422583"/>
                <a:gd name="connsiteY4" fmla="*/ 360835 h 394314"/>
                <a:gd name="connsiteX5" fmla="*/ 385868 w 422583"/>
                <a:gd name="connsiteY5" fmla="*/ 359241 h 394314"/>
                <a:gd name="connsiteX6" fmla="*/ 390643 w 422583"/>
                <a:gd name="connsiteY6" fmla="*/ 356052 h 394314"/>
                <a:gd name="connsiteX7" fmla="*/ 404969 w 422583"/>
                <a:gd name="connsiteY7" fmla="*/ 349675 h 394314"/>
                <a:gd name="connsiteX8" fmla="*/ 416111 w 422583"/>
                <a:gd name="connsiteY8" fmla="*/ 354458 h 394314"/>
                <a:gd name="connsiteX9" fmla="*/ 417703 w 422583"/>
                <a:gd name="connsiteY9" fmla="*/ 378372 h 394314"/>
                <a:gd name="connsiteX10" fmla="*/ 382684 w 422583"/>
                <a:gd name="connsiteY10" fmla="*/ 394314 h 394314"/>
                <a:gd name="connsiteX11" fmla="*/ 328564 w 422583"/>
                <a:gd name="connsiteY11" fmla="*/ 394314 h 394314"/>
                <a:gd name="connsiteX12" fmla="*/ 293544 w 422583"/>
                <a:gd name="connsiteY12" fmla="*/ 378372 h 394314"/>
                <a:gd name="connsiteX13" fmla="*/ 295136 w 422583"/>
                <a:gd name="connsiteY13" fmla="*/ 354458 h 394314"/>
                <a:gd name="connsiteX14" fmla="*/ 306279 w 422583"/>
                <a:gd name="connsiteY14" fmla="*/ 349675 h 394314"/>
                <a:gd name="connsiteX15" fmla="*/ 158763 w 422583"/>
                <a:gd name="connsiteY15" fmla="*/ 349675 h 394314"/>
                <a:gd name="connsiteX16" fmla="*/ 160354 w 422583"/>
                <a:gd name="connsiteY16" fmla="*/ 349675 h 394314"/>
                <a:gd name="connsiteX17" fmla="*/ 161946 w 422583"/>
                <a:gd name="connsiteY17" fmla="*/ 349675 h 394314"/>
                <a:gd name="connsiteX18" fmla="*/ 163538 w 422583"/>
                <a:gd name="connsiteY18" fmla="*/ 349675 h 394314"/>
                <a:gd name="connsiteX19" fmla="*/ 165130 w 422583"/>
                <a:gd name="connsiteY19" fmla="*/ 349675 h 394314"/>
                <a:gd name="connsiteX20" fmla="*/ 166721 w 422583"/>
                <a:gd name="connsiteY20" fmla="*/ 349675 h 394314"/>
                <a:gd name="connsiteX21" fmla="*/ 168313 w 422583"/>
                <a:gd name="connsiteY21" fmla="*/ 351269 h 394314"/>
                <a:gd name="connsiteX22" fmla="*/ 169905 w 422583"/>
                <a:gd name="connsiteY22" fmla="*/ 351269 h 394314"/>
                <a:gd name="connsiteX23" fmla="*/ 171497 w 422583"/>
                <a:gd name="connsiteY23" fmla="*/ 351269 h 394314"/>
                <a:gd name="connsiteX24" fmla="*/ 171497 w 422583"/>
                <a:gd name="connsiteY24" fmla="*/ 352864 h 394314"/>
                <a:gd name="connsiteX25" fmla="*/ 173089 w 422583"/>
                <a:gd name="connsiteY25" fmla="*/ 352864 h 394314"/>
                <a:gd name="connsiteX26" fmla="*/ 174680 w 422583"/>
                <a:gd name="connsiteY26" fmla="*/ 354458 h 394314"/>
                <a:gd name="connsiteX27" fmla="*/ 176272 w 422583"/>
                <a:gd name="connsiteY27" fmla="*/ 356052 h 394314"/>
                <a:gd name="connsiteX28" fmla="*/ 184231 w 422583"/>
                <a:gd name="connsiteY28" fmla="*/ 360835 h 394314"/>
                <a:gd name="connsiteX29" fmla="*/ 238351 w 422583"/>
                <a:gd name="connsiteY29" fmla="*/ 360835 h 394314"/>
                <a:gd name="connsiteX30" fmla="*/ 239943 w 422583"/>
                <a:gd name="connsiteY30" fmla="*/ 360835 h 394314"/>
                <a:gd name="connsiteX31" fmla="*/ 247902 w 422583"/>
                <a:gd name="connsiteY31" fmla="*/ 356052 h 394314"/>
                <a:gd name="connsiteX32" fmla="*/ 249494 w 422583"/>
                <a:gd name="connsiteY32" fmla="*/ 354458 h 394314"/>
                <a:gd name="connsiteX33" fmla="*/ 249494 w 422583"/>
                <a:gd name="connsiteY33" fmla="*/ 352864 h 394314"/>
                <a:gd name="connsiteX34" fmla="*/ 251086 w 422583"/>
                <a:gd name="connsiteY34" fmla="*/ 352864 h 394314"/>
                <a:gd name="connsiteX35" fmla="*/ 252678 w 422583"/>
                <a:gd name="connsiteY35" fmla="*/ 351269 h 394314"/>
                <a:gd name="connsiteX36" fmla="*/ 254269 w 422583"/>
                <a:gd name="connsiteY36" fmla="*/ 351269 h 394314"/>
                <a:gd name="connsiteX37" fmla="*/ 255861 w 422583"/>
                <a:gd name="connsiteY37" fmla="*/ 351269 h 394314"/>
                <a:gd name="connsiteX38" fmla="*/ 257453 w 422583"/>
                <a:gd name="connsiteY38" fmla="*/ 349675 h 394314"/>
                <a:gd name="connsiteX39" fmla="*/ 259045 w 422583"/>
                <a:gd name="connsiteY39" fmla="*/ 349675 h 394314"/>
                <a:gd name="connsiteX40" fmla="*/ 260636 w 422583"/>
                <a:gd name="connsiteY40" fmla="*/ 349675 h 394314"/>
                <a:gd name="connsiteX41" fmla="*/ 263820 w 422583"/>
                <a:gd name="connsiteY41" fmla="*/ 349675 h 394314"/>
                <a:gd name="connsiteX42" fmla="*/ 267004 w 422583"/>
                <a:gd name="connsiteY42" fmla="*/ 351269 h 394314"/>
                <a:gd name="connsiteX43" fmla="*/ 270187 w 422583"/>
                <a:gd name="connsiteY43" fmla="*/ 351269 h 394314"/>
                <a:gd name="connsiteX44" fmla="*/ 270187 w 422583"/>
                <a:gd name="connsiteY44" fmla="*/ 352864 h 394314"/>
                <a:gd name="connsiteX45" fmla="*/ 271779 w 422583"/>
                <a:gd name="connsiteY45" fmla="*/ 354458 h 394314"/>
                <a:gd name="connsiteX46" fmla="*/ 274962 w 422583"/>
                <a:gd name="connsiteY46" fmla="*/ 378372 h 394314"/>
                <a:gd name="connsiteX47" fmla="*/ 238351 w 422583"/>
                <a:gd name="connsiteY47" fmla="*/ 394314 h 394314"/>
                <a:gd name="connsiteX48" fmla="*/ 184231 w 422583"/>
                <a:gd name="connsiteY48" fmla="*/ 394314 h 394314"/>
                <a:gd name="connsiteX49" fmla="*/ 149212 w 422583"/>
                <a:gd name="connsiteY49" fmla="*/ 378372 h 394314"/>
                <a:gd name="connsiteX50" fmla="*/ 150804 w 422583"/>
                <a:gd name="connsiteY50" fmla="*/ 354458 h 394314"/>
                <a:gd name="connsiteX51" fmla="*/ 153987 w 422583"/>
                <a:gd name="connsiteY51" fmla="*/ 352864 h 394314"/>
                <a:gd name="connsiteX52" fmla="*/ 153987 w 422583"/>
                <a:gd name="connsiteY52" fmla="*/ 351269 h 394314"/>
                <a:gd name="connsiteX53" fmla="*/ 157171 w 422583"/>
                <a:gd name="connsiteY53" fmla="*/ 351269 h 394314"/>
                <a:gd name="connsiteX54" fmla="*/ 158763 w 422583"/>
                <a:gd name="connsiteY54" fmla="*/ 349675 h 394314"/>
                <a:gd name="connsiteX55" fmla="*/ 19101 w 422583"/>
                <a:gd name="connsiteY55" fmla="*/ 349675 h 394314"/>
                <a:gd name="connsiteX56" fmla="*/ 31835 w 422583"/>
                <a:gd name="connsiteY56" fmla="*/ 356052 h 394314"/>
                <a:gd name="connsiteX57" fmla="*/ 39794 w 422583"/>
                <a:gd name="connsiteY57" fmla="*/ 360835 h 394314"/>
                <a:gd name="connsiteX58" fmla="*/ 41386 w 422583"/>
                <a:gd name="connsiteY58" fmla="*/ 360835 h 394314"/>
                <a:gd name="connsiteX59" fmla="*/ 95506 w 422583"/>
                <a:gd name="connsiteY59" fmla="*/ 360835 h 394314"/>
                <a:gd name="connsiteX60" fmla="*/ 103465 w 422583"/>
                <a:gd name="connsiteY60" fmla="*/ 356052 h 394314"/>
                <a:gd name="connsiteX61" fmla="*/ 117791 w 422583"/>
                <a:gd name="connsiteY61" fmla="*/ 349675 h 394314"/>
                <a:gd name="connsiteX62" fmla="*/ 128934 w 422583"/>
                <a:gd name="connsiteY62" fmla="*/ 354458 h 394314"/>
                <a:gd name="connsiteX63" fmla="*/ 130526 w 422583"/>
                <a:gd name="connsiteY63" fmla="*/ 378372 h 394314"/>
                <a:gd name="connsiteX64" fmla="*/ 95506 w 422583"/>
                <a:gd name="connsiteY64" fmla="*/ 394314 h 394314"/>
                <a:gd name="connsiteX65" fmla="*/ 41386 w 422583"/>
                <a:gd name="connsiteY65" fmla="*/ 394314 h 394314"/>
                <a:gd name="connsiteX66" fmla="*/ 6367 w 422583"/>
                <a:gd name="connsiteY66" fmla="*/ 378372 h 394314"/>
                <a:gd name="connsiteX67" fmla="*/ 7959 w 422583"/>
                <a:gd name="connsiteY67" fmla="*/ 354458 h 394314"/>
                <a:gd name="connsiteX68" fmla="*/ 19101 w 422583"/>
                <a:gd name="connsiteY68" fmla="*/ 349675 h 394314"/>
                <a:gd name="connsiteX69" fmla="*/ 357857 w 422583"/>
                <a:gd name="connsiteY69" fmla="*/ 306523 h 394314"/>
                <a:gd name="connsiteX70" fmla="*/ 391336 w 422583"/>
                <a:gd name="connsiteY70" fmla="*/ 341596 h 394314"/>
                <a:gd name="connsiteX71" fmla="*/ 391336 w 422583"/>
                <a:gd name="connsiteY71" fmla="*/ 343191 h 394314"/>
                <a:gd name="connsiteX72" fmla="*/ 384959 w 422583"/>
                <a:gd name="connsiteY72" fmla="*/ 349568 h 394314"/>
                <a:gd name="connsiteX73" fmla="*/ 383365 w 422583"/>
                <a:gd name="connsiteY73" fmla="*/ 351162 h 394314"/>
                <a:gd name="connsiteX74" fmla="*/ 329160 w 422583"/>
                <a:gd name="connsiteY74" fmla="*/ 351162 h 394314"/>
                <a:gd name="connsiteX75" fmla="*/ 327566 w 422583"/>
                <a:gd name="connsiteY75" fmla="*/ 349568 h 394314"/>
                <a:gd name="connsiteX76" fmla="*/ 324377 w 422583"/>
                <a:gd name="connsiteY76" fmla="*/ 347973 h 394314"/>
                <a:gd name="connsiteX77" fmla="*/ 324377 w 422583"/>
                <a:gd name="connsiteY77" fmla="*/ 341596 h 394314"/>
                <a:gd name="connsiteX78" fmla="*/ 357857 w 422583"/>
                <a:gd name="connsiteY78" fmla="*/ 306523 h 394314"/>
                <a:gd name="connsiteX79" fmla="*/ 211983 w 422583"/>
                <a:gd name="connsiteY79" fmla="*/ 306523 h 394314"/>
                <a:gd name="connsiteX80" fmla="*/ 247002 w 422583"/>
                <a:gd name="connsiteY80" fmla="*/ 341596 h 394314"/>
                <a:gd name="connsiteX81" fmla="*/ 245410 w 422583"/>
                <a:gd name="connsiteY81" fmla="*/ 344785 h 394314"/>
                <a:gd name="connsiteX82" fmla="*/ 240635 w 422583"/>
                <a:gd name="connsiteY82" fmla="*/ 349568 h 394314"/>
                <a:gd name="connsiteX83" fmla="*/ 239043 w 422583"/>
                <a:gd name="connsiteY83" fmla="*/ 351162 h 394314"/>
                <a:gd name="connsiteX84" fmla="*/ 184923 w 422583"/>
                <a:gd name="connsiteY84" fmla="*/ 351162 h 394314"/>
                <a:gd name="connsiteX85" fmla="*/ 183331 w 422583"/>
                <a:gd name="connsiteY85" fmla="*/ 349568 h 394314"/>
                <a:gd name="connsiteX86" fmla="*/ 178556 w 422583"/>
                <a:gd name="connsiteY86" fmla="*/ 344785 h 394314"/>
                <a:gd name="connsiteX87" fmla="*/ 178556 w 422583"/>
                <a:gd name="connsiteY87" fmla="*/ 341596 h 394314"/>
                <a:gd name="connsiteX88" fmla="*/ 211983 w 422583"/>
                <a:gd name="connsiteY88" fmla="*/ 306523 h 394314"/>
                <a:gd name="connsiteX89" fmla="*/ 67702 w 422583"/>
                <a:gd name="connsiteY89" fmla="*/ 306523 h 394314"/>
                <a:gd name="connsiteX90" fmla="*/ 101182 w 422583"/>
                <a:gd name="connsiteY90" fmla="*/ 341596 h 394314"/>
                <a:gd name="connsiteX91" fmla="*/ 101182 w 422583"/>
                <a:gd name="connsiteY91" fmla="*/ 344785 h 394314"/>
                <a:gd name="connsiteX92" fmla="*/ 96399 w 422583"/>
                <a:gd name="connsiteY92" fmla="*/ 349568 h 394314"/>
                <a:gd name="connsiteX93" fmla="*/ 94805 w 422583"/>
                <a:gd name="connsiteY93" fmla="*/ 351162 h 394314"/>
                <a:gd name="connsiteX94" fmla="*/ 40600 w 422583"/>
                <a:gd name="connsiteY94" fmla="*/ 351162 h 394314"/>
                <a:gd name="connsiteX95" fmla="*/ 39006 w 422583"/>
                <a:gd name="connsiteY95" fmla="*/ 349568 h 394314"/>
                <a:gd name="connsiteX96" fmla="*/ 34223 w 422583"/>
                <a:gd name="connsiteY96" fmla="*/ 344785 h 394314"/>
                <a:gd name="connsiteX97" fmla="*/ 34223 w 422583"/>
                <a:gd name="connsiteY97" fmla="*/ 341596 h 394314"/>
                <a:gd name="connsiteX98" fmla="*/ 67702 w 422583"/>
                <a:gd name="connsiteY98" fmla="*/ 306523 h 394314"/>
                <a:gd name="connsiteX99" fmla="*/ 0 w 422583"/>
                <a:gd name="connsiteY99" fmla="*/ 0 h 394314"/>
                <a:gd name="connsiteX100" fmla="*/ 422583 w 422583"/>
                <a:gd name="connsiteY100" fmla="*/ 0 h 394314"/>
                <a:gd name="connsiteX101" fmla="*/ 422583 w 422583"/>
                <a:gd name="connsiteY101" fmla="*/ 270812 h 394314"/>
                <a:gd name="connsiteX102" fmla="*/ 0 w 422583"/>
                <a:gd name="connsiteY102" fmla="*/ 270812 h 39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22583" h="394314">
                  <a:moveTo>
                    <a:pt x="306279" y="349675"/>
                  </a:moveTo>
                  <a:cubicBezTo>
                    <a:pt x="311054" y="349675"/>
                    <a:pt x="315829" y="351269"/>
                    <a:pt x="319013" y="356052"/>
                  </a:cubicBezTo>
                  <a:cubicBezTo>
                    <a:pt x="322196" y="359241"/>
                    <a:pt x="325380" y="360835"/>
                    <a:pt x="328564" y="360835"/>
                  </a:cubicBezTo>
                  <a:cubicBezTo>
                    <a:pt x="328564" y="360835"/>
                    <a:pt x="328564" y="360835"/>
                    <a:pt x="330155" y="360835"/>
                  </a:cubicBezTo>
                  <a:cubicBezTo>
                    <a:pt x="330155" y="360835"/>
                    <a:pt x="330155" y="360835"/>
                    <a:pt x="382684" y="360835"/>
                  </a:cubicBezTo>
                  <a:cubicBezTo>
                    <a:pt x="382684" y="360835"/>
                    <a:pt x="384276" y="359241"/>
                    <a:pt x="385868" y="359241"/>
                  </a:cubicBezTo>
                  <a:cubicBezTo>
                    <a:pt x="387459" y="359241"/>
                    <a:pt x="389051" y="357646"/>
                    <a:pt x="390643" y="356052"/>
                  </a:cubicBezTo>
                  <a:cubicBezTo>
                    <a:pt x="393826" y="351269"/>
                    <a:pt x="400194" y="349675"/>
                    <a:pt x="404969" y="349675"/>
                  </a:cubicBezTo>
                  <a:cubicBezTo>
                    <a:pt x="408152" y="349675"/>
                    <a:pt x="412928" y="351269"/>
                    <a:pt x="416111" y="354458"/>
                  </a:cubicBezTo>
                  <a:cubicBezTo>
                    <a:pt x="422478" y="359241"/>
                    <a:pt x="424070" y="370400"/>
                    <a:pt x="417703" y="378372"/>
                  </a:cubicBezTo>
                  <a:cubicBezTo>
                    <a:pt x="409744" y="389531"/>
                    <a:pt x="395418" y="394314"/>
                    <a:pt x="382684" y="394314"/>
                  </a:cubicBezTo>
                  <a:cubicBezTo>
                    <a:pt x="382684" y="394314"/>
                    <a:pt x="382684" y="394314"/>
                    <a:pt x="328564" y="394314"/>
                  </a:cubicBezTo>
                  <a:cubicBezTo>
                    <a:pt x="314237" y="394314"/>
                    <a:pt x="301503" y="389531"/>
                    <a:pt x="293544" y="378372"/>
                  </a:cubicBezTo>
                  <a:cubicBezTo>
                    <a:pt x="287177" y="370400"/>
                    <a:pt x="287177" y="359241"/>
                    <a:pt x="295136" y="354458"/>
                  </a:cubicBezTo>
                  <a:cubicBezTo>
                    <a:pt x="298320" y="351269"/>
                    <a:pt x="301503" y="349675"/>
                    <a:pt x="306279" y="349675"/>
                  </a:cubicBezTo>
                  <a:close/>
                  <a:moveTo>
                    <a:pt x="158763" y="349675"/>
                  </a:moveTo>
                  <a:cubicBezTo>
                    <a:pt x="160354" y="349675"/>
                    <a:pt x="160354" y="349675"/>
                    <a:pt x="160354" y="349675"/>
                  </a:cubicBezTo>
                  <a:cubicBezTo>
                    <a:pt x="160354" y="349675"/>
                    <a:pt x="161946" y="349675"/>
                    <a:pt x="161946" y="349675"/>
                  </a:cubicBezTo>
                  <a:cubicBezTo>
                    <a:pt x="163538" y="349675"/>
                    <a:pt x="163538" y="349675"/>
                    <a:pt x="163538" y="349675"/>
                  </a:cubicBezTo>
                  <a:cubicBezTo>
                    <a:pt x="163538" y="349675"/>
                    <a:pt x="163538" y="349675"/>
                    <a:pt x="165130" y="349675"/>
                  </a:cubicBezTo>
                  <a:cubicBezTo>
                    <a:pt x="165130" y="349675"/>
                    <a:pt x="165130" y="349675"/>
                    <a:pt x="166721" y="349675"/>
                  </a:cubicBezTo>
                  <a:cubicBezTo>
                    <a:pt x="166721" y="349675"/>
                    <a:pt x="168313" y="349675"/>
                    <a:pt x="168313" y="351269"/>
                  </a:cubicBezTo>
                  <a:cubicBezTo>
                    <a:pt x="168313" y="351269"/>
                    <a:pt x="169905" y="351269"/>
                    <a:pt x="169905" y="351269"/>
                  </a:cubicBezTo>
                  <a:cubicBezTo>
                    <a:pt x="169905" y="351269"/>
                    <a:pt x="171497" y="351269"/>
                    <a:pt x="171497" y="351269"/>
                  </a:cubicBezTo>
                  <a:cubicBezTo>
                    <a:pt x="171497" y="351269"/>
                    <a:pt x="171497" y="352864"/>
                    <a:pt x="171497" y="352864"/>
                  </a:cubicBezTo>
                  <a:cubicBezTo>
                    <a:pt x="171497" y="352864"/>
                    <a:pt x="173089" y="352864"/>
                    <a:pt x="173089" y="352864"/>
                  </a:cubicBezTo>
                  <a:cubicBezTo>
                    <a:pt x="173089" y="352864"/>
                    <a:pt x="174680" y="354458"/>
                    <a:pt x="174680" y="354458"/>
                  </a:cubicBezTo>
                  <a:cubicBezTo>
                    <a:pt x="174680" y="354458"/>
                    <a:pt x="176272" y="356052"/>
                    <a:pt x="176272" y="356052"/>
                  </a:cubicBezTo>
                  <a:cubicBezTo>
                    <a:pt x="177864" y="357646"/>
                    <a:pt x="181047" y="359241"/>
                    <a:pt x="184231" y="360835"/>
                  </a:cubicBezTo>
                  <a:cubicBezTo>
                    <a:pt x="184231" y="360835"/>
                    <a:pt x="184231" y="360835"/>
                    <a:pt x="238351" y="360835"/>
                  </a:cubicBezTo>
                  <a:cubicBezTo>
                    <a:pt x="238351" y="360835"/>
                    <a:pt x="239943" y="360835"/>
                    <a:pt x="239943" y="360835"/>
                  </a:cubicBezTo>
                  <a:cubicBezTo>
                    <a:pt x="243127" y="359241"/>
                    <a:pt x="246310" y="357646"/>
                    <a:pt x="247902" y="356052"/>
                  </a:cubicBezTo>
                  <a:cubicBezTo>
                    <a:pt x="247902" y="356052"/>
                    <a:pt x="247902" y="354458"/>
                    <a:pt x="249494" y="354458"/>
                  </a:cubicBezTo>
                  <a:cubicBezTo>
                    <a:pt x="249494" y="354458"/>
                    <a:pt x="249494" y="352864"/>
                    <a:pt x="249494" y="352864"/>
                  </a:cubicBezTo>
                  <a:cubicBezTo>
                    <a:pt x="251086" y="352864"/>
                    <a:pt x="251086" y="352864"/>
                    <a:pt x="251086" y="352864"/>
                  </a:cubicBezTo>
                  <a:cubicBezTo>
                    <a:pt x="252678" y="352864"/>
                    <a:pt x="252678" y="351269"/>
                    <a:pt x="252678" y="351269"/>
                  </a:cubicBezTo>
                  <a:cubicBezTo>
                    <a:pt x="254269" y="351269"/>
                    <a:pt x="254269" y="351269"/>
                    <a:pt x="254269" y="351269"/>
                  </a:cubicBezTo>
                  <a:cubicBezTo>
                    <a:pt x="255861" y="351269"/>
                    <a:pt x="255861" y="351269"/>
                    <a:pt x="255861" y="351269"/>
                  </a:cubicBezTo>
                  <a:cubicBezTo>
                    <a:pt x="255861" y="349675"/>
                    <a:pt x="255861" y="349675"/>
                    <a:pt x="257453" y="349675"/>
                  </a:cubicBezTo>
                  <a:cubicBezTo>
                    <a:pt x="257453" y="349675"/>
                    <a:pt x="257453" y="349675"/>
                    <a:pt x="259045" y="349675"/>
                  </a:cubicBezTo>
                  <a:cubicBezTo>
                    <a:pt x="259045" y="349675"/>
                    <a:pt x="260636" y="349675"/>
                    <a:pt x="260636" y="349675"/>
                  </a:cubicBezTo>
                  <a:cubicBezTo>
                    <a:pt x="262228" y="349675"/>
                    <a:pt x="262228" y="349675"/>
                    <a:pt x="263820" y="349675"/>
                  </a:cubicBezTo>
                  <a:cubicBezTo>
                    <a:pt x="265412" y="349675"/>
                    <a:pt x="265412" y="349675"/>
                    <a:pt x="267004" y="351269"/>
                  </a:cubicBezTo>
                  <a:cubicBezTo>
                    <a:pt x="268595" y="351269"/>
                    <a:pt x="268595" y="351269"/>
                    <a:pt x="270187" y="351269"/>
                  </a:cubicBezTo>
                  <a:cubicBezTo>
                    <a:pt x="270187" y="351269"/>
                    <a:pt x="270187" y="351269"/>
                    <a:pt x="270187" y="352864"/>
                  </a:cubicBezTo>
                  <a:cubicBezTo>
                    <a:pt x="270187" y="352864"/>
                    <a:pt x="271779" y="352864"/>
                    <a:pt x="271779" y="354458"/>
                  </a:cubicBezTo>
                  <a:cubicBezTo>
                    <a:pt x="279738" y="359241"/>
                    <a:pt x="279738" y="370400"/>
                    <a:pt x="274962" y="378372"/>
                  </a:cubicBezTo>
                  <a:cubicBezTo>
                    <a:pt x="265412" y="389531"/>
                    <a:pt x="252678" y="394314"/>
                    <a:pt x="238351" y="394314"/>
                  </a:cubicBezTo>
                  <a:cubicBezTo>
                    <a:pt x="238351" y="394314"/>
                    <a:pt x="238351" y="394314"/>
                    <a:pt x="184231" y="394314"/>
                  </a:cubicBezTo>
                  <a:cubicBezTo>
                    <a:pt x="171497" y="394314"/>
                    <a:pt x="158763" y="389531"/>
                    <a:pt x="149212" y="378372"/>
                  </a:cubicBezTo>
                  <a:cubicBezTo>
                    <a:pt x="142845" y="370400"/>
                    <a:pt x="144437" y="359241"/>
                    <a:pt x="150804" y="354458"/>
                  </a:cubicBezTo>
                  <a:cubicBezTo>
                    <a:pt x="152395" y="352864"/>
                    <a:pt x="152395" y="352864"/>
                    <a:pt x="153987" y="352864"/>
                  </a:cubicBezTo>
                  <a:cubicBezTo>
                    <a:pt x="153987" y="351269"/>
                    <a:pt x="153987" y="351269"/>
                    <a:pt x="153987" y="351269"/>
                  </a:cubicBezTo>
                  <a:cubicBezTo>
                    <a:pt x="155579" y="351269"/>
                    <a:pt x="155579" y="351269"/>
                    <a:pt x="157171" y="351269"/>
                  </a:cubicBezTo>
                  <a:cubicBezTo>
                    <a:pt x="157171" y="349675"/>
                    <a:pt x="158763" y="349675"/>
                    <a:pt x="158763" y="349675"/>
                  </a:cubicBezTo>
                  <a:close/>
                  <a:moveTo>
                    <a:pt x="19101" y="349675"/>
                  </a:moveTo>
                  <a:cubicBezTo>
                    <a:pt x="23876" y="349675"/>
                    <a:pt x="28652" y="351269"/>
                    <a:pt x="31835" y="356052"/>
                  </a:cubicBezTo>
                  <a:cubicBezTo>
                    <a:pt x="35019" y="357646"/>
                    <a:pt x="36611" y="359241"/>
                    <a:pt x="39794" y="360835"/>
                  </a:cubicBezTo>
                  <a:cubicBezTo>
                    <a:pt x="39794" y="360835"/>
                    <a:pt x="41386" y="360835"/>
                    <a:pt x="41386" y="360835"/>
                  </a:cubicBezTo>
                  <a:cubicBezTo>
                    <a:pt x="41386" y="360835"/>
                    <a:pt x="41386" y="360835"/>
                    <a:pt x="95506" y="360835"/>
                  </a:cubicBezTo>
                  <a:cubicBezTo>
                    <a:pt x="98690" y="359241"/>
                    <a:pt x="101874" y="357646"/>
                    <a:pt x="103465" y="356052"/>
                  </a:cubicBezTo>
                  <a:cubicBezTo>
                    <a:pt x="106649" y="351269"/>
                    <a:pt x="113016" y="349675"/>
                    <a:pt x="117791" y="349675"/>
                  </a:cubicBezTo>
                  <a:cubicBezTo>
                    <a:pt x="120975" y="349675"/>
                    <a:pt x="125750" y="351269"/>
                    <a:pt x="128934" y="354458"/>
                  </a:cubicBezTo>
                  <a:cubicBezTo>
                    <a:pt x="135301" y="359241"/>
                    <a:pt x="136893" y="370400"/>
                    <a:pt x="130526" y="378372"/>
                  </a:cubicBezTo>
                  <a:cubicBezTo>
                    <a:pt x="120975" y="389531"/>
                    <a:pt x="108241" y="394314"/>
                    <a:pt x="95506" y="394314"/>
                  </a:cubicBezTo>
                  <a:cubicBezTo>
                    <a:pt x="95506" y="394314"/>
                    <a:pt x="95506" y="394314"/>
                    <a:pt x="41386" y="394314"/>
                  </a:cubicBezTo>
                  <a:cubicBezTo>
                    <a:pt x="27060" y="394314"/>
                    <a:pt x="14326" y="389531"/>
                    <a:pt x="6367" y="378372"/>
                  </a:cubicBezTo>
                  <a:cubicBezTo>
                    <a:pt x="0" y="370400"/>
                    <a:pt x="0" y="359241"/>
                    <a:pt x="7959" y="354458"/>
                  </a:cubicBezTo>
                  <a:cubicBezTo>
                    <a:pt x="11142" y="351269"/>
                    <a:pt x="14326" y="349675"/>
                    <a:pt x="19101" y="349675"/>
                  </a:cubicBezTo>
                  <a:close/>
                  <a:moveTo>
                    <a:pt x="357857" y="306523"/>
                  </a:moveTo>
                  <a:cubicBezTo>
                    <a:pt x="376988" y="306523"/>
                    <a:pt x="391336" y="322465"/>
                    <a:pt x="391336" y="341596"/>
                  </a:cubicBezTo>
                  <a:cubicBezTo>
                    <a:pt x="391336" y="341596"/>
                    <a:pt x="391336" y="343191"/>
                    <a:pt x="391336" y="343191"/>
                  </a:cubicBezTo>
                  <a:cubicBezTo>
                    <a:pt x="389742" y="344785"/>
                    <a:pt x="386553" y="347973"/>
                    <a:pt x="384959" y="349568"/>
                  </a:cubicBezTo>
                  <a:cubicBezTo>
                    <a:pt x="383365" y="351162"/>
                    <a:pt x="383365" y="351162"/>
                    <a:pt x="383365" y="351162"/>
                  </a:cubicBezTo>
                  <a:cubicBezTo>
                    <a:pt x="383365" y="351162"/>
                    <a:pt x="383365" y="351162"/>
                    <a:pt x="329160" y="351162"/>
                  </a:cubicBezTo>
                  <a:cubicBezTo>
                    <a:pt x="329160" y="351162"/>
                    <a:pt x="327566" y="351162"/>
                    <a:pt x="327566" y="349568"/>
                  </a:cubicBezTo>
                  <a:cubicBezTo>
                    <a:pt x="325972" y="349568"/>
                    <a:pt x="325972" y="347973"/>
                    <a:pt x="324377" y="347973"/>
                  </a:cubicBezTo>
                  <a:cubicBezTo>
                    <a:pt x="324377" y="344785"/>
                    <a:pt x="324377" y="343191"/>
                    <a:pt x="324377" y="341596"/>
                  </a:cubicBezTo>
                  <a:cubicBezTo>
                    <a:pt x="324377" y="322465"/>
                    <a:pt x="338726" y="306523"/>
                    <a:pt x="357857" y="306523"/>
                  </a:cubicBezTo>
                  <a:close/>
                  <a:moveTo>
                    <a:pt x="211983" y="306523"/>
                  </a:moveTo>
                  <a:cubicBezTo>
                    <a:pt x="231084" y="306523"/>
                    <a:pt x="247002" y="322465"/>
                    <a:pt x="247002" y="341596"/>
                  </a:cubicBezTo>
                  <a:cubicBezTo>
                    <a:pt x="247002" y="343191"/>
                    <a:pt x="245410" y="343191"/>
                    <a:pt x="245410" y="344785"/>
                  </a:cubicBezTo>
                  <a:cubicBezTo>
                    <a:pt x="243818" y="346379"/>
                    <a:pt x="242226" y="347973"/>
                    <a:pt x="240635" y="349568"/>
                  </a:cubicBezTo>
                  <a:cubicBezTo>
                    <a:pt x="240635" y="351162"/>
                    <a:pt x="240635" y="351162"/>
                    <a:pt x="239043" y="351162"/>
                  </a:cubicBezTo>
                  <a:cubicBezTo>
                    <a:pt x="239043" y="351162"/>
                    <a:pt x="239043" y="351162"/>
                    <a:pt x="184923" y="351162"/>
                  </a:cubicBezTo>
                  <a:cubicBezTo>
                    <a:pt x="184923" y="351162"/>
                    <a:pt x="184923" y="351162"/>
                    <a:pt x="183331" y="349568"/>
                  </a:cubicBezTo>
                  <a:cubicBezTo>
                    <a:pt x="181739" y="347973"/>
                    <a:pt x="180148" y="346379"/>
                    <a:pt x="178556" y="344785"/>
                  </a:cubicBezTo>
                  <a:cubicBezTo>
                    <a:pt x="178556" y="343191"/>
                    <a:pt x="178556" y="343191"/>
                    <a:pt x="178556" y="341596"/>
                  </a:cubicBezTo>
                  <a:cubicBezTo>
                    <a:pt x="178556" y="322465"/>
                    <a:pt x="194473" y="306523"/>
                    <a:pt x="211983" y="306523"/>
                  </a:cubicBezTo>
                  <a:close/>
                  <a:moveTo>
                    <a:pt x="67702" y="306523"/>
                  </a:moveTo>
                  <a:cubicBezTo>
                    <a:pt x="85239" y="306523"/>
                    <a:pt x="101182" y="322465"/>
                    <a:pt x="101182" y="341596"/>
                  </a:cubicBezTo>
                  <a:cubicBezTo>
                    <a:pt x="101182" y="343191"/>
                    <a:pt x="101182" y="343191"/>
                    <a:pt x="101182" y="344785"/>
                  </a:cubicBezTo>
                  <a:cubicBezTo>
                    <a:pt x="99587" y="346379"/>
                    <a:pt x="97993" y="347973"/>
                    <a:pt x="96399" y="349568"/>
                  </a:cubicBezTo>
                  <a:cubicBezTo>
                    <a:pt x="94805" y="351162"/>
                    <a:pt x="94805" y="351162"/>
                    <a:pt x="94805" y="351162"/>
                  </a:cubicBezTo>
                  <a:cubicBezTo>
                    <a:pt x="94805" y="351162"/>
                    <a:pt x="94805" y="351162"/>
                    <a:pt x="40600" y="351162"/>
                  </a:cubicBezTo>
                  <a:cubicBezTo>
                    <a:pt x="39006" y="351162"/>
                    <a:pt x="39006" y="351162"/>
                    <a:pt x="39006" y="349568"/>
                  </a:cubicBezTo>
                  <a:cubicBezTo>
                    <a:pt x="37411" y="347973"/>
                    <a:pt x="35817" y="346379"/>
                    <a:pt x="34223" y="344785"/>
                  </a:cubicBezTo>
                  <a:cubicBezTo>
                    <a:pt x="34223" y="343191"/>
                    <a:pt x="34223" y="343191"/>
                    <a:pt x="34223" y="341596"/>
                  </a:cubicBezTo>
                  <a:cubicBezTo>
                    <a:pt x="34223" y="322465"/>
                    <a:pt x="48571" y="306523"/>
                    <a:pt x="67702" y="306523"/>
                  </a:cubicBezTo>
                  <a:close/>
                  <a:moveTo>
                    <a:pt x="0" y="0"/>
                  </a:moveTo>
                  <a:lnTo>
                    <a:pt x="422583" y="0"/>
                  </a:lnTo>
                  <a:lnTo>
                    <a:pt x="422583" y="270812"/>
                  </a:lnTo>
                  <a:lnTo>
                    <a:pt x="0" y="270812"/>
                  </a:lnTo>
                  <a:close/>
                </a:path>
              </a:pathLst>
            </a:custGeom>
            <a:solidFill>
              <a:schemeClr val="tx1">
                <a:lumMod val="50000"/>
                <a:lumOff val="50000"/>
              </a:schemeClr>
            </a:solidFill>
            <a:ln>
              <a:noFill/>
            </a:ln>
          </p:spPr>
          <p:txBody>
            <a:bodyPr wrap="square" lIns="91440" tIns="45720" rIns="91440" bIns="45720" anchor="ctr">
              <a:normAutofit fontScale="85000" lnSpcReduction="20000"/>
            </a:bodyPr>
            <a:lstStyle/>
            <a:p>
              <a:pPr algn="ctr"/>
              <a:endParaRPr/>
            </a:p>
          </p:txBody>
        </p:sp>
        <p:sp>
          <p:nvSpPr>
            <p:cNvPr id="14" name="îṣľîḍe">
              <a:extLst>
                <a:ext uri="{FF2B5EF4-FFF2-40B4-BE49-F238E27FC236}">
                  <a16:creationId xmlns:a16="http://schemas.microsoft.com/office/drawing/2014/main" id="{497024D6-01F6-4015-A0D9-EE95948CF9BE}"/>
                </a:ext>
              </a:extLst>
            </p:cNvPr>
            <p:cNvSpPr/>
            <p:nvPr/>
          </p:nvSpPr>
          <p:spPr bwMode="auto">
            <a:xfrm>
              <a:off x="3686250" y="2322297"/>
              <a:ext cx="289039" cy="290155"/>
            </a:xfrm>
            <a:custGeom>
              <a:avLst/>
              <a:gdLst>
                <a:gd name="T0" fmla="*/ 121 w 242"/>
                <a:gd name="T1" fmla="*/ 243 h 243"/>
                <a:gd name="T2" fmla="*/ 242 w 242"/>
                <a:gd name="T3" fmla="*/ 121 h 243"/>
                <a:gd name="T4" fmla="*/ 121 w 242"/>
                <a:gd name="T5" fmla="*/ 0 h 243"/>
                <a:gd name="T6" fmla="*/ 0 w 242"/>
                <a:gd name="T7" fmla="*/ 121 h 243"/>
                <a:gd name="T8" fmla="*/ 121 w 242"/>
                <a:gd name="T9" fmla="*/ 243 h 243"/>
                <a:gd name="T10" fmla="*/ 157 w 242"/>
                <a:gd name="T11" fmla="*/ 20 h 243"/>
                <a:gd name="T12" fmla="*/ 202 w 242"/>
                <a:gd name="T13" fmla="*/ 52 h 243"/>
                <a:gd name="T14" fmla="*/ 158 w 242"/>
                <a:gd name="T15" fmla="*/ 97 h 243"/>
                <a:gd name="T16" fmla="*/ 140 w 242"/>
                <a:gd name="T17" fmla="*/ 82 h 243"/>
                <a:gd name="T18" fmla="*/ 157 w 242"/>
                <a:gd name="T19" fmla="*/ 20 h 243"/>
                <a:gd name="T20" fmla="*/ 139 w 242"/>
                <a:gd name="T21" fmla="*/ 15 h 243"/>
                <a:gd name="T22" fmla="*/ 134 w 242"/>
                <a:gd name="T23" fmla="*/ 79 h 243"/>
                <a:gd name="T24" fmla="*/ 127 w 242"/>
                <a:gd name="T25" fmla="*/ 78 h 243"/>
                <a:gd name="T26" fmla="*/ 118 w 242"/>
                <a:gd name="T27" fmla="*/ 14 h 243"/>
                <a:gd name="T28" fmla="*/ 139 w 242"/>
                <a:gd name="T29" fmla="*/ 15 h 243"/>
                <a:gd name="T30" fmla="*/ 121 w 242"/>
                <a:gd name="T31" fmla="*/ 101 h 243"/>
                <a:gd name="T32" fmla="*/ 141 w 242"/>
                <a:gd name="T33" fmla="*/ 121 h 243"/>
                <a:gd name="T34" fmla="*/ 121 w 242"/>
                <a:gd name="T35" fmla="*/ 141 h 243"/>
                <a:gd name="T36" fmla="*/ 101 w 242"/>
                <a:gd name="T37" fmla="*/ 121 h 243"/>
                <a:gd name="T38" fmla="*/ 121 w 242"/>
                <a:gd name="T39" fmla="*/ 101 h 243"/>
                <a:gd name="T40" fmla="*/ 93 w 242"/>
                <a:gd name="T41" fmla="*/ 155 h 243"/>
                <a:gd name="T42" fmla="*/ 115 w 242"/>
                <a:gd name="T43" fmla="*/ 165 h 243"/>
                <a:gd name="T44" fmla="*/ 93 w 242"/>
                <a:gd name="T45" fmla="*/ 225 h 243"/>
                <a:gd name="T46" fmla="*/ 45 w 242"/>
                <a:gd name="T47" fmla="*/ 197 h 243"/>
                <a:gd name="T48" fmla="*/ 93 w 242"/>
                <a:gd name="T49" fmla="*/ 15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43">
                  <a:moveTo>
                    <a:pt x="121" y="243"/>
                  </a:moveTo>
                  <a:cubicBezTo>
                    <a:pt x="188" y="243"/>
                    <a:pt x="242" y="188"/>
                    <a:pt x="242" y="121"/>
                  </a:cubicBezTo>
                  <a:cubicBezTo>
                    <a:pt x="242" y="54"/>
                    <a:pt x="188" y="0"/>
                    <a:pt x="121" y="0"/>
                  </a:cubicBezTo>
                  <a:cubicBezTo>
                    <a:pt x="54" y="0"/>
                    <a:pt x="0" y="54"/>
                    <a:pt x="0" y="121"/>
                  </a:cubicBezTo>
                  <a:cubicBezTo>
                    <a:pt x="0" y="188"/>
                    <a:pt x="54" y="243"/>
                    <a:pt x="121" y="243"/>
                  </a:cubicBezTo>
                  <a:close/>
                  <a:moveTo>
                    <a:pt x="157" y="20"/>
                  </a:moveTo>
                  <a:cubicBezTo>
                    <a:pt x="174" y="27"/>
                    <a:pt x="190" y="38"/>
                    <a:pt x="202" y="52"/>
                  </a:cubicBezTo>
                  <a:cubicBezTo>
                    <a:pt x="158" y="97"/>
                    <a:pt x="158" y="97"/>
                    <a:pt x="158" y="97"/>
                  </a:cubicBezTo>
                  <a:cubicBezTo>
                    <a:pt x="153" y="91"/>
                    <a:pt x="147" y="85"/>
                    <a:pt x="140" y="82"/>
                  </a:cubicBezTo>
                  <a:lnTo>
                    <a:pt x="157" y="20"/>
                  </a:lnTo>
                  <a:close/>
                  <a:moveTo>
                    <a:pt x="139" y="15"/>
                  </a:moveTo>
                  <a:cubicBezTo>
                    <a:pt x="134" y="79"/>
                    <a:pt x="134" y="79"/>
                    <a:pt x="134" y="79"/>
                  </a:cubicBezTo>
                  <a:cubicBezTo>
                    <a:pt x="132" y="78"/>
                    <a:pt x="129" y="78"/>
                    <a:pt x="127" y="78"/>
                  </a:cubicBezTo>
                  <a:cubicBezTo>
                    <a:pt x="118" y="14"/>
                    <a:pt x="118" y="14"/>
                    <a:pt x="118" y="14"/>
                  </a:cubicBezTo>
                  <a:cubicBezTo>
                    <a:pt x="125" y="14"/>
                    <a:pt x="132" y="14"/>
                    <a:pt x="139" y="15"/>
                  </a:cubicBezTo>
                  <a:close/>
                  <a:moveTo>
                    <a:pt x="121" y="101"/>
                  </a:moveTo>
                  <a:cubicBezTo>
                    <a:pt x="132" y="101"/>
                    <a:pt x="141" y="110"/>
                    <a:pt x="141" y="121"/>
                  </a:cubicBezTo>
                  <a:cubicBezTo>
                    <a:pt x="141" y="132"/>
                    <a:pt x="132" y="141"/>
                    <a:pt x="121" y="141"/>
                  </a:cubicBezTo>
                  <a:cubicBezTo>
                    <a:pt x="110" y="141"/>
                    <a:pt x="101" y="132"/>
                    <a:pt x="101" y="121"/>
                  </a:cubicBezTo>
                  <a:cubicBezTo>
                    <a:pt x="101" y="110"/>
                    <a:pt x="110" y="101"/>
                    <a:pt x="121" y="101"/>
                  </a:cubicBezTo>
                  <a:close/>
                  <a:moveTo>
                    <a:pt x="93" y="155"/>
                  </a:moveTo>
                  <a:cubicBezTo>
                    <a:pt x="100" y="160"/>
                    <a:pt x="107" y="164"/>
                    <a:pt x="115" y="165"/>
                  </a:cubicBezTo>
                  <a:cubicBezTo>
                    <a:pt x="93" y="225"/>
                    <a:pt x="93" y="225"/>
                    <a:pt x="93" y="225"/>
                  </a:cubicBezTo>
                  <a:cubicBezTo>
                    <a:pt x="76" y="220"/>
                    <a:pt x="59" y="210"/>
                    <a:pt x="45" y="197"/>
                  </a:cubicBezTo>
                  <a:lnTo>
                    <a:pt x="93" y="155"/>
                  </a:lnTo>
                  <a:close/>
                </a:path>
              </a:pathLst>
            </a:custGeom>
            <a:solidFill>
              <a:schemeClr val="tx1">
                <a:lumMod val="50000"/>
                <a:lumOff val="50000"/>
              </a:schemeClr>
            </a:solidFill>
            <a:ln>
              <a:noFill/>
            </a:ln>
          </p:spPr>
          <p:txBody>
            <a:bodyPr wrap="square" lIns="91440" tIns="45720" rIns="91440" bIns="45720" anchor="ctr">
              <a:normAutofit fontScale="85000" lnSpcReduction="20000"/>
            </a:bodyPr>
            <a:lstStyle/>
            <a:p>
              <a:pPr algn="ctr"/>
              <a:endParaRPr/>
            </a:p>
          </p:txBody>
        </p:sp>
        <p:sp>
          <p:nvSpPr>
            <p:cNvPr id="53" name="cloud-computing_339242">
              <a:extLst>
                <a:ext uri="{FF2B5EF4-FFF2-40B4-BE49-F238E27FC236}">
                  <a16:creationId xmlns:a16="http://schemas.microsoft.com/office/drawing/2014/main" id="{54405246-CCE2-4201-BBB1-D3F3EB6E740D}"/>
                </a:ext>
              </a:extLst>
            </p:cNvPr>
            <p:cNvSpPr>
              <a:spLocks/>
            </p:cNvSpPr>
            <p:nvPr/>
          </p:nvSpPr>
          <p:spPr>
            <a:xfrm>
              <a:off x="4813862" y="2983894"/>
              <a:ext cx="316937" cy="295736"/>
            </a:xfrm>
            <a:custGeom>
              <a:avLst/>
              <a:gdLst>
                <a:gd name="connsiteX0" fmla="*/ 303774 w 607639"/>
                <a:gd name="connsiteY0" fmla="*/ 505578 h 606722"/>
                <a:gd name="connsiteX1" fmla="*/ 278491 w 607639"/>
                <a:gd name="connsiteY1" fmla="*/ 530820 h 606722"/>
                <a:gd name="connsiteX2" fmla="*/ 303774 w 607639"/>
                <a:gd name="connsiteY2" fmla="*/ 556150 h 606722"/>
                <a:gd name="connsiteX3" fmla="*/ 329147 w 607639"/>
                <a:gd name="connsiteY3" fmla="*/ 530820 h 606722"/>
                <a:gd name="connsiteX4" fmla="*/ 303774 w 607639"/>
                <a:gd name="connsiteY4" fmla="*/ 505578 h 606722"/>
                <a:gd name="connsiteX5" fmla="*/ 303774 w 607639"/>
                <a:gd name="connsiteY5" fmla="*/ 455006 h 606722"/>
                <a:gd name="connsiteX6" fmla="*/ 371613 w 607639"/>
                <a:gd name="connsiteY6" fmla="*/ 496779 h 606722"/>
                <a:gd name="connsiteX7" fmla="*/ 377667 w 607639"/>
                <a:gd name="connsiteY7" fmla="*/ 494379 h 606722"/>
                <a:gd name="connsiteX8" fmla="*/ 410518 w 607639"/>
                <a:gd name="connsiteY8" fmla="*/ 508422 h 606722"/>
                <a:gd name="connsiteX9" fmla="*/ 396452 w 607639"/>
                <a:gd name="connsiteY9" fmla="*/ 541307 h 606722"/>
                <a:gd name="connsiteX10" fmla="*/ 377578 w 607639"/>
                <a:gd name="connsiteY10" fmla="*/ 548862 h 606722"/>
                <a:gd name="connsiteX11" fmla="*/ 303774 w 607639"/>
                <a:gd name="connsiteY11" fmla="*/ 606722 h 606722"/>
                <a:gd name="connsiteX12" fmla="*/ 229971 w 607639"/>
                <a:gd name="connsiteY12" fmla="*/ 548862 h 606722"/>
                <a:gd name="connsiteX13" fmla="*/ 211186 w 607639"/>
                <a:gd name="connsiteY13" fmla="*/ 541307 h 606722"/>
                <a:gd name="connsiteX14" fmla="*/ 197031 w 607639"/>
                <a:gd name="connsiteY14" fmla="*/ 508422 h 606722"/>
                <a:gd name="connsiteX15" fmla="*/ 229971 w 607639"/>
                <a:gd name="connsiteY15" fmla="*/ 494379 h 606722"/>
                <a:gd name="connsiteX16" fmla="*/ 235936 w 607639"/>
                <a:gd name="connsiteY16" fmla="*/ 496779 h 606722"/>
                <a:gd name="connsiteX17" fmla="*/ 303774 w 607639"/>
                <a:gd name="connsiteY17" fmla="*/ 455006 h 606722"/>
                <a:gd name="connsiteX18" fmla="*/ 531628 w 607639"/>
                <a:gd name="connsiteY18" fmla="*/ 429797 h 606722"/>
                <a:gd name="connsiteX19" fmla="*/ 506350 w 607639"/>
                <a:gd name="connsiteY19" fmla="*/ 455041 h 606722"/>
                <a:gd name="connsiteX20" fmla="*/ 531628 w 607639"/>
                <a:gd name="connsiteY20" fmla="*/ 480286 h 606722"/>
                <a:gd name="connsiteX21" fmla="*/ 556995 w 607639"/>
                <a:gd name="connsiteY21" fmla="*/ 455041 h 606722"/>
                <a:gd name="connsiteX22" fmla="*/ 531628 w 607639"/>
                <a:gd name="connsiteY22" fmla="*/ 429797 h 606722"/>
                <a:gd name="connsiteX23" fmla="*/ 75922 w 607639"/>
                <a:gd name="connsiteY23" fmla="*/ 429797 h 606722"/>
                <a:gd name="connsiteX24" fmla="*/ 50644 w 607639"/>
                <a:gd name="connsiteY24" fmla="*/ 455041 h 606722"/>
                <a:gd name="connsiteX25" fmla="*/ 75922 w 607639"/>
                <a:gd name="connsiteY25" fmla="*/ 480286 h 606722"/>
                <a:gd name="connsiteX26" fmla="*/ 101289 w 607639"/>
                <a:gd name="connsiteY26" fmla="*/ 455041 h 606722"/>
                <a:gd name="connsiteX27" fmla="*/ 75922 w 607639"/>
                <a:gd name="connsiteY27" fmla="*/ 429797 h 606722"/>
                <a:gd name="connsiteX28" fmla="*/ 531628 w 607639"/>
                <a:gd name="connsiteY28" fmla="*/ 379219 h 606722"/>
                <a:gd name="connsiteX29" fmla="*/ 531895 w 607639"/>
                <a:gd name="connsiteY29" fmla="*/ 379219 h 606722"/>
                <a:gd name="connsiteX30" fmla="*/ 532162 w 607639"/>
                <a:gd name="connsiteY30" fmla="*/ 379219 h 606722"/>
                <a:gd name="connsiteX31" fmla="*/ 607639 w 607639"/>
                <a:gd name="connsiteY31" fmla="*/ 455041 h 606722"/>
                <a:gd name="connsiteX32" fmla="*/ 531628 w 607639"/>
                <a:gd name="connsiteY32" fmla="*/ 530864 h 606722"/>
                <a:gd name="connsiteX33" fmla="*/ 478046 w 607639"/>
                <a:gd name="connsiteY33" fmla="*/ 508731 h 606722"/>
                <a:gd name="connsiteX34" fmla="*/ 466921 w 607639"/>
                <a:gd name="connsiteY34" fmla="*/ 513175 h 606722"/>
                <a:gd name="connsiteX35" fmla="*/ 457486 w 607639"/>
                <a:gd name="connsiteY35" fmla="*/ 515042 h 606722"/>
                <a:gd name="connsiteX36" fmla="*/ 433988 w 607639"/>
                <a:gd name="connsiteY36" fmla="*/ 499131 h 606722"/>
                <a:gd name="connsiteX37" fmla="*/ 448140 w 607639"/>
                <a:gd name="connsiteY37" fmla="*/ 466242 h 606722"/>
                <a:gd name="connsiteX38" fmla="*/ 456151 w 607639"/>
                <a:gd name="connsiteY38" fmla="*/ 463042 h 606722"/>
                <a:gd name="connsiteX39" fmla="*/ 455706 w 607639"/>
                <a:gd name="connsiteY39" fmla="*/ 455041 h 606722"/>
                <a:gd name="connsiteX40" fmla="*/ 531628 w 607639"/>
                <a:gd name="connsiteY40" fmla="*/ 379219 h 606722"/>
                <a:gd name="connsiteX41" fmla="*/ 75922 w 607639"/>
                <a:gd name="connsiteY41" fmla="*/ 379219 h 606722"/>
                <a:gd name="connsiteX42" fmla="*/ 151933 w 607639"/>
                <a:gd name="connsiteY42" fmla="*/ 455041 h 606722"/>
                <a:gd name="connsiteX43" fmla="*/ 151488 w 607639"/>
                <a:gd name="connsiteY43" fmla="*/ 463042 h 606722"/>
                <a:gd name="connsiteX44" fmla="*/ 159499 w 607639"/>
                <a:gd name="connsiteY44" fmla="*/ 466242 h 606722"/>
                <a:gd name="connsiteX45" fmla="*/ 173651 w 607639"/>
                <a:gd name="connsiteY45" fmla="*/ 499131 h 606722"/>
                <a:gd name="connsiteX46" fmla="*/ 150064 w 607639"/>
                <a:gd name="connsiteY46" fmla="*/ 515042 h 606722"/>
                <a:gd name="connsiteX47" fmla="*/ 140718 w 607639"/>
                <a:gd name="connsiteY47" fmla="*/ 513175 h 606722"/>
                <a:gd name="connsiteX48" fmla="*/ 129504 w 607639"/>
                <a:gd name="connsiteY48" fmla="*/ 508731 h 606722"/>
                <a:gd name="connsiteX49" fmla="*/ 75922 w 607639"/>
                <a:gd name="connsiteY49" fmla="*/ 530864 h 606722"/>
                <a:gd name="connsiteX50" fmla="*/ 0 w 607639"/>
                <a:gd name="connsiteY50" fmla="*/ 455041 h 606722"/>
                <a:gd name="connsiteX51" fmla="*/ 75922 w 607639"/>
                <a:gd name="connsiteY51" fmla="*/ 379219 h 606722"/>
                <a:gd name="connsiteX52" fmla="*/ 531631 w 607639"/>
                <a:gd name="connsiteY52" fmla="*/ 278099 h 606722"/>
                <a:gd name="connsiteX53" fmla="*/ 556973 w 607639"/>
                <a:gd name="connsiteY53" fmla="*/ 303332 h 606722"/>
                <a:gd name="connsiteX54" fmla="*/ 556973 w 607639"/>
                <a:gd name="connsiteY54" fmla="*/ 328653 h 606722"/>
                <a:gd name="connsiteX55" fmla="*/ 531631 w 607639"/>
                <a:gd name="connsiteY55" fmla="*/ 353886 h 606722"/>
                <a:gd name="connsiteX56" fmla="*/ 506378 w 607639"/>
                <a:gd name="connsiteY56" fmla="*/ 328653 h 606722"/>
                <a:gd name="connsiteX57" fmla="*/ 506378 w 607639"/>
                <a:gd name="connsiteY57" fmla="*/ 303332 h 606722"/>
                <a:gd name="connsiteX58" fmla="*/ 531631 w 607639"/>
                <a:gd name="connsiteY58" fmla="*/ 278099 h 606722"/>
                <a:gd name="connsiteX59" fmla="*/ 325588 w 607639"/>
                <a:gd name="connsiteY59" fmla="*/ 227545 h 606722"/>
                <a:gd name="connsiteX60" fmla="*/ 273882 w 607639"/>
                <a:gd name="connsiteY60" fmla="*/ 255273 h 606722"/>
                <a:gd name="connsiteX61" fmla="*/ 238817 w 607639"/>
                <a:gd name="connsiteY61" fmla="*/ 262382 h 606722"/>
                <a:gd name="connsiteX62" fmla="*/ 227871 w 607639"/>
                <a:gd name="connsiteY62" fmla="*/ 261227 h 606722"/>
                <a:gd name="connsiteX63" fmla="*/ 211852 w 607639"/>
                <a:gd name="connsiteY63" fmla="*/ 276779 h 606722"/>
                <a:gd name="connsiteX64" fmla="*/ 211941 w 607639"/>
                <a:gd name="connsiteY64" fmla="*/ 280423 h 606722"/>
                <a:gd name="connsiteX65" fmla="*/ 197523 w 607639"/>
                <a:gd name="connsiteY65" fmla="*/ 304862 h 606722"/>
                <a:gd name="connsiteX66" fmla="*/ 177232 w 607639"/>
                <a:gd name="connsiteY66" fmla="*/ 339522 h 606722"/>
                <a:gd name="connsiteX67" fmla="*/ 212386 w 607639"/>
                <a:gd name="connsiteY67" fmla="*/ 379247 h 606722"/>
                <a:gd name="connsiteX68" fmla="*/ 399543 w 607639"/>
                <a:gd name="connsiteY68" fmla="*/ 379247 h 606722"/>
                <a:gd name="connsiteX69" fmla="*/ 430425 w 607639"/>
                <a:gd name="connsiteY69" fmla="*/ 346720 h 606722"/>
                <a:gd name="connsiteX70" fmla="*/ 405773 w 607639"/>
                <a:gd name="connsiteY70" fmla="*/ 312239 h 606722"/>
                <a:gd name="connsiteX71" fmla="*/ 385126 w 607639"/>
                <a:gd name="connsiteY71" fmla="*/ 287710 h 606722"/>
                <a:gd name="connsiteX72" fmla="*/ 325588 w 607639"/>
                <a:gd name="connsiteY72" fmla="*/ 227545 h 606722"/>
                <a:gd name="connsiteX73" fmla="*/ 325588 w 607639"/>
                <a:gd name="connsiteY73" fmla="*/ 176978 h 606722"/>
                <a:gd name="connsiteX74" fmla="*/ 433984 w 607639"/>
                <a:gd name="connsiteY74" fmla="*/ 268781 h 606722"/>
                <a:gd name="connsiteX75" fmla="*/ 480974 w 607639"/>
                <a:gd name="connsiteY75" fmla="*/ 346720 h 606722"/>
                <a:gd name="connsiteX76" fmla="*/ 399543 w 607639"/>
                <a:gd name="connsiteY76" fmla="*/ 429814 h 606722"/>
                <a:gd name="connsiteX77" fmla="*/ 212386 w 607639"/>
                <a:gd name="connsiteY77" fmla="*/ 429814 h 606722"/>
                <a:gd name="connsiteX78" fmla="*/ 126594 w 607639"/>
                <a:gd name="connsiteY78" fmla="*/ 339522 h 606722"/>
                <a:gd name="connsiteX79" fmla="*/ 162192 w 607639"/>
                <a:gd name="connsiteY79" fmla="*/ 267359 h 606722"/>
                <a:gd name="connsiteX80" fmla="*/ 227871 w 607639"/>
                <a:gd name="connsiteY80" fmla="*/ 210660 h 606722"/>
                <a:gd name="connsiteX81" fmla="*/ 244157 w 607639"/>
                <a:gd name="connsiteY81" fmla="*/ 211904 h 606722"/>
                <a:gd name="connsiteX82" fmla="*/ 325588 w 607639"/>
                <a:gd name="connsiteY82" fmla="*/ 176978 h 606722"/>
                <a:gd name="connsiteX83" fmla="*/ 531628 w 607639"/>
                <a:gd name="connsiteY83" fmla="*/ 126365 h 606722"/>
                <a:gd name="connsiteX84" fmla="*/ 506350 w 607639"/>
                <a:gd name="connsiteY84" fmla="*/ 151698 h 606722"/>
                <a:gd name="connsiteX85" fmla="*/ 531628 w 607639"/>
                <a:gd name="connsiteY85" fmla="*/ 176943 h 606722"/>
                <a:gd name="connsiteX86" fmla="*/ 556995 w 607639"/>
                <a:gd name="connsiteY86" fmla="*/ 151698 h 606722"/>
                <a:gd name="connsiteX87" fmla="*/ 531628 w 607639"/>
                <a:gd name="connsiteY87" fmla="*/ 126365 h 606722"/>
                <a:gd name="connsiteX88" fmla="*/ 75922 w 607639"/>
                <a:gd name="connsiteY88" fmla="*/ 126354 h 606722"/>
                <a:gd name="connsiteX89" fmla="*/ 50644 w 607639"/>
                <a:gd name="connsiteY89" fmla="*/ 151682 h 606722"/>
                <a:gd name="connsiteX90" fmla="*/ 75922 w 607639"/>
                <a:gd name="connsiteY90" fmla="*/ 176921 h 606722"/>
                <a:gd name="connsiteX91" fmla="*/ 101289 w 607639"/>
                <a:gd name="connsiteY91" fmla="*/ 151682 h 606722"/>
                <a:gd name="connsiteX92" fmla="*/ 75922 w 607639"/>
                <a:gd name="connsiteY92" fmla="*/ 126354 h 606722"/>
                <a:gd name="connsiteX93" fmla="*/ 531628 w 607639"/>
                <a:gd name="connsiteY93" fmla="*/ 75787 h 606722"/>
                <a:gd name="connsiteX94" fmla="*/ 607639 w 607639"/>
                <a:gd name="connsiteY94" fmla="*/ 151698 h 606722"/>
                <a:gd name="connsiteX95" fmla="*/ 556995 w 607639"/>
                <a:gd name="connsiteY95" fmla="*/ 223165 h 606722"/>
                <a:gd name="connsiteX96" fmla="*/ 556995 w 607639"/>
                <a:gd name="connsiteY96" fmla="*/ 227521 h 606722"/>
                <a:gd name="connsiteX97" fmla="*/ 531628 w 607639"/>
                <a:gd name="connsiteY97" fmla="*/ 252765 h 606722"/>
                <a:gd name="connsiteX98" fmla="*/ 506350 w 607639"/>
                <a:gd name="connsiteY98" fmla="*/ 227521 h 606722"/>
                <a:gd name="connsiteX99" fmla="*/ 506350 w 607639"/>
                <a:gd name="connsiteY99" fmla="*/ 223165 h 606722"/>
                <a:gd name="connsiteX100" fmla="*/ 455706 w 607639"/>
                <a:gd name="connsiteY100" fmla="*/ 151698 h 606722"/>
                <a:gd name="connsiteX101" fmla="*/ 456151 w 607639"/>
                <a:gd name="connsiteY101" fmla="*/ 143698 h 606722"/>
                <a:gd name="connsiteX102" fmla="*/ 448140 w 607639"/>
                <a:gd name="connsiteY102" fmla="*/ 140498 h 606722"/>
                <a:gd name="connsiteX103" fmla="*/ 433988 w 607639"/>
                <a:gd name="connsiteY103" fmla="*/ 107609 h 606722"/>
                <a:gd name="connsiteX104" fmla="*/ 466921 w 607639"/>
                <a:gd name="connsiteY104" fmla="*/ 93476 h 606722"/>
                <a:gd name="connsiteX105" fmla="*/ 478046 w 607639"/>
                <a:gd name="connsiteY105" fmla="*/ 98009 h 606722"/>
                <a:gd name="connsiteX106" fmla="*/ 531628 w 607639"/>
                <a:gd name="connsiteY106" fmla="*/ 75787 h 606722"/>
                <a:gd name="connsiteX107" fmla="*/ 75922 w 607639"/>
                <a:gd name="connsiteY107" fmla="*/ 75787 h 606722"/>
                <a:gd name="connsiteX108" fmla="*/ 129593 w 607639"/>
                <a:gd name="connsiteY108" fmla="*/ 98005 h 606722"/>
                <a:gd name="connsiteX109" fmla="*/ 140718 w 607639"/>
                <a:gd name="connsiteY109" fmla="*/ 93472 h 606722"/>
                <a:gd name="connsiteX110" fmla="*/ 173651 w 607639"/>
                <a:gd name="connsiteY110" fmla="*/ 107603 h 606722"/>
                <a:gd name="connsiteX111" fmla="*/ 159499 w 607639"/>
                <a:gd name="connsiteY111" fmla="*/ 140485 h 606722"/>
                <a:gd name="connsiteX112" fmla="*/ 151488 w 607639"/>
                <a:gd name="connsiteY112" fmla="*/ 143684 h 606722"/>
                <a:gd name="connsiteX113" fmla="*/ 151933 w 607639"/>
                <a:gd name="connsiteY113" fmla="*/ 151682 h 606722"/>
                <a:gd name="connsiteX114" fmla="*/ 101289 w 607639"/>
                <a:gd name="connsiteY114" fmla="*/ 223134 h 606722"/>
                <a:gd name="connsiteX115" fmla="*/ 101289 w 607639"/>
                <a:gd name="connsiteY115" fmla="*/ 303295 h 606722"/>
                <a:gd name="connsiteX116" fmla="*/ 75922 w 607639"/>
                <a:gd name="connsiteY116" fmla="*/ 328623 h 606722"/>
                <a:gd name="connsiteX117" fmla="*/ 50644 w 607639"/>
                <a:gd name="connsiteY117" fmla="*/ 303295 h 606722"/>
                <a:gd name="connsiteX118" fmla="*/ 50644 w 607639"/>
                <a:gd name="connsiteY118" fmla="*/ 223134 h 606722"/>
                <a:gd name="connsiteX119" fmla="*/ 0 w 607639"/>
                <a:gd name="connsiteY119" fmla="*/ 151682 h 606722"/>
                <a:gd name="connsiteX120" fmla="*/ 75922 w 607639"/>
                <a:gd name="connsiteY120" fmla="*/ 75787 h 606722"/>
                <a:gd name="connsiteX121" fmla="*/ 303774 w 607639"/>
                <a:gd name="connsiteY121" fmla="*/ 50572 h 606722"/>
                <a:gd name="connsiteX122" fmla="*/ 278491 w 607639"/>
                <a:gd name="connsiteY122" fmla="*/ 75814 h 606722"/>
                <a:gd name="connsiteX123" fmla="*/ 303774 w 607639"/>
                <a:gd name="connsiteY123" fmla="*/ 101144 h 606722"/>
                <a:gd name="connsiteX124" fmla="*/ 329147 w 607639"/>
                <a:gd name="connsiteY124" fmla="*/ 75814 h 606722"/>
                <a:gd name="connsiteX125" fmla="*/ 303774 w 607639"/>
                <a:gd name="connsiteY125" fmla="*/ 50572 h 606722"/>
                <a:gd name="connsiteX126" fmla="*/ 303774 w 607639"/>
                <a:gd name="connsiteY126" fmla="*/ 0 h 606722"/>
                <a:gd name="connsiteX127" fmla="*/ 377578 w 607639"/>
                <a:gd name="connsiteY127" fmla="*/ 57860 h 606722"/>
                <a:gd name="connsiteX128" fmla="*/ 396452 w 607639"/>
                <a:gd name="connsiteY128" fmla="*/ 65415 h 606722"/>
                <a:gd name="connsiteX129" fmla="*/ 410518 w 607639"/>
                <a:gd name="connsiteY129" fmla="*/ 98211 h 606722"/>
                <a:gd name="connsiteX130" fmla="*/ 387015 w 607639"/>
                <a:gd name="connsiteY130" fmla="*/ 114120 h 606722"/>
                <a:gd name="connsiteX131" fmla="*/ 377667 w 607639"/>
                <a:gd name="connsiteY131" fmla="*/ 112343 h 606722"/>
                <a:gd name="connsiteX132" fmla="*/ 371613 w 607639"/>
                <a:gd name="connsiteY132" fmla="*/ 109943 h 606722"/>
                <a:gd name="connsiteX133" fmla="*/ 303774 w 607639"/>
                <a:gd name="connsiteY133" fmla="*/ 151716 h 606722"/>
                <a:gd name="connsiteX134" fmla="*/ 235936 w 607639"/>
                <a:gd name="connsiteY134" fmla="*/ 109943 h 606722"/>
                <a:gd name="connsiteX135" fmla="*/ 229971 w 607639"/>
                <a:gd name="connsiteY135" fmla="*/ 112343 h 606722"/>
                <a:gd name="connsiteX136" fmla="*/ 220623 w 607639"/>
                <a:gd name="connsiteY136" fmla="*/ 114120 h 606722"/>
                <a:gd name="connsiteX137" fmla="*/ 197031 w 607639"/>
                <a:gd name="connsiteY137" fmla="*/ 98211 h 606722"/>
                <a:gd name="connsiteX138" fmla="*/ 211186 w 607639"/>
                <a:gd name="connsiteY138" fmla="*/ 65415 h 606722"/>
                <a:gd name="connsiteX139" fmla="*/ 229971 w 607639"/>
                <a:gd name="connsiteY139" fmla="*/ 57860 h 606722"/>
                <a:gd name="connsiteX140" fmla="*/ 303774 w 607639"/>
                <a:gd name="connsiteY14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07639" h="606722">
                  <a:moveTo>
                    <a:pt x="303774" y="505578"/>
                  </a:moveTo>
                  <a:cubicBezTo>
                    <a:pt x="289797" y="505578"/>
                    <a:pt x="278491" y="516954"/>
                    <a:pt x="278491" y="530820"/>
                  </a:cubicBezTo>
                  <a:cubicBezTo>
                    <a:pt x="278491" y="544774"/>
                    <a:pt x="289797" y="556150"/>
                    <a:pt x="303774" y="556150"/>
                  </a:cubicBezTo>
                  <a:cubicBezTo>
                    <a:pt x="317752" y="556150"/>
                    <a:pt x="329147" y="544774"/>
                    <a:pt x="329147" y="530820"/>
                  </a:cubicBezTo>
                  <a:cubicBezTo>
                    <a:pt x="329147" y="516954"/>
                    <a:pt x="317752" y="505578"/>
                    <a:pt x="303774" y="505578"/>
                  </a:cubicBezTo>
                  <a:close/>
                  <a:moveTo>
                    <a:pt x="303774" y="455006"/>
                  </a:moveTo>
                  <a:cubicBezTo>
                    <a:pt x="333421" y="455006"/>
                    <a:pt x="359150" y="471982"/>
                    <a:pt x="371613" y="496779"/>
                  </a:cubicBezTo>
                  <a:lnTo>
                    <a:pt x="377667" y="494379"/>
                  </a:lnTo>
                  <a:cubicBezTo>
                    <a:pt x="390487" y="489224"/>
                    <a:pt x="405355" y="495446"/>
                    <a:pt x="410518" y="508422"/>
                  </a:cubicBezTo>
                  <a:cubicBezTo>
                    <a:pt x="415771" y="521398"/>
                    <a:pt x="409450" y="536152"/>
                    <a:pt x="396452" y="541307"/>
                  </a:cubicBezTo>
                  <a:lnTo>
                    <a:pt x="377578" y="548862"/>
                  </a:lnTo>
                  <a:cubicBezTo>
                    <a:pt x="369477" y="582014"/>
                    <a:pt x="339474" y="606722"/>
                    <a:pt x="303774" y="606722"/>
                  </a:cubicBezTo>
                  <a:cubicBezTo>
                    <a:pt x="268164" y="606722"/>
                    <a:pt x="238161" y="582014"/>
                    <a:pt x="229971" y="548862"/>
                  </a:cubicBezTo>
                  <a:lnTo>
                    <a:pt x="211186" y="541307"/>
                  </a:lnTo>
                  <a:cubicBezTo>
                    <a:pt x="198188" y="536152"/>
                    <a:pt x="191867" y="521398"/>
                    <a:pt x="197031" y="508422"/>
                  </a:cubicBezTo>
                  <a:cubicBezTo>
                    <a:pt x="202283" y="495446"/>
                    <a:pt x="217151" y="489224"/>
                    <a:pt x="229971" y="494379"/>
                  </a:cubicBezTo>
                  <a:lnTo>
                    <a:pt x="235936" y="496779"/>
                  </a:lnTo>
                  <a:cubicBezTo>
                    <a:pt x="248488" y="471982"/>
                    <a:pt x="274217" y="455006"/>
                    <a:pt x="303774" y="455006"/>
                  </a:cubicBezTo>
                  <a:close/>
                  <a:moveTo>
                    <a:pt x="531628" y="429797"/>
                  </a:moveTo>
                  <a:cubicBezTo>
                    <a:pt x="517654" y="429797"/>
                    <a:pt x="506350" y="441086"/>
                    <a:pt x="506350" y="455041"/>
                  </a:cubicBezTo>
                  <a:cubicBezTo>
                    <a:pt x="506350" y="468997"/>
                    <a:pt x="517654" y="480286"/>
                    <a:pt x="531628" y="480286"/>
                  </a:cubicBezTo>
                  <a:cubicBezTo>
                    <a:pt x="545602" y="480286"/>
                    <a:pt x="556995" y="468997"/>
                    <a:pt x="556995" y="455041"/>
                  </a:cubicBezTo>
                  <a:cubicBezTo>
                    <a:pt x="556995" y="441086"/>
                    <a:pt x="545602" y="429797"/>
                    <a:pt x="531628" y="429797"/>
                  </a:cubicBezTo>
                  <a:close/>
                  <a:moveTo>
                    <a:pt x="75922" y="429797"/>
                  </a:moveTo>
                  <a:cubicBezTo>
                    <a:pt x="61948" y="429797"/>
                    <a:pt x="50644" y="441086"/>
                    <a:pt x="50644" y="455041"/>
                  </a:cubicBezTo>
                  <a:cubicBezTo>
                    <a:pt x="50644" y="468997"/>
                    <a:pt x="61948" y="480286"/>
                    <a:pt x="75922" y="480286"/>
                  </a:cubicBezTo>
                  <a:cubicBezTo>
                    <a:pt x="89896" y="480286"/>
                    <a:pt x="101289" y="468997"/>
                    <a:pt x="101289" y="455041"/>
                  </a:cubicBezTo>
                  <a:cubicBezTo>
                    <a:pt x="101289" y="441086"/>
                    <a:pt x="89896" y="429797"/>
                    <a:pt x="75922" y="429797"/>
                  </a:cubicBezTo>
                  <a:close/>
                  <a:moveTo>
                    <a:pt x="531628" y="379219"/>
                  </a:moveTo>
                  <a:lnTo>
                    <a:pt x="531895" y="379219"/>
                  </a:lnTo>
                  <a:cubicBezTo>
                    <a:pt x="531984" y="379219"/>
                    <a:pt x="532073" y="379219"/>
                    <a:pt x="532162" y="379219"/>
                  </a:cubicBezTo>
                  <a:cubicBezTo>
                    <a:pt x="573817" y="379486"/>
                    <a:pt x="607639" y="413352"/>
                    <a:pt x="607639" y="455041"/>
                  </a:cubicBezTo>
                  <a:cubicBezTo>
                    <a:pt x="607639" y="496819"/>
                    <a:pt x="573550" y="530864"/>
                    <a:pt x="531628" y="530864"/>
                  </a:cubicBezTo>
                  <a:cubicBezTo>
                    <a:pt x="510801" y="530864"/>
                    <a:pt x="491842" y="522420"/>
                    <a:pt x="478046" y="508731"/>
                  </a:cubicBezTo>
                  <a:lnTo>
                    <a:pt x="466921" y="513175"/>
                  </a:lnTo>
                  <a:cubicBezTo>
                    <a:pt x="463805" y="514419"/>
                    <a:pt x="460690" y="515042"/>
                    <a:pt x="457486" y="515042"/>
                  </a:cubicBezTo>
                  <a:cubicBezTo>
                    <a:pt x="447517" y="515042"/>
                    <a:pt x="437994" y="508997"/>
                    <a:pt x="433988" y="499131"/>
                  </a:cubicBezTo>
                  <a:cubicBezTo>
                    <a:pt x="428826" y="486153"/>
                    <a:pt x="435145" y="471397"/>
                    <a:pt x="448140" y="466242"/>
                  </a:cubicBezTo>
                  <a:lnTo>
                    <a:pt x="456151" y="463042"/>
                  </a:lnTo>
                  <a:cubicBezTo>
                    <a:pt x="455884" y="460375"/>
                    <a:pt x="455706" y="457708"/>
                    <a:pt x="455706" y="455041"/>
                  </a:cubicBezTo>
                  <a:cubicBezTo>
                    <a:pt x="455706" y="413264"/>
                    <a:pt x="489795" y="379219"/>
                    <a:pt x="531628" y="379219"/>
                  </a:cubicBezTo>
                  <a:close/>
                  <a:moveTo>
                    <a:pt x="75922" y="379219"/>
                  </a:moveTo>
                  <a:cubicBezTo>
                    <a:pt x="117844" y="379219"/>
                    <a:pt x="151933" y="413264"/>
                    <a:pt x="151933" y="455041"/>
                  </a:cubicBezTo>
                  <a:cubicBezTo>
                    <a:pt x="151933" y="457708"/>
                    <a:pt x="151755" y="460375"/>
                    <a:pt x="151488" y="463042"/>
                  </a:cubicBezTo>
                  <a:lnTo>
                    <a:pt x="159499" y="466242"/>
                  </a:lnTo>
                  <a:cubicBezTo>
                    <a:pt x="172494" y="471397"/>
                    <a:pt x="178813" y="486153"/>
                    <a:pt x="173651" y="499131"/>
                  </a:cubicBezTo>
                  <a:cubicBezTo>
                    <a:pt x="169645" y="508997"/>
                    <a:pt x="160122" y="515042"/>
                    <a:pt x="150064" y="515042"/>
                  </a:cubicBezTo>
                  <a:cubicBezTo>
                    <a:pt x="146949" y="515042"/>
                    <a:pt x="143745" y="514419"/>
                    <a:pt x="140718" y="513175"/>
                  </a:cubicBezTo>
                  <a:lnTo>
                    <a:pt x="129504" y="508731"/>
                  </a:lnTo>
                  <a:cubicBezTo>
                    <a:pt x="115797" y="522420"/>
                    <a:pt x="96839" y="530864"/>
                    <a:pt x="75922" y="530864"/>
                  </a:cubicBezTo>
                  <a:cubicBezTo>
                    <a:pt x="34089" y="530864"/>
                    <a:pt x="0" y="496819"/>
                    <a:pt x="0" y="455041"/>
                  </a:cubicBezTo>
                  <a:cubicBezTo>
                    <a:pt x="0" y="413264"/>
                    <a:pt x="34089" y="379219"/>
                    <a:pt x="75922" y="379219"/>
                  </a:cubicBezTo>
                  <a:close/>
                  <a:moveTo>
                    <a:pt x="531631" y="278099"/>
                  </a:moveTo>
                  <a:cubicBezTo>
                    <a:pt x="545680" y="278099"/>
                    <a:pt x="556973" y="289383"/>
                    <a:pt x="556973" y="303332"/>
                  </a:cubicBezTo>
                  <a:lnTo>
                    <a:pt x="556973" y="328653"/>
                  </a:lnTo>
                  <a:cubicBezTo>
                    <a:pt x="556973" y="342602"/>
                    <a:pt x="545680" y="353886"/>
                    <a:pt x="531631" y="353886"/>
                  </a:cubicBezTo>
                  <a:cubicBezTo>
                    <a:pt x="517671" y="353886"/>
                    <a:pt x="506378" y="342602"/>
                    <a:pt x="506378" y="328653"/>
                  </a:cubicBezTo>
                  <a:lnTo>
                    <a:pt x="506378" y="303332"/>
                  </a:lnTo>
                  <a:cubicBezTo>
                    <a:pt x="506378" y="289383"/>
                    <a:pt x="517671" y="278099"/>
                    <a:pt x="531631" y="278099"/>
                  </a:cubicBezTo>
                  <a:close/>
                  <a:moveTo>
                    <a:pt x="325588" y="227545"/>
                  </a:moveTo>
                  <a:cubicBezTo>
                    <a:pt x="305386" y="227545"/>
                    <a:pt x="285095" y="238476"/>
                    <a:pt x="273882" y="255273"/>
                  </a:cubicBezTo>
                  <a:cubicBezTo>
                    <a:pt x="266139" y="266915"/>
                    <a:pt x="250476" y="270114"/>
                    <a:pt x="238817" y="262382"/>
                  </a:cubicBezTo>
                  <a:cubicBezTo>
                    <a:pt x="238550" y="262293"/>
                    <a:pt x="236147" y="261227"/>
                    <a:pt x="227871" y="261227"/>
                  </a:cubicBezTo>
                  <a:cubicBezTo>
                    <a:pt x="218170" y="261227"/>
                    <a:pt x="211852" y="267359"/>
                    <a:pt x="211852" y="276779"/>
                  </a:cubicBezTo>
                  <a:cubicBezTo>
                    <a:pt x="211852" y="277224"/>
                    <a:pt x="212030" y="280068"/>
                    <a:pt x="211941" y="280423"/>
                  </a:cubicBezTo>
                  <a:cubicBezTo>
                    <a:pt x="211496" y="289754"/>
                    <a:pt x="205889" y="300863"/>
                    <a:pt x="197523" y="304862"/>
                  </a:cubicBezTo>
                  <a:cubicBezTo>
                    <a:pt x="184975" y="310906"/>
                    <a:pt x="177232" y="324147"/>
                    <a:pt x="177232" y="339522"/>
                  </a:cubicBezTo>
                  <a:cubicBezTo>
                    <a:pt x="177232" y="361384"/>
                    <a:pt x="192985" y="379247"/>
                    <a:pt x="212386" y="379247"/>
                  </a:cubicBezTo>
                  <a:lnTo>
                    <a:pt x="399543" y="379247"/>
                  </a:lnTo>
                  <a:cubicBezTo>
                    <a:pt x="417431" y="379247"/>
                    <a:pt x="430425" y="365561"/>
                    <a:pt x="430425" y="346720"/>
                  </a:cubicBezTo>
                  <a:cubicBezTo>
                    <a:pt x="430425" y="329391"/>
                    <a:pt x="420012" y="314905"/>
                    <a:pt x="405773" y="312239"/>
                  </a:cubicBezTo>
                  <a:cubicBezTo>
                    <a:pt x="393847" y="310017"/>
                    <a:pt x="385215" y="299797"/>
                    <a:pt x="385126" y="287710"/>
                  </a:cubicBezTo>
                  <a:cubicBezTo>
                    <a:pt x="384681" y="254562"/>
                    <a:pt x="357982" y="227545"/>
                    <a:pt x="325588" y="227545"/>
                  </a:cubicBezTo>
                  <a:close/>
                  <a:moveTo>
                    <a:pt x="325588" y="176978"/>
                  </a:moveTo>
                  <a:cubicBezTo>
                    <a:pt x="379341" y="176978"/>
                    <a:pt x="424640" y="216703"/>
                    <a:pt x="433984" y="268781"/>
                  </a:cubicBezTo>
                  <a:cubicBezTo>
                    <a:pt x="462107" y="282289"/>
                    <a:pt x="480974" y="312327"/>
                    <a:pt x="480974" y="346720"/>
                  </a:cubicBezTo>
                  <a:cubicBezTo>
                    <a:pt x="480974" y="393288"/>
                    <a:pt x="445287" y="429814"/>
                    <a:pt x="399543" y="429814"/>
                  </a:cubicBezTo>
                  <a:lnTo>
                    <a:pt x="212386" y="429814"/>
                  </a:lnTo>
                  <a:cubicBezTo>
                    <a:pt x="165129" y="429814"/>
                    <a:pt x="126594" y="389289"/>
                    <a:pt x="126594" y="339522"/>
                  </a:cubicBezTo>
                  <a:cubicBezTo>
                    <a:pt x="126594" y="310017"/>
                    <a:pt x="139943" y="283622"/>
                    <a:pt x="162192" y="267359"/>
                  </a:cubicBezTo>
                  <a:cubicBezTo>
                    <a:pt x="167087" y="234299"/>
                    <a:pt x="194231" y="210660"/>
                    <a:pt x="227871" y="210660"/>
                  </a:cubicBezTo>
                  <a:cubicBezTo>
                    <a:pt x="232588" y="210660"/>
                    <a:pt x="238194" y="210926"/>
                    <a:pt x="244157" y="211904"/>
                  </a:cubicBezTo>
                  <a:cubicBezTo>
                    <a:pt x="265249" y="189953"/>
                    <a:pt x="294973" y="176978"/>
                    <a:pt x="325588" y="176978"/>
                  </a:cubicBezTo>
                  <a:close/>
                  <a:moveTo>
                    <a:pt x="531628" y="126365"/>
                  </a:moveTo>
                  <a:cubicBezTo>
                    <a:pt x="517654" y="126365"/>
                    <a:pt x="506350" y="137743"/>
                    <a:pt x="506350" y="151698"/>
                  </a:cubicBezTo>
                  <a:cubicBezTo>
                    <a:pt x="506350" y="165565"/>
                    <a:pt x="517654" y="176943"/>
                    <a:pt x="531628" y="176943"/>
                  </a:cubicBezTo>
                  <a:cubicBezTo>
                    <a:pt x="545602" y="176943"/>
                    <a:pt x="556995" y="165565"/>
                    <a:pt x="556995" y="151698"/>
                  </a:cubicBezTo>
                  <a:cubicBezTo>
                    <a:pt x="556995" y="137743"/>
                    <a:pt x="545602" y="126365"/>
                    <a:pt x="531628" y="126365"/>
                  </a:cubicBezTo>
                  <a:close/>
                  <a:moveTo>
                    <a:pt x="75922" y="126354"/>
                  </a:moveTo>
                  <a:cubicBezTo>
                    <a:pt x="61948" y="126354"/>
                    <a:pt x="50644" y="137730"/>
                    <a:pt x="50644" y="151682"/>
                  </a:cubicBezTo>
                  <a:cubicBezTo>
                    <a:pt x="50644" y="165546"/>
                    <a:pt x="61948" y="176921"/>
                    <a:pt x="75922" y="176921"/>
                  </a:cubicBezTo>
                  <a:cubicBezTo>
                    <a:pt x="89896" y="176921"/>
                    <a:pt x="101289" y="165546"/>
                    <a:pt x="101289" y="151682"/>
                  </a:cubicBezTo>
                  <a:cubicBezTo>
                    <a:pt x="101289" y="137730"/>
                    <a:pt x="89896" y="126354"/>
                    <a:pt x="75922" y="126354"/>
                  </a:cubicBezTo>
                  <a:close/>
                  <a:moveTo>
                    <a:pt x="531628" y="75787"/>
                  </a:moveTo>
                  <a:cubicBezTo>
                    <a:pt x="573550" y="75787"/>
                    <a:pt x="607639" y="109831"/>
                    <a:pt x="607639" y="151698"/>
                  </a:cubicBezTo>
                  <a:cubicBezTo>
                    <a:pt x="607639" y="184587"/>
                    <a:pt x="586456" y="212765"/>
                    <a:pt x="556995" y="223165"/>
                  </a:cubicBezTo>
                  <a:lnTo>
                    <a:pt x="556995" y="227521"/>
                  </a:lnTo>
                  <a:cubicBezTo>
                    <a:pt x="556995" y="241476"/>
                    <a:pt x="545691" y="252765"/>
                    <a:pt x="531628" y="252765"/>
                  </a:cubicBezTo>
                  <a:cubicBezTo>
                    <a:pt x="517654" y="252765"/>
                    <a:pt x="506350" y="241476"/>
                    <a:pt x="506350" y="227521"/>
                  </a:cubicBezTo>
                  <a:lnTo>
                    <a:pt x="506350" y="223165"/>
                  </a:lnTo>
                  <a:cubicBezTo>
                    <a:pt x="476889" y="212765"/>
                    <a:pt x="455706" y="184587"/>
                    <a:pt x="455706" y="151698"/>
                  </a:cubicBezTo>
                  <a:cubicBezTo>
                    <a:pt x="455706" y="148943"/>
                    <a:pt x="455884" y="146276"/>
                    <a:pt x="456151" y="143698"/>
                  </a:cubicBezTo>
                  <a:lnTo>
                    <a:pt x="448140" y="140498"/>
                  </a:lnTo>
                  <a:cubicBezTo>
                    <a:pt x="435145" y="135254"/>
                    <a:pt x="428826" y="120587"/>
                    <a:pt x="433988" y="107609"/>
                  </a:cubicBezTo>
                  <a:cubicBezTo>
                    <a:pt x="439240" y="94631"/>
                    <a:pt x="454015" y="88320"/>
                    <a:pt x="466921" y="93476"/>
                  </a:cubicBezTo>
                  <a:lnTo>
                    <a:pt x="478046" y="98009"/>
                  </a:lnTo>
                  <a:cubicBezTo>
                    <a:pt x="491842" y="84320"/>
                    <a:pt x="510801" y="75787"/>
                    <a:pt x="531628" y="75787"/>
                  </a:cubicBezTo>
                  <a:close/>
                  <a:moveTo>
                    <a:pt x="75922" y="75787"/>
                  </a:moveTo>
                  <a:cubicBezTo>
                    <a:pt x="96839" y="75787"/>
                    <a:pt x="115797" y="84319"/>
                    <a:pt x="129593" y="98005"/>
                  </a:cubicBezTo>
                  <a:lnTo>
                    <a:pt x="140718" y="93472"/>
                  </a:lnTo>
                  <a:cubicBezTo>
                    <a:pt x="153535" y="88318"/>
                    <a:pt x="168399" y="94628"/>
                    <a:pt x="173651" y="107603"/>
                  </a:cubicBezTo>
                  <a:cubicBezTo>
                    <a:pt x="178813" y="120578"/>
                    <a:pt x="172494" y="135241"/>
                    <a:pt x="159499" y="140485"/>
                  </a:cubicBezTo>
                  <a:lnTo>
                    <a:pt x="151488" y="143684"/>
                  </a:lnTo>
                  <a:cubicBezTo>
                    <a:pt x="151755" y="146261"/>
                    <a:pt x="151933" y="148927"/>
                    <a:pt x="151933" y="151682"/>
                  </a:cubicBezTo>
                  <a:cubicBezTo>
                    <a:pt x="151933" y="184564"/>
                    <a:pt x="130750" y="212736"/>
                    <a:pt x="101289" y="223134"/>
                  </a:cubicBezTo>
                  <a:lnTo>
                    <a:pt x="101289" y="303295"/>
                  </a:lnTo>
                  <a:cubicBezTo>
                    <a:pt x="101289" y="317248"/>
                    <a:pt x="89985" y="328623"/>
                    <a:pt x="75922" y="328623"/>
                  </a:cubicBezTo>
                  <a:cubicBezTo>
                    <a:pt x="61948" y="328623"/>
                    <a:pt x="50644" y="317248"/>
                    <a:pt x="50644" y="303295"/>
                  </a:cubicBezTo>
                  <a:lnTo>
                    <a:pt x="50644" y="223134"/>
                  </a:lnTo>
                  <a:cubicBezTo>
                    <a:pt x="21183" y="212736"/>
                    <a:pt x="0" y="184564"/>
                    <a:pt x="0" y="151682"/>
                  </a:cubicBezTo>
                  <a:cubicBezTo>
                    <a:pt x="0" y="109824"/>
                    <a:pt x="34089" y="75787"/>
                    <a:pt x="75922" y="75787"/>
                  </a:cubicBezTo>
                  <a:close/>
                  <a:moveTo>
                    <a:pt x="303774" y="50572"/>
                  </a:moveTo>
                  <a:cubicBezTo>
                    <a:pt x="289797" y="50572"/>
                    <a:pt x="278491" y="61948"/>
                    <a:pt x="278491" y="75814"/>
                  </a:cubicBezTo>
                  <a:cubicBezTo>
                    <a:pt x="278491" y="89768"/>
                    <a:pt x="289797" y="101144"/>
                    <a:pt x="303774" y="101144"/>
                  </a:cubicBezTo>
                  <a:cubicBezTo>
                    <a:pt x="317752" y="101144"/>
                    <a:pt x="329147" y="89768"/>
                    <a:pt x="329147" y="75814"/>
                  </a:cubicBezTo>
                  <a:cubicBezTo>
                    <a:pt x="329147" y="61948"/>
                    <a:pt x="317752" y="50572"/>
                    <a:pt x="303774" y="50572"/>
                  </a:cubicBezTo>
                  <a:close/>
                  <a:moveTo>
                    <a:pt x="303774" y="0"/>
                  </a:moveTo>
                  <a:cubicBezTo>
                    <a:pt x="339474" y="0"/>
                    <a:pt x="369477" y="24708"/>
                    <a:pt x="377578" y="57860"/>
                  </a:cubicBezTo>
                  <a:lnTo>
                    <a:pt x="396452" y="65415"/>
                  </a:lnTo>
                  <a:cubicBezTo>
                    <a:pt x="409361" y="70570"/>
                    <a:pt x="415771" y="85235"/>
                    <a:pt x="410518" y="98211"/>
                  </a:cubicBezTo>
                  <a:cubicBezTo>
                    <a:pt x="406601" y="108165"/>
                    <a:pt x="397075" y="114120"/>
                    <a:pt x="387015" y="114120"/>
                  </a:cubicBezTo>
                  <a:cubicBezTo>
                    <a:pt x="383899" y="114120"/>
                    <a:pt x="380694" y="113587"/>
                    <a:pt x="377667" y="112343"/>
                  </a:cubicBezTo>
                  <a:lnTo>
                    <a:pt x="371613" y="109943"/>
                  </a:lnTo>
                  <a:cubicBezTo>
                    <a:pt x="359150" y="134651"/>
                    <a:pt x="333421" y="151716"/>
                    <a:pt x="303774" y="151716"/>
                  </a:cubicBezTo>
                  <a:cubicBezTo>
                    <a:pt x="274217" y="151716"/>
                    <a:pt x="248488" y="134651"/>
                    <a:pt x="235936" y="109943"/>
                  </a:cubicBezTo>
                  <a:lnTo>
                    <a:pt x="229971" y="112343"/>
                  </a:lnTo>
                  <a:cubicBezTo>
                    <a:pt x="226944" y="113587"/>
                    <a:pt x="223739" y="114120"/>
                    <a:pt x="220623" y="114120"/>
                  </a:cubicBezTo>
                  <a:cubicBezTo>
                    <a:pt x="210563" y="114120"/>
                    <a:pt x="201037" y="108165"/>
                    <a:pt x="197031" y="98211"/>
                  </a:cubicBezTo>
                  <a:cubicBezTo>
                    <a:pt x="191867" y="85235"/>
                    <a:pt x="198188" y="70570"/>
                    <a:pt x="211186" y="65415"/>
                  </a:cubicBezTo>
                  <a:lnTo>
                    <a:pt x="229971" y="57860"/>
                  </a:lnTo>
                  <a:cubicBezTo>
                    <a:pt x="238072" y="24708"/>
                    <a:pt x="268074" y="0"/>
                    <a:pt x="303774" y="0"/>
                  </a:cubicBezTo>
                  <a:close/>
                </a:path>
              </a:pathLst>
            </a:custGeom>
            <a:solidFill>
              <a:schemeClr val="tx1">
                <a:lumMod val="50000"/>
                <a:lumOff val="50000"/>
              </a:schemeClr>
            </a:solidFill>
            <a:ln>
              <a:noFill/>
            </a:ln>
          </p:spPr>
          <p:txBody>
            <a:bodyPr wrap="square" lIns="91440" tIns="45720" rIns="91440" bIns="45720" anchor="ctr">
              <a:normAutofit fontScale="85000" lnSpcReduction="20000"/>
            </a:bodyPr>
            <a:lstStyle/>
            <a:p>
              <a:pPr algn="ctr"/>
              <a:endParaRPr lang="en-US">
                <a:solidFill>
                  <a:schemeClr val="tx1"/>
                </a:solidFill>
              </a:endParaRPr>
            </a:p>
          </p:txBody>
        </p:sp>
        <p:sp>
          <p:nvSpPr>
            <p:cNvPr id="54" name="teamwork_292278">
              <a:extLst>
                <a:ext uri="{FF2B5EF4-FFF2-40B4-BE49-F238E27FC236}">
                  <a16:creationId xmlns:a16="http://schemas.microsoft.com/office/drawing/2014/main" id="{54405246-CCE2-4201-BBB1-D3F3EB6E740D}"/>
                </a:ext>
              </a:extLst>
            </p:cNvPr>
            <p:cNvSpPr>
              <a:spLocks/>
            </p:cNvSpPr>
            <p:nvPr/>
          </p:nvSpPr>
          <p:spPr>
            <a:xfrm>
              <a:off x="3863462" y="2991581"/>
              <a:ext cx="355379" cy="280997"/>
            </a:xfrm>
            <a:custGeom>
              <a:avLst/>
              <a:gdLst>
                <a:gd name="connsiteX0" fmla="*/ 467976 w 607639"/>
                <a:gd name="connsiteY0" fmla="*/ 440752 h 586681"/>
                <a:gd name="connsiteX1" fmla="*/ 556634 w 607639"/>
                <a:gd name="connsiteY1" fmla="*/ 440752 h 586681"/>
                <a:gd name="connsiteX2" fmla="*/ 607639 w 607639"/>
                <a:gd name="connsiteY2" fmla="*/ 491676 h 586681"/>
                <a:gd name="connsiteX3" fmla="*/ 607639 w 607639"/>
                <a:gd name="connsiteY3" fmla="*/ 565174 h 586681"/>
                <a:gd name="connsiteX4" fmla="*/ 586098 w 607639"/>
                <a:gd name="connsiteY4" fmla="*/ 586681 h 586681"/>
                <a:gd name="connsiteX5" fmla="*/ 438513 w 607639"/>
                <a:gd name="connsiteY5" fmla="*/ 586681 h 586681"/>
                <a:gd name="connsiteX6" fmla="*/ 416971 w 607639"/>
                <a:gd name="connsiteY6" fmla="*/ 565174 h 586681"/>
                <a:gd name="connsiteX7" fmla="*/ 416971 w 607639"/>
                <a:gd name="connsiteY7" fmla="*/ 491676 h 586681"/>
                <a:gd name="connsiteX8" fmla="*/ 467976 w 607639"/>
                <a:gd name="connsiteY8" fmla="*/ 440752 h 586681"/>
                <a:gd name="connsiteX9" fmla="*/ 50991 w 607639"/>
                <a:gd name="connsiteY9" fmla="*/ 440752 h 586681"/>
                <a:gd name="connsiteX10" fmla="*/ 139536 w 607639"/>
                <a:gd name="connsiteY10" fmla="*/ 440752 h 586681"/>
                <a:gd name="connsiteX11" fmla="*/ 190527 w 607639"/>
                <a:gd name="connsiteY11" fmla="*/ 491676 h 586681"/>
                <a:gd name="connsiteX12" fmla="*/ 190527 w 607639"/>
                <a:gd name="connsiteY12" fmla="*/ 565174 h 586681"/>
                <a:gd name="connsiteX13" fmla="*/ 169080 w 607639"/>
                <a:gd name="connsiteY13" fmla="*/ 586681 h 586681"/>
                <a:gd name="connsiteX14" fmla="*/ 21535 w 607639"/>
                <a:gd name="connsiteY14" fmla="*/ 586681 h 586681"/>
                <a:gd name="connsiteX15" fmla="*/ 0 w 607639"/>
                <a:gd name="connsiteY15" fmla="*/ 565174 h 586681"/>
                <a:gd name="connsiteX16" fmla="*/ 0 w 607639"/>
                <a:gd name="connsiteY16" fmla="*/ 491676 h 586681"/>
                <a:gd name="connsiteX17" fmla="*/ 50991 w 607639"/>
                <a:gd name="connsiteY17" fmla="*/ 440752 h 586681"/>
                <a:gd name="connsiteX18" fmla="*/ 303740 w 607639"/>
                <a:gd name="connsiteY18" fmla="*/ 314792 h 586681"/>
                <a:gd name="connsiteX19" fmla="*/ 325278 w 607639"/>
                <a:gd name="connsiteY19" fmla="*/ 336211 h 586681"/>
                <a:gd name="connsiteX20" fmla="*/ 325278 w 607639"/>
                <a:gd name="connsiteY20" fmla="*/ 415219 h 586681"/>
                <a:gd name="connsiteX21" fmla="*/ 381438 w 607639"/>
                <a:gd name="connsiteY21" fmla="*/ 471298 h 586681"/>
                <a:gd name="connsiteX22" fmla="*/ 381438 w 607639"/>
                <a:gd name="connsiteY22" fmla="*/ 501604 h 586681"/>
                <a:gd name="connsiteX23" fmla="*/ 351000 w 607639"/>
                <a:gd name="connsiteY23" fmla="*/ 501604 h 586681"/>
                <a:gd name="connsiteX24" fmla="*/ 303740 w 607639"/>
                <a:gd name="connsiteY24" fmla="*/ 454501 h 586681"/>
                <a:gd name="connsiteX25" fmla="*/ 256570 w 607639"/>
                <a:gd name="connsiteY25" fmla="*/ 501604 h 586681"/>
                <a:gd name="connsiteX26" fmla="*/ 226131 w 607639"/>
                <a:gd name="connsiteY26" fmla="*/ 501604 h 586681"/>
                <a:gd name="connsiteX27" fmla="*/ 226131 w 607639"/>
                <a:gd name="connsiteY27" fmla="*/ 471298 h 586681"/>
                <a:gd name="connsiteX28" fmla="*/ 282291 w 607639"/>
                <a:gd name="connsiteY28" fmla="*/ 415219 h 586681"/>
                <a:gd name="connsiteX29" fmla="*/ 282291 w 607639"/>
                <a:gd name="connsiteY29" fmla="*/ 336211 h 586681"/>
                <a:gd name="connsiteX30" fmla="*/ 303740 w 607639"/>
                <a:gd name="connsiteY30" fmla="*/ 314792 h 586681"/>
                <a:gd name="connsiteX31" fmla="*/ 513011 w 607639"/>
                <a:gd name="connsiteY31" fmla="*/ 307595 h 586681"/>
                <a:gd name="connsiteX32" fmla="*/ 578990 w 607639"/>
                <a:gd name="connsiteY32" fmla="*/ 373468 h 586681"/>
                <a:gd name="connsiteX33" fmla="*/ 513011 w 607639"/>
                <a:gd name="connsiteY33" fmla="*/ 439341 h 586681"/>
                <a:gd name="connsiteX34" fmla="*/ 447032 w 607639"/>
                <a:gd name="connsiteY34" fmla="*/ 373468 h 586681"/>
                <a:gd name="connsiteX35" fmla="*/ 513011 w 607639"/>
                <a:gd name="connsiteY35" fmla="*/ 307595 h 586681"/>
                <a:gd name="connsiteX36" fmla="*/ 94558 w 607639"/>
                <a:gd name="connsiteY36" fmla="*/ 307595 h 586681"/>
                <a:gd name="connsiteX37" fmla="*/ 160466 w 607639"/>
                <a:gd name="connsiteY37" fmla="*/ 373468 h 586681"/>
                <a:gd name="connsiteX38" fmla="*/ 94558 w 607639"/>
                <a:gd name="connsiteY38" fmla="*/ 439341 h 586681"/>
                <a:gd name="connsiteX39" fmla="*/ 28650 w 607639"/>
                <a:gd name="connsiteY39" fmla="*/ 373468 h 586681"/>
                <a:gd name="connsiteX40" fmla="*/ 94558 w 607639"/>
                <a:gd name="connsiteY40" fmla="*/ 307595 h 586681"/>
                <a:gd name="connsiteX41" fmla="*/ 260237 w 607639"/>
                <a:gd name="connsiteY41" fmla="*/ 133086 h 586681"/>
                <a:gd name="connsiteX42" fmla="*/ 348814 w 607639"/>
                <a:gd name="connsiteY42" fmla="*/ 133086 h 586681"/>
                <a:gd name="connsiteX43" fmla="*/ 399824 w 607639"/>
                <a:gd name="connsiteY43" fmla="*/ 184010 h 586681"/>
                <a:gd name="connsiteX44" fmla="*/ 399824 w 607639"/>
                <a:gd name="connsiteY44" fmla="*/ 257596 h 586681"/>
                <a:gd name="connsiteX45" fmla="*/ 378370 w 607639"/>
                <a:gd name="connsiteY45" fmla="*/ 279015 h 586681"/>
                <a:gd name="connsiteX46" fmla="*/ 230682 w 607639"/>
                <a:gd name="connsiteY46" fmla="*/ 279015 h 586681"/>
                <a:gd name="connsiteX47" fmla="*/ 209227 w 607639"/>
                <a:gd name="connsiteY47" fmla="*/ 257596 h 586681"/>
                <a:gd name="connsiteX48" fmla="*/ 209227 w 607639"/>
                <a:gd name="connsiteY48" fmla="*/ 184010 h 586681"/>
                <a:gd name="connsiteX49" fmla="*/ 260237 w 607639"/>
                <a:gd name="connsiteY49" fmla="*/ 133086 h 586681"/>
                <a:gd name="connsiteX50" fmla="*/ 303784 w 607639"/>
                <a:gd name="connsiteY50" fmla="*/ 0 h 586681"/>
                <a:gd name="connsiteX51" fmla="*/ 369692 w 607639"/>
                <a:gd name="connsiteY51" fmla="*/ 65838 h 586681"/>
                <a:gd name="connsiteX52" fmla="*/ 303784 w 607639"/>
                <a:gd name="connsiteY52" fmla="*/ 131676 h 586681"/>
                <a:gd name="connsiteX53" fmla="*/ 237876 w 607639"/>
                <a:gd name="connsiteY53" fmla="*/ 65838 h 586681"/>
                <a:gd name="connsiteX54" fmla="*/ 303784 w 607639"/>
                <a:gd name="connsiteY54" fmla="*/ 0 h 58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7639" h="586681">
                  <a:moveTo>
                    <a:pt x="467976" y="440752"/>
                  </a:moveTo>
                  <a:lnTo>
                    <a:pt x="556634" y="440752"/>
                  </a:lnTo>
                  <a:cubicBezTo>
                    <a:pt x="584763" y="440752"/>
                    <a:pt x="607639" y="463593"/>
                    <a:pt x="607639" y="491676"/>
                  </a:cubicBezTo>
                  <a:lnTo>
                    <a:pt x="607639" y="565174"/>
                  </a:lnTo>
                  <a:cubicBezTo>
                    <a:pt x="607639" y="577083"/>
                    <a:pt x="598026" y="586681"/>
                    <a:pt x="586098" y="586681"/>
                  </a:cubicBezTo>
                  <a:lnTo>
                    <a:pt x="438513" y="586681"/>
                  </a:lnTo>
                  <a:cubicBezTo>
                    <a:pt x="426585" y="586681"/>
                    <a:pt x="416971" y="577083"/>
                    <a:pt x="416971" y="565174"/>
                  </a:cubicBezTo>
                  <a:lnTo>
                    <a:pt x="416971" y="491676"/>
                  </a:lnTo>
                  <a:cubicBezTo>
                    <a:pt x="416971" y="463593"/>
                    <a:pt x="439848" y="440752"/>
                    <a:pt x="467976" y="440752"/>
                  </a:cubicBezTo>
                  <a:close/>
                  <a:moveTo>
                    <a:pt x="50991" y="440752"/>
                  </a:moveTo>
                  <a:lnTo>
                    <a:pt x="139536" y="440752"/>
                  </a:lnTo>
                  <a:cubicBezTo>
                    <a:pt x="167656" y="440752"/>
                    <a:pt x="190527" y="463593"/>
                    <a:pt x="190527" y="491676"/>
                  </a:cubicBezTo>
                  <a:lnTo>
                    <a:pt x="190527" y="565174"/>
                  </a:lnTo>
                  <a:cubicBezTo>
                    <a:pt x="190527" y="577083"/>
                    <a:pt x="180916" y="586681"/>
                    <a:pt x="169080" y="586681"/>
                  </a:cubicBezTo>
                  <a:lnTo>
                    <a:pt x="21535" y="586681"/>
                  </a:lnTo>
                  <a:cubicBezTo>
                    <a:pt x="9611" y="586681"/>
                    <a:pt x="0" y="577083"/>
                    <a:pt x="0" y="565174"/>
                  </a:cubicBezTo>
                  <a:lnTo>
                    <a:pt x="0" y="491676"/>
                  </a:lnTo>
                  <a:cubicBezTo>
                    <a:pt x="0" y="463593"/>
                    <a:pt x="22870" y="440752"/>
                    <a:pt x="50991" y="440752"/>
                  </a:cubicBezTo>
                  <a:close/>
                  <a:moveTo>
                    <a:pt x="303740" y="314792"/>
                  </a:moveTo>
                  <a:cubicBezTo>
                    <a:pt x="315666" y="314792"/>
                    <a:pt x="325278" y="324391"/>
                    <a:pt x="325278" y="336211"/>
                  </a:cubicBezTo>
                  <a:lnTo>
                    <a:pt x="325278" y="415219"/>
                  </a:lnTo>
                  <a:lnTo>
                    <a:pt x="381438" y="471298"/>
                  </a:lnTo>
                  <a:cubicBezTo>
                    <a:pt x="389804" y="479653"/>
                    <a:pt x="389804" y="493250"/>
                    <a:pt x="381438" y="501604"/>
                  </a:cubicBezTo>
                  <a:cubicBezTo>
                    <a:pt x="372983" y="510047"/>
                    <a:pt x="359366" y="510047"/>
                    <a:pt x="351000" y="501604"/>
                  </a:cubicBezTo>
                  <a:lnTo>
                    <a:pt x="303740" y="454501"/>
                  </a:lnTo>
                  <a:lnTo>
                    <a:pt x="256570" y="501604"/>
                  </a:lnTo>
                  <a:cubicBezTo>
                    <a:pt x="248115" y="510047"/>
                    <a:pt x="234497" y="510047"/>
                    <a:pt x="226131" y="501604"/>
                  </a:cubicBezTo>
                  <a:cubicBezTo>
                    <a:pt x="217765" y="493250"/>
                    <a:pt x="217765" y="479653"/>
                    <a:pt x="226131" y="471298"/>
                  </a:cubicBezTo>
                  <a:lnTo>
                    <a:pt x="282291" y="415219"/>
                  </a:lnTo>
                  <a:lnTo>
                    <a:pt x="282291" y="336211"/>
                  </a:lnTo>
                  <a:cubicBezTo>
                    <a:pt x="282291" y="324391"/>
                    <a:pt x="291903" y="314792"/>
                    <a:pt x="303740" y="314792"/>
                  </a:cubicBezTo>
                  <a:close/>
                  <a:moveTo>
                    <a:pt x="513011" y="307595"/>
                  </a:moveTo>
                  <a:cubicBezTo>
                    <a:pt x="549450" y="307595"/>
                    <a:pt x="578990" y="337087"/>
                    <a:pt x="578990" y="373468"/>
                  </a:cubicBezTo>
                  <a:cubicBezTo>
                    <a:pt x="578990" y="409849"/>
                    <a:pt x="549450" y="439341"/>
                    <a:pt x="513011" y="439341"/>
                  </a:cubicBezTo>
                  <a:cubicBezTo>
                    <a:pt x="476572" y="439341"/>
                    <a:pt x="447032" y="409849"/>
                    <a:pt x="447032" y="373468"/>
                  </a:cubicBezTo>
                  <a:cubicBezTo>
                    <a:pt x="447032" y="337087"/>
                    <a:pt x="476572" y="307595"/>
                    <a:pt x="513011" y="307595"/>
                  </a:cubicBezTo>
                  <a:close/>
                  <a:moveTo>
                    <a:pt x="94558" y="307595"/>
                  </a:moveTo>
                  <a:cubicBezTo>
                    <a:pt x="130958" y="307595"/>
                    <a:pt x="160466" y="337087"/>
                    <a:pt x="160466" y="373468"/>
                  </a:cubicBezTo>
                  <a:cubicBezTo>
                    <a:pt x="160466" y="409849"/>
                    <a:pt x="130958" y="439341"/>
                    <a:pt x="94558" y="439341"/>
                  </a:cubicBezTo>
                  <a:cubicBezTo>
                    <a:pt x="58158" y="439341"/>
                    <a:pt x="28650" y="409849"/>
                    <a:pt x="28650" y="373468"/>
                  </a:cubicBezTo>
                  <a:cubicBezTo>
                    <a:pt x="28650" y="337087"/>
                    <a:pt x="58158" y="307595"/>
                    <a:pt x="94558" y="307595"/>
                  </a:cubicBezTo>
                  <a:close/>
                  <a:moveTo>
                    <a:pt x="260237" y="133086"/>
                  </a:moveTo>
                  <a:lnTo>
                    <a:pt x="348814" y="133086"/>
                  </a:lnTo>
                  <a:cubicBezTo>
                    <a:pt x="376945" y="133086"/>
                    <a:pt x="399824" y="155926"/>
                    <a:pt x="399824" y="184010"/>
                  </a:cubicBezTo>
                  <a:lnTo>
                    <a:pt x="399824" y="257596"/>
                  </a:lnTo>
                  <a:cubicBezTo>
                    <a:pt x="399824" y="269417"/>
                    <a:pt x="390210" y="279015"/>
                    <a:pt x="378370" y="279015"/>
                  </a:cubicBezTo>
                  <a:lnTo>
                    <a:pt x="230682" y="279015"/>
                  </a:lnTo>
                  <a:cubicBezTo>
                    <a:pt x="218842" y="279015"/>
                    <a:pt x="209227" y="269417"/>
                    <a:pt x="209227" y="257596"/>
                  </a:cubicBezTo>
                  <a:lnTo>
                    <a:pt x="209227" y="184010"/>
                  </a:lnTo>
                  <a:cubicBezTo>
                    <a:pt x="209227" y="155926"/>
                    <a:pt x="232106" y="133086"/>
                    <a:pt x="260237" y="133086"/>
                  </a:cubicBezTo>
                  <a:close/>
                  <a:moveTo>
                    <a:pt x="303784" y="0"/>
                  </a:moveTo>
                  <a:cubicBezTo>
                    <a:pt x="340184" y="0"/>
                    <a:pt x="369692" y="29477"/>
                    <a:pt x="369692" y="65838"/>
                  </a:cubicBezTo>
                  <a:cubicBezTo>
                    <a:pt x="369692" y="102199"/>
                    <a:pt x="340184" y="131676"/>
                    <a:pt x="303784" y="131676"/>
                  </a:cubicBezTo>
                  <a:cubicBezTo>
                    <a:pt x="267384" y="131676"/>
                    <a:pt x="237876" y="102199"/>
                    <a:pt x="237876" y="65838"/>
                  </a:cubicBezTo>
                  <a:cubicBezTo>
                    <a:pt x="237876" y="29477"/>
                    <a:pt x="267384" y="0"/>
                    <a:pt x="3037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85000" lnSpcReduction="20000"/>
            </a:bodyPr>
            <a:lstStyle/>
            <a:p>
              <a:pPr algn="ctr"/>
              <a:endParaRPr lang="en-US">
                <a:solidFill>
                  <a:schemeClr val="tx1"/>
                </a:solidFill>
              </a:endParaRPr>
            </a:p>
          </p:txBody>
        </p:sp>
        <p:sp>
          <p:nvSpPr>
            <p:cNvPr id="57" name="all-screens-sizes-symbol_36090">
              <a:extLst>
                <a:ext uri="{FF2B5EF4-FFF2-40B4-BE49-F238E27FC236}">
                  <a16:creationId xmlns:a16="http://schemas.microsoft.com/office/drawing/2014/main" id="{54405246-CCE2-4201-BBB1-D3F3EB6E740D}"/>
                </a:ext>
              </a:extLst>
            </p:cNvPr>
            <p:cNvSpPr>
              <a:spLocks/>
            </p:cNvSpPr>
            <p:nvPr/>
          </p:nvSpPr>
          <p:spPr>
            <a:xfrm>
              <a:off x="5199341" y="2343487"/>
              <a:ext cx="350405" cy="247631"/>
            </a:xfrm>
            <a:custGeom>
              <a:avLst/>
              <a:gdLst>
                <a:gd name="connsiteX0" fmla="*/ 271179 w 605099"/>
                <a:gd name="connsiteY0" fmla="*/ 458564 h 472391"/>
                <a:gd name="connsiteX1" fmla="*/ 271179 w 605099"/>
                <a:gd name="connsiteY1" fmla="*/ 463173 h 472391"/>
                <a:gd name="connsiteX2" fmla="*/ 338516 w 605099"/>
                <a:gd name="connsiteY2" fmla="*/ 463173 h 472391"/>
                <a:gd name="connsiteX3" fmla="*/ 338516 w 605099"/>
                <a:gd name="connsiteY3" fmla="*/ 458564 h 472391"/>
                <a:gd name="connsiteX4" fmla="*/ 193694 w 605099"/>
                <a:gd name="connsiteY4" fmla="*/ 448424 h 472391"/>
                <a:gd name="connsiteX5" fmla="*/ 303464 w 605099"/>
                <a:gd name="connsiteY5" fmla="*/ 448424 h 472391"/>
                <a:gd name="connsiteX6" fmla="*/ 309921 w 605099"/>
                <a:gd name="connsiteY6" fmla="*/ 448424 h 472391"/>
                <a:gd name="connsiteX7" fmla="*/ 419690 w 605099"/>
                <a:gd name="connsiteY7" fmla="*/ 448424 h 472391"/>
                <a:gd name="connsiteX8" fmla="*/ 451975 w 605099"/>
                <a:gd name="connsiteY8" fmla="*/ 450268 h 472391"/>
                <a:gd name="connsiteX9" fmla="*/ 451975 w 605099"/>
                <a:gd name="connsiteY9" fmla="*/ 472391 h 472391"/>
                <a:gd name="connsiteX10" fmla="*/ 161409 w 605099"/>
                <a:gd name="connsiteY10" fmla="*/ 472391 h 472391"/>
                <a:gd name="connsiteX11" fmla="*/ 161409 w 605099"/>
                <a:gd name="connsiteY11" fmla="*/ 450268 h 472391"/>
                <a:gd name="connsiteX12" fmla="*/ 210270 w 605099"/>
                <a:gd name="connsiteY12" fmla="*/ 309372 h 472391"/>
                <a:gd name="connsiteX13" fmla="*/ 210270 w 605099"/>
                <a:gd name="connsiteY13" fmla="*/ 424554 h 472391"/>
                <a:gd name="connsiteX14" fmla="*/ 403114 w 605099"/>
                <a:gd name="connsiteY14" fmla="*/ 424554 h 472391"/>
                <a:gd name="connsiteX15" fmla="*/ 403114 w 605099"/>
                <a:gd name="connsiteY15" fmla="*/ 309372 h 472391"/>
                <a:gd name="connsiteX16" fmla="*/ 193661 w 605099"/>
                <a:gd name="connsiteY16" fmla="*/ 292785 h 472391"/>
                <a:gd name="connsiteX17" fmla="*/ 419722 w 605099"/>
                <a:gd name="connsiteY17" fmla="*/ 292785 h 472391"/>
                <a:gd name="connsiteX18" fmla="*/ 419722 w 605099"/>
                <a:gd name="connsiteY18" fmla="*/ 442062 h 472391"/>
                <a:gd name="connsiteX19" fmla="*/ 193661 w 605099"/>
                <a:gd name="connsiteY19" fmla="*/ 442062 h 472391"/>
                <a:gd name="connsiteX20" fmla="*/ 179015 w 605099"/>
                <a:gd name="connsiteY20" fmla="*/ 284500 h 472391"/>
                <a:gd name="connsiteX21" fmla="*/ 179015 w 605099"/>
                <a:gd name="connsiteY21" fmla="*/ 321334 h 472391"/>
                <a:gd name="connsiteX22" fmla="*/ 107015 w 605099"/>
                <a:gd name="connsiteY22" fmla="*/ 391317 h 472391"/>
                <a:gd name="connsiteX23" fmla="*/ 71014 w 605099"/>
                <a:gd name="connsiteY23" fmla="*/ 391317 h 472391"/>
                <a:gd name="connsiteX24" fmla="*/ 280358 w 605099"/>
                <a:gd name="connsiteY24" fmla="*/ 209047 h 472391"/>
                <a:gd name="connsiteX25" fmla="*/ 605099 w 605099"/>
                <a:gd name="connsiteY25" fmla="*/ 209047 h 472391"/>
                <a:gd name="connsiteX26" fmla="*/ 605099 w 605099"/>
                <a:gd name="connsiteY26" fmla="*/ 416201 h 472391"/>
                <a:gd name="connsiteX27" fmla="*/ 469483 w 605099"/>
                <a:gd name="connsiteY27" fmla="*/ 416201 h 472391"/>
                <a:gd name="connsiteX28" fmla="*/ 469483 w 605099"/>
                <a:gd name="connsiteY28" fmla="*/ 429090 h 472391"/>
                <a:gd name="connsiteX29" fmla="*/ 537752 w 605099"/>
                <a:gd name="connsiteY29" fmla="*/ 429090 h 472391"/>
                <a:gd name="connsiteX30" fmla="*/ 537752 w 605099"/>
                <a:gd name="connsiteY30" fmla="*/ 440138 h 472391"/>
                <a:gd name="connsiteX31" fmla="*/ 462102 w 605099"/>
                <a:gd name="connsiteY31" fmla="*/ 440138 h 472391"/>
                <a:gd name="connsiteX32" fmla="*/ 433503 w 605099"/>
                <a:gd name="connsiteY32" fmla="*/ 437376 h 472391"/>
                <a:gd name="connsiteX33" fmla="*/ 433503 w 605099"/>
                <a:gd name="connsiteY33" fmla="*/ 384897 h 472391"/>
                <a:gd name="connsiteX34" fmla="*/ 581113 w 605099"/>
                <a:gd name="connsiteY34" fmla="*/ 384897 h 472391"/>
                <a:gd name="connsiteX35" fmla="*/ 581113 w 605099"/>
                <a:gd name="connsiteY35" fmla="*/ 232064 h 472391"/>
                <a:gd name="connsiteX36" fmla="*/ 304345 w 605099"/>
                <a:gd name="connsiteY36" fmla="*/ 232064 h 472391"/>
                <a:gd name="connsiteX37" fmla="*/ 304345 w 605099"/>
                <a:gd name="connsiteY37" fmla="*/ 279019 h 472391"/>
                <a:gd name="connsiteX38" fmla="*/ 280358 w 605099"/>
                <a:gd name="connsiteY38" fmla="*/ 279019 h 472391"/>
                <a:gd name="connsiteX39" fmla="*/ 0 w 605099"/>
                <a:gd name="connsiteY39" fmla="*/ 0 h 472391"/>
                <a:gd name="connsiteX40" fmla="*/ 23061 w 605099"/>
                <a:gd name="connsiteY40" fmla="*/ 0 h 472391"/>
                <a:gd name="connsiteX41" fmla="*/ 418785 w 605099"/>
                <a:gd name="connsiteY41" fmla="*/ 0 h 472391"/>
                <a:gd name="connsiteX42" fmla="*/ 443690 w 605099"/>
                <a:gd name="connsiteY42" fmla="*/ 0 h 472391"/>
                <a:gd name="connsiteX43" fmla="*/ 443690 w 605099"/>
                <a:gd name="connsiteY43" fmla="*/ 36835 h 472391"/>
                <a:gd name="connsiteX44" fmla="*/ 418785 w 605099"/>
                <a:gd name="connsiteY44" fmla="*/ 36835 h 472391"/>
                <a:gd name="connsiteX45" fmla="*/ 418785 w 605099"/>
                <a:gd name="connsiteY45" fmla="*/ 190622 h 472391"/>
                <a:gd name="connsiteX46" fmla="*/ 391112 w 605099"/>
                <a:gd name="connsiteY46" fmla="*/ 190622 h 472391"/>
                <a:gd name="connsiteX47" fmla="*/ 391112 w 605099"/>
                <a:gd name="connsiteY47" fmla="*/ 36835 h 472391"/>
                <a:gd name="connsiteX48" fmla="*/ 50734 w 605099"/>
                <a:gd name="connsiteY48" fmla="*/ 36835 h 472391"/>
                <a:gd name="connsiteX49" fmla="*/ 51656 w 605099"/>
                <a:gd name="connsiteY49" fmla="*/ 249558 h 472391"/>
                <a:gd name="connsiteX50" fmla="*/ 261049 w 605099"/>
                <a:gd name="connsiteY50" fmla="*/ 249558 h 472391"/>
                <a:gd name="connsiteX51" fmla="*/ 261049 w 605099"/>
                <a:gd name="connsiteY51" fmla="*/ 279026 h 472391"/>
                <a:gd name="connsiteX52" fmla="*/ 183564 w 605099"/>
                <a:gd name="connsiteY52" fmla="*/ 279026 h 472391"/>
                <a:gd name="connsiteX53" fmla="*/ 190021 w 605099"/>
                <a:gd name="connsiteY53" fmla="*/ 272580 h 472391"/>
                <a:gd name="connsiteX54" fmla="*/ 23061 w 605099"/>
                <a:gd name="connsiteY54" fmla="*/ 272580 h 472391"/>
                <a:gd name="connsiteX55" fmla="*/ 23061 w 605099"/>
                <a:gd name="connsiteY55" fmla="*/ 36835 h 472391"/>
                <a:gd name="connsiteX56" fmla="*/ 0 w 605099"/>
                <a:gd name="connsiteY56" fmla="*/ 36835 h 4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5099" h="472391">
                  <a:moveTo>
                    <a:pt x="271179" y="458564"/>
                  </a:moveTo>
                  <a:lnTo>
                    <a:pt x="271179" y="463173"/>
                  </a:lnTo>
                  <a:lnTo>
                    <a:pt x="338516" y="463173"/>
                  </a:lnTo>
                  <a:lnTo>
                    <a:pt x="338516" y="458564"/>
                  </a:lnTo>
                  <a:close/>
                  <a:moveTo>
                    <a:pt x="193694" y="448424"/>
                  </a:moveTo>
                  <a:lnTo>
                    <a:pt x="303464" y="448424"/>
                  </a:lnTo>
                  <a:lnTo>
                    <a:pt x="309921" y="448424"/>
                  </a:lnTo>
                  <a:lnTo>
                    <a:pt x="419690" y="448424"/>
                  </a:lnTo>
                  <a:lnTo>
                    <a:pt x="451975" y="450268"/>
                  </a:lnTo>
                  <a:lnTo>
                    <a:pt x="451975" y="472391"/>
                  </a:lnTo>
                  <a:lnTo>
                    <a:pt x="161409" y="472391"/>
                  </a:lnTo>
                  <a:lnTo>
                    <a:pt x="161409" y="450268"/>
                  </a:lnTo>
                  <a:close/>
                  <a:moveTo>
                    <a:pt x="210270" y="309372"/>
                  </a:moveTo>
                  <a:lnTo>
                    <a:pt x="210270" y="424554"/>
                  </a:lnTo>
                  <a:lnTo>
                    <a:pt x="403114" y="424554"/>
                  </a:lnTo>
                  <a:lnTo>
                    <a:pt x="403114" y="309372"/>
                  </a:lnTo>
                  <a:close/>
                  <a:moveTo>
                    <a:pt x="193661" y="292785"/>
                  </a:moveTo>
                  <a:lnTo>
                    <a:pt x="419722" y="292785"/>
                  </a:lnTo>
                  <a:lnTo>
                    <a:pt x="419722" y="442062"/>
                  </a:lnTo>
                  <a:lnTo>
                    <a:pt x="193661" y="442062"/>
                  </a:lnTo>
                  <a:close/>
                  <a:moveTo>
                    <a:pt x="179015" y="284500"/>
                  </a:moveTo>
                  <a:lnTo>
                    <a:pt x="179015" y="321334"/>
                  </a:lnTo>
                  <a:lnTo>
                    <a:pt x="107015" y="391317"/>
                  </a:lnTo>
                  <a:lnTo>
                    <a:pt x="71014" y="391317"/>
                  </a:lnTo>
                  <a:close/>
                  <a:moveTo>
                    <a:pt x="280358" y="209047"/>
                  </a:moveTo>
                  <a:lnTo>
                    <a:pt x="605099" y="209047"/>
                  </a:lnTo>
                  <a:lnTo>
                    <a:pt x="605099" y="416201"/>
                  </a:lnTo>
                  <a:lnTo>
                    <a:pt x="469483" y="416201"/>
                  </a:lnTo>
                  <a:lnTo>
                    <a:pt x="469483" y="429090"/>
                  </a:lnTo>
                  <a:lnTo>
                    <a:pt x="537752" y="429090"/>
                  </a:lnTo>
                  <a:lnTo>
                    <a:pt x="537752" y="440138"/>
                  </a:lnTo>
                  <a:lnTo>
                    <a:pt x="462102" y="440138"/>
                  </a:lnTo>
                  <a:lnTo>
                    <a:pt x="433503" y="437376"/>
                  </a:lnTo>
                  <a:lnTo>
                    <a:pt x="433503" y="384897"/>
                  </a:lnTo>
                  <a:lnTo>
                    <a:pt x="581113" y="384897"/>
                  </a:lnTo>
                  <a:lnTo>
                    <a:pt x="581113" y="232064"/>
                  </a:lnTo>
                  <a:lnTo>
                    <a:pt x="304345" y="232064"/>
                  </a:lnTo>
                  <a:lnTo>
                    <a:pt x="304345" y="279019"/>
                  </a:lnTo>
                  <a:lnTo>
                    <a:pt x="280358" y="279019"/>
                  </a:lnTo>
                  <a:close/>
                  <a:moveTo>
                    <a:pt x="0" y="0"/>
                  </a:moveTo>
                  <a:lnTo>
                    <a:pt x="23061" y="0"/>
                  </a:lnTo>
                  <a:lnTo>
                    <a:pt x="418785" y="0"/>
                  </a:lnTo>
                  <a:lnTo>
                    <a:pt x="443690" y="0"/>
                  </a:lnTo>
                  <a:lnTo>
                    <a:pt x="443690" y="36835"/>
                  </a:lnTo>
                  <a:lnTo>
                    <a:pt x="418785" y="36835"/>
                  </a:lnTo>
                  <a:lnTo>
                    <a:pt x="418785" y="190622"/>
                  </a:lnTo>
                  <a:lnTo>
                    <a:pt x="391112" y="190622"/>
                  </a:lnTo>
                  <a:lnTo>
                    <a:pt x="391112" y="36835"/>
                  </a:lnTo>
                  <a:lnTo>
                    <a:pt x="50734" y="36835"/>
                  </a:lnTo>
                  <a:lnTo>
                    <a:pt x="51656" y="249558"/>
                  </a:lnTo>
                  <a:lnTo>
                    <a:pt x="261049" y="249558"/>
                  </a:lnTo>
                  <a:lnTo>
                    <a:pt x="261049" y="279026"/>
                  </a:lnTo>
                  <a:lnTo>
                    <a:pt x="183564" y="279026"/>
                  </a:lnTo>
                  <a:lnTo>
                    <a:pt x="190021" y="272580"/>
                  </a:lnTo>
                  <a:lnTo>
                    <a:pt x="23061" y="272580"/>
                  </a:lnTo>
                  <a:lnTo>
                    <a:pt x="23061" y="36835"/>
                  </a:lnTo>
                  <a:lnTo>
                    <a:pt x="0" y="36835"/>
                  </a:lnTo>
                  <a:close/>
                </a:path>
              </a:pathLst>
            </a:custGeom>
            <a:solidFill>
              <a:schemeClr val="bg1"/>
            </a:solidFill>
            <a:ln>
              <a:noFill/>
            </a:ln>
          </p:spPr>
          <p:txBody>
            <a:bodyPr wrap="square" lIns="91440" tIns="45720" rIns="91440" bIns="45720" anchor="ctr">
              <a:normAutofit fontScale="62500" lnSpcReduction="20000"/>
            </a:bodyPr>
            <a:lstStyle/>
            <a:p>
              <a:pPr algn="ctr"/>
              <a:endParaRPr lang="en-US">
                <a:solidFill>
                  <a:schemeClr val="tx1"/>
                </a:solidFill>
              </a:endParaRPr>
            </a:p>
          </p:txBody>
        </p:sp>
        <p:sp>
          <p:nvSpPr>
            <p:cNvPr id="59" name="link-building_81496">
              <a:extLst>
                <a:ext uri="{FF2B5EF4-FFF2-40B4-BE49-F238E27FC236}">
                  <a16:creationId xmlns:a16="http://schemas.microsoft.com/office/drawing/2014/main" id="{54405246-CCE2-4201-BBB1-D3F3EB6E740D}"/>
                </a:ext>
              </a:extLst>
            </p:cNvPr>
            <p:cNvSpPr>
              <a:spLocks/>
            </p:cNvSpPr>
            <p:nvPr/>
          </p:nvSpPr>
          <p:spPr>
            <a:xfrm>
              <a:off x="4003957" y="1670395"/>
              <a:ext cx="249980" cy="291739"/>
            </a:xfrm>
            <a:custGeom>
              <a:avLst/>
              <a:gdLst>
                <a:gd name="T0" fmla="*/ 4213 w 4880"/>
                <a:gd name="T1" fmla="*/ 1579 h 3741"/>
                <a:gd name="T2" fmla="*/ 3573 w 4880"/>
                <a:gd name="T3" fmla="*/ 2059 h 3741"/>
                <a:gd name="T4" fmla="*/ 2592 w 4880"/>
                <a:gd name="T5" fmla="*/ 1856 h 3741"/>
                <a:gd name="T6" fmla="*/ 2127 w 4880"/>
                <a:gd name="T7" fmla="*/ 1431 h 3741"/>
                <a:gd name="T8" fmla="*/ 1901 w 4880"/>
                <a:gd name="T9" fmla="*/ 1490 h 3741"/>
                <a:gd name="T10" fmla="*/ 1453 w 4880"/>
                <a:gd name="T11" fmla="*/ 1084 h 3741"/>
                <a:gd name="T12" fmla="*/ 1600 w 4880"/>
                <a:gd name="T13" fmla="*/ 667 h 3741"/>
                <a:gd name="T14" fmla="*/ 933 w 4880"/>
                <a:gd name="T15" fmla="*/ 0 h 3741"/>
                <a:gd name="T16" fmla="*/ 267 w 4880"/>
                <a:gd name="T17" fmla="*/ 667 h 3741"/>
                <a:gd name="T18" fmla="*/ 933 w 4880"/>
                <a:gd name="T19" fmla="*/ 1334 h 3741"/>
                <a:gd name="T20" fmla="*/ 1245 w 4880"/>
                <a:gd name="T21" fmla="*/ 1256 h 3741"/>
                <a:gd name="T22" fmla="*/ 1714 w 4880"/>
                <a:gd name="T23" fmla="*/ 1680 h 3741"/>
                <a:gd name="T24" fmla="*/ 1660 w 4880"/>
                <a:gd name="T25" fmla="*/ 1898 h 3741"/>
                <a:gd name="T26" fmla="*/ 1694 w 4880"/>
                <a:gd name="T27" fmla="*/ 2071 h 3741"/>
                <a:gd name="T28" fmla="*/ 1093 w 4880"/>
                <a:gd name="T29" fmla="*/ 2563 h 3741"/>
                <a:gd name="T30" fmla="*/ 667 w 4880"/>
                <a:gd name="T31" fmla="*/ 2408 h 3741"/>
                <a:gd name="T32" fmla="*/ 0 w 4880"/>
                <a:gd name="T33" fmla="*/ 3075 h 3741"/>
                <a:gd name="T34" fmla="*/ 667 w 4880"/>
                <a:gd name="T35" fmla="*/ 3741 h 3741"/>
                <a:gd name="T36" fmla="*/ 1333 w 4880"/>
                <a:gd name="T37" fmla="*/ 3075 h 3741"/>
                <a:gd name="T38" fmla="*/ 1260 w 4880"/>
                <a:gd name="T39" fmla="*/ 2771 h 3741"/>
                <a:gd name="T40" fmla="*/ 1859 w 4880"/>
                <a:gd name="T41" fmla="*/ 2280 h 3741"/>
                <a:gd name="T42" fmla="*/ 2127 w 4880"/>
                <a:gd name="T43" fmla="*/ 2365 h 3741"/>
                <a:gd name="T44" fmla="*/ 2539 w 4880"/>
                <a:gd name="T45" fmla="*/ 2118 h 3741"/>
                <a:gd name="T46" fmla="*/ 3552 w 4880"/>
                <a:gd name="T47" fmla="*/ 2327 h 3741"/>
                <a:gd name="T48" fmla="*/ 4213 w 4880"/>
                <a:gd name="T49" fmla="*/ 2912 h 3741"/>
                <a:gd name="T50" fmla="*/ 4880 w 4880"/>
                <a:gd name="T51" fmla="*/ 2246 h 3741"/>
                <a:gd name="T52" fmla="*/ 4213 w 4880"/>
                <a:gd name="T53" fmla="*/ 1579 h 3741"/>
                <a:gd name="T54" fmla="*/ 933 w 4880"/>
                <a:gd name="T55" fmla="*/ 934 h 3741"/>
                <a:gd name="T56" fmla="*/ 667 w 4880"/>
                <a:gd name="T57" fmla="*/ 667 h 3741"/>
                <a:gd name="T58" fmla="*/ 933 w 4880"/>
                <a:gd name="T59" fmla="*/ 400 h 3741"/>
                <a:gd name="T60" fmla="*/ 1200 w 4880"/>
                <a:gd name="T61" fmla="*/ 667 h 3741"/>
                <a:gd name="T62" fmla="*/ 933 w 4880"/>
                <a:gd name="T63" fmla="*/ 934 h 3741"/>
                <a:gd name="T64" fmla="*/ 667 w 4880"/>
                <a:gd name="T65" fmla="*/ 3341 h 3741"/>
                <a:gd name="T66" fmla="*/ 400 w 4880"/>
                <a:gd name="T67" fmla="*/ 3075 h 3741"/>
                <a:gd name="T68" fmla="*/ 667 w 4880"/>
                <a:gd name="T69" fmla="*/ 2808 h 3741"/>
                <a:gd name="T70" fmla="*/ 933 w 4880"/>
                <a:gd name="T71" fmla="*/ 3075 h 3741"/>
                <a:gd name="T72" fmla="*/ 667 w 4880"/>
                <a:gd name="T73" fmla="*/ 3341 h 3741"/>
                <a:gd name="T74" fmla="*/ 2127 w 4880"/>
                <a:gd name="T75" fmla="*/ 2076 h 3741"/>
                <a:gd name="T76" fmla="*/ 1949 w 4880"/>
                <a:gd name="T77" fmla="*/ 1898 h 3741"/>
                <a:gd name="T78" fmla="*/ 2127 w 4880"/>
                <a:gd name="T79" fmla="*/ 1720 h 3741"/>
                <a:gd name="T80" fmla="*/ 2305 w 4880"/>
                <a:gd name="T81" fmla="*/ 1898 h 3741"/>
                <a:gd name="T82" fmla="*/ 2127 w 4880"/>
                <a:gd name="T83" fmla="*/ 2076 h 3741"/>
                <a:gd name="T84" fmla="*/ 4213 w 4880"/>
                <a:gd name="T85" fmla="*/ 2512 h 3741"/>
                <a:gd name="T86" fmla="*/ 3947 w 4880"/>
                <a:gd name="T87" fmla="*/ 2246 h 3741"/>
                <a:gd name="T88" fmla="*/ 4213 w 4880"/>
                <a:gd name="T89" fmla="*/ 1979 h 3741"/>
                <a:gd name="T90" fmla="*/ 4480 w 4880"/>
                <a:gd name="T91" fmla="*/ 2246 h 3741"/>
                <a:gd name="T92" fmla="*/ 4213 w 4880"/>
                <a:gd name="T93" fmla="*/ 2512 h 3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80" h="3741">
                  <a:moveTo>
                    <a:pt x="4213" y="1579"/>
                  </a:moveTo>
                  <a:cubicBezTo>
                    <a:pt x="3910" y="1579"/>
                    <a:pt x="3654" y="1782"/>
                    <a:pt x="3573" y="2059"/>
                  </a:cubicBezTo>
                  <a:lnTo>
                    <a:pt x="2592" y="1856"/>
                  </a:lnTo>
                  <a:cubicBezTo>
                    <a:pt x="2571" y="1618"/>
                    <a:pt x="2370" y="1431"/>
                    <a:pt x="2127" y="1431"/>
                  </a:cubicBezTo>
                  <a:cubicBezTo>
                    <a:pt x="2045" y="1431"/>
                    <a:pt x="1968" y="1452"/>
                    <a:pt x="1901" y="1490"/>
                  </a:cubicBezTo>
                  <a:lnTo>
                    <a:pt x="1453" y="1084"/>
                  </a:lnTo>
                  <a:cubicBezTo>
                    <a:pt x="1545" y="970"/>
                    <a:pt x="1600" y="825"/>
                    <a:pt x="1600" y="667"/>
                  </a:cubicBezTo>
                  <a:cubicBezTo>
                    <a:pt x="1600" y="299"/>
                    <a:pt x="1301" y="0"/>
                    <a:pt x="933" y="0"/>
                  </a:cubicBezTo>
                  <a:cubicBezTo>
                    <a:pt x="566" y="0"/>
                    <a:pt x="267" y="299"/>
                    <a:pt x="267" y="667"/>
                  </a:cubicBezTo>
                  <a:cubicBezTo>
                    <a:pt x="267" y="1035"/>
                    <a:pt x="566" y="1334"/>
                    <a:pt x="933" y="1334"/>
                  </a:cubicBezTo>
                  <a:cubicBezTo>
                    <a:pt x="1046" y="1334"/>
                    <a:pt x="1152" y="1306"/>
                    <a:pt x="1245" y="1256"/>
                  </a:cubicBezTo>
                  <a:lnTo>
                    <a:pt x="1714" y="1680"/>
                  </a:lnTo>
                  <a:cubicBezTo>
                    <a:pt x="1680" y="1745"/>
                    <a:pt x="1660" y="1819"/>
                    <a:pt x="1660" y="1898"/>
                  </a:cubicBezTo>
                  <a:cubicBezTo>
                    <a:pt x="1660" y="1959"/>
                    <a:pt x="1672" y="2017"/>
                    <a:pt x="1694" y="2071"/>
                  </a:cubicBezTo>
                  <a:lnTo>
                    <a:pt x="1093" y="2563"/>
                  </a:lnTo>
                  <a:cubicBezTo>
                    <a:pt x="977" y="2466"/>
                    <a:pt x="829" y="2408"/>
                    <a:pt x="667" y="2408"/>
                  </a:cubicBezTo>
                  <a:cubicBezTo>
                    <a:pt x="299" y="2408"/>
                    <a:pt x="0" y="2707"/>
                    <a:pt x="0" y="3075"/>
                  </a:cubicBezTo>
                  <a:cubicBezTo>
                    <a:pt x="0" y="3442"/>
                    <a:pt x="299" y="3741"/>
                    <a:pt x="667" y="3741"/>
                  </a:cubicBezTo>
                  <a:cubicBezTo>
                    <a:pt x="1034" y="3741"/>
                    <a:pt x="1333" y="3442"/>
                    <a:pt x="1333" y="3075"/>
                  </a:cubicBezTo>
                  <a:cubicBezTo>
                    <a:pt x="1333" y="2965"/>
                    <a:pt x="1307" y="2862"/>
                    <a:pt x="1260" y="2771"/>
                  </a:cubicBezTo>
                  <a:lnTo>
                    <a:pt x="1859" y="2280"/>
                  </a:lnTo>
                  <a:cubicBezTo>
                    <a:pt x="1935" y="2333"/>
                    <a:pt x="2028" y="2365"/>
                    <a:pt x="2127" y="2365"/>
                  </a:cubicBezTo>
                  <a:cubicBezTo>
                    <a:pt x="2305" y="2365"/>
                    <a:pt x="2460" y="2264"/>
                    <a:pt x="2539" y="2118"/>
                  </a:cubicBezTo>
                  <a:lnTo>
                    <a:pt x="3552" y="2327"/>
                  </a:lnTo>
                  <a:cubicBezTo>
                    <a:pt x="3592" y="2656"/>
                    <a:pt x="3873" y="2912"/>
                    <a:pt x="4213" y="2912"/>
                  </a:cubicBezTo>
                  <a:cubicBezTo>
                    <a:pt x="4581" y="2912"/>
                    <a:pt x="4880" y="2613"/>
                    <a:pt x="4880" y="2246"/>
                  </a:cubicBezTo>
                  <a:cubicBezTo>
                    <a:pt x="4880" y="1878"/>
                    <a:pt x="4581" y="1579"/>
                    <a:pt x="4213" y="1579"/>
                  </a:cubicBezTo>
                  <a:close/>
                  <a:moveTo>
                    <a:pt x="933" y="934"/>
                  </a:moveTo>
                  <a:cubicBezTo>
                    <a:pt x="786" y="934"/>
                    <a:pt x="667" y="814"/>
                    <a:pt x="667" y="667"/>
                  </a:cubicBezTo>
                  <a:cubicBezTo>
                    <a:pt x="667" y="520"/>
                    <a:pt x="786" y="400"/>
                    <a:pt x="933" y="400"/>
                  </a:cubicBezTo>
                  <a:cubicBezTo>
                    <a:pt x="1081" y="400"/>
                    <a:pt x="1200" y="520"/>
                    <a:pt x="1200" y="667"/>
                  </a:cubicBezTo>
                  <a:cubicBezTo>
                    <a:pt x="1200" y="814"/>
                    <a:pt x="1081" y="934"/>
                    <a:pt x="933" y="934"/>
                  </a:cubicBezTo>
                  <a:close/>
                  <a:moveTo>
                    <a:pt x="667" y="3341"/>
                  </a:moveTo>
                  <a:cubicBezTo>
                    <a:pt x="519" y="3341"/>
                    <a:pt x="400" y="3222"/>
                    <a:pt x="400" y="3075"/>
                  </a:cubicBezTo>
                  <a:cubicBezTo>
                    <a:pt x="400" y="2928"/>
                    <a:pt x="519" y="2808"/>
                    <a:pt x="667" y="2808"/>
                  </a:cubicBezTo>
                  <a:cubicBezTo>
                    <a:pt x="814" y="2808"/>
                    <a:pt x="933" y="2928"/>
                    <a:pt x="933" y="3075"/>
                  </a:cubicBezTo>
                  <a:cubicBezTo>
                    <a:pt x="933" y="3222"/>
                    <a:pt x="814" y="3341"/>
                    <a:pt x="667" y="3341"/>
                  </a:cubicBezTo>
                  <a:close/>
                  <a:moveTo>
                    <a:pt x="2127" y="2076"/>
                  </a:moveTo>
                  <a:cubicBezTo>
                    <a:pt x="2029" y="2076"/>
                    <a:pt x="1949" y="1996"/>
                    <a:pt x="1949" y="1898"/>
                  </a:cubicBezTo>
                  <a:cubicBezTo>
                    <a:pt x="1949" y="1800"/>
                    <a:pt x="2029" y="1720"/>
                    <a:pt x="2127" y="1720"/>
                  </a:cubicBezTo>
                  <a:cubicBezTo>
                    <a:pt x="2225" y="1720"/>
                    <a:pt x="2305" y="1800"/>
                    <a:pt x="2305" y="1898"/>
                  </a:cubicBezTo>
                  <a:cubicBezTo>
                    <a:pt x="2305" y="1996"/>
                    <a:pt x="2225" y="2076"/>
                    <a:pt x="2127" y="2076"/>
                  </a:cubicBezTo>
                  <a:close/>
                  <a:moveTo>
                    <a:pt x="4213" y="2512"/>
                  </a:moveTo>
                  <a:cubicBezTo>
                    <a:pt x="4066" y="2512"/>
                    <a:pt x="3947" y="2393"/>
                    <a:pt x="3947" y="2246"/>
                  </a:cubicBezTo>
                  <a:cubicBezTo>
                    <a:pt x="3947" y="2098"/>
                    <a:pt x="4066" y="1979"/>
                    <a:pt x="4213" y="1979"/>
                  </a:cubicBezTo>
                  <a:cubicBezTo>
                    <a:pt x="4360" y="1979"/>
                    <a:pt x="4480" y="2098"/>
                    <a:pt x="4480" y="2246"/>
                  </a:cubicBezTo>
                  <a:cubicBezTo>
                    <a:pt x="4480" y="2393"/>
                    <a:pt x="4360" y="2512"/>
                    <a:pt x="4213" y="25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图片 59">
            <a:extLst>
              <a:ext uri="{FF2B5EF4-FFF2-40B4-BE49-F238E27FC236}">
                <a16:creationId xmlns:a16="http://schemas.microsoft.com/office/drawing/2014/main" id="{1FDE9A88-00EA-5E43-8B59-65FED5ECD399}"/>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Lst>
          </a:blip>
          <a:srcRect l="6760" t="16401" r="9916" b="1740"/>
          <a:stretch/>
        </p:blipFill>
        <p:spPr>
          <a:xfrm>
            <a:off x="4226114" y="2326516"/>
            <a:ext cx="596912" cy="542772"/>
          </a:xfrm>
          <a:prstGeom prst="rect">
            <a:avLst/>
          </a:prstGeom>
        </p:spPr>
      </p:pic>
    </p:spTree>
    <p:custDataLst>
      <p:tags r:id="rId1"/>
    </p:custDataLst>
    <p:extLst>
      <p:ext uri="{BB962C8B-B14F-4D97-AF65-F5344CB8AC3E}">
        <p14:creationId xmlns:p14="http://schemas.microsoft.com/office/powerpoint/2010/main" val="2484141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8EFC2E9-958B-438E-8026-DD94D3795B43}"/>
              </a:ext>
            </a:extLst>
          </p:cNvPr>
          <p:cNvSpPr>
            <a:spLocks noGrp="1"/>
          </p:cNvSpPr>
          <p:nvPr>
            <p:ph type="title"/>
          </p:nvPr>
        </p:nvSpPr>
        <p:spPr/>
        <p:txBody>
          <a:bodyPr anchor="ctr"/>
          <a:lstStyle/>
          <a:p>
            <a:r>
              <a:rPr lang="zh-CN" altLang="en-US" sz="1800" dirty="0">
                <a:cs typeface="+mj-cs"/>
                <a:sym typeface="+mn-lt"/>
              </a:rPr>
              <a:t>数据采集</a:t>
            </a:r>
            <a:r>
              <a:rPr lang="en-US" altLang="zh-CN" sz="1800" dirty="0">
                <a:cs typeface="+mj-cs"/>
                <a:sym typeface="+mn-lt"/>
              </a:rPr>
              <a:t>-</a:t>
            </a:r>
            <a:r>
              <a:rPr lang="zh-CN" altLang="en-US" sz="1800" dirty="0">
                <a:cs typeface="+mj-cs"/>
                <a:sym typeface="+mn-lt"/>
              </a:rPr>
              <a:t>多源数据</a:t>
            </a:r>
            <a:r>
              <a:rPr lang="en-US" altLang="zh-CN" sz="1800" dirty="0">
                <a:cs typeface="+mj-cs"/>
                <a:sym typeface="+mn-lt"/>
              </a:rPr>
              <a:t>XDR</a:t>
            </a:r>
            <a:r>
              <a:rPr lang="zh-CN" altLang="en-US" sz="1800" dirty="0">
                <a:cs typeface="+mj-cs"/>
                <a:sym typeface="+mn-lt"/>
              </a:rPr>
              <a:t>关联</a:t>
            </a:r>
          </a:p>
        </p:txBody>
      </p:sp>
      <p:pic>
        <p:nvPicPr>
          <p:cNvPr id="2" name="图片 1"/>
          <p:cNvPicPr>
            <a:picLocks noChangeAspect="1"/>
          </p:cNvPicPr>
          <p:nvPr/>
        </p:nvPicPr>
        <p:blipFill>
          <a:blip r:embed="rId10"/>
          <a:stretch>
            <a:fillRect/>
          </a:stretch>
        </p:blipFill>
        <p:spPr>
          <a:xfrm>
            <a:off x="2808077" y="853149"/>
            <a:ext cx="5850555" cy="3352802"/>
          </a:xfrm>
          <a:prstGeom prst="rect">
            <a:avLst/>
          </a:prstGeom>
          <a:effectLst>
            <a:outerShdw blurRad="50800" dist="38100" dir="2700000" algn="tl" rotWithShape="0">
              <a:prstClr val="black">
                <a:alpha val="40000"/>
              </a:prstClr>
            </a:outerShdw>
          </a:effectLst>
        </p:spPr>
      </p:pic>
      <p:grpSp>
        <p:nvGrpSpPr>
          <p:cNvPr id="38" name="组合 37"/>
          <p:cNvGrpSpPr/>
          <p:nvPr/>
        </p:nvGrpSpPr>
        <p:grpSpPr>
          <a:xfrm>
            <a:off x="516035" y="865446"/>
            <a:ext cx="2199180" cy="282648"/>
            <a:chOff x="516035" y="1098314"/>
            <a:chExt cx="2199180" cy="282648"/>
          </a:xfrm>
        </p:grpSpPr>
        <p:pic>
          <p:nvPicPr>
            <p:cNvPr id="9" name="图片 8" descr="360资产脆弱性扫描平台"/>
            <p:cNvPicPr>
              <a:picLocks noChangeAspect="1"/>
            </p:cNvPicPr>
            <p:nvPr>
              <p:custDataLst>
                <p:tags r:id="rId7"/>
              </p:custDataLst>
            </p:nvPr>
          </p:nvPicPr>
          <p:blipFill>
            <a:blip r:embed="rId11"/>
            <a:stretch>
              <a:fillRect/>
            </a:stretch>
          </p:blipFill>
          <p:spPr>
            <a:xfrm>
              <a:off x="516035" y="1098314"/>
              <a:ext cx="282648" cy="282648"/>
            </a:xfrm>
            <a:prstGeom prst="rect">
              <a:avLst/>
            </a:prstGeom>
          </p:spPr>
        </p:pic>
        <p:sp>
          <p:nvSpPr>
            <p:cNvPr id="3" name="文本框 2"/>
            <p:cNvSpPr txBox="1"/>
            <p:nvPr/>
          </p:nvSpPr>
          <p:spPr>
            <a:xfrm>
              <a:off x="837778" y="1103963"/>
              <a:ext cx="18774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资产威胁与漏洞管理系统</a:t>
              </a:r>
            </a:p>
          </p:txBody>
        </p:sp>
      </p:grpSp>
      <p:grpSp>
        <p:nvGrpSpPr>
          <p:cNvPr id="39" name="组合 38"/>
          <p:cNvGrpSpPr/>
          <p:nvPr/>
        </p:nvGrpSpPr>
        <p:grpSpPr>
          <a:xfrm>
            <a:off x="516035" y="1336277"/>
            <a:ext cx="1891403" cy="282648"/>
            <a:chOff x="516035" y="1569145"/>
            <a:chExt cx="1891403" cy="282648"/>
          </a:xfrm>
        </p:grpSpPr>
        <p:sp>
          <p:nvSpPr>
            <p:cNvPr id="13" name="文本框 12"/>
            <p:cNvSpPr txBox="1"/>
            <p:nvPr/>
          </p:nvSpPr>
          <p:spPr>
            <a:xfrm>
              <a:off x="837778" y="1573800"/>
              <a:ext cx="15696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全流量威胁分析系统</a:t>
              </a:r>
            </a:p>
          </p:txBody>
        </p:sp>
        <p:pic>
          <p:nvPicPr>
            <p:cNvPr id="29" name="图片 28" descr="360全流量威胁分析平台 2"/>
            <p:cNvPicPr>
              <a:picLocks/>
            </p:cNvPicPr>
            <p:nvPr>
              <p:custDataLst>
                <p:tags r:id="rId6"/>
              </p:custDataLst>
            </p:nvPr>
          </p:nvPicPr>
          <p:blipFill>
            <a:blip r:embed="rId12"/>
            <a:stretch>
              <a:fillRect/>
            </a:stretch>
          </p:blipFill>
          <p:spPr>
            <a:xfrm>
              <a:off x="516035" y="1569145"/>
              <a:ext cx="282648" cy="282648"/>
            </a:xfrm>
            <a:prstGeom prst="rect">
              <a:avLst/>
            </a:prstGeom>
          </p:spPr>
        </p:pic>
      </p:grpSp>
      <p:grpSp>
        <p:nvGrpSpPr>
          <p:cNvPr id="41" name="组合 40"/>
          <p:cNvGrpSpPr/>
          <p:nvPr/>
        </p:nvGrpSpPr>
        <p:grpSpPr>
          <a:xfrm>
            <a:off x="516035" y="2277941"/>
            <a:ext cx="2199180" cy="282648"/>
            <a:chOff x="516035" y="2510809"/>
            <a:chExt cx="2199180" cy="282648"/>
          </a:xfrm>
        </p:grpSpPr>
        <p:pic>
          <p:nvPicPr>
            <p:cNvPr id="30" name="图片 29" descr="360高级持续性威胁预警系统"/>
            <p:cNvPicPr>
              <a:picLocks/>
            </p:cNvPicPr>
            <p:nvPr>
              <p:custDataLst>
                <p:tags r:id="rId5"/>
              </p:custDataLst>
            </p:nvPr>
          </p:nvPicPr>
          <p:blipFill>
            <a:blip r:embed="rId13"/>
            <a:stretch>
              <a:fillRect/>
            </a:stretch>
          </p:blipFill>
          <p:spPr>
            <a:xfrm>
              <a:off x="516035" y="2510809"/>
              <a:ext cx="282648" cy="282648"/>
            </a:xfrm>
            <a:prstGeom prst="rect">
              <a:avLst/>
            </a:prstGeom>
          </p:spPr>
        </p:pic>
        <p:sp>
          <p:nvSpPr>
            <p:cNvPr id="33" name="文本框 32"/>
            <p:cNvSpPr txBox="1"/>
            <p:nvPr/>
          </p:nvSpPr>
          <p:spPr>
            <a:xfrm>
              <a:off x="837778" y="2513474"/>
              <a:ext cx="18774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高级持续性威胁预警系统</a:t>
              </a:r>
            </a:p>
          </p:txBody>
        </p:sp>
      </p:grpSp>
      <p:grpSp>
        <p:nvGrpSpPr>
          <p:cNvPr id="44" name="组合 43"/>
          <p:cNvGrpSpPr/>
          <p:nvPr/>
        </p:nvGrpSpPr>
        <p:grpSpPr>
          <a:xfrm>
            <a:off x="516035" y="3690117"/>
            <a:ext cx="1737515" cy="282966"/>
            <a:chOff x="516035" y="3922985"/>
            <a:chExt cx="1737515" cy="282966"/>
          </a:xfrm>
        </p:grpSpPr>
        <p:sp>
          <p:nvSpPr>
            <p:cNvPr id="25" name="文本框 24"/>
            <p:cNvSpPr txBox="1"/>
            <p:nvPr/>
          </p:nvSpPr>
          <p:spPr>
            <a:xfrm>
              <a:off x="837778" y="3922985"/>
              <a:ext cx="14157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攻击欺骗防御系统</a:t>
              </a:r>
            </a:p>
          </p:txBody>
        </p:sp>
        <p:pic>
          <p:nvPicPr>
            <p:cNvPr id="34" name="图片 33" descr="360攻击欺骗防御系统"/>
            <p:cNvPicPr>
              <a:picLocks/>
            </p:cNvPicPr>
            <p:nvPr>
              <p:custDataLst>
                <p:tags r:id="rId4"/>
              </p:custDataLst>
            </p:nvPr>
          </p:nvPicPr>
          <p:blipFill>
            <a:blip r:embed="rId14"/>
            <a:stretch>
              <a:fillRect/>
            </a:stretch>
          </p:blipFill>
          <p:spPr>
            <a:xfrm>
              <a:off x="516035" y="3923303"/>
              <a:ext cx="282648" cy="282648"/>
            </a:xfrm>
            <a:prstGeom prst="rect">
              <a:avLst/>
            </a:prstGeom>
          </p:spPr>
        </p:pic>
      </p:grpSp>
      <p:grpSp>
        <p:nvGrpSpPr>
          <p:cNvPr id="43" name="组合 42"/>
          <p:cNvGrpSpPr/>
          <p:nvPr/>
        </p:nvGrpSpPr>
        <p:grpSpPr>
          <a:xfrm>
            <a:off x="516035" y="3219605"/>
            <a:ext cx="1583627" cy="282648"/>
            <a:chOff x="516035" y="3452473"/>
            <a:chExt cx="1583627" cy="282648"/>
          </a:xfrm>
        </p:grpSpPr>
        <p:sp>
          <p:nvSpPr>
            <p:cNvPr id="22" name="文本框 21"/>
            <p:cNvSpPr txBox="1"/>
            <p:nvPr/>
          </p:nvSpPr>
          <p:spPr>
            <a:xfrm>
              <a:off x="837778" y="3453148"/>
              <a:ext cx="12618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企业安全浏览器</a:t>
              </a:r>
            </a:p>
          </p:txBody>
        </p:sp>
        <p:pic>
          <p:nvPicPr>
            <p:cNvPr id="35" name="图片 34" descr="360企业安全浏览器"/>
            <p:cNvPicPr>
              <a:picLocks/>
            </p:cNvPicPr>
            <p:nvPr>
              <p:custDataLst>
                <p:tags r:id="rId3"/>
              </p:custDataLst>
            </p:nvPr>
          </p:nvPicPr>
          <p:blipFill>
            <a:blip r:embed="rId15"/>
            <a:stretch>
              <a:fillRect/>
            </a:stretch>
          </p:blipFill>
          <p:spPr>
            <a:xfrm>
              <a:off x="516035" y="3452473"/>
              <a:ext cx="282648" cy="282648"/>
            </a:xfrm>
            <a:prstGeom prst="rect">
              <a:avLst/>
            </a:prstGeom>
          </p:spPr>
        </p:pic>
      </p:grpSp>
      <p:grpSp>
        <p:nvGrpSpPr>
          <p:cNvPr id="40" name="组合 39"/>
          <p:cNvGrpSpPr/>
          <p:nvPr/>
        </p:nvGrpSpPr>
        <p:grpSpPr>
          <a:xfrm>
            <a:off x="516035" y="1807109"/>
            <a:ext cx="1737515" cy="282648"/>
            <a:chOff x="516035" y="2039977"/>
            <a:chExt cx="1737515" cy="282648"/>
          </a:xfrm>
        </p:grpSpPr>
        <p:sp>
          <p:nvSpPr>
            <p:cNvPr id="16" name="文本框 15"/>
            <p:cNvSpPr txBox="1"/>
            <p:nvPr/>
          </p:nvSpPr>
          <p:spPr>
            <a:xfrm>
              <a:off x="837778" y="2043637"/>
              <a:ext cx="14157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终端安全管理系统</a:t>
              </a:r>
            </a:p>
          </p:txBody>
        </p:sp>
        <p:pic>
          <p:nvPicPr>
            <p:cNvPr id="36" name="图片 35" descr="360终端安全管理系统"/>
            <p:cNvPicPr>
              <a:picLocks/>
            </p:cNvPicPr>
            <p:nvPr>
              <p:custDataLst>
                <p:tags r:id="rId2"/>
              </p:custDataLst>
            </p:nvPr>
          </p:nvPicPr>
          <p:blipFill>
            <a:blip r:embed="rId16"/>
            <a:stretch>
              <a:fillRect/>
            </a:stretch>
          </p:blipFill>
          <p:spPr>
            <a:xfrm>
              <a:off x="516035" y="2039977"/>
              <a:ext cx="282648" cy="282648"/>
            </a:xfrm>
            <a:prstGeom prst="rect">
              <a:avLst/>
            </a:prstGeom>
          </p:spPr>
        </p:pic>
      </p:grpSp>
      <p:grpSp>
        <p:nvGrpSpPr>
          <p:cNvPr id="42" name="组合 41"/>
          <p:cNvGrpSpPr/>
          <p:nvPr/>
        </p:nvGrpSpPr>
        <p:grpSpPr>
          <a:xfrm>
            <a:off x="516035" y="2748773"/>
            <a:ext cx="1737515" cy="282648"/>
            <a:chOff x="516035" y="2981641"/>
            <a:chExt cx="1737515" cy="282648"/>
          </a:xfrm>
        </p:grpSpPr>
        <p:sp>
          <p:nvSpPr>
            <p:cNvPr id="19" name="文本框 18"/>
            <p:cNvSpPr txBox="1"/>
            <p:nvPr/>
          </p:nvSpPr>
          <p:spPr>
            <a:xfrm>
              <a:off x="837778" y="2983311"/>
              <a:ext cx="14157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9E71"/>
                  </a:solidFill>
                  <a:effectLst/>
                  <a:uLnTx/>
                  <a:uFillTx/>
                  <a:cs typeface="+mn-ea"/>
                  <a:sym typeface="+mn-lt"/>
                </a:rPr>
                <a:t>文件威胁分析系统</a:t>
              </a:r>
            </a:p>
          </p:txBody>
        </p:sp>
        <p:pic>
          <p:nvPicPr>
            <p:cNvPr id="37" name="图片 36" descr="360文件威胁分析系统"/>
            <p:cNvPicPr>
              <a:picLocks/>
            </p:cNvPicPr>
            <p:nvPr>
              <p:custDataLst>
                <p:tags r:id="rId1"/>
              </p:custDataLst>
            </p:nvPr>
          </p:nvPicPr>
          <p:blipFill>
            <a:blip r:embed="rId17"/>
            <a:stretch>
              <a:fillRect/>
            </a:stretch>
          </p:blipFill>
          <p:spPr>
            <a:xfrm>
              <a:off x="516035" y="2981641"/>
              <a:ext cx="282648" cy="282648"/>
            </a:xfrm>
            <a:prstGeom prst="rect">
              <a:avLst/>
            </a:prstGeom>
          </p:spPr>
        </p:pic>
      </p:grpSp>
      <p:sp>
        <p:nvSpPr>
          <p:cNvPr id="45" name="文本框 44"/>
          <p:cNvSpPr txBox="1"/>
          <p:nvPr/>
        </p:nvSpPr>
        <p:spPr>
          <a:xfrm>
            <a:off x="1199322" y="396208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9E71"/>
                </a:solidFill>
                <a:effectLst/>
                <a:uLnTx/>
                <a:uFillTx/>
                <a:cs typeface="+mn-ea"/>
                <a:sym typeface="+mn-lt"/>
              </a:rPr>
              <a:t>……</a:t>
            </a:r>
            <a:endParaRPr kumimoji="0" lang="zh-CN" altLang="en-US" sz="1200" b="1" i="0" u="none" strike="noStrike" kern="1200" cap="none" spc="0" normalizeH="0" baseline="0" noProof="0" dirty="0">
              <a:ln>
                <a:noFill/>
              </a:ln>
              <a:solidFill>
                <a:srgbClr val="009E71"/>
              </a:solidFill>
              <a:effectLst/>
              <a:uLnTx/>
              <a:uFillTx/>
              <a:cs typeface="+mn-ea"/>
              <a:sym typeface="+mn-lt"/>
            </a:endParaRPr>
          </a:p>
        </p:txBody>
      </p:sp>
      <p:sp>
        <p:nvSpPr>
          <p:cNvPr id="46" name="圆角矩形 45"/>
          <p:cNvSpPr/>
          <p:nvPr/>
        </p:nvSpPr>
        <p:spPr>
          <a:xfrm>
            <a:off x="338790" y="4394133"/>
            <a:ext cx="8476241" cy="522424"/>
          </a:xfrm>
          <a:prstGeom prst="roundRect">
            <a:avLst>
              <a:gd name="adj" fmla="val 10047"/>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smtClean="0">
                <a:ln>
                  <a:noFill/>
                </a:ln>
                <a:solidFill>
                  <a:prstClr val="white"/>
                </a:solidFill>
                <a:effectLst/>
                <a:uLnTx/>
                <a:uFillTx/>
                <a:cs typeface="+mn-ea"/>
                <a:sym typeface="+mn-lt"/>
              </a:rPr>
              <a:t>内置</a:t>
            </a:r>
            <a:r>
              <a:rPr kumimoji="0" lang="en-US" altLang="zh-CN" sz="1400" b="1" i="0" u="none" strike="noStrike" kern="1200" cap="none" spc="0" normalizeH="0" baseline="0" noProof="0" dirty="0" smtClean="0">
                <a:ln>
                  <a:noFill/>
                </a:ln>
                <a:solidFill>
                  <a:prstClr val="white"/>
                </a:solidFill>
                <a:effectLst/>
                <a:uLnTx/>
                <a:uFillTx/>
                <a:cs typeface="+mn-ea"/>
                <a:sym typeface="+mn-lt"/>
              </a:rPr>
              <a:t>1000+XDR</a:t>
            </a:r>
            <a:r>
              <a:rPr kumimoji="0" lang="zh-CN" altLang="en-US" sz="1400" b="1" i="0" u="none" strike="noStrike" kern="1200" cap="none" spc="0" normalizeH="0" baseline="0" noProof="0" dirty="0">
                <a:ln>
                  <a:noFill/>
                </a:ln>
                <a:solidFill>
                  <a:prstClr val="white"/>
                </a:solidFill>
                <a:effectLst/>
                <a:uLnTx/>
                <a:uFillTx/>
                <a:cs typeface="+mn-ea"/>
                <a:sym typeface="+mn-lt"/>
              </a:rPr>
              <a:t>关联分析模型，打通端点、网络、云端数据，大幅提升自动化安全分析准确率。</a:t>
            </a:r>
          </a:p>
        </p:txBody>
      </p:sp>
    </p:spTree>
    <p:extLst>
      <p:ext uri="{BB962C8B-B14F-4D97-AF65-F5344CB8AC3E}">
        <p14:creationId xmlns:p14="http://schemas.microsoft.com/office/powerpoint/2010/main" val="85634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a:t>网端融合</a:t>
            </a:r>
            <a:r>
              <a:rPr lang="en-US" altLang="zh-CN" dirty="0"/>
              <a:t>-</a:t>
            </a:r>
            <a:r>
              <a:rPr lang="zh-CN" altLang="en-US" dirty="0"/>
              <a:t>多源神经元安全能力集成</a:t>
            </a:r>
          </a:p>
        </p:txBody>
      </p:sp>
      <p:graphicFrame>
        <p:nvGraphicFramePr>
          <p:cNvPr id="4" name="表格 3"/>
          <p:cNvGraphicFramePr>
            <a:graphicFrameLocks noGrp="1"/>
          </p:cNvGraphicFramePr>
          <p:nvPr>
            <p:extLst>
              <p:ext uri="{D42A27DB-BD31-4B8C-83A1-F6EECF244321}">
                <p14:modId xmlns:p14="http://schemas.microsoft.com/office/powerpoint/2010/main" val="1256120963"/>
              </p:ext>
            </p:extLst>
          </p:nvPr>
        </p:nvGraphicFramePr>
        <p:xfrm>
          <a:off x="42218" y="657497"/>
          <a:ext cx="5383222" cy="4099896"/>
        </p:xfrm>
        <a:graphic>
          <a:graphicData uri="http://schemas.openxmlformats.org/drawingml/2006/table">
            <a:tbl>
              <a:tblPr firstRow="1" bandRow="1">
                <a:tableStyleId>{5C22544A-7EE6-4342-B048-85BDC9FD1C3A}</a:tableStyleId>
              </a:tblPr>
              <a:tblGrid>
                <a:gridCol w="1669016">
                  <a:extLst>
                    <a:ext uri="{9D8B030D-6E8A-4147-A177-3AD203B41FA5}">
                      <a16:colId xmlns:a16="http://schemas.microsoft.com/office/drawing/2014/main" val="1225930807"/>
                    </a:ext>
                  </a:extLst>
                </a:gridCol>
                <a:gridCol w="2146663">
                  <a:extLst>
                    <a:ext uri="{9D8B030D-6E8A-4147-A177-3AD203B41FA5}">
                      <a16:colId xmlns:a16="http://schemas.microsoft.com/office/drawing/2014/main" val="3360784669"/>
                    </a:ext>
                  </a:extLst>
                </a:gridCol>
                <a:gridCol w="1567543">
                  <a:extLst>
                    <a:ext uri="{9D8B030D-6E8A-4147-A177-3AD203B41FA5}">
                      <a16:colId xmlns:a16="http://schemas.microsoft.com/office/drawing/2014/main" val="418546138"/>
                    </a:ext>
                  </a:extLst>
                </a:gridCol>
              </a:tblGrid>
              <a:tr h="273836">
                <a:tc>
                  <a:txBody>
                    <a:bodyPr/>
                    <a:lstStyle/>
                    <a:p>
                      <a:pPr algn="ctr"/>
                      <a:r>
                        <a:rPr lang="zh-CN" altLang="en-US" sz="1200" dirty="0">
                          <a:latin typeface="+mj-ea"/>
                          <a:ea typeface="+mj-ea"/>
                        </a:rPr>
                        <a:t>接入类型</a:t>
                      </a:r>
                    </a:p>
                  </a:txBody>
                  <a:tcPr anchor="ctr">
                    <a:solidFill>
                      <a:srgbClr val="58C8A8"/>
                    </a:solidFill>
                  </a:tcPr>
                </a:tc>
                <a:tc>
                  <a:txBody>
                    <a:bodyPr/>
                    <a:lstStyle/>
                    <a:p>
                      <a:pPr algn="ctr"/>
                      <a:r>
                        <a:rPr lang="zh-CN" altLang="en-US" sz="1200" dirty="0">
                          <a:latin typeface="+mj-ea"/>
                          <a:ea typeface="+mj-ea"/>
                        </a:rPr>
                        <a:t>采集内容</a:t>
                      </a:r>
                    </a:p>
                  </a:txBody>
                  <a:tcPr anchor="ctr">
                    <a:solidFill>
                      <a:srgbClr val="58C8A8"/>
                    </a:solidFill>
                  </a:tcPr>
                </a:tc>
                <a:tc>
                  <a:txBody>
                    <a:bodyPr/>
                    <a:lstStyle/>
                    <a:p>
                      <a:pPr algn="ctr"/>
                      <a:r>
                        <a:rPr lang="zh-CN" altLang="en-US" sz="1200" dirty="0">
                          <a:latin typeface="+mj-ea"/>
                          <a:ea typeface="+mj-ea"/>
                        </a:rPr>
                        <a:t>联动响应</a:t>
                      </a:r>
                    </a:p>
                  </a:txBody>
                  <a:tcPr anchor="ctr">
                    <a:solidFill>
                      <a:srgbClr val="58C8A8"/>
                    </a:solidFill>
                  </a:tcPr>
                </a:tc>
                <a:extLst>
                  <a:ext uri="{0D108BD9-81ED-4DB2-BD59-A6C34878D82A}">
                    <a16:rowId xmlns:a16="http://schemas.microsoft.com/office/drawing/2014/main" val="580502525"/>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85000"/>
                              <a:lumOff val="15000"/>
                            </a:schemeClr>
                          </a:solidFill>
                          <a:latin typeface="+mj-ea"/>
                          <a:ea typeface="+mj-ea"/>
                        </a:rPr>
                        <a:t>浏览器</a:t>
                      </a:r>
                      <a:endParaRPr lang="en-US" altLang="zh-CN" sz="1200" b="1" dirty="0">
                        <a:solidFill>
                          <a:schemeClr val="tx1">
                            <a:lumMod val="85000"/>
                            <a:lumOff val="15000"/>
                          </a:schemeClr>
                        </a:solidFill>
                        <a:latin typeface="+mj-ea"/>
                        <a:ea typeface="+mj-ea"/>
                      </a:endParaRPr>
                    </a:p>
                  </a:txBody>
                  <a:tcPr anchor="ctr"/>
                </a:tc>
                <a:tc>
                  <a:txBody>
                    <a:bodyPr/>
                    <a:lstStyle/>
                    <a:p>
                      <a:pPr algn="ctr"/>
                      <a:r>
                        <a:rPr lang="zh-CN" altLang="en-US" sz="1000" b="1" dirty="0">
                          <a:latin typeface="+mj-ea"/>
                          <a:ea typeface="+mj-ea"/>
                        </a:rPr>
                        <a:t>上网行为日志</a:t>
                      </a:r>
                    </a:p>
                  </a:txBody>
                  <a:tcPr anchor="ctr"/>
                </a:tc>
                <a:tc>
                  <a:txBody>
                    <a:bodyPr/>
                    <a:lstStyle/>
                    <a:p>
                      <a:pPr algn="ctr"/>
                      <a:r>
                        <a:rPr lang="zh-CN" altLang="en-US" sz="1000" b="1" dirty="0">
                          <a:latin typeface="+mj-ea"/>
                          <a:ea typeface="+mj-ea"/>
                        </a:rPr>
                        <a:t>封禁账号</a:t>
                      </a:r>
                    </a:p>
                  </a:txBody>
                  <a:tcPr anchor="ctr"/>
                </a:tc>
                <a:extLst>
                  <a:ext uri="{0D108BD9-81ED-4DB2-BD59-A6C34878D82A}">
                    <a16:rowId xmlns:a16="http://schemas.microsoft.com/office/drawing/2014/main" val="1983067410"/>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b="1" dirty="0">
                          <a:solidFill>
                            <a:schemeClr val="tx1">
                              <a:lumMod val="85000"/>
                              <a:lumOff val="15000"/>
                            </a:schemeClr>
                          </a:solidFill>
                          <a:latin typeface="+mj-ea"/>
                          <a:ea typeface="+mj-ea"/>
                        </a:rPr>
                        <a:t>EPP</a:t>
                      </a:r>
                    </a:p>
                  </a:txBody>
                  <a:tcPr anchor="ctr"/>
                </a:tc>
                <a:tc>
                  <a:txBody>
                    <a:bodyPr/>
                    <a:lstStyle/>
                    <a:p>
                      <a:pPr algn="ctr"/>
                      <a:r>
                        <a:rPr lang="zh-CN" altLang="en-US" sz="1000" b="1" dirty="0">
                          <a:solidFill>
                            <a:schemeClr val="tx1">
                              <a:lumMod val="85000"/>
                              <a:lumOff val="15000"/>
                            </a:schemeClr>
                          </a:solidFill>
                          <a:latin typeface="+mj-ea"/>
                          <a:ea typeface="+mj-ea"/>
                        </a:rPr>
                        <a:t>终端告警日志、统计信息</a:t>
                      </a:r>
                      <a:endParaRPr lang="en-US" altLang="zh-CN" sz="1000" b="1" dirty="0">
                        <a:solidFill>
                          <a:schemeClr val="tx1">
                            <a:lumMod val="85000"/>
                            <a:lumOff val="15000"/>
                          </a:schemeClr>
                        </a:solidFill>
                        <a:latin typeface="+mj-ea"/>
                        <a:ea typeface="+mj-ea"/>
                      </a:endParaRPr>
                    </a:p>
                  </a:txBody>
                  <a:tcPr anchor="ctr"/>
                </a:tc>
                <a:tc>
                  <a:txBody>
                    <a:bodyPr/>
                    <a:lstStyle/>
                    <a:p>
                      <a:pPr algn="ctr"/>
                      <a:r>
                        <a:rPr lang="en-US" altLang="zh-CN" sz="1000" b="1" dirty="0">
                          <a:latin typeface="+mj-ea"/>
                          <a:ea typeface="+mj-ea"/>
                        </a:rPr>
                        <a:t>IP</a:t>
                      </a:r>
                      <a:r>
                        <a:rPr lang="zh-CN" altLang="en-US" sz="1000" b="1" dirty="0">
                          <a:latin typeface="+mj-ea"/>
                          <a:ea typeface="+mj-ea"/>
                        </a:rPr>
                        <a:t>封禁</a:t>
                      </a:r>
                    </a:p>
                  </a:txBody>
                  <a:tcPr anchor="ctr"/>
                </a:tc>
                <a:extLst>
                  <a:ext uri="{0D108BD9-81ED-4DB2-BD59-A6C34878D82A}">
                    <a16:rowId xmlns:a16="http://schemas.microsoft.com/office/drawing/2014/main" val="1045831843"/>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85000"/>
                              <a:lumOff val="15000"/>
                            </a:schemeClr>
                          </a:solidFill>
                          <a:latin typeface="+mj-ea"/>
                          <a:ea typeface="+mj-ea"/>
                        </a:rPr>
                        <a:t>桌管</a:t>
                      </a:r>
                      <a:endParaRPr lang="en-US" altLang="zh-CN" sz="1200" b="1" dirty="0">
                        <a:solidFill>
                          <a:schemeClr val="tx1">
                            <a:lumMod val="85000"/>
                            <a:lumOff val="15000"/>
                          </a:schemeClr>
                        </a:solidFill>
                        <a:latin typeface="+mj-ea"/>
                        <a:ea typeface="+mj-ea"/>
                      </a:endParaRPr>
                    </a:p>
                  </a:txBody>
                  <a:tcPr anchor="ctr"/>
                </a:tc>
                <a:tc>
                  <a:txBody>
                    <a:bodyPr/>
                    <a:lstStyle/>
                    <a:p>
                      <a:pPr algn="ctr"/>
                      <a:r>
                        <a:rPr lang="zh-CN" altLang="en-US" sz="1000" b="1" dirty="0">
                          <a:solidFill>
                            <a:schemeClr val="tx1">
                              <a:lumMod val="85000"/>
                              <a:lumOff val="15000"/>
                            </a:schemeClr>
                          </a:solidFill>
                          <a:latin typeface="+mj-ea"/>
                          <a:ea typeface="+mj-ea"/>
                        </a:rPr>
                        <a:t>终端告警日志、行为日志</a:t>
                      </a:r>
                      <a:endParaRPr lang="en-US" altLang="zh-CN" sz="1000" b="1" dirty="0">
                        <a:solidFill>
                          <a:schemeClr val="tx1">
                            <a:lumMod val="85000"/>
                            <a:lumOff val="15000"/>
                          </a:schemeClr>
                        </a:solidFill>
                        <a:latin typeface="+mj-ea"/>
                        <a:ea typeface="+mj-ea"/>
                      </a:endParaRPr>
                    </a:p>
                  </a:txBody>
                  <a:tcPr anchor="ctr"/>
                </a:tc>
                <a:tc>
                  <a:txBody>
                    <a:bodyPr/>
                    <a:lstStyle/>
                    <a:p>
                      <a:pPr algn="ctr"/>
                      <a:r>
                        <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rPr>
                        <a:t>IP</a:t>
                      </a:r>
                      <a:r>
                        <a:rPr lang="zh-CN" altLang="en-US" sz="1000" b="0" dirty="0">
                          <a:solidFill>
                            <a:schemeClr val="tx1">
                              <a:lumMod val="85000"/>
                              <a:lumOff val="15000"/>
                            </a:schemeClr>
                          </a:solidFill>
                          <a:latin typeface="Microsoft YaHei Regular" panose="020B0503020204020204" charset="-122"/>
                          <a:ea typeface="Microsoft YaHei Regular" panose="020B0503020204020204" charset="-122"/>
                        </a:rPr>
                        <a:t>封禁、</a:t>
                      </a:r>
                      <a:r>
                        <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rPr>
                        <a:t>IP</a:t>
                      </a:r>
                      <a:r>
                        <a:rPr lang="zh-CN" altLang="en-US" sz="1000" b="0" dirty="0">
                          <a:solidFill>
                            <a:schemeClr val="tx1">
                              <a:lumMod val="85000"/>
                              <a:lumOff val="15000"/>
                            </a:schemeClr>
                          </a:solidFill>
                          <a:latin typeface="Microsoft YaHei Regular" panose="020B0503020204020204" charset="-122"/>
                          <a:ea typeface="Microsoft YaHei Regular" panose="020B0503020204020204" charset="-122"/>
                        </a:rPr>
                        <a:t>解封、消息通知</a:t>
                      </a:r>
                      <a:endPar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endParaRPr>
                    </a:p>
                  </a:txBody>
                  <a:tcPr anchor="ctr"/>
                </a:tc>
                <a:extLst>
                  <a:ext uri="{0D108BD9-81ED-4DB2-BD59-A6C34878D82A}">
                    <a16:rowId xmlns:a16="http://schemas.microsoft.com/office/drawing/2014/main" val="3378081037"/>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b="1" dirty="0">
                          <a:solidFill>
                            <a:schemeClr val="tx1">
                              <a:lumMod val="85000"/>
                              <a:lumOff val="15000"/>
                            </a:schemeClr>
                          </a:solidFill>
                          <a:latin typeface="+mj-ea"/>
                          <a:ea typeface="+mj-ea"/>
                        </a:rPr>
                        <a:t>EDR</a:t>
                      </a:r>
                    </a:p>
                  </a:txBody>
                  <a:tcPr anchor="ctr"/>
                </a:tc>
                <a:tc>
                  <a:txBody>
                    <a:bodyPr/>
                    <a:lstStyle/>
                    <a:p>
                      <a:pPr algn="ctr"/>
                      <a:r>
                        <a:rPr lang="zh-CN" altLang="en-US" sz="1000" b="1" dirty="0">
                          <a:latin typeface="+mj-ea"/>
                          <a:ea typeface="+mj-ea"/>
                        </a:rPr>
                        <a:t>终端行为日志</a:t>
                      </a:r>
                    </a:p>
                  </a:txBody>
                  <a:tcPr anchor="ctr"/>
                </a:tc>
                <a:tc>
                  <a:txBody>
                    <a:bodyPr/>
                    <a:lstStyle/>
                    <a:p>
                      <a:pPr algn="ctr"/>
                      <a:r>
                        <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rPr>
                        <a:t>IP</a:t>
                      </a:r>
                      <a:r>
                        <a:rPr lang="zh-CN" altLang="en-US" sz="1000" b="0" dirty="0">
                          <a:solidFill>
                            <a:schemeClr val="tx1">
                              <a:lumMod val="85000"/>
                              <a:lumOff val="15000"/>
                            </a:schemeClr>
                          </a:solidFill>
                          <a:latin typeface="Microsoft YaHei Regular" panose="020B0503020204020204" charset="-122"/>
                          <a:ea typeface="Microsoft YaHei Regular" panose="020B0503020204020204" charset="-122"/>
                        </a:rPr>
                        <a:t>封禁、终端扫描</a:t>
                      </a:r>
                      <a:endPar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endParaRPr>
                    </a:p>
                  </a:txBody>
                  <a:tcPr anchor="ctr"/>
                </a:tc>
                <a:extLst>
                  <a:ext uri="{0D108BD9-81ED-4DB2-BD59-A6C34878D82A}">
                    <a16:rowId xmlns:a16="http://schemas.microsoft.com/office/drawing/2014/main" val="120644694"/>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b="1" dirty="0">
                          <a:solidFill>
                            <a:schemeClr val="tx1">
                              <a:lumMod val="85000"/>
                              <a:lumOff val="15000"/>
                            </a:schemeClr>
                          </a:solidFill>
                          <a:latin typeface="+mj-ea"/>
                          <a:ea typeface="+mj-ea"/>
                        </a:rPr>
                        <a:t>NDR</a:t>
                      </a:r>
                    </a:p>
                  </a:txBody>
                  <a:tcPr anchor="ctr"/>
                </a:tc>
                <a:tc>
                  <a:txBody>
                    <a:bodyPr/>
                    <a:lstStyle/>
                    <a:p>
                      <a:pPr algn="ctr"/>
                      <a:r>
                        <a:rPr lang="zh-CN" altLang="en-US" sz="1000" b="1" dirty="0">
                          <a:latin typeface="+mj-ea"/>
                          <a:ea typeface="+mj-ea"/>
                        </a:rPr>
                        <a:t>流量告警日志、网络行为日志</a:t>
                      </a:r>
                    </a:p>
                  </a:txBody>
                  <a:tcPr anchor="ctr"/>
                </a:tc>
                <a:tc>
                  <a:txBody>
                    <a:bodyPr/>
                    <a:lstStyle/>
                    <a:p>
                      <a:pPr algn="ctr"/>
                      <a:r>
                        <a:rPr lang="en-US" altLang="zh-CN" sz="1000" b="1" dirty="0">
                          <a:latin typeface="+mj-ea"/>
                          <a:ea typeface="+mj-ea"/>
                        </a:rPr>
                        <a:t>\</a:t>
                      </a:r>
                      <a:endParaRPr lang="zh-CN" altLang="en-US" sz="1000" b="1" dirty="0">
                        <a:latin typeface="+mj-ea"/>
                        <a:ea typeface="+mj-ea"/>
                      </a:endParaRPr>
                    </a:p>
                  </a:txBody>
                  <a:tcPr anchor="ctr"/>
                </a:tc>
                <a:extLst>
                  <a:ext uri="{0D108BD9-81ED-4DB2-BD59-A6C34878D82A}">
                    <a16:rowId xmlns:a16="http://schemas.microsoft.com/office/drawing/2014/main" val="3635198534"/>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b="1" dirty="0">
                          <a:solidFill>
                            <a:schemeClr val="tx1">
                              <a:lumMod val="85000"/>
                              <a:lumOff val="15000"/>
                            </a:schemeClr>
                          </a:solidFill>
                          <a:latin typeface="+mj-ea"/>
                          <a:ea typeface="+mj-ea"/>
                        </a:rPr>
                        <a:t>AISA</a:t>
                      </a:r>
                      <a:r>
                        <a:rPr lang="zh-CN" altLang="en-US" sz="1200" b="1" dirty="0">
                          <a:solidFill>
                            <a:schemeClr val="tx1">
                              <a:lumMod val="85000"/>
                              <a:lumOff val="15000"/>
                            </a:schemeClr>
                          </a:solidFill>
                          <a:latin typeface="+mj-ea"/>
                          <a:ea typeface="+mj-ea"/>
                        </a:rPr>
                        <a:t>探针</a:t>
                      </a:r>
                      <a:endParaRPr lang="en-US" altLang="zh-CN" sz="1200" b="1" dirty="0">
                        <a:solidFill>
                          <a:schemeClr val="tx1">
                            <a:lumMod val="85000"/>
                            <a:lumOff val="15000"/>
                          </a:schemeClr>
                        </a:solidFill>
                        <a:latin typeface="+mj-ea"/>
                        <a:ea typeface="+mj-ea"/>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000" b="1" kern="1200" dirty="0">
                          <a:solidFill>
                            <a:schemeClr val="dk1"/>
                          </a:solidFill>
                          <a:latin typeface="+mj-ea"/>
                          <a:ea typeface="+mj-ea"/>
                          <a:cs typeface="+mn-cs"/>
                        </a:rPr>
                        <a:t>流量告警日志、网络行为日志</a:t>
                      </a:r>
                    </a:p>
                  </a:txBody>
                  <a:tcPr anchor="ctr"/>
                </a:tc>
                <a:tc>
                  <a:txBody>
                    <a:bodyPr/>
                    <a:lstStyle/>
                    <a:p>
                      <a:pPr algn="ctr"/>
                      <a:r>
                        <a:rPr lang="en-US" altLang="zh-CN" sz="1000" b="1" dirty="0">
                          <a:latin typeface="+mj-ea"/>
                          <a:ea typeface="+mj-ea"/>
                        </a:rPr>
                        <a:t>\</a:t>
                      </a:r>
                      <a:endParaRPr lang="zh-CN" altLang="en-US" sz="1000" b="1" dirty="0">
                        <a:latin typeface="+mj-ea"/>
                        <a:ea typeface="+mj-ea"/>
                      </a:endParaRPr>
                    </a:p>
                  </a:txBody>
                  <a:tcPr anchor="ctr"/>
                </a:tc>
                <a:extLst>
                  <a:ext uri="{0D108BD9-81ED-4DB2-BD59-A6C34878D82A}">
                    <a16:rowId xmlns:a16="http://schemas.microsoft.com/office/drawing/2014/main" val="2841684159"/>
                  </a:ext>
                </a:extLst>
              </a:tr>
              <a:tr h="444872">
                <a:tc>
                  <a:txBody>
                    <a:bodyPr/>
                    <a:lstStyle/>
                    <a:p>
                      <a:pPr algn="ctr"/>
                      <a:r>
                        <a:rPr lang="en-US" altLang="zh-CN" sz="1050" b="1" dirty="0" smtClean="0">
                          <a:solidFill>
                            <a:schemeClr val="tx1">
                              <a:lumMod val="85000"/>
                              <a:lumOff val="15000"/>
                            </a:schemeClr>
                          </a:solidFill>
                          <a:latin typeface="+mj-ea"/>
                          <a:ea typeface="+mj-ea"/>
                        </a:rPr>
                        <a:t>      360FW</a:t>
                      </a:r>
                      <a:r>
                        <a:rPr lang="zh-CN" altLang="en-US" sz="1050" b="1" dirty="0" smtClean="0">
                          <a:solidFill>
                            <a:schemeClr val="tx1">
                              <a:lumMod val="85000"/>
                              <a:lumOff val="15000"/>
                            </a:schemeClr>
                          </a:solidFill>
                          <a:latin typeface="+mj-ea"/>
                          <a:ea typeface="+mj-ea"/>
                        </a:rPr>
                        <a:t>、</a:t>
                      </a:r>
                      <a:r>
                        <a:rPr lang="en-US" altLang="zh-CN" sz="1050" b="1" dirty="0" smtClean="0">
                          <a:solidFill>
                            <a:schemeClr val="tx1">
                              <a:lumMod val="85000"/>
                              <a:lumOff val="15000"/>
                            </a:schemeClr>
                          </a:solidFill>
                          <a:latin typeface="+mj-ea"/>
                          <a:ea typeface="+mj-ea"/>
                        </a:rPr>
                        <a:t>NGFW</a:t>
                      </a:r>
                      <a:r>
                        <a:rPr lang="zh-CN" altLang="en-US" sz="1050" b="1" kern="1200" dirty="0" smtClean="0">
                          <a:solidFill>
                            <a:schemeClr val="tx1">
                              <a:lumMod val="85000"/>
                              <a:lumOff val="15000"/>
                            </a:schemeClr>
                          </a:solidFill>
                          <a:latin typeface="+mj-ea"/>
                          <a:ea typeface="+mn-ea"/>
                          <a:cs typeface="+mn-cs"/>
                        </a:rPr>
                        <a:t>、</a:t>
                      </a:r>
                      <a:r>
                        <a:rPr lang="en-US" altLang="zh-CN" sz="1050" b="1" dirty="0" smtClean="0">
                          <a:solidFill>
                            <a:schemeClr val="tx1">
                              <a:lumMod val="85000"/>
                              <a:lumOff val="15000"/>
                            </a:schemeClr>
                          </a:solidFill>
                          <a:latin typeface="+mj-ea"/>
                          <a:ea typeface="+mj-ea"/>
                        </a:rPr>
                        <a:t>IPS</a:t>
                      </a:r>
                      <a:endParaRPr lang="en-US" altLang="zh-CN" sz="1050" b="1" dirty="0">
                        <a:solidFill>
                          <a:schemeClr val="tx1">
                            <a:lumMod val="85000"/>
                            <a:lumOff val="15000"/>
                          </a:schemeClr>
                        </a:solidFill>
                        <a:latin typeface="+mj-ea"/>
                        <a:ea typeface="+mj-ea"/>
                      </a:endParaRPr>
                    </a:p>
                  </a:txBody>
                  <a:tcPr anchor="ctr"/>
                </a:tc>
                <a:tc>
                  <a:txBody>
                    <a:bodyPr/>
                    <a:lstStyle/>
                    <a:p>
                      <a:pPr algn="ctr"/>
                      <a:r>
                        <a:rPr lang="zh-CN" altLang="en-US" sz="1000" b="1" dirty="0">
                          <a:latin typeface="+mj-ea"/>
                          <a:ea typeface="+mj-ea"/>
                        </a:rPr>
                        <a:t>告警日志</a:t>
                      </a:r>
                    </a:p>
                  </a:txBody>
                  <a:tcPr anchor="ctr"/>
                </a:tc>
                <a:tc>
                  <a:txBody>
                    <a:bodyPr/>
                    <a:lstStyle/>
                    <a:p>
                      <a:pPr algn="ctr"/>
                      <a:r>
                        <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rPr>
                        <a:t>IP</a:t>
                      </a:r>
                      <a:r>
                        <a:rPr lang="zh-CN" altLang="en-US" sz="1000" b="0" dirty="0">
                          <a:solidFill>
                            <a:schemeClr val="tx1">
                              <a:lumMod val="85000"/>
                              <a:lumOff val="15000"/>
                            </a:schemeClr>
                          </a:solidFill>
                          <a:latin typeface="Microsoft YaHei Regular" panose="020B0503020204020204" charset="-122"/>
                          <a:ea typeface="Microsoft YaHei Regular" panose="020B0503020204020204" charset="-122"/>
                        </a:rPr>
                        <a:t>、域名封禁</a:t>
                      </a:r>
                      <a:r>
                        <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rPr>
                        <a:t>/</a:t>
                      </a:r>
                      <a:r>
                        <a:rPr lang="zh-CN" altLang="en-US" sz="1000" b="0" dirty="0">
                          <a:solidFill>
                            <a:schemeClr val="tx1">
                              <a:lumMod val="85000"/>
                              <a:lumOff val="15000"/>
                            </a:schemeClr>
                          </a:solidFill>
                          <a:latin typeface="Microsoft YaHei Regular" panose="020B0503020204020204" charset="-122"/>
                          <a:ea typeface="Microsoft YaHei Regular" panose="020B0503020204020204" charset="-122"/>
                        </a:rPr>
                        <a:t>解封禁</a:t>
                      </a:r>
                      <a:endParaRPr lang="en-US" altLang="zh-CN" sz="1000" b="0" dirty="0">
                        <a:solidFill>
                          <a:schemeClr val="tx1">
                            <a:lumMod val="85000"/>
                            <a:lumOff val="15000"/>
                          </a:schemeClr>
                        </a:solidFill>
                        <a:latin typeface="Microsoft YaHei Regular" panose="020B0503020204020204" charset="-122"/>
                        <a:ea typeface="Microsoft YaHei Regular" panose="020B0503020204020204" charset="-122"/>
                      </a:endParaRPr>
                    </a:p>
                  </a:txBody>
                  <a:tcPr anchor="ctr"/>
                </a:tc>
                <a:extLst>
                  <a:ext uri="{0D108BD9-81ED-4DB2-BD59-A6C34878D82A}">
                    <a16:rowId xmlns:a16="http://schemas.microsoft.com/office/drawing/2014/main" val="1136796851"/>
                  </a:ext>
                </a:extLst>
              </a:tr>
              <a:tr h="4225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85000"/>
                              <a:lumOff val="15000"/>
                            </a:schemeClr>
                          </a:solidFill>
                          <a:latin typeface="+mj-ea"/>
                          <a:ea typeface="+mj-ea"/>
                        </a:rPr>
                        <a:t>天相</a:t>
                      </a:r>
                      <a:endParaRPr lang="en-US" altLang="zh-CN" sz="1200" b="1" dirty="0">
                        <a:solidFill>
                          <a:schemeClr val="tx1">
                            <a:lumMod val="85000"/>
                            <a:lumOff val="15000"/>
                          </a:schemeClr>
                        </a:solidFill>
                        <a:latin typeface="+mj-ea"/>
                        <a:ea typeface="+mj-ea"/>
                      </a:endParaRPr>
                    </a:p>
                  </a:txBody>
                  <a:tcPr anchor="ctr"/>
                </a:tc>
                <a:tc>
                  <a:txBody>
                    <a:bodyPr/>
                    <a:lstStyle/>
                    <a:p>
                      <a:pPr algn="ctr"/>
                      <a:r>
                        <a:rPr lang="zh-CN" altLang="en-US" sz="1000" b="1" dirty="0">
                          <a:latin typeface="+mj-ea"/>
                          <a:ea typeface="+mj-ea"/>
                        </a:rPr>
                        <a:t>资产、脆弱性</a:t>
                      </a:r>
                    </a:p>
                  </a:txBody>
                  <a:tcPr anchor="ctr"/>
                </a:tc>
                <a:tc>
                  <a:txBody>
                    <a:bodyPr/>
                    <a:lstStyle/>
                    <a:p>
                      <a:pPr algn="ctr"/>
                      <a:r>
                        <a:rPr lang="zh-CN" altLang="en-US" sz="1000" b="1" dirty="0">
                          <a:latin typeface="+mj-ea"/>
                          <a:ea typeface="+mj-ea"/>
                        </a:rPr>
                        <a:t>扫描任务下发</a:t>
                      </a:r>
                    </a:p>
                  </a:txBody>
                  <a:tcPr anchor="ctr"/>
                </a:tc>
                <a:extLst>
                  <a:ext uri="{0D108BD9-81ED-4DB2-BD59-A6C34878D82A}">
                    <a16:rowId xmlns:a16="http://schemas.microsoft.com/office/drawing/2014/main" val="2083572129"/>
                  </a:ext>
                </a:extLst>
              </a:tr>
              <a:tr h="422588">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dirty="0">
                          <a:solidFill>
                            <a:schemeClr val="tx1">
                              <a:lumMod val="85000"/>
                              <a:lumOff val="15000"/>
                            </a:schemeClr>
                          </a:solidFill>
                          <a:latin typeface="+mj-ea"/>
                          <a:ea typeface="+mj-ea"/>
                        </a:rPr>
                        <a:t>……</a:t>
                      </a:r>
                    </a:p>
                  </a:txBody>
                  <a:tcPr anchor="ctr"/>
                </a:tc>
                <a:tc hMerge="1">
                  <a:txBody>
                    <a:bodyPr/>
                    <a:lstStyle/>
                    <a:p>
                      <a:pPr algn="ctr"/>
                      <a:endParaRPr lang="zh-CN" altLang="en-US" sz="1000" dirty="0">
                        <a:latin typeface="+mj-ea"/>
                        <a:ea typeface="+mj-ea"/>
                      </a:endParaRPr>
                    </a:p>
                  </a:txBody>
                  <a:tcPr anchor="ctr"/>
                </a:tc>
                <a:tc hMerge="1">
                  <a:txBody>
                    <a:bodyPr/>
                    <a:lstStyle/>
                    <a:p>
                      <a:pPr algn="ctr"/>
                      <a:endParaRPr lang="zh-CN" altLang="en-US" sz="1000" dirty="0">
                        <a:latin typeface="+mj-ea"/>
                        <a:ea typeface="+mj-ea"/>
                      </a:endParaRPr>
                    </a:p>
                  </a:txBody>
                  <a:tcPr anchor="ctr"/>
                </a:tc>
                <a:extLst>
                  <a:ext uri="{0D108BD9-81ED-4DB2-BD59-A6C34878D82A}">
                    <a16:rowId xmlns:a16="http://schemas.microsoft.com/office/drawing/2014/main" val="2234836815"/>
                  </a:ext>
                </a:extLst>
              </a:tr>
            </a:tbl>
          </a:graphicData>
        </a:graphic>
      </p:graphicFrame>
      <p:pic>
        <p:nvPicPr>
          <p:cNvPr id="55" name="图片 54" descr="360企业安全浏览器"/>
          <p:cNvPicPr>
            <a:picLocks/>
          </p:cNvPicPr>
          <p:nvPr>
            <p:custDataLst>
              <p:tags r:id="rId1"/>
            </p:custDataLst>
          </p:nvPr>
        </p:nvPicPr>
        <p:blipFill>
          <a:blip r:embed="rId8"/>
          <a:stretch>
            <a:fillRect/>
          </a:stretch>
        </p:blipFill>
        <p:spPr>
          <a:xfrm>
            <a:off x="290863" y="1017237"/>
            <a:ext cx="246078" cy="245272"/>
          </a:xfrm>
          <a:prstGeom prst="rect">
            <a:avLst/>
          </a:prstGeom>
        </p:spPr>
      </p:pic>
      <p:pic>
        <p:nvPicPr>
          <p:cNvPr id="56" name="图片 55" descr="360终端安全管理系统"/>
          <p:cNvPicPr>
            <a:picLocks/>
          </p:cNvPicPr>
          <p:nvPr>
            <p:custDataLst>
              <p:tags r:id="rId2"/>
            </p:custDataLst>
          </p:nvPr>
        </p:nvPicPr>
        <p:blipFill>
          <a:blip r:embed="rId9"/>
          <a:stretch>
            <a:fillRect/>
          </a:stretch>
        </p:blipFill>
        <p:spPr>
          <a:xfrm>
            <a:off x="290863" y="1445337"/>
            <a:ext cx="246078" cy="245272"/>
          </a:xfrm>
          <a:prstGeom prst="rect">
            <a:avLst/>
          </a:prstGeom>
        </p:spPr>
      </p:pic>
      <p:pic>
        <p:nvPicPr>
          <p:cNvPr id="57" name="图片 56" descr="360终端应用安全访问控制系统"/>
          <p:cNvPicPr>
            <a:picLocks/>
          </p:cNvPicPr>
          <p:nvPr>
            <p:custDataLst>
              <p:tags r:id="rId3"/>
            </p:custDataLst>
          </p:nvPr>
        </p:nvPicPr>
        <p:blipFill>
          <a:blip r:embed="rId10"/>
          <a:stretch>
            <a:fillRect/>
          </a:stretch>
        </p:blipFill>
        <p:spPr>
          <a:xfrm>
            <a:off x="290863" y="1873437"/>
            <a:ext cx="246078" cy="245272"/>
          </a:xfrm>
          <a:prstGeom prst="rect">
            <a:avLst/>
          </a:prstGeom>
        </p:spPr>
      </p:pic>
      <p:pic>
        <p:nvPicPr>
          <p:cNvPr id="58" name="图片 57" descr="NDR全流量"/>
          <p:cNvPicPr>
            <a:picLocks/>
          </p:cNvPicPr>
          <p:nvPr/>
        </p:nvPicPr>
        <p:blipFill>
          <a:blip r:embed="rId11"/>
          <a:stretch>
            <a:fillRect/>
          </a:stretch>
        </p:blipFill>
        <p:spPr>
          <a:xfrm>
            <a:off x="290863" y="2729637"/>
            <a:ext cx="246078" cy="245272"/>
          </a:xfrm>
          <a:prstGeom prst="rect">
            <a:avLst/>
          </a:prstGeom>
        </p:spPr>
      </p:pic>
      <p:pic>
        <p:nvPicPr>
          <p:cNvPr id="59" name="图片 58" descr="流量探针"/>
          <p:cNvPicPr>
            <a:picLocks/>
          </p:cNvPicPr>
          <p:nvPr/>
        </p:nvPicPr>
        <p:blipFill>
          <a:blip r:embed="rId12"/>
          <a:stretch>
            <a:fillRect/>
          </a:stretch>
        </p:blipFill>
        <p:spPr>
          <a:xfrm>
            <a:off x="290863" y="3157737"/>
            <a:ext cx="246078" cy="245272"/>
          </a:xfrm>
          <a:prstGeom prst="rect">
            <a:avLst/>
          </a:prstGeom>
        </p:spPr>
      </p:pic>
      <p:pic>
        <p:nvPicPr>
          <p:cNvPr id="60" name="图片 59" descr="终端检测响应EDR"/>
          <p:cNvPicPr>
            <a:picLocks/>
          </p:cNvPicPr>
          <p:nvPr/>
        </p:nvPicPr>
        <p:blipFill>
          <a:blip r:embed="rId13"/>
          <a:stretch>
            <a:fillRect/>
          </a:stretch>
        </p:blipFill>
        <p:spPr>
          <a:xfrm>
            <a:off x="290863" y="2301537"/>
            <a:ext cx="246078" cy="245272"/>
          </a:xfrm>
          <a:prstGeom prst="rect">
            <a:avLst/>
          </a:prstGeom>
        </p:spPr>
      </p:pic>
      <p:pic>
        <p:nvPicPr>
          <p:cNvPr id="61" name="图片 60" descr="防火墙"/>
          <p:cNvPicPr>
            <a:picLocks/>
          </p:cNvPicPr>
          <p:nvPr>
            <p:custDataLst>
              <p:tags r:id="rId4"/>
            </p:custDataLst>
          </p:nvPr>
        </p:nvPicPr>
        <p:blipFill>
          <a:blip r:embed="rId14"/>
          <a:stretch>
            <a:fillRect/>
          </a:stretch>
        </p:blipFill>
        <p:spPr>
          <a:xfrm>
            <a:off x="290863" y="3585837"/>
            <a:ext cx="246078" cy="245272"/>
          </a:xfrm>
          <a:prstGeom prst="rect">
            <a:avLst/>
          </a:prstGeom>
        </p:spPr>
      </p:pic>
      <p:pic>
        <p:nvPicPr>
          <p:cNvPr id="62" name="图片 61" descr="360资产脆弱性扫描平台"/>
          <p:cNvPicPr>
            <a:picLocks/>
          </p:cNvPicPr>
          <p:nvPr>
            <p:custDataLst>
              <p:tags r:id="rId5"/>
            </p:custDataLst>
          </p:nvPr>
        </p:nvPicPr>
        <p:blipFill>
          <a:blip r:embed="rId15"/>
          <a:stretch>
            <a:fillRect/>
          </a:stretch>
        </p:blipFill>
        <p:spPr>
          <a:xfrm>
            <a:off x="290863" y="4013935"/>
            <a:ext cx="246078" cy="245272"/>
          </a:xfrm>
          <a:prstGeom prst="rect">
            <a:avLst/>
          </a:prstGeom>
        </p:spPr>
      </p:pic>
      <p:pic>
        <p:nvPicPr>
          <p:cNvPr id="12" name="图片 11"/>
          <p:cNvPicPr>
            <a:picLocks noChangeAspect="1"/>
          </p:cNvPicPr>
          <p:nvPr/>
        </p:nvPicPr>
        <p:blipFill>
          <a:blip r:embed="rId16"/>
          <a:stretch>
            <a:fillRect/>
          </a:stretch>
        </p:blipFill>
        <p:spPr>
          <a:xfrm>
            <a:off x="5478699" y="951923"/>
            <a:ext cx="3576968" cy="3940904"/>
          </a:xfrm>
          <a:prstGeom prst="rect">
            <a:avLst/>
          </a:prstGeom>
        </p:spPr>
      </p:pic>
      <p:sp>
        <p:nvSpPr>
          <p:cNvPr id="3" name="文本框 2"/>
          <p:cNvSpPr txBox="1"/>
          <p:nvPr/>
        </p:nvSpPr>
        <p:spPr>
          <a:xfrm>
            <a:off x="5509179" y="449975"/>
            <a:ext cx="3370217" cy="461665"/>
          </a:xfrm>
          <a:prstGeom prst="rect">
            <a:avLst/>
          </a:prstGeom>
          <a:noFill/>
        </p:spPr>
        <p:txBody>
          <a:bodyPr wrap="square" rtlCol="0">
            <a:spAutoFit/>
          </a:bodyPr>
          <a:lstStyle/>
          <a:p>
            <a:r>
              <a:rPr lang="zh-CN" altLang="en-US" sz="1200" b="1" dirty="0"/>
              <a:t>产品内置开箱即用的联动处置预案，可与防火墙、终端、资产等产品组成不同的推广方案</a:t>
            </a:r>
            <a:endParaRPr lang="zh-CN" altLang="en-US" sz="1200" b="1" dirty="0">
              <a:latin typeface="方正兰亭纤黑简体" panose="02000000000000000000" pitchFamily="2" charset="-122"/>
              <a:ea typeface="方正兰亭纤黑简体" panose="02000000000000000000" pitchFamily="2" charset="-122"/>
            </a:endParaRPr>
          </a:p>
        </p:txBody>
      </p:sp>
    </p:spTree>
    <p:extLst>
      <p:ext uri="{BB962C8B-B14F-4D97-AF65-F5344CB8AC3E}">
        <p14:creationId xmlns:p14="http://schemas.microsoft.com/office/powerpoint/2010/main" val="4255704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3758" y="1079770"/>
            <a:ext cx="1821627" cy="3347114"/>
            <a:chOff x="1634113" y="1643624"/>
            <a:chExt cx="2428836" cy="4462819"/>
          </a:xfrm>
        </p:grpSpPr>
        <p:sp>
          <p:nvSpPr>
            <p:cNvPr id="33" name="Rectangle 4"/>
            <p:cNvSpPr/>
            <p:nvPr/>
          </p:nvSpPr>
          <p:spPr>
            <a:xfrm>
              <a:off x="1634113" y="1643624"/>
              <a:ext cx="2428836" cy="4462819"/>
            </a:xfrm>
            <a:prstGeom prst="rect">
              <a:avLst/>
            </a:prstGeom>
            <a:solidFill>
              <a:srgbClr val="4F81BD">
                <a:lumMod val="40000"/>
                <a:lumOff val="6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Rectangle 5"/>
            <p:cNvSpPr/>
            <p:nvPr/>
          </p:nvSpPr>
          <p:spPr>
            <a:xfrm>
              <a:off x="1702294" y="2374710"/>
              <a:ext cx="2292474" cy="634795"/>
            </a:xfrm>
            <a:prstGeom prst="rect">
              <a:avLst/>
            </a:prstGeom>
            <a:solidFill>
              <a:srgbClr val="5B9BD5">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Rectangle 6"/>
            <p:cNvSpPr/>
            <p:nvPr/>
          </p:nvSpPr>
          <p:spPr>
            <a:xfrm>
              <a:off x="1702294" y="3009506"/>
              <a:ext cx="2292474" cy="298775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Rectangle 7"/>
            <p:cNvSpPr/>
            <p:nvPr/>
          </p:nvSpPr>
          <p:spPr>
            <a:xfrm>
              <a:off x="1702294" y="3460988"/>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Rectangle 8"/>
            <p:cNvSpPr/>
            <p:nvPr/>
          </p:nvSpPr>
          <p:spPr>
            <a:xfrm>
              <a:off x="1702294" y="4287786"/>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Rectangle 9"/>
            <p:cNvSpPr/>
            <p:nvPr/>
          </p:nvSpPr>
          <p:spPr>
            <a:xfrm>
              <a:off x="1702294" y="5115866"/>
              <a:ext cx="2292474" cy="881395"/>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Rounded Rectangle 10"/>
            <p:cNvSpPr/>
            <p:nvPr/>
          </p:nvSpPr>
          <p:spPr>
            <a:xfrm>
              <a:off x="1875416" y="5295331"/>
              <a:ext cx="1946229" cy="522463"/>
            </a:xfrm>
            <a:prstGeom prst="roundRect">
              <a:avLst/>
            </a:prstGeom>
            <a:solidFill>
              <a:srgbClr val="5B9B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TextBox 11"/>
            <p:cNvSpPr txBox="1"/>
            <p:nvPr/>
          </p:nvSpPr>
          <p:spPr>
            <a:xfrm>
              <a:off x="2032921" y="1809112"/>
              <a:ext cx="1631217"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失陷检测情报</a:t>
              </a:r>
              <a:endParaRPr kumimoji="0" lang="en-GB" sz="1500" b="0"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TextBox 13"/>
            <p:cNvSpPr txBox="1"/>
            <p:nvPr/>
          </p:nvSpPr>
          <p:spPr>
            <a:xfrm>
              <a:off x="1844201" y="3072729"/>
              <a:ext cx="209288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全球最大最新情报库</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TextBox 14"/>
            <p:cNvSpPr txBox="1"/>
            <p:nvPr/>
          </p:nvSpPr>
          <p:spPr>
            <a:xfrm>
              <a:off x="1975722" y="3479369"/>
              <a:ext cx="163549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多种形式的</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IOC</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TextBox 15"/>
            <p:cNvSpPr txBox="1"/>
            <p:nvPr/>
          </p:nvSpPr>
          <p:spPr>
            <a:xfrm>
              <a:off x="2060514" y="3891191"/>
              <a:ext cx="147732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失陷主机情报</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TextBox 16"/>
            <p:cNvSpPr txBox="1"/>
            <p:nvPr/>
          </p:nvSpPr>
          <p:spPr>
            <a:xfrm>
              <a:off x="1912998" y="4334107"/>
              <a:ext cx="186632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覆盖</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APT</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攻击事件</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TextBox 17"/>
            <p:cNvSpPr txBox="1"/>
            <p:nvPr/>
          </p:nvSpPr>
          <p:spPr>
            <a:xfrm>
              <a:off x="1851338" y="4724986"/>
              <a:ext cx="209288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后门软件等关键威胁</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Group 18"/>
          <p:cNvGrpSpPr/>
          <p:nvPr/>
        </p:nvGrpSpPr>
        <p:grpSpPr>
          <a:xfrm>
            <a:off x="2558006" y="1079770"/>
            <a:ext cx="1821627" cy="3347114"/>
            <a:chOff x="1634113" y="1643624"/>
            <a:chExt cx="2428836" cy="4462819"/>
          </a:xfrm>
        </p:grpSpPr>
        <p:sp>
          <p:nvSpPr>
            <p:cNvPr id="20" name="Rectangle 19"/>
            <p:cNvSpPr/>
            <p:nvPr/>
          </p:nvSpPr>
          <p:spPr>
            <a:xfrm>
              <a:off x="1634113" y="1643624"/>
              <a:ext cx="2428836" cy="4462819"/>
            </a:xfrm>
            <a:prstGeom prst="rect">
              <a:avLst/>
            </a:prstGeom>
            <a:solidFill>
              <a:srgbClr val="CCEEE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Rectangle 20"/>
            <p:cNvSpPr/>
            <p:nvPr/>
          </p:nvSpPr>
          <p:spPr>
            <a:xfrm>
              <a:off x="1702294" y="2374710"/>
              <a:ext cx="2292474" cy="634795"/>
            </a:xfrm>
            <a:prstGeom prst="rect">
              <a:avLst/>
            </a:prstGeom>
            <a:solidFill>
              <a:srgbClr val="7BD3B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Rectangle 21"/>
            <p:cNvSpPr/>
            <p:nvPr/>
          </p:nvSpPr>
          <p:spPr>
            <a:xfrm>
              <a:off x="1702294" y="3009506"/>
              <a:ext cx="2292474" cy="298775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Rectangle 22"/>
            <p:cNvSpPr/>
            <p:nvPr/>
          </p:nvSpPr>
          <p:spPr>
            <a:xfrm>
              <a:off x="1702294" y="3460988"/>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Rectangle 23"/>
            <p:cNvSpPr/>
            <p:nvPr/>
          </p:nvSpPr>
          <p:spPr>
            <a:xfrm>
              <a:off x="1676302" y="4287784"/>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Rectangle 24"/>
            <p:cNvSpPr/>
            <p:nvPr/>
          </p:nvSpPr>
          <p:spPr>
            <a:xfrm>
              <a:off x="1702294" y="5115866"/>
              <a:ext cx="2292474" cy="881395"/>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Rounded Rectangle 25"/>
            <p:cNvSpPr/>
            <p:nvPr/>
          </p:nvSpPr>
          <p:spPr>
            <a:xfrm>
              <a:off x="1875416" y="5295331"/>
              <a:ext cx="1946229" cy="522463"/>
            </a:xfrm>
            <a:prstGeom prst="roundRect">
              <a:avLst/>
            </a:prstGeom>
            <a:solidFill>
              <a:srgbClr val="7BD3BA"/>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TextBox 26"/>
            <p:cNvSpPr txBox="1"/>
            <p:nvPr/>
          </p:nvSpPr>
          <p:spPr>
            <a:xfrm>
              <a:off x="2254793" y="1809112"/>
              <a:ext cx="1169551"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文件信誉</a:t>
              </a:r>
              <a:endParaRPr kumimoji="0" lang="en-GB" sz="1500" b="0"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TextBox 28"/>
            <p:cNvSpPr txBox="1"/>
            <p:nvPr/>
          </p:nvSpPr>
          <p:spPr>
            <a:xfrm>
              <a:off x="2011549" y="3065329"/>
              <a:ext cx="178296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总样本</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数</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300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亿</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TextBox 29"/>
            <p:cNvSpPr txBox="1"/>
            <p:nvPr/>
          </p:nvSpPr>
          <p:spPr>
            <a:xfrm>
              <a:off x="1929977" y="3479369"/>
              <a:ext cx="163121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每天新增</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900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万</a:t>
              </a:r>
            </a:p>
          </p:txBody>
        </p:sp>
        <p:sp>
          <p:nvSpPr>
            <p:cNvPr id="30" name="TextBox 30"/>
            <p:cNvSpPr txBox="1"/>
            <p:nvPr/>
          </p:nvSpPr>
          <p:spPr>
            <a:xfrm>
              <a:off x="2091922" y="3891191"/>
              <a:ext cx="146878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MD5</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SHA1</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TextBox 31"/>
            <p:cNvSpPr txBox="1"/>
            <p:nvPr/>
          </p:nvSpPr>
          <p:spPr>
            <a:xfrm>
              <a:off x="2249921" y="4334107"/>
              <a:ext cx="10669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恶意类型</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TextBox 32"/>
            <p:cNvSpPr txBox="1"/>
            <p:nvPr/>
          </p:nvSpPr>
          <p:spPr>
            <a:xfrm>
              <a:off x="2184954" y="4713631"/>
              <a:ext cx="1135353"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 </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家族信息</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Group 33"/>
          <p:cNvGrpSpPr/>
          <p:nvPr/>
        </p:nvGrpSpPr>
        <p:grpSpPr>
          <a:xfrm>
            <a:off x="4712253" y="1079769"/>
            <a:ext cx="1821627" cy="3347114"/>
            <a:chOff x="1634113" y="1643624"/>
            <a:chExt cx="2428836" cy="4462819"/>
          </a:xfrm>
        </p:grpSpPr>
        <p:sp>
          <p:nvSpPr>
            <p:cNvPr id="7" name="Rectangle 34"/>
            <p:cNvSpPr/>
            <p:nvPr/>
          </p:nvSpPr>
          <p:spPr>
            <a:xfrm>
              <a:off x="1634113" y="1643624"/>
              <a:ext cx="2428836" cy="4462819"/>
            </a:xfrm>
            <a:prstGeom prst="rect">
              <a:avLst/>
            </a:prstGeom>
            <a:solidFill>
              <a:srgbClr val="A5A5A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Rectangle 35"/>
            <p:cNvSpPr/>
            <p:nvPr/>
          </p:nvSpPr>
          <p:spPr>
            <a:xfrm>
              <a:off x="1702294" y="2374710"/>
              <a:ext cx="2292474" cy="634795"/>
            </a:xfrm>
            <a:prstGeom prst="rect">
              <a:avLst/>
            </a:prstGeom>
            <a:solidFill>
              <a:srgbClr val="A5A5A5">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36"/>
            <p:cNvSpPr/>
            <p:nvPr/>
          </p:nvSpPr>
          <p:spPr>
            <a:xfrm>
              <a:off x="1702294" y="3009506"/>
              <a:ext cx="2292474" cy="298775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ectangle 37"/>
            <p:cNvSpPr/>
            <p:nvPr/>
          </p:nvSpPr>
          <p:spPr>
            <a:xfrm>
              <a:off x="1702294" y="3460988"/>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ectangle 38"/>
            <p:cNvSpPr/>
            <p:nvPr/>
          </p:nvSpPr>
          <p:spPr>
            <a:xfrm>
              <a:off x="1702294" y="4287786"/>
              <a:ext cx="2292474" cy="37531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ectangle 39"/>
            <p:cNvSpPr/>
            <p:nvPr/>
          </p:nvSpPr>
          <p:spPr>
            <a:xfrm>
              <a:off x="1702294" y="5115866"/>
              <a:ext cx="2292474" cy="881395"/>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Rounded Rectangle 40"/>
            <p:cNvSpPr/>
            <p:nvPr/>
          </p:nvSpPr>
          <p:spPr>
            <a:xfrm>
              <a:off x="1875416" y="5295331"/>
              <a:ext cx="1946229" cy="522463"/>
            </a:xfrm>
            <a:prstGeom prst="roundRect">
              <a:avLst/>
            </a:prstGeom>
            <a:solidFill>
              <a:srgbClr val="A5A5A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TextBox 41"/>
            <p:cNvSpPr txBox="1"/>
            <p:nvPr/>
          </p:nvSpPr>
          <p:spPr>
            <a:xfrm>
              <a:off x="2389858" y="1809112"/>
              <a:ext cx="917345"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IP</a:t>
              </a:r>
              <a:r>
                <a:rPr kumimoji="0" lang="zh-CN" altLang="zh-CN"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信誉</a:t>
              </a:r>
              <a:endParaRPr kumimoji="0" lang="en-GB" altLang="zh-CN" sz="1500" b="0"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Box 43"/>
            <p:cNvSpPr txBox="1"/>
            <p:nvPr/>
          </p:nvSpPr>
          <p:spPr>
            <a:xfrm>
              <a:off x="1885209" y="3055284"/>
              <a:ext cx="192189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全球</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90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亿域名信息</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TextBox 44"/>
            <p:cNvSpPr txBox="1"/>
            <p:nvPr/>
          </p:nvSpPr>
          <p:spPr>
            <a:xfrm>
              <a:off x="1966553" y="3479369"/>
              <a:ext cx="163121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每天新增</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100</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万</a:t>
              </a:r>
            </a:p>
          </p:txBody>
        </p:sp>
        <p:sp>
          <p:nvSpPr>
            <p:cNvPr id="17" name="TextBox 45"/>
            <p:cNvSpPr txBox="1"/>
            <p:nvPr/>
          </p:nvSpPr>
          <p:spPr>
            <a:xfrm>
              <a:off x="1996649" y="3891192"/>
              <a:ext cx="166327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网络属性信息</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Box 46"/>
            <p:cNvSpPr txBox="1"/>
            <p:nvPr/>
          </p:nvSpPr>
          <p:spPr>
            <a:xfrm>
              <a:off x="1996232" y="4334107"/>
              <a:ext cx="166327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恶意历史信息</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TextBox 47"/>
            <p:cNvSpPr txBox="1"/>
            <p:nvPr/>
          </p:nvSpPr>
          <p:spPr>
            <a:xfrm>
              <a:off x="2243406" y="4724986"/>
              <a:ext cx="125290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地理位置</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46" name="文本框 45"/>
          <p:cNvSpPr txBox="1"/>
          <p:nvPr/>
        </p:nvSpPr>
        <p:spPr>
          <a:xfrm>
            <a:off x="3168618" y="3697432"/>
            <a:ext cx="684803"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endParaRPr>
          </a:p>
        </p:txBody>
      </p:sp>
      <p:sp>
        <p:nvSpPr>
          <p:cNvPr id="47" name="文本框 46"/>
          <p:cNvSpPr txBox="1"/>
          <p:nvPr/>
        </p:nvSpPr>
        <p:spPr>
          <a:xfrm>
            <a:off x="1003008" y="3697432"/>
            <a:ext cx="684803"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endParaRPr>
          </a:p>
        </p:txBody>
      </p:sp>
      <p:sp>
        <p:nvSpPr>
          <p:cNvPr id="48" name="文本框 47"/>
          <p:cNvSpPr txBox="1"/>
          <p:nvPr/>
        </p:nvSpPr>
        <p:spPr>
          <a:xfrm>
            <a:off x="5334227" y="3697432"/>
            <a:ext cx="684803"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endParaRPr>
          </a:p>
        </p:txBody>
      </p:sp>
      <p:sp>
        <p:nvSpPr>
          <p:cNvPr id="49" name="KSO_Shape"/>
          <p:cNvSpPr>
            <a:spLocks/>
          </p:cNvSpPr>
          <p:nvPr/>
        </p:nvSpPr>
        <p:spPr bwMode="auto">
          <a:xfrm>
            <a:off x="1026091" y="1706068"/>
            <a:ext cx="636102" cy="31027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a:noFill/>
          </a:ln>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Helvetica"/>
            </a:endParaRPr>
          </a:p>
        </p:txBody>
      </p:sp>
      <p:sp>
        <p:nvSpPr>
          <p:cNvPr id="50" name="KSO_Shape"/>
          <p:cNvSpPr>
            <a:spLocks/>
          </p:cNvSpPr>
          <p:nvPr/>
        </p:nvSpPr>
        <p:spPr bwMode="auto">
          <a:xfrm>
            <a:off x="3191645" y="1706068"/>
            <a:ext cx="636102" cy="31027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a:noFill/>
          </a:ln>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Helvetica"/>
            </a:endParaRPr>
          </a:p>
        </p:txBody>
      </p:sp>
      <p:sp>
        <p:nvSpPr>
          <p:cNvPr id="51" name="KSO_Shape"/>
          <p:cNvSpPr>
            <a:spLocks/>
          </p:cNvSpPr>
          <p:nvPr/>
        </p:nvSpPr>
        <p:spPr bwMode="auto">
          <a:xfrm>
            <a:off x="5307485" y="1706068"/>
            <a:ext cx="636102" cy="31027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a:noFill/>
          </a:ln>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Helvetica"/>
            </a:endParaRPr>
          </a:p>
        </p:txBody>
      </p:sp>
      <p:grpSp>
        <p:nvGrpSpPr>
          <p:cNvPr id="82" name="组合 81"/>
          <p:cNvGrpSpPr/>
          <p:nvPr/>
        </p:nvGrpSpPr>
        <p:grpSpPr>
          <a:xfrm>
            <a:off x="6911169" y="1079770"/>
            <a:ext cx="1821627" cy="3347114"/>
            <a:chOff x="6943515" y="1079770"/>
            <a:chExt cx="1821627" cy="3347114"/>
          </a:xfrm>
        </p:grpSpPr>
        <p:sp>
          <p:nvSpPr>
            <p:cNvPr id="67" name="Rectangle 19"/>
            <p:cNvSpPr/>
            <p:nvPr/>
          </p:nvSpPr>
          <p:spPr>
            <a:xfrm>
              <a:off x="6943515" y="1079770"/>
              <a:ext cx="1821627" cy="3347114"/>
            </a:xfrm>
            <a:prstGeom prst="rect">
              <a:avLst/>
            </a:prstGeom>
            <a:solidFill>
              <a:schemeClr val="accent6">
                <a:lumMod val="20000"/>
                <a:lumOff val="8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Rectangle 20"/>
            <p:cNvSpPr/>
            <p:nvPr/>
          </p:nvSpPr>
          <p:spPr>
            <a:xfrm>
              <a:off x="6994651" y="1628084"/>
              <a:ext cx="1719356" cy="476096"/>
            </a:xfrm>
            <a:prstGeom prst="rect">
              <a:avLst/>
            </a:prstGeom>
            <a:solidFill>
              <a:schemeClr val="accent6">
                <a:lumMod val="60000"/>
                <a:lumOff val="4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Rectangle 21"/>
            <p:cNvSpPr/>
            <p:nvPr/>
          </p:nvSpPr>
          <p:spPr>
            <a:xfrm>
              <a:off x="6994651" y="2104181"/>
              <a:ext cx="1719356" cy="2240817"/>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Rectangle 22"/>
            <p:cNvSpPr/>
            <p:nvPr/>
          </p:nvSpPr>
          <p:spPr>
            <a:xfrm>
              <a:off x="6994651" y="2442793"/>
              <a:ext cx="1719356" cy="281487"/>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1" name="Rectangle 23"/>
            <p:cNvSpPr/>
            <p:nvPr/>
          </p:nvSpPr>
          <p:spPr>
            <a:xfrm>
              <a:off x="6975157" y="3062890"/>
              <a:ext cx="1719356" cy="281487"/>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Rectangle 24"/>
            <p:cNvSpPr/>
            <p:nvPr/>
          </p:nvSpPr>
          <p:spPr>
            <a:xfrm>
              <a:off x="6994651" y="3683951"/>
              <a:ext cx="1719356" cy="66104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3" name="Rounded Rectangle 25"/>
            <p:cNvSpPr/>
            <p:nvPr/>
          </p:nvSpPr>
          <p:spPr>
            <a:xfrm>
              <a:off x="7124492" y="3818550"/>
              <a:ext cx="1459672" cy="391847"/>
            </a:xfrm>
            <a:prstGeom prst="roundRect">
              <a:avLst/>
            </a:prstGeom>
            <a:solidFill>
              <a:schemeClr val="accent6">
                <a:lumMod val="60000"/>
                <a:lumOff val="4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4" name="TextBox 26"/>
            <p:cNvSpPr txBox="1"/>
            <p:nvPr/>
          </p:nvSpPr>
          <p:spPr>
            <a:xfrm>
              <a:off x="7392801" y="1203886"/>
              <a:ext cx="909609"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Helvetica"/>
                </a:rPr>
                <a:t>基础数据</a:t>
              </a:r>
              <a:endParaRPr kumimoji="0" lang="en-GB" sz="1500" b="0"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5" name="TextBox 28"/>
            <p:cNvSpPr txBox="1"/>
            <p:nvPr/>
          </p:nvSpPr>
          <p:spPr>
            <a:xfrm>
              <a:off x="7350794" y="2146049"/>
              <a:ext cx="108882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Passive DNS</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TextBox 29"/>
            <p:cNvSpPr txBox="1"/>
            <p:nvPr/>
          </p:nvSpPr>
          <p:spPr>
            <a:xfrm>
              <a:off x="7471588" y="2456579"/>
              <a:ext cx="61106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whois</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TextBox 30"/>
            <p:cNvSpPr txBox="1"/>
            <p:nvPr/>
          </p:nvSpPr>
          <p:spPr>
            <a:xfrm>
              <a:off x="7437557" y="2765445"/>
              <a:ext cx="80021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数字证书</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TextBox 31"/>
            <p:cNvSpPr txBox="1"/>
            <p:nvPr/>
          </p:nvSpPr>
          <p:spPr>
            <a:xfrm>
              <a:off x="7592122" y="3097632"/>
              <a:ext cx="42672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ICP</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TextBox 32"/>
            <p:cNvSpPr txBox="1"/>
            <p:nvPr/>
          </p:nvSpPr>
          <p:spPr>
            <a:xfrm>
              <a:off x="7343822" y="3382275"/>
              <a:ext cx="877164"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蜜罐日志</a:t>
              </a:r>
              <a:endParaRPr kumimoji="0" lang="en-GB"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文本框 79"/>
            <p:cNvSpPr txBox="1"/>
            <p:nvPr/>
          </p:nvSpPr>
          <p:spPr>
            <a:xfrm>
              <a:off x="7554127" y="3697432"/>
              <a:ext cx="684803"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a:endParaRPr>
            </a:p>
          </p:txBody>
        </p:sp>
        <p:sp>
          <p:nvSpPr>
            <p:cNvPr id="81" name="KSO_Shape"/>
            <p:cNvSpPr>
              <a:spLocks/>
            </p:cNvSpPr>
            <p:nvPr/>
          </p:nvSpPr>
          <p:spPr bwMode="auto">
            <a:xfrm>
              <a:off x="7577154" y="1706068"/>
              <a:ext cx="636102" cy="310274"/>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00B050"/>
            </a:solidFill>
            <a:ln>
              <a:noFill/>
            </a:ln>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Helvetica"/>
              </a:endParaRPr>
            </a:p>
          </p:txBody>
        </p:sp>
      </p:grpSp>
      <p:sp>
        <p:nvSpPr>
          <p:cNvPr id="83" name="标题 1"/>
          <p:cNvSpPr txBox="1">
            <a:spLocks/>
          </p:cNvSpPr>
          <p:nvPr/>
        </p:nvSpPr>
        <p:spPr>
          <a:xfrm>
            <a:off x="163607" y="77864"/>
            <a:ext cx="7886700" cy="3246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effectLst>
                  <a:outerShdw blurRad="50800" dist="25400" dir="5400000" algn="t" rotWithShape="0">
                    <a:prstClr val="black">
                      <a:alpha val="50000"/>
                    </a:prstClr>
                  </a:outerShdw>
                </a:effectLst>
                <a:latin typeface="微软雅黑" panose="020B0503020204020204" pitchFamily="34" charset="-122"/>
                <a:ea typeface="微软雅黑" panose="020B0503020204020204" pitchFamily="34" charset="-122"/>
                <a:cs typeface="+mj-cs"/>
              </a:defRPr>
            </a:lvl1pPr>
          </a:lstStyle>
          <a:p>
            <a:r>
              <a:rPr lang="zh-CN" altLang="en-US" sz="1800" dirty="0" smtClean="0">
                <a:solidFill>
                  <a:schemeClr val="bg1"/>
                </a:solidFill>
                <a:sym typeface="+mn-lt"/>
              </a:rPr>
              <a:t>云端赋能</a:t>
            </a:r>
            <a:r>
              <a:rPr lang="en-US" altLang="zh-CN" sz="1800" dirty="0" smtClean="0">
                <a:solidFill>
                  <a:schemeClr val="bg1"/>
                </a:solidFill>
                <a:sym typeface="+mn-lt"/>
              </a:rPr>
              <a:t>-</a:t>
            </a:r>
            <a:r>
              <a:rPr lang="zh-CN" altLang="en-US" sz="1800" dirty="0" smtClean="0">
                <a:solidFill>
                  <a:schemeClr val="bg1"/>
                </a:solidFill>
                <a:sym typeface="+mn-lt"/>
              </a:rPr>
              <a:t>威胁情报辅助分析</a:t>
            </a:r>
            <a:endParaRPr lang="zh-CN" altLang="en-US" sz="1800" dirty="0">
              <a:solidFill>
                <a:schemeClr val="bg1"/>
              </a:solidFill>
              <a:sym typeface="+mn-lt"/>
            </a:endParaRPr>
          </a:p>
        </p:txBody>
      </p:sp>
    </p:spTree>
    <p:extLst>
      <p:ext uri="{BB962C8B-B14F-4D97-AF65-F5344CB8AC3E}">
        <p14:creationId xmlns:p14="http://schemas.microsoft.com/office/powerpoint/2010/main" val="3462251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标题 174">
            <a:extLst>
              <a:ext uri="{FF2B5EF4-FFF2-40B4-BE49-F238E27FC236}">
                <a16:creationId xmlns:a16="http://schemas.microsoft.com/office/drawing/2014/main" id="{9A47D319-306A-07BF-A70E-7EB685FB6F17}"/>
              </a:ext>
            </a:extLst>
          </p:cNvPr>
          <p:cNvSpPr>
            <a:spLocks noGrp="1"/>
          </p:cNvSpPr>
          <p:nvPr>
            <p:ph type="title"/>
          </p:nvPr>
        </p:nvSpPr>
        <p:spPr/>
        <p:txBody>
          <a:bodyPr/>
          <a:lstStyle/>
          <a:p>
            <a:r>
              <a:rPr lang="zh-CN" altLang="en-US" dirty="0"/>
              <a:t>轻量部署，统一管理</a:t>
            </a:r>
          </a:p>
        </p:txBody>
      </p:sp>
      <p:sp>
        <p:nvSpPr>
          <p:cNvPr id="242" name="íṡḻïḓê">
            <a:extLst>
              <a:ext uri="{FF2B5EF4-FFF2-40B4-BE49-F238E27FC236}">
                <a16:creationId xmlns:a16="http://schemas.microsoft.com/office/drawing/2014/main" id="{EE4C9886-E451-D20C-F6D5-2F9327D81719}"/>
              </a:ext>
            </a:extLst>
          </p:cNvPr>
          <p:cNvSpPr txBox="1"/>
          <p:nvPr/>
        </p:nvSpPr>
        <p:spPr bwMode="auto">
          <a:xfrm>
            <a:off x="5601849" y="2138597"/>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200" b="1" dirty="0">
                <a:solidFill>
                  <a:srgbClr val="009973"/>
                </a:solidFill>
                <a:latin typeface="+mj-ea"/>
                <a:ea typeface="+mj-ea"/>
              </a:rPr>
              <a:t>轻量部署</a:t>
            </a:r>
            <a:endParaRPr lang="en-US" altLang="zh-CN" sz="1200" b="1" dirty="0">
              <a:solidFill>
                <a:srgbClr val="009973"/>
              </a:solidFill>
              <a:latin typeface="+mj-ea"/>
              <a:ea typeface="+mj-ea"/>
            </a:endParaRPr>
          </a:p>
        </p:txBody>
      </p:sp>
      <p:sp>
        <p:nvSpPr>
          <p:cNvPr id="243" name="íṡḻïḓê">
            <a:extLst>
              <a:ext uri="{FF2B5EF4-FFF2-40B4-BE49-F238E27FC236}">
                <a16:creationId xmlns:a16="http://schemas.microsoft.com/office/drawing/2014/main" id="{ED5BDDE3-A644-1C1D-9ED1-B09137908104}"/>
              </a:ext>
            </a:extLst>
          </p:cNvPr>
          <p:cNvSpPr txBox="1"/>
          <p:nvPr/>
        </p:nvSpPr>
        <p:spPr bwMode="auto">
          <a:xfrm>
            <a:off x="5658890" y="3229373"/>
            <a:ext cx="2033157" cy="2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1200" b="1" dirty="0">
                <a:solidFill>
                  <a:srgbClr val="009973"/>
                </a:solidFill>
                <a:latin typeface="+mj-ea"/>
                <a:ea typeface="+mj-ea"/>
              </a:rPr>
              <a:t>统一管理</a:t>
            </a:r>
            <a:endParaRPr lang="en-US" altLang="zh-CN" sz="1200" b="1" dirty="0">
              <a:solidFill>
                <a:srgbClr val="009973"/>
              </a:solidFill>
              <a:latin typeface="+mj-ea"/>
              <a:ea typeface="+mj-ea"/>
            </a:endParaRPr>
          </a:p>
        </p:txBody>
      </p:sp>
      <p:sp>
        <p:nvSpPr>
          <p:cNvPr id="244" name="iśḻïďè">
            <a:extLst>
              <a:ext uri="{FF2B5EF4-FFF2-40B4-BE49-F238E27FC236}">
                <a16:creationId xmlns:a16="http://schemas.microsoft.com/office/drawing/2014/main" id="{C2F7E9AD-1D98-701E-8167-645280E05789}"/>
              </a:ext>
            </a:extLst>
          </p:cNvPr>
          <p:cNvSpPr/>
          <p:nvPr/>
        </p:nvSpPr>
        <p:spPr bwMode="auto">
          <a:xfrm>
            <a:off x="5658890" y="3520071"/>
            <a:ext cx="3302240" cy="84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70000"/>
              </a:lnSpc>
              <a:buClr>
                <a:srgbClr val="009973"/>
              </a:buClr>
              <a:buFont typeface="Wingdings" panose="05000000000000000000" pitchFamily="2" charset="2"/>
              <a:buChar char="p"/>
            </a:pPr>
            <a:r>
              <a:rPr lang="zh-CN" altLang="en-US" sz="1000" dirty="0" smtClean="0">
                <a:latin typeface="Microsoft YaHei" panose="020B0503020204020204" pitchFamily="34" charset="-122"/>
                <a:ea typeface="Microsoft YaHei" panose="020B0503020204020204" pitchFamily="34" charset="-122"/>
              </a:rPr>
              <a:t>支持</a:t>
            </a:r>
            <a:r>
              <a:rPr lang="en-US" altLang="zh-CN" sz="1000" dirty="0" err="1" smtClean="0">
                <a:latin typeface="Microsoft YaHei" panose="020B0503020204020204" pitchFamily="34" charset="-122"/>
                <a:ea typeface="Microsoft YaHei" panose="020B0503020204020204" pitchFamily="34" charset="-122"/>
              </a:rPr>
              <a:t>Aisa</a:t>
            </a:r>
            <a:r>
              <a:rPr lang="zh-CN" altLang="en-US" sz="1000" dirty="0" smtClean="0">
                <a:latin typeface="Microsoft YaHei" panose="020B0503020204020204" pitchFamily="34" charset="-122"/>
                <a:ea typeface="Microsoft YaHei" panose="020B0503020204020204" pitchFamily="34" charset="-122"/>
              </a:rPr>
              <a:t>流量</a:t>
            </a:r>
            <a:r>
              <a:rPr lang="zh-CN" altLang="en-US" sz="1000" dirty="0">
                <a:latin typeface="Microsoft YaHei" panose="020B0503020204020204" pitchFamily="34" charset="-122"/>
                <a:ea typeface="Microsoft YaHei" panose="020B0503020204020204" pitchFamily="34" charset="-122"/>
              </a:rPr>
              <a:t>探针状态管理，升级管理，策略管理</a:t>
            </a:r>
            <a:endParaRPr lang="en-US" altLang="zh-CN" sz="1000" dirty="0">
              <a:latin typeface="Microsoft YaHei" panose="020B0503020204020204" pitchFamily="34" charset="-122"/>
              <a:ea typeface="Microsoft YaHei" panose="020B0503020204020204" pitchFamily="34" charset="-122"/>
            </a:endParaRPr>
          </a:p>
          <a:p>
            <a:pPr marL="171450" indent="-171450">
              <a:lnSpc>
                <a:spcPct val="170000"/>
              </a:lnSpc>
              <a:buClr>
                <a:srgbClr val="009973"/>
              </a:buClr>
              <a:buFont typeface="Wingdings" panose="05000000000000000000" pitchFamily="2" charset="2"/>
              <a:buChar char="p"/>
            </a:pPr>
            <a:r>
              <a:rPr lang="en-US" altLang="zh-CN" sz="1000" kern="1200" dirty="0">
                <a:solidFill>
                  <a:schemeClr val="tx1"/>
                </a:solidFill>
                <a:latin typeface="Microsoft YaHei" panose="020B0503020204020204" pitchFamily="34" charset="-122"/>
                <a:ea typeface="Microsoft YaHei" panose="020B0503020204020204" pitchFamily="34" charset="-122"/>
              </a:rPr>
              <a:t>EDR</a:t>
            </a:r>
            <a:r>
              <a:rPr lang="zh-CN" altLang="en-US" sz="1000" kern="1200" dirty="0">
                <a:solidFill>
                  <a:schemeClr val="tx1"/>
                </a:solidFill>
                <a:latin typeface="Microsoft YaHei" panose="020B0503020204020204" pitchFamily="34" charset="-122"/>
                <a:ea typeface="Microsoft YaHei" panose="020B0503020204020204" pitchFamily="34" charset="-122"/>
              </a:rPr>
              <a:t>控制台、天相控制台、</a:t>
            </a:r>
            <a:r>
              <a:rPr lang="en-US" altLang="zh-CN" sz="1000" kern="1200" dirty="0">
                <a:solidFill>
                  <a:schemeClr val="tx1"/>
                </a:solidFill>
                <a:latin typeface="Microsoft YaHei" panose="020B0503020204020204" pitchFamily="34" charset="-122"/>
                <a:ea typeface="Microsoft YaHei" panose="020B0503020204020204" pitchFamily="34" charset="-122"/>
              </a:rPr>
              <a:t>XDR</a:t>
            </a:r>
            <a:r>
              <a:rPr lang="zh-CN" altLang="en-US" sz="1000" kern="1200" dirty="0">
                <a:solidFill>
                  <a:schemeClr val="tx1"/>
                </a:solidFill>
                <a:latin typeface="Microsoft YaHei" panose="020B0503020204020204" pitchFamily="34" charset="-122"/>
                <a:ea typeface="Microsoft YaHei" panose="020B0503020204020204" pitchFamily="34" charset="-122"/>
              </a:rPr>
              <a:t>分析平台</a:t>
            </a:r>
            <a:r>
              <a:rPr lang="zh-CN" altLang="en-US" sz="1000" kern="1200" dirty="0">
                <a:solidFill>
                  <a:srgbClr val="FF0000"/>
                </a:solidFill>
                <a:latin typeface="Microsoft YaHei" panose="020B0503020204020204" pitchFamily="34" charset="-122"/>
                <a:ea typeface="Microsoft YaHei" panose="020B0503020204020204" pitchFamily="34" charset="-122"/>
              </a:rPr>
              <a:t>三合一</a:t>
            </a:r>
            <a:endParaRPr lang="en-US" altLang="zh-CN" sz="1000" b="0" i="0" u="none" strike="noStrike" dirty="0">
              <a:solidFill>
                <a:schemeClr val="tx1">
                  <a:lumMod val="95000"/>
                  <a:lumOff val="5000"/>
                </a:schemeClr>
              </a:solidFill>
              <a:effectLst/>
              <a:latin typeface="Microsoft YaHei" panose="020B0503020204020204" pitchFamily="34" charset="-122"/>
              <a:ea typeface="Microsoft YaHei" panose="020B0503020204020204" pitchFamily="34" charset="-122"/>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a:p>
            <a:pPr>
              <a:lnSpc>
                <a:spcPct val="170000"/>
              </a:lnSpc>
              <a:buClr>
                <a:srgbClr val="009973"/>
              </a:buClr>
            </a:pPr>
            <a:r>
              <a:rPr lang="zh-CN" altLang="en-US" sz="800" dirty="0">
                <a:latin typeface="+mj-ea"/>
                <a:ea typeface="+mj-ea"/>
              </a:rPr>
              <a:t>    </a:t>
            </a:r>
            <a:endParaRPr lang="en-US" altLang="zh-CN" sz="800" dirty="0">
              <a:latin typeface="+mj-ea"/>
              <a:ea typeface="+mj-ea"/>
            </a:endParaRPr>
          </a:p>
          <a:p>
            <a:pPr>
              <a:lnSpc>
                <a:spcPct val="170000"/>
              </a:lnSpc>
              <a:buClr>
                <a:srgbClr val="009973"/>
              </a:buClr>
            </a:pP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p:txBody>
      </p:sp>
      <p:sp>
        <p:nvSpPr>
          <p:cNvPr id="245" name="iśḻïďè">
            <a:extLst>
              <a:ext uri="{FF2B5EF4-FFF2-40B4-BE49-F238E27FC236}">
                <a16:creationId xmlns:a16="http://schemas.microsoft.com/office/drawing/2014/main" id="{E637E069-F51C-7D0C-29AE-8D695BA2B7C9}"/>
              </a:ext>
            </a:extLst>
          </p:cNvPr>
          <p:cNvSpPr/>
          <p:nvPr/>
        </p:nvSpPr>
        <p:spPr bwMode="auto">
          <a:xfrm>
            <a:off x="5601849" y="2363404"/>
            <a:ext cx="3302240" cy="20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171450" indent="-171450">
              <a:lnSpc>
                <a:spcPct val="170000"/>
              </a:lnSpc>
              <a:buClr>
                <a:srgbClr val="009973"/>
              </a:buClr>
              <a:buFont typeface="Wingdings" panose="05000000000000000000" pitchFamily="2" charset="2"/>
              <a:buChar char="p"/>
            </a:pPr>
            <a:r>
              <a:rPr lang="zh-CN" altLang="en-US" sz="1000" dirty="0">
                <a:latin typeface="Microsoft YaHei" panose="020B0503020204020204" pitchFamily="34" charset="-122"/>
                <a:ea typeface="Microsoft YaHei" panose="020B0503020204020204" pitchFamily="34" charset="-122"/>
              </a:rPr>
              <a:t>安装，部署，数据接入，数据解析，到安全事件分析，提供标准化</a:t>
            </a:r>
            <a:r>
              <a:rPr lang="en-US" altLang="zh-CN" sz="1000" dirty="0">
                <a:latin typeface="Microsoft YaHei" panose="020B0503020204020204" pitchFamily="34" charset="-122"/>
                <a:ea typeface="Microsoft YaHei" panose="020B0503020204020204" pitchFamily="34" charset="-122"/>
              </a:rPr>
              <a:t>SOP</a:t>
            </a:r>
            <a:r>
              <a:rPr lang="zh-CN" altLang="en-US" sz="1000" dirty="0">
                <a:latin typeface="Microsoft YaHei" panose="020B0503020204020204" pitchFamily="34" charset="-122"/>
                <a:ea typeface="Microsoft YaHei" panose="020B0503020204020204" pitchFamily="34" charset="-122"/>
              </a:rPr>
              <a:t>流程及最佳实践。</a:t>
            </a:r>
            <a:endParaRPr lang="en-US" altLang="zh-CN" sz="1000" dirty="0">
              <a:latin typeface="Microsoft YaHei" panose="020B0503020204020204" pitchFamily="34" charset="-122"/>
              <a:ea typeface="Microsoft YaHei" panose="020B0503020204020204" pitchFamily="34" charset="-122"/>
            </a:endParaRPr>
          </a:p>
          <a:p>
            <a:pPr marL="171450" indent="-171450">
              <a:lnSpc>
                <a:spcPct val="170000"/>
              </a:lnSpc>
              <a:buClr>
                <a:srgbClr val="009973"/>
              </a:buClr>
              <a:buFont typeface="Wingdings" panose="05000000000000000000" pitchFamily="2" charset="2"/>
              <a:buChar char="p"/>
            </a:pPr>
            <a:endParaRPr lang="en-US" altLang="zh-CN" sz="1000" b="0" i="0" u="none" strike="noStrike" dirty="0">
              <a:solidFill>
                <a:schemeClr val="tx1">
                  <a:lumMod val="95000"/>
                  <a:lumOff val="5000"/>
                </a:schemeClr>
              </a:solidFill>
              <a:effectLst/>
              <a:latin typeface="Microsoft YaHei" panose="020B0503020204020204" pitchFamily="34" charset="-122"/>
              <a:ea typeface="Microsoft YaHei" panose="020B0503020204020204" pitchFamily="34" charset="-122"/>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a:p>
            <a:pPr>
              <a:lnSpc>
                <a:spcPct val="170000"/>
              </a:lnSpc>
              <a:buClr>
                <a:srgbClr val="009973"/>
              </a:buClr>
            </a:pPr>
            <a:r>
              <a:rPr lang="zh-CN" altLang="en-US" sz="800" dirty="0">
                <a:latin typeface="+mj-ea"/>
                <a:ea typeface="+mj-ea"/>
              </a:rPr>
              <a:t>    </a:t>
            </a:r>
            <a:endParaRPr lang="en-US" altLang="zh-CN" sz="800" dirty="0">
              <a:latin typeface="+mj-ea"/>
              <a:ea typeface="+mj-ea"/>
            </a:endParaRPr>
          </a:p>
          <a:p>
            <a:pPr>
              <a:lnSpc>
                <a:spcPct val="170000"/>
              </a:lnSpc>
              <a:buClr>
                <a:srgbClr val="009973"/>
              </a:buClr>
            </a:pPr>
            <a:endParaRPr lang="en-US" altLang="zh-CN" sz="800" dirty="0">
              <a:latin typeface="+mj-ea"/>
              <a:ea typeface="+mj-ea"/>
            </a:endParaRPr>
          </a:p>
          <a:p>
            <a:pPr marL="171450" indent="-171450">
              <a:lnSpc>
                <a:spcPct val="170000"/>
              </a:lnSpc>
              <a:buClr>
                <a:srgbClr val="009973"/>
              </a:buClr>
              <a:buFont typeface="Wingdings" panose="05000000000000000000" pitchFamily="2" charset="2"/>
              <a:buChar char="p"/>
            </a:pPr>
            <a:endParaRPr lang="en-US" altLang="zh-CN" sz="800" dirty="0">
              <a:latin typeface="+mj-ea"/>
              <a:ea typeface="+mj-ea"/>
            </a:endParaRPr>
          </a:p>
        </p:txBody>
      </p:sp>
      <p:grpSp>
        <p:nvGrpSpPr>
          <p:cNvPr id="109" name="组合 108">
            <a:extLst>
              <a:ext uri="{FF2B5EF4-FFF2-40B4-BE49-F238E27FC236}">
                <a16:creationId xmlns:a16="http://schemas.microsoft.com/office/drawing/2014/main" id="{D57FF794-A1C7-F72D-A476-FF13566AEA02}"/>
              </a:ext>
            </a:extLst>
          </p:cNvPr>
          <p:cNvGrpSpPr/>
          <p:nvPr/>
        </p:nvGrpSpPr>
        <p:grpSpPr>
          <a:xfrm>
            <a:off x="681085" y="635731"/>
            <a:ext cx="4373656" cy="4159223"/>
            <a:chOff x="271267" y="1506257"/>
            <a:chExt cx="4468803" cy="5339113"/>
          </a:xfrm>
        </p:grpSpPr>
        <p:sp>
          <p:nvSpPr>
            <p:cNvPr id="110" name="圆角矩形 109">
              <a:extLst>
                <a:ext uri="{FF2B5EF4-FFF2-40B4-BE49-F238E27FC236}">
                  <a16:creationId xmlns:a16="http://schemas.microsoft.com/office/drawing/2014/main" id="{21354257-25F6-2F90-6624-AADB55CBA17A}"/>
                </a:ext>
              </a:extLst>
            </p:cNvPr>
            <p:cNvSpPr/>
            <p:nvPr/>
          </p:nvSpPr>
          <p:spPr>
            <a:xfrm>
              <a:off x="1812907" y="4113857"/>
              <a:ext cx="1073577" cy="1039966"/>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1" name="矩形 110">
              <a:extLst>
                <a:ext uri="{FF2B5EF4-FFF2-40B4-BE49-F238E27FC236}">
                  <a16:creationId xmlns:a16="http://schemas.microsoft.com/office/drawing/2014/main" id="{FF81F80C-0CBE-7D4E-31F0-154113B167B5}"/>
                </a:ext>
              </a:extLst>
            </p:cNvPr>
            <p:cNvSpPr/>
            <p:nvPr/>
          </p:nvSpPr>
          <p:spPr>
            <a:xfrm>
              <a:off x="271267" y="1516279"/>
              <a:ext cx="4415379" cy="5267672"/>
            </a:xfrm>
            <a:prstGeom prst="rect">
              <a:avLst/>
            </a:prstGeom>
            <a:noFill/>
            <a:ln w="9525" cap="flat" cmpd="sng" algn="ctr">
              <a:solidFill>
                <a:srgbClr val="4BB8B5"/>
              </a:solidFill>
              <a:prstDash val="solid"/>
            </a:ln>
            <a:effectLst>
              <a:outerShdw blurRad="40000" dist="23000" dir="5400000" rotWithShape="0">
                <a:srgbClr val="000000">
                  <a:alpha val="35000"/>
                </a:srgbClr>
              </a:outerShdw>
            </a:effectLst>
          </p:spPr>
          <p:txBody>
            <a:bodyPr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kumimoji="1" lang="zh-CN" altLang="en-US" sz="400" b="1" kern="0" dirty="0">
                <a:solidFill>
                  <a:srgbClr val="4BB8B5"/>
                </a:solidFill>
                <a:latin typeface="微软雅黑" panose="020B0503020204020204" pitchFamily="34" charset="-122"/>
                <a:ea typeface="微软雅黑" panose="020B0503020204020204" pitchFamily="34" charset="-122"/>
              </a:endParaRPr>
            </a:p>
          </p:txBody>
        </p:sp>
        <p:sp>
          <p:nvSpPr>
            <p:cNvPr id="112" name="矩形 111">
              <a:extLst>
                <a:ext uri="{FF2B5EF4-FFF2-40B4-BE49-F238E27FC236}">
                  <a16:creationId xmlns:a16="http://schemas.microsoft.com/office/drawing/2014/main" id="{3A366B4E-949F-9369-0C30-FBF2504F7A78}"/>
                </a:ext>
              </a:extLst>
            </p:cNvPr>
            <p:cNvSpPr/>
            <p:nvPr/>
          </p:nvSpPr>
          <p:spPr>
            <a:xfrm>
              <a:off x="324692" y="1506257"/>
              <a:ext cx="4415378" cy="376028"/>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457200"/>
              <a:r>
                <a:rPr kumimoji="1" lang="zh-CN" altLang="en-US" sz="1200" b="1" kern="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安全运营管理</a:t>
              </a:r>
            </a:p>
          </p:txBody>
        </p:sp>
        <p:sp>
          <p:nvSpPr>
            <p:cNvPr id="113" name="文本框 8">
              <a:extLst>
                <a:ext uri="{FF2B5EF4-FFF2-40B4-BE49-F238E27FC236}">
                  <a16:creationId xmlns:a16="http://schemas.microsoft.com/office/drawing/2014/main" id="{1BFF182A-A69D-B119-85D6-119C76A0B11A}"/>
                </a:ext>
              </a:extLst>
            </p:cNvPr>
            <p:cNvSpPr txBox="1"/>
            <p:nvPr/>
          </p:nvSpPr>
          <p:spPr>
            <a:xfrm>
              <a:off x="2642314" y="2954897"/>
              <a:ext cx="568018" cy="245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交换机</a:t>
              </a:r>
            </a:p>
          </p:txBody>
        </p:sp>
        <p:cxnSp>
          <p:nvCxnSpPr>
            <p:cNvPr id="114" name="直接连接符 113">
              <a:extLst>
                <a:ext uri="{FF2B5EF4-FFF2-40B4-BE49-F238E27FC236}">
                  <a16:creationId xmlns:a16="http://schemas.microsoft.com/office/drawing/2014/main" id="{6152FC53-9751-44A7-FC9C-4033B084D13F}"/>
                </a:ext>
              </a:extLst>
            </p:cNvPr>
            <p:cNvCxnSpPr>
              <a:stCxn id="119" idx="2"/>
            </p:cNvCxnSpPr>
            <p:nvPr/>
          </p:nvCxnSpPr>
          <p:spPr>
            <a:xfrm>
              <a:off x="1182295" y="2581493"/>
              <a:ext cx="7501" cy="31183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5" name="圆角矩形 114">
              <a:extLst>
                <a:ext uri="{FF2B5EF4-FFF2-40B4-BE49-F238E27FC236}">
                  <a16:creationId xmlns:a16="http://schemas.microsoft.com/office/drawing/2014/main" id="{14C17A41-5D67-31A9-CB5D-7BC223A66CB5}"/>
                </a:ext>
              </a:extLst>
            </p:cNvPr>
            <p:cNvSpPr/>
            <p:nvPr/>
          </p:nvSpPr>
          <p:spPr>
            <a:xfrm>
              <a:off x="781610" y="3685287"/>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6" name="圆角矩形 115">
              <a:extLst>
                <a:ext uri="{FF2B5EF4-FFF2-40B4-BE49-F238E27FC236}">
                  <a16:creationId xmlns:a16="http://schemas.microsoft.com/office/drawing/2014/main" id="{45141601-8BD3-CD09-1565-A297EF8385F0}"/>
                </a:ext>
              </a:extLst>
            </p:cNvPr>
            <p:cNvSpPr/>
            <p:nvPr/>
          </p:nvSpPr>
          <p:spPr>
            <a:xfrm>
              <a:off x="790768" y="2809536"/>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7" name="圆角矩形 116">
              <a:extLst>
                <a:ext uri="{FF2B5EF4-FFF2-40B4-BE49-F238E27FC236}">
                  <a16:creationId xmlns:a16="http://schemas.microsoft.com/office/drawing/2014/main" id="{0A92B831-F54E-FEF0-2B9C-FEF82A76B6F7}"/>
                </a:ext>
              </a:extLst>
            </p:cNvPr>
            <p:cNvSpPr/>
            <p:nvPr/>
          </p:nvSpPr>
          <p:spPr>
            <a:xfrm>
              <a:off x="766070" y="1891207"/>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8" name="文本框 13">
              <a:extLst>
                <a:ext uri="{FF2B5EF4-FFF2-40B4-BE49-F238E27FC236}">
                  <a16:creationId xmlns:a16="http://schemas.microsoft.com/office/drawing/2014/main" id="{202E6427-C7EF-7B6E-BA16-53F8FB5C6751}"/>
                </a:ext>
              </a:extLst>
            </p:cNvPr>
            <p:cNvSpPr txBox="1"/>
            <p:nvPr/>
          </p:nvSpPr>
          <p:spPr>
            <a:xfrm>
              <a:off x="884964" y="3289583"/>
              <a:ext cx="792480" cy="245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防火墙</a:t>
              </a:r>
            </a:p>
          </p:txBody>
        </p:sp>
        <p:sp>
          <p:nvSpPr>
            <p:cNvPr id="119" name="文本框 14">
              <a:extLst>
                <a:ext uri="{FF2B5EF4-FFF2-40B4-BE49-F238E27FC236}">
                  <a16:creationId xmlns:a16="http://schemas.microsoft.com/office/drawing/2014/main" id="{2221163B-8ABB-1426-A075-F623C3A6A630}"/>
                </a:ext>
              </a:extLst>
            </p:cNvPr>
            <p:cNvSpPr txBox="1"/>
            <p:nvPr/>
          </p:nvSpPr>
          <p:spPr>
            <a:xfrm>
              <a:off x="874459" y="2335272"/>
              <a:ext cx="615671"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互联网</a:t>
              </a:r>
            </a:p>
          </p:txBody>
        </p:sp>
        <p:sp>
          <p:nvSpPr>
            <p:cNvPr id="120" name="文本框 15">
              <a:extLst>
                <a:ext uri="{FF2B5EF4-FFF2-40B4-BE49-F238E27FC236}">
                  <a16:creationId xmlns:a16="http://schemas.microsoft.com/office/drawing/2014/main" id="{2AF08F67-B397-3BA2-412B-E41E5A301170}"/>
                </a:ext>
              </a:extLst>
            </p:cNvPr>
            <p:cNvSpPr txBox="1"/>
            <p:nvPr/>
          </p:nvSpPr>
          <p:spPr>
            <a:xfrm>
              <a:off x="888032" y="4124783"/>
              <a:ext cx="615671"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交换机</a:t>
              </a:r>
            </a:p>
          </p:txBody>
        </p:sp>
        <p:pic>
          <p:nvPicPr>
            <p:cNvPr id="121" name="图片 120" descr="核心交换机">
              <a:extLst>
                <a:ext uri="{FF2B5EF4-FFF2-40B4-BE49-F238E27FC236}">
                  <a16:creationId xmlns:a16="http://schemas.microsoft.com/office/drawing/2014/main" id="{B350F583-827C-7AC4-30D5-B4754D9DA071}"/>
                </a:ext>
              </a:extLst>
            </p:cNvPr>
            <p:cNvPicPr>
              <a:picLocks noChangeAspect="1"/>
            </p:cNvPicPr>
            <p:nvPr/>
          </p:nvPicPr>
          <p:blipFill>
            <a:blip r:embed="rId3"/>
            <a:stretch>
              <a:fillRect/>
            </a:stretch>
          </p:blipFill>
          <p:spPr>
            <a:xfrm>
              <a:off x="2409769" y="2492008"/>
              <a:ext cx="464990" cy="504000"/>
            </a:xfrm>
            <a:prstGeom prst="rect">
              <a:avLst/>
            </a:prstGeom>
          </p:spPr>
        </p:pic>
        <p:cxnSp>
          <p:nvCxnSpPr>
            <p:cNvPr id="122" name="直接连接符 121">
              <a:extLst>
                <a:ext uri="{FF2B5EF4-FFF2-40B4-BE49-F238E27FC236}">
                  <a16:creationId xmlns:a16="http://schemas.microsoft.com/office/drawing/2014/main" id="{07C179EB-4F77-0FEB-8C06-77B91268BCBE}"/>
                </a:ext>
              </a:extLst>
            </p:cNvPr>
            <p:cNvCxnSpPr/>
            <p:nvPr/>
          </p:nvCxnSpPr>
          <p:spPr>
            <a:xfrm flipV="1">
              <a:off x="1573420" y="3944863"/>
              <a:ext cx="1692000" cy="8377"/>
            </a:xfrm>
            <a:prstGeom prst="line">
              <a:avLst/>
            </a:prstGeom>
          </p:spPr>
          <p:style>
            <a:lnRef idx="3">
              <a:schemeClr val="accent1"/>
            </a:lnRef>
            <a:fillRef idx="0">
              <a:schemeClr val="accent1"/>
            </a:fillRef>
            <a:effectRef idx="2">
              <a:schemeClr val="accent1"/>
            </a:effectRef>
            <a:fontRef idx="minor">
              <a:schemeClr val="tx1"/>
            </a:fontRef>
          </p:style>
        </p:cxnSp>
        <p:sp>
          <p:nvSpPr>
            <p:cNvPr id="123" name="圆角矩形 122">
              <a:extLst>
                <a:ext uri="{FF2B5EF4-FFF2-40B4-BE49-F238E27FC236}">
                  <a16:creationId xmlns:a16="http://schemas.microsoft.com/office/drawing/2014/main" id="{64429BAA-BD7A-E562-7AF9-1CA8639DDB38}"/>
                </a:ext>
              </a:extLst>
            </p:cNvPr>
            <p:cNvSpPr/>
            <p:nvPr/>
          </p:nvSpPr>
          <p:spPr>
            <a:xfrm>
              <a:off x="3077429" y="3674421"/>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4" name="文本框 19">
              <a:extLst>
                <a:ext uri="{FF2B5EF4-FFF2-40B4-BE49-F238E27FC236}">
                  <a16:creationId xmlns:a16="http://schemas.microsoft.com/office/drawing/2014/main" id="{4A932CA5-89FA-C838-4809-B3D35B1D1E3B}"/>
                </a:ext>
              </a:extLst>
            </p:cNvPr>
            <p:cNvSpPr txBox="1"/>
            <p:nvPr/>
          </p:nvSpPr>
          <p:spPr>
            <a:xfrm>
              <a:off x="3183851" y="4113917"/>
              <a:ext cx="615671"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交换机</a:t>
              </a:r>
            </a:p>
          </p:txBody>
        </p:sp>
        <p:cxnSp>
          <p:nvCxnSpPr>
            <p:cNvPr id="125" name="直接连接符 124">
              <a:extLst>
                <a:ext uri="{FF2B5EF4-FFF2-40B4-BE49-F238E27FC236}">
                  <a16:creationId xmlns:a16="http://schemas.microsoft.com/office/drawing/2014/main" id="{CD9D8D65-B5C3-B6CA-AC87-70630A514939}"/>
                </a:ext>
              </a:extLst>
            </p:cNvPr>
            <p:cNvCxnSpPr/>
            <p:nvPr/>
          </p:nvCxnSpPr>
          <p:spPr>
            <a:xfrm>
              <a:off x="3488151" y="4497904"/>
              <a:ext cx="1346" cy="118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6" name="圆角矩形 125">
              <a:extLst>
                <a:ext uri="{FF2B5EF4-FFF2-40B4-BE49-F238E27FC236}">
                  <a16:creationId xmlns:a16="http://schemas.microsoft.com/office/drawing/2014/main" id="{A8CA286E-197A-CDAD-A1FF-9345FB3DED31}"/>
                </a:ext>
              </a:extLst>
            </p:cNvPr>
            <p:cNvSpPr/>
            <p:nvPr/>
          </p:nvSpPr>
          <p:spPr>
            <a:xfrm>
              <a:off x="803519" y="4507340"/>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7" name="文本框 22">
              <a:extLst>
                <a:ext uri="{FF2B5EF4-FFF2-40B4-BE49-F238E27FC236}">
                  <a16:creationId xmlns:a16="http://schemas.microsoft.com/office/drawing/2014/main" id="{F5700C9A-37DE-09F4-FA41-8A25EB8D111F}"/>
                </a:ext>
              </a:extLst>
            </p:cNvPr>
            <p:cNvSpPr txBox="1"/>
            <p:nvPr/>
          </p:nvSpPr>
          <p:spPr>
            <a:xfrm>
              <a:off x="887210" y="4976857"/>
              <a:ext cx="615671"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防火墙</a:t>
              </a:r>
            </a:p>
          </p:txBody>
        </p:sp>
        <p:sp>
          <p:nvSpPr>
            <p:cNvPr id="128" name="圆角矩形 127">
              <a:extLst>
                <a:ext uri="{FF2B5EF4-FFF2-40B4-BE49-F238E27FC236}">
                  <a16:creationId xmlns:a16="http://schemas.microsoft.com/office/drawing/2014/main" id="{CF5436BD-399D-522E-650F-F14F51E867EA}"/>
                </a:ext>
              </a:extLst>
            </p:cNvPr>
            <p:cNvSpPr/>
            <p:nvPr/>
          </p:nvSpPr>
          <p:spPr>
            <a:xfrm>
              <a:off x="3095160" y="4677465"/>
              <a:ext cx="791810" cy="687034"/>
            </a:xfrm>
            <a:prstGeom prst="roundRect">
              <a:avLst/>
            </a:prstGeom>
            <a:solidFill>
              <a:srgbClr val="E5F7F1"/>
            </a:solidFill>
            <a:ln w="19050">
              <a:solidFill>
                <a:srgbClr val="E5F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065"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9" name="文本框 24">
              <a:extLst>
                <a:ext uri="{FF2B5EF4-FFF2-40B4-BE49-F238E27FC236}">
                  <a16:creationId xmlns:a16="http://schemas.microsoft.com/office/drawing/2014/main" id="{C3D7617B-EE38-8D7E-57C4-EB74902F5BF0}"/>
                </a:ext>
              </a:extLst>
            </p:cNvPr>
            <p:cNvSpPr txBox="1"/>
            <p:nvPr/>
          </p:nvSpPr>
          <p:spPr>
            <a:xfrm>
              <a:off x="3187318" y="5092704"/>
              <a:ext cx="615671"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t>防火墙</a:t>
              </a:r>
            </a:p>
          </p:txBody>
        </p:sp>
        <p:sp>
          <p:nvSpPr>
            <p:cNvPr id="130" name="矩形 129">
              <a:extLst>
                <a:ext uri="{FF2B5EF4-FFF2-40B4-BE49-F238E27FC236}">
                  <a16:creationId xmlns:a16="http://schemas.microsoft.com/office/drawing/2014/main" id="{A6B2A2FB-6605-3812-D77A-0D90CFA06ACB}"/>
                </a:ext>
              </a:extLst>
            </p:cNvPr>
            <p:cNvSpPr/>
            <p:nvPr/>
          </p:nvSpPr>
          <p:spPr>
            <a:xfrm>
              <a:off x="387671" y="5481552"/>
              <a:ext cx="1858220" cy="361864"/>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457200"/>
              <a:r>
                <a:rPr kumimoji="1" lang="zh-CN" altLang="en-US" sz="1400" b="1" kern="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办公区</a:t>
              </a:r>
            </a:p>
          </p:txBody>
        </p:sp>
        <p:sp>
          <p:nvSpPr>
            <p:cNvPr id="131" name="矩形 130">
              <a:extLst>
                <a:ext uri="{FF2B5EF4-FFF2-40B4-BE49-F238E27FC236}">
                  <a16:creationId xmlns:a16="http://schemas.microsoft.com/office/drawing/2014/main" id="{F14C9657-A185-215D-70AA-DE7FC8BF5254}"/>
                </a:ext>
              </a:extLst>
            </p:cNvPr>
            <p:cNvSpPr/>
            <p:nvPr/>
          </p:nvSpPr>
          <p:spPr>
            <a:xfrm>
              <a:off x="2654520" y="5474610"/>
              <a:ext cx="1948700" cy="361864"/>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457200"/>
              <a:r>
                <a:rPr kumimoji="1" lang="zh-CN" altLang="en-US" sz="1400" b="1" kern="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业务区</a:t>
              </a:r>
            </a:p>
          </p:txBody>
        </p:sp>
        <p:sp>
          <p:nvSpPr>
            <p:cNvPr id="132" name="矩形 131">
              <a:extLst>
                <a:ext uri="{FF2B5EF4-FFF2-40B4-BE49-F238E27FC236}">
                  <a16:creationId xmlns:a16="http://schemas.microsoft.com/office/drawing/2014/main" id="{EEFF4620-0F7A-EE2A-F642-DB87F4415142}"/>
                </a:ext>
              </a:extLst>
            </p:cNvPr>
            <p:cNvSpPr/>
            <p:nvPr/>
          </p:nvSpPr>
          <p:spPr>
            <a:xfrm>
              <a:off x="388059" y="5838334"/>
              <a:ext cx="1840681" cy="844849"/>
            </a:xfrm>
            <a:prstGeom prst="rect">
              <a:avLst/>
            </a:prstGeom>
            <a:noFill/>
            <a:ln>
              <a:solidFill>
                <a:srgbClr val="70D0B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3" name="矩形 132">
              <a:extLst>
                <a:ext uri="{FF2B5EF4-FFF2-40B4-BE49-F238E27FC236}">
                  <a16:creationId xmlns:a16="http://schemas.microsoft.com/office/drawing/2014/main" id="{F99CB76B-81E0-22CB-3F3F-E2FE70BD2ABF}"/>
                </a:ext>
              </a:extLst>
            </p:cNvPr>
            <p:cNvSpPr/>
            <p:nvPr/>
          </p:nvSpPr>
          <p:spPr>
            <a:xfrm>
              <a:off x="2667309" y="5830277"/>
              <a:ext cx="1935911" cy="852907"/>
            </a:xfrm>
            <a:prstGeom prst="rect">
              <a:avLst/>
            </a:prstGeom>
            <a:noFill/>
            <a:ln>
              <a:solidFill>
                <a:srgbClr val="70D0B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34" name="图片 133" descr="数据库服务器">
              <a:extLst>
                <a:ext uri="{FF2B5EF4-FFF2-40B4-BE49-F238E27FC236}">
                  <a16:creationId xmlns:a16="http://schemas.microsoft.com/office/drawing/2014/main" id="{7E486A2F-B1F1-F355-C91E-F394EBFC2E27}"/>
                </a:ext>
              </a:extLst>
            </p:cNvPr>
            <p:cNvPicPr>
              <a:picLocks noChangeAspect="1"/>
            </p:cNvPicPr>
            <p:nvPr/>
          </p:nvPicPr>
          <p:blipFill>
            <a:blip r:embed="rId4"/>
            <a:stretch>
              <a:fillRect/>
            </a:stretch>
          </p:blipFill>
          <p:spPr>
            <a:xfrm>
              <a:off x="2862031" y="5847225"/>
              <a:ext cx="504190" cy="504190"/>
            </a:xfrm>
            <a:prstGeom prst="rect">
              <a:avLst/>
            </a:prstGeom>
          </p:spPr>
        </p:pic>
        <p:pic>
          <p:nvPicPr>
            <p:cNvPr id="135" name="图片 134" descr="数据库服务器">
              <a:extLst>
                <a:ext uri="{FF2B5EF4-FFF2-40B4-BE49-F238E27FC236}">
                  <a16:creationId xmlns:a16="http://schemas.microsoft.com/office/drawing/2014/main" id="{6EA3E99B-809E-06AF-27A3-68F4F28BC15D}"/>
                </a:ext>
              </a:extLst>
            </p:cNvPr>
            <p:cNvPicPr>
              <a:picLocks noChangeAspect="1"/>
            </p:cNvPicPr>
            <p:nvPr/>
          </p:nvPicPr>
          <p:blipFill>
            <a:blip r:embed="rId4"/>
            <a:stretch>
              <a:fillRect/>
            </a:stretch>
          </p:blipFill>
          <p:spPr>
            <a:xfrm>
              <a:off x="3649730" y="5844898"/>
              <a:ext cx="504190" cy="504190"/>
            </a:xfrm>
            <a:prstGeom prst="rect">
              <a:avLst/>
            </a:prstGeom>
          </p:spPr>
        </p:pic>
        <p:pic>
          <p:nvPicPr>
            <p:cNvPr id="136" name="图片 135" descr="360终端安全管理系统">
              <a:extLst>
                <a:ext uri="{FF2B5EF4-FFF2-40B4-BE49-F238E27FC236}">
                  <a16:creationId xmlns:a16="http://schemas.microsoft.com/office/drawing/2014/main" id="{B2A95D7F-4B4D-5567-A2EF-BC4F361227E3}"/>
                </a:ext>
              </a:extLst>
            </p:cNvPr>
            <p:cNvPicPr>
              <a:picLocks noChangeAspect="1"/>
            </p:cNvPicPr>
            <p:nvPr/>
          </p:nvPicPr>
          <p:blipFill>
            <a:blip r:embed="rId5"/>
            <a:stretch>
              <a:fillRect/>
            </a:stretch>
          </p:blipFill>
          <p:spPr>
            <a:xfrm>
              <a:off x="2990616" y="5966720"/>
              <a:ext cx="360000" cy="360000"/>
            </a:xfrm>
            <a:prstGeom prst="rect">
              <a:avLst/>
            </a:prstGeom>
          </p:spPr>
        </p:pic>
        <p:pic>
          <p:nvPicPr>
            <p:cNvPr id="137" name="图片 136" descr="360终端安全管理系统">
              <a:extLst>
                <a:ext uri="{FF2B5EF4-FFF2-40B4-BE49-F238E27FC236}">
                  <a16:creationId xmlns:a16="http://schemas.microsoft.com/office/drawing/2014/main" id="{60F97D32-790F-BD15-1B74-3AAF60011DFB}"/>
                </a:ext>
              </a:extLst>
            </p:cNvPr>
            <p:cNvPicPr>
              <a:picLocks noChangeAspect="1"/>
            </p:cNvPicPr>
            <p:nvPr/>
          </p:nvPicPr>
          <p:blipFill>
            <a:blip r:embed="rId5"/>
            <a:stretch>
              <a:fillRect/>
            </a:stretch>
          </p:blipFill>
          <p:spPr>
            <a:xfrm>
              <a:off x="3783169" y="5960254"/>
              <a:ext cx="360000" cy="360000"/>
            </a:xfrm>
            <a:prstGeom prst="rect">
              <a:avLst/>
            </a:prstGeom>
          </p:spPr>
        </p:pic>
        <p:sp>
          <p:nvSpPr>
            <p:cNvPr id="138" name="问题描述">
              <a:extLst>
                <a:ext uri="{FF2B5EF4-FFF2-40B4-BE49-F238E27FC236}">
                  <a16:creationId xmlns:a16="http://schemas.microsoft.com/office/drawing/2014/main" id="{5E57516A-B042-B52B-91C3-0CB7599E2CD5}"/>
                </a:ext>
              </a:extLst>
            </p:cNvPr>
            <p:cNvSpPr txBox="1"/>
            <p:nvPr/>
          </p:nvSpPr>
          <p:spPr>
            <a:xfrm>
              <a:off x="2644678" y="6292922"/>
              <a:ext cx="852170" cy="245110"/>
            </a:xfrm>
            <a:prstGeom prst="rect">
              <a:avLst/>
            </a:prstGeom>
            <a:ln w="12700">
              <a:miter lim="400000"/>
            </a:ln>
          </p:spPr>
          <p:txBody>
            <a:bodyPr wrap="none" lIns="45719" rIns="457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1000" dirty="0">
                  <a:solidFill>
                    <a:schemeClr val="tx1">
                      <a:lumMod val="85000"/>
                      <a:lumOff val="15000"/>
                    </a:schemeClr>
                  </a:solidFill>
                  <a:latin typeface="Microsoft YaHei Regular" panose="020B0502040204020203" charset="-122"/>
                  <a:ea typeface="Microsoft YaHei Regular" panose="020B0502040204020203" charset="-122"/>
                  <a:sym typeface="+mn-ea"/>
                </a:rPr>
                <a:t>数据库服务器</a:t>
              </a:r>
            </a:p>
          </p:txBody>
        </p:sp>
        <p:sp>
          <p:nvSpPr>
            <p:cNvPr id="139" name="问题描述">
              <a:extLst>
                <a:ext uri="{FF2B5EF4-FFF2-40B4-BE49-F238E27FC236}">
                  <a16:creationId xmlns:a16="http://schemas.microsoft.com/office/drawing/2014/main" id="{0ACDBDC2-4266-EB33-2943-BA951C77B8B9}"/>
                </a:ext>
              </a:extLst>
            </p:cNvPr>
            <p:cNvSpPr txBox="1"/>
            <p:nvPr/>
          </p:nvSpPr>
          <p:spPr>
            <a:xfrm>
              <a:off x="3587531" y="6292922"/>
              <a:ext cx="733533" cy="246221"/>
            </a:xfrm>
            <a:prstGeom prst="rect">
              <a:avLst/>
            </a:prstGeom>
            <a:ln w="12700">
              <a:miter lim="400000"/>
            </a:ln>
          </p:spPr>
          <p:txBody>
            <a:bodyPr wrap="none" lIns="45719" rIns="457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000" dirty="0">
                  <a:solidFill>
                    <a:schemeClr val="tx1">
                      <a:lumMod val="85000"/>
                      <a:lumOff val="15000"/>
                    </a:schemeClr>
                  </a:solidFill>
                  <a:latin typeface="Microsoft YaHei Regular" panose="020B0502040204020203" charset="-122"/>
                  <a:ea typeface="Microsoft YaHei Regular" panose="020B0502040204020203" charset="-122"/>
                  <a:sym typeface="+mn-ea"/>
                </a:rPr>
                <a:t>业务</a:t>
              </a:r>
              <a:r>
                <a:rPr lang="zh-CN" sz="1000" dirty="0">
                  <a:solidFill>
                    <a:schemeClr val="tx1">
                      <a:lumMod val="85000"/>
                      <a:lumOff val="15000"/>
                    </a:schemeClr>
                  </a:solidFill>
                  <a:latin typeface="Microsoft YaHei Regular" panose="020B0502040204020203" charset="-122"/>
                  <a:ea typeface="Microsoft YaHei Regular" panose="020B0502040204020203" charset="-122"/>
                  <a:sym typeface="+mn-ea"/>
                </a:rPr>
                <a:t>服务器</a:t>
              </a:r>
            </a:p>
          </p:txBody>
        </p:sp>
        <p:pic>
          <p:nvPicPr>
            <p:cNvPr id="140" name="图片 139" descr="笔记本">
              <a:extLst>
                <a:ext uri="{FF2B5EF4-FFF2-40B4-BE49-F238E27FC236}">
                  <a16:creationId xmlns:a16="http://schemas.microsoft.com/office/drawing/2014/main" id="{75366702-592B-5622-E61C-E8B32FD9E802}"/>
                </a:ext>
              </a:extLst>
            </p:cNvPr>
            <p:cNvPicPr>
              <a:picLocks noChangeAspect="1"/>
            </p:cNvPicPr>
            <p:nvPr/>
          </p:nvPicPr>
          <p:blipFill>
            <a:blip r:embed="rId6"/>
            <a:stretch>
              <a:fillRect/>
            </a:stretch>
          </p:blipFill>
          <p:spPr>
            <a:xfrm>
              <a:off x="1106576" y="5840314"/>
              <a:ext cx="504000" cy="504000"/>
            </a:xfrm>
            <a:prstGeom prst="rect">
              <a:avLst/>
            </a:prstGeom>
          </p:spPr>
        </p:pic>
        <p:pic>
          <p:nvPicPr>
            <p:cNvPr id="141" name="图片 140" descr="360终端安全管理系统">
              <a:extLst>
                <a:ext uri="{FF2B5EF4-FFF2-40B4-BE49-F238E27FC236}">
                  <a16:creationId xmlns:a16="http://schemas.microsoft.com/office/drawing/2014/main" id="{24E50D09-8BA2-EE59-BD08-97A3ABD6DA47}"/>
                </a:ext>
              </a:extLst>
            </p:cNvPr>
            <p:cNvPicPr>
              <a:picLocks noChangeAspect="1"/>
            </p:cNvPicPr>
            <p:nvPr/>
          </p:nvPicPr>
          <p:blipFill>
            <a:blip r:embed="rId7"/>
            <a:stretch>
              <a:fillRect/>
            </a:stretch>
          </p:blipFill>
          <p:spPr>
            <a:xfrm>
              <a:off x="1210953" y="5913427"/>
              <a:ext cx="324000" cy="324000"/>
            </a:xfrm>
            <a:prstGeom prst="rect">
              <a:avLst/>
            </a:prstGeom>
          </p:spPr>
        </p:pic>
        <p:sp>
          <p:nvSpPr>
            <p:cNvPr id="142" name="文本框 37">
              <a:extLst>
                <a:ext uri="{FF2B5EF4-FFF2-40B4-BE49-F238E27FC236}">
                  <a16:creationId xmlns:a16="http://schemas.microsoft.com/office/drawing/2014/main" id="{26C1F08D-2355-2B7E-4E42-B6848861BD47}"/>
                </a:ext>
              </a:extLst>
            </p:cNvPr>
            <p:cNvSpPr txBox="1"/>
            <p:nvPr/>
          </p:nvSpPr>
          <p:spPr>
            <a:xfrm>
              <a:off x="1187288" y="6216996"/>
              <a:ext cx="45630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PC</a:t>
              </a:r>
              <a:endParaRPr lang="zh-CN" altLang="en-US" sz="1400" dirty="0"/>
            </a:p>
          </p:txBody>
        </p:sp>
        <p:pic>
          <p:nvPicPr>
            <p:cNvPr id="143" name="图片 142" descr="笔记本">
              <a:extLst>
                <a:ext uri="{FF2B5EF4-FFF2-40B4-BE49-F238E27FC236}">
                  <a16:creationId xmlns:a16="http://schemas.microsoft.com/office/drawing/2014/main" id="{0DE56484-8F66-CB25-6CFF-9E850221C396}"/>
                </a:ext>
              </a:extLst>
            </p:cNvPr>
            <p:cNvPicPr>
              <a:picLocks noChangeAspect="1"/>
            </p:cNvPicPr>
            <p:nvPr/>
          </p:nvPicPr>
          <p:blipFill>
            <a:blip r:embed="rId6"/>
            <a:stretch>
              <a:fillRect/>
            </a:stretch>
          </p:blipFill>
          <p:spPr>
            <a:xfrm>
              <a:off x="490021" y="5843534"/>
              <a:ext cx="504000" cy="504000"/>
            </a:xfrm>
            <a:prstGeom prst="rect">
              <a:avLst/>
            </a:prstGeom>
          </p:spPr>
        </p:pic>
        <p:pic>
          <p:nvPicPr>
            <p:cNvPr id="144" name="图片 143" descr="360终端安全管理系统">
              <a:extLst>
                <a:ext uri="{FF2B5EF4-FFF2-40B4-BE49-F238E27FC236}">
                  <a16:creationId xmlns:a16="http://schemas.microsoft.com/office/drawing/2014/main" id="{1E6AF01E-E0C4-1756-9639-2C295B09F157}"/>
                </a:ext>
              </a:extLst>
            </p:cNvPr>
            <p:cNvPicPr>
              <a:picLocks noChangeAspect="1"/>
            </p:cNvPicPr>
            <p:nvPr/>
          </p:nvPicPr>
          <p:blipFill>
            <a:blip r:embed="rId7"/>
            <a:stretch>
              <a:fillRect/>
            </a:stretch>
          </p:blipFill>
          <p:spPr>
            <a:xfrm>
              <a:off x="567640" y="5906624"/>
              <a:ext cx="324000" cy="324000"/>
            </a:xfrm>
            <a:prstGeom prst="rect">
              <a:avLst/>
            </a:prstGeom>
          </p:spPr>
        </p:pic>
        <p:sp>
          <p:nvSpPr>
            <p:cNvPr id="145" name="文本框 40">
              <a:extLst>
                <a:ext uri="{FF2B5EF4-FFF2-40B4-BE49-F238E27FC236}">
                  <a16:creationId xmlns:a16="http://schemas.microsoft.com/office/drawing/2014/main" id="{B7DCFC7A-767D-1BB0-7259-4C7FF32F3093}"/>
                </a:ext>
              </a:extLst>
            </p:cNvPr>
            <p:cNvSpPr txBox="1"/>
            <p:nvPr/>
          </p:nvSpPr>
          <p:spPr>
            <a:xfrm>
              <a:off x="564383" y="6207516"/>
              <a:ext cx="45630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PC</a:t>
              </a:r>
              <a:endParaRPr lang="zh-CN" altLang="en-US" sz="1400" dirty="0"/>
            </a:p>
          </p:txBody>
        </p:sp>
        <p:sp>
          <p:nvSpPr>
            <p:cNvPr id="146" name="矩形 145">
              <a:extLst>
                <a:ext uri="{FF2B5EF4-FFF2-40B4-BE49-F238E27FC236}">
                  <a16:creationId xmlns:a16="http://schemas.microsoft.com/office/drawing/2014/main" id="{0650FACD-E0E2-9660-7975-AF109B0FBD6F}"/>
                </a:ext>
              </a:extLst>
            </p:cNvPr>
            <p:cNvSpPr/>
            <p:nvPr/>
          </p:nvSpPr>
          <p:spPr>
            <a:xfrm flipH="1">
              <a:off x="567690" y="6466841"/>
              <a:ext cx="1418590" cy="33347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C00000"/>
                  </a:solidFill>
                  <a:latin typeface="微软雅黑" panose="020B0503020204020204" pitchFamily="34" charset="-122"/>
                  <a:ea typeface="微软雅黑" panose="020B0503020204020204" pitchFamily="34" charset="-122"/>
                  <a:sym typeface="+mn-ea"/>
                </a:rPr>
                <a:t>360</a:t>
              </a:r>
              <a:r>
                <a:rPr lang="zh-CN" altLang="en-US" sz="1000" b="1" dirty="0">
                  <a:solidFill>
                    <a:srgbClr val="C00000"/>
                  </a:solidFill>
                  <a:latin typeface="微软雅黑" panose="020B0503020204020204" pitchFamily="34" charset="-122"/>
                  <a:ea typeface="微软雅黑" panose="020B0503020204020204" pitchFamily="34" charset="-122"/>
                  <a:sym typeface="+mn-ea"/>
                </a:rPr>
                <a:t>终端探针</a:t>
              </a:r>
            </a:p>
          </p:txBody>
        </p:sp>
        <p:sp>
          <p:nvSpPr>
            <p:cNvPr id="147" name="矩形 146">
              <a:extLst>
                <a:ext uri="{FF2B5EF4-FFF2-40B4-BE49-F238E27FC236}">
                  <a16:creationId xmlns:a16="http://schemas.microsoft.com/office/drawing/2014/main" id="{C189E3A5-4883-67D5-DFED-030726F674EF}"/>
                </a:ext>
              </a:extLst>
            </p:cNvPr>
            <p:cNvSpPr/>
            <p:nvPr/>
          </p:nvSpPr>
          <p:spPr>
            <a:xfrm>
              <a:off x="2966193" y="6511899"/>
              <a:ext cx="1128816" cy="3334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C00000"/>
                  </a:solidFill>
                  <a:latin typeface="微软雅黑" panose="020B0503020204020204" pitchFamily="34" charset="-122"/>
                  <a:ea typeface="微软雅黑" panose="020B0503020204020204" pitchFamily="34" charset="-122"/>
                  <a:sym typeface="+mn-ea"/>
                </a:rPr>
                <a:t>360</a:t>
              </a:r>
              <a:r>
                <a:rPr lang="zh-CN" altLang="en-US" sz="1000" b="1" dirty="0">
                  <a:solidFill>
                    <a:srgbClr val="C00000"/>
                  </a:solidFill>
                  <a:latin typeface="微软雅黑" panose="020B0503020204020204" pitchFamily="34" charset="-122"/>
                  <a:ea typeface="微软雅黑" panose="020B0503020204020204" pitchFamily="34" charset="-122"/>
                  <a:sym typeface="+mn-ea"/>
                </a:rPr>
                <a:t>服务器探针</a:t>
              </a:r>
            </a:p>
          </p:txBody>
        </p:sp>
        <p:pic>
          <p:nvPicPr>
            <p:cNvPr id="148" name="图片 147" descr="XDR">
              <a:extLst>
                <a:ext uri="{FF2B5EF4-FFF2-40B4-BE49-F238E27FC236}">
                  <a16:creationId xmlns:a16="http://schemas.microsoft.com/office/drawing/2014/main" id="{9ED04EAD-B54C-BB87-BE08-8F88645DABDF}"/>
                </a:ext>
              </a:extLst>
            </p:cNvPr>
            <p:cNvPicPr>
              <a:picLocks noChangeAspect="1"/>
            </p:cNvPicPr>
            <p:nvPr/>
          </p:nvPicPr>
          <p:blipFill>
            <a:blip r:embed="rId8"/>
            <a:stretch>
              <a:fillRect/>
            </a:stretch>
          </p:blipFill>
          <p:spPr>
            <a:xfrm>
              <a:off x="2069998" y="4215678"/>
              <a:ext cx="504190" cy="504190"/>
            </a:xfrm>
            <a:prstGeom prst="rect">
              <a:avLst/>
            </a:prstGeom>
          </p:spPr>
        </p:pic>
        <p:pic>
          <p:nvPicPr>
            <p:cNvPr id="149" name="图片 148" descr="互联网">
              <a:extLst>
                <a:ext uri="{FF2B5EF4-FFF2-40B4-BE49-F238E27FC236}">
                  <a16:creationId xmlns:a16="http://schemas.microsoft.com/office/drawing/2014/main" id="{67311A2A-4E51-788F-ABB6-C5887A694E47}"/>
                </a:ext>
              </a:extLst>
            </p:cNvPr>
            <p:cNvPicPr>
              <a:picLocks noChangeAspect="1"/>
            </p:cNvPicPr>
            <p:nvPr/>
          </p:nvPicPr>
          <p:blipFill>
            <a:blip r:embed="rId9"/>
            <a:stretch>
              <a:fillRect/>
            </a:stretch>
          </p:blipFill>
          <p:spPr>
            <a:xfrm>
              <a:off x="925420" y="1896387"/>
              <a:ext cx="504190" cy="504190"/>
            </a:xfrm>
            <a:prstGeom prst="rect">
              <a:avLst/>
            </a:prstGeom>
          </p:spPr>
        </p:pic>
        <p:pic>
          <p:nvPicPr>
            <p:cNvPr id="150" name="图片 149" descr="防火墙">
              <a:extLst>
                <a:ext uri="{FF2B5EF4-FFF2-40B4-BE49-F238E27FC236}">
                  <a16:creationId xmlns:a16="http://schemas.microsoft.com/office/drawing/2014/main" id="{E9F6113B-11EC-5A88-C73C-D6E30FCB3F4E}"/>
                </a:ext>
              </a:extLst>
            </p:cNvPr>
            <p:cNvPicPr>
              <a:picLocks noChangeAspect="1"/>
            </p:cNvPicPr>
            <p:nvPr/>
          </p:nvPicPr>
          <p:blipFill>
            <a:blip r:embed="rId10"/>
            <a:stretch>
              <a:fillRect/>
            </a:stretch>
          </p:blipFill>
          <p:spPr>
            <a:xfrm>
              <a:off x="911252" y="2840447"/>
              <a:ext cx="504190" cy="504190"/>
            </a:xfrm>
            <a:prstGeom prst="rect">
              <a:avLst/>
            </a:prstGeom>
          </p:spPr>
        </p:pic>
        <p:pic>
          <p:nvPicPr>
            <p:cNvPr id="151" name="图片 150" descr="核心交换机">
              <a:extLst>
                <a:ext uri="{FF2B5EF4-FFF2-40B4-BE49-F238E27FC236}">
                  <a16:creationId xmlns:a16="http://schemas.microsoft.com/office/drawing/2014/main" id="{CDEB99A8-A6A9-CFCB-9C51-EC1C1C109207}"/>
                </a:ext>
              </a:extLst>
            </p:cNvPr>
            <p:cNvPicPr>
              <a:picLocks noChangeAspect="1"/>
            </p:cNvPicPr>
            <p:nvPr/>
          </p:nvPicPr>
          <p:blipFill>
            <a:blip r:embed="rId11"/>
            <a:stretch>
              <a:fillRect/>
            </a:stretch>
          </p:blipFill>
          <p:spPr>
            <a:xfrm>
              <a:off x="909880" y="3685169"/>
              <a:ext cx="504190" cy="504190"/>
            </a:xfrm>
            <a:prstGeom prst="rect">
              <a:avLst/>
            </a:prstGeom>
          </p:spPr>
        </p:pic>
        <p:pic>
          <p:nvPicPr>
            <p:cNvPr id="152" name="图片 151" descr="核心交换机">
              <a:extLst>
                <a:ext uri="{FF2B5EF4-FFF2-40B4-BE49-F238E27FC236}">
                  <a16:creationId xmlns:a16="http://schemas.microsoft.com/office/drawing/2014/main" id="{664F79E0-30BF-FE65-EC85-B357F28B84B4}"/>
                </a:ext>
              </a:extLst>
            </p:cNvPr>
            <p:cNvPicPr>
              <a:picLocks noChangeAspect="1"/>
            </p:cNvPicPr>
            <p:nvPr/>
          </p:nvPicPr>
          <p:blipFill>
            <a:blip r:embed="rId11"/>
            <a:stretch>
              <a:fillRect/>
            </a:stretch>
          </p:blipFill>
          <p:spPr>
            <a:xfrm>
              <a:off x="3226187" y="3671421"/>
              <a:ext cx="504190" cy="504190"/>
            </a:xfrm>
            <a:prstGeom prst="rect">
              <a:avLst/>
            </a:prstGeom>
          </p:spPr>
        </p:pic>
        <p:pic>
          <p:nvPicPr>
            <p:cNvPr id="153" name="图片 152" descr="防火墙">
              <a:extLst>
                <a:ext uri="{FF2B5EF4-FFF2-40B4-BE49-F238E27FC236}">
                  <a16:creationId xmlns:a16="http://schemas.microsoft.com/office/drawing/2014/main" id="{AA37E49B-35C8-5A05-EF23-5A9D158BF0A9}"/>
                </a:ext>
              </a:extLst>
            </p:cNvPr>
            <p:cNvPicPr>
              <a:picLocks noChangeAspect="1"/>
            </p:cNvPicPr>
            <p:nvPr/>
          </p:nvPicPr>
          <p:blipFill>
            <a:blip r:embed="rId10"/>
            <a:stretch>
              <a:fillRect/>
            </a:stretch>
          </p:blipFill>
          <p:spPr>
            <a:xfrm>
              <a:off x="911542" y="4510421"/>
              <a:ext cx="504190" cy="504190"/>
            </a:xfrm>
            <a:prstGeom prst="rect">
              <a:avLst/>
            </a:prstGeom>
          </p:spPr>
        </p:pic>
        <p:pic>
          <p:nvPicPr>
            <p:cNvPr id="154" name="图片 153" descr="防火墙">
              <a:extLst>
                <a:ext uri="{FF2B5EF4-FFF2-40B4-BE49-F238E27FC236}">
                  <a16:creationId xmlns:a16="http://schemas.microsoft.com/office/drawing/2014/main" id="{0125FFD1-D2C5-EB9C-D900-870351190DE8}"/>
                </a:ext>
              </a:extLst>
            </p:cNvPr>
            <p:cNvPicPr>
              <a:picLocks noChangeAspect="1"/>
            </p:cNvPicPr>
            <p:nvPr/>
          </p:nvPicPr>
          <p:blipFill>
            <a:blip r:embed="rId10"/>
            <a:stretch>
              <a:fillRect/>
            </a:stretch>
          </p:blipFill>
          <p:spPr>
            <a:xfrm>
              <a:off x="3226832" y="4667942"/>
              <a:ext cx="504190" cy="504190"/>
            </a:xfrm>
            <a:prstGeom prst="rect">
              <a:avLst/>
            </a:prstGeom>
          </p:spPr>
        </p:pic>
        <p:pic>
          <p:nvPicPr>
            <p:cNvPr id="155" name="图片 154" descr="笔记本">
              <a:extLst>
                <a:ext uri="{FF2B5EF4-FFF2-40B4-BE49-F238E27FC236}">
                  <a16:creationId xmlns:a16="http://schemas.microsoft.com/office/drawing/2014/main" id="{AEDCD197-D57D-A57C-7B85-EFBEB4A586DF}"/>
                </a:ext>
              </a:extLst>
            </p:cNvPr>
            <p:cNvPicPr>
              <a:picLocks noChangeAspect="1"/>
            </p:cNvPicPr>
            <p:nvPr/>
          </p:nvPicPr>
          <p:blipFill>
            <a:blip r:embed="rId6"/>
            <a:stretch>
              <a:fillRect/>
            </a:stretch>
          </p:blipFill>
          <p:spPr>
            <a:xfrm>
              <a:off x="1668669" y="5857319"/>
              <a:ext cx="504000" cy="504000"/>
            </a:xfrm>
            <a:prstGeom prst="rect">
              <a:avLst/>
            </a:prstGeom>
          </p:spPr>
        </p:pic>
        <p:pic>
          <p:nvPicPr>
            <p:cNvPr id="156" name="图片 155" descr="360终端安全管理系统">
              <a:extLst>
                <a:ext uri="{FF2B5EF4-FFF2-40B4-BE49-F238E27FC236}">
                  <a16:creationId xmlns:a16="http://schemas.microsoft.com/office/drawing/2014/main" id="{C4D1D0E0-3622-76CC-51B1-3DD9A10F3170}"/>
                </a:ext>
              </a:extLst>
            </p:cNvPr>
            <p:cNvPicPr>
              <a:picLocks noChangeAspect="1"/>
            </p:cNvPicPr>
            <p:nvPr/>
          </p:nvPicPr>
          <p:blipFill>
            <a:blip r:embed="rId7"/>
            <a:stretch>
              <a:fillRect/>
            </a:stretch>
          </p:blipFill>
          <p:spPr>
            <a:xfrm>
              <a:off x="1746288" y="5920409"/>
              <a:ext cx="324000" cy="324000"/>
            </a:xfrm>
            <a:prstGeom prst="rect">
              <a:avLst/>
            </a:prstGeom>
          </p:spPr>
        </p:pic>
        <p:sp>
          <p:nvSpPr>
            <p:cNvPr id="157" name="文本框 52">
              <a:extLst>
                <a:ext uri="{FF2B5EF4-FFF2-40B4-BE49-F238E27FC236}">
                  <a16:creationId xmlns:a16="http://schemas.microsoft.com/office/drawing/2014/main" id="{EAB9DC50-71CE-8473-A495-C609D6CBBB91}"/>
                </a:ext>
              </a:extLst>
            </p:cNvPr>
            <p:cNvSpPr txBox="1"/>
            <p:nvPr/>
          </p:nvSpPr>
          <p:spPr>
            <a:xfrm>
              <a:off x="1743031" y="6221301"/>
              <a:ext cx="45630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PC</a:t>
              </a:r>
              <a:endParaRPr lang="zh-CN" altLang="en-US" sz="1400" dirty="0"/>
            </a:p>
          </p:txBody>
        </p:sp>
        <p:sp>
          <p:nvSpPr>
            <p:cNvPr id="158" name="矩形 157">
              <a:extLst>
                <a:ext uri="{FF2B5EF4-FFF2-40B4-BE49-F238E27FC236}">
                  <a16:creationId xmlns:a16="http://schemas.microsoft.com/office/drawing/2014/main" id="{D595ED9D-A05E-B664-1B28-1138412E2281}"/>
                </a:ext>
              </a:extLst>
            </p:cNvPr>
            <p:cNvSpPr/>
            <p:nvPr/>
          </p:nvSpPr>
          <p:spPr>
            <a:xfrm>
              <a:off x="2366968" y="1942260"/>
              <a:ext cx="1797846" cy="345267"/>
            </a:xfrm>
            <a:prstGeom prst="rect">
              <a:avLst/>
            </a:prstGeom>
            <a:solidFill>
              <a:schemeClr val="accent1">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457200"/>
              <a:r>
                <a:rPr kumimoji="1" lang="en-US" altLang="zh-CN" sz="1400" b="1" kern="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DMZ</a:t>
              </a:r>
              <a:r>
                <a:rPr kumimoji="1" lang="zh-CN" altLang="en-US" sz="1400" b="1" kern="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区</a:t>
              </a:r>
            </a:p>
          </p:txBody>
        </p:sp>
        <p:sp>
          <p:nvSpPr>
            <p:cNvPr id="159" name="矩形 158">
              <a:extLst>
                <a:ext uri="{FF2B5EF4-FFF2-40B4-BE49-F238E27FC236}">
                  <a16:creationId xmlns:a16="http://schemas.microsoft.com/office/drawing/2014/main" id="{64E0FB02-2BDA-2775-641D-DFF8ADA9C541}"/>
                </a:ext>
              </a:extLst>
            </p:cNvPr>
            <p:cNvSpPr/>
            <p:nvPr/>
          </p:nvSpPr>
          <p:spPr>
            <a:xfrm>
              <a:off x="2366646" y="2284295"/>
              <a:ext cx="1798168" cy="1234092"/>
            </a:xfrm>
            <a:prstGeom prst="rect">
              <a:avLst/>
            </a:prstGeom>
            <a:noFill/>
            <a:ln>
              <a:solidFill>
                <a:srgbClr val="70D0B5"/>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60" name="矩形 159">
              <a:extLst>
                <a:ext uri="{FF2B5EF4-FFF2-40B4-BE49-F238E27FC236}">
                  <a16:creationId xmlns:a16="http://schemas.microsoft.com/office/drawing/2014/main" id="{D92292B5-5C0E-AF15-1872-2B21C8B96FBA}"/>
                </a:ext>
              </a:extLst>
            </p:cNvPr>
            <p:cNvSpPr/>
            <p:nvPr/>
          </p:nvSpPr>
          <p:spPr>
            <a:xfrm>
              <a:off x="2905521" y="3269482"/>
              <a:ext cx="1169729" cy="33347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C00000"/>
                  </a:solidFill>
                  <a:latin typeface="微软雅黑" panose="020B0503020204020204" pitchFamily="34" charset="-122"/>
                  <a:ea typeface="微软雅黑" panose="020B0503020204020204" pitchFamily="34" charset="-122"/>
                  <a:sym typeface="+mn-ea"/>
                </a:rPr>
                <a:t>360</a:t>
              </a:r>
              <a:r>
                <a:rPr lang="zh-CN" altLang="en-US" sz="1000" b="1" dirty="0">
                  <a:solidFill>
                    <a:srgbClr val="C00000"/>
                  </a:solidFill>
                  <a:latin typeface="微软雅黑" panose="020B0503020204020204" pitchFamily="34" charset="-122"/>
                  <a:ea typeface="微软雅黑" panose="020B0503020204020204" pitchFamily="34" charset="-122"/>
                  <a:sym typeface="+mn-ea"/>
                </a:rPr>
                <a:t> 浏览器探针</a:t>
              </a:r>
            </a:p>
          </p:txBody>
        </p:sp>
        <p:grpSp>
          <p:nvGrpSpPr>
            <p:cNvPr id="161" name="组合 160">
              <a:extLst>
                <a:ext uri="{FF2B5EF4-FFF2-40B4-BE49-F238E27FC236}">
                  <a16:creationId xmlns:a16="http://schemas.microsoft.com/office/drawing/2014/main" id="{C2B81369-9725-E1BD-1C75-3E33232E70B2}"/>
                </a:ext>
              </a:extLst>
            </p:cNvPr>
            <p:cNvGrpSpPr/>
            <p:nvPr/>
          </p:nvGrpSpPr>
          <p:grpSpPr>
            <a:xfrm>
              <a:off x="3497580" y="2839085"/>
              <a:ext cx="459105" cy="504190"/>
              <a:chOff x="5560" y="4471"/>
              <a:chExt cx="723" cy="794"/>
            </a:xfrm>
          </p:grpSpPr>
          <p:pic>
            <p:nvPicPr>
              <p:cNvPr id="172" name="图片 171" descr="数据库服务器">
                <a:extLst>
                  <a:ext uri="{FF2B5EF4-FFF2-40B4-BE49-F238E27FC236}">
                    <a16:creationId xmlns:a16="http://schemas.microsoft.com/office/drawing/2014/main" id="{9542A851-3FEE-C311-EC75-3D39EBB0B05E}"/>
                  </a:ext>
                </a:extLst>
              </p:cNvPr>
              <p:cNvPicPr>
                <a:picLocks noChangeAspect="1"/>
              </p:cNvPicPr>
              <p:nvPr/>
            </p:nvPicPr>
            <p:blipFill>
              <a:blip r:embed="rId4"/>
              <a:stretch>
                <a:fillRect/>
              </a:stretch>
            </p:blipFill>
            <p:spPr>
              <a:xfrm>
                <a:off x="5560" y="4471"/>
                <a:ext cx="723" cy="794"/>
              </a:xfrm>
              <a:prstGeom prst="rect">
                <a:avLst/>
              </a:prstGeom>
            </p:spPr>
          </p:pic>
          <p:pic>
            <p:nvPicPr>
              <p:cNvPr id="173" name="图片 172" descr="360终端安全管理系统">
                <a:extLst>
                  <a:ext uri="{FF2B5EF4-FFF2-40B4-BE49-F238E27FC236}">
                    <a16:creationId xmlns:a16="http://schemas.microsoft.com/office/drawing/2014/main" id="{FABDE710-6C5C-6857-C02B-83395BC2A0F6}"/>
                  </a:ext>
                </a:extLst>
              </p:cNvPr>
              <p:cNvPicPr>
                <a:picLocks noChangeAspect="1"/>
              </p:cNvPicPr>
              <p:nvPr/>
            </p:nvPicPr>
            <p:blipFill>
              <a:blip r:embed="rId5"/>
              <a:stretch>
                <a:fillRect/>
              </a:stretch>
            </p:blipFill>
            <p:spPr>
              <a:xfrm>
                <a:off x="5770" y="4653"/>
                <a:ext cx="476" cy="567"/>
              </a:xfrm>
              <a:prstGeom prst="rect">
                <a:avLst/>
              </a:prstGeom>
            </p:spPr>
          </p:pic>
        </p:grpSp>
        <p:grpSp>
          <p:nvGrpSpPr>
            <p:cNvPr id="162" name="组合 161">
              <a:extLst>
                <a:ext uri="{FF2B5EF4-FFF2-40B4-BE49-F238E27FC236}">
                  <a16:creationId xmlns:a16="http://schemas.microsoft.com/office/drawing/2014/main" id="{CA3184ED-1912-0029-8657-8A33FFA7DADA}"/>
                </a:ext>
              </a:extLst>
            </p:cNvPr>
            <p:cNvGrpSpPr/>
            <p:nvPr/>
          </p:nvGrpSpPr>
          <p:grpSpPr>
            <a:xfrm>
              <a:off x="3497580" y="2253615"/>
              <a:ext cx="435610" cy="504190"/>
              <a:chOff x="5508" y="3549"/>
              <a:chExt cx="686" cy="794"/>
            </a:xfrm>
          </p:grpSpPr>
          <p:pic>
            <p:nvPicPr>
              <p:cNvPr id="170" name="图片 169" descr="数据库服务器">
                <a:extLst>
                  <a:ext uri="{FF2B5EF4-FFF2-40B4-BE49-F238E27FC236}">
                    <a16:creationId xmlns:a16="http://schemas.microsoft.com/office/drawing/2014/main" id="{EF61A7B7-F5DE-121F-363A-1554E6932F7B}"/>
                  </a:ext>
                </a:extLst>
              </p:cNvPr>
              <p:cNvPicPr>
                <a:picLocks noChangeAspect="1"/>
              </p:cNvPicPr>
              <p:nvPr/>
            </p:nvPicPr>
            <p:blipFill>
              <a:blip r:embed="rId4"/>
              <a:stretch>
                <a:fillRect/>
              </a:stretch>
            </p:blipFill>
            <p:spPr>
              <a:xfrm>
                <a:off x="5508" y="3549"/>
                <a:ext cx="667" cy="794"/>
              </a:xfrm>
              <a:prstGeom prst="rect">
                <a:avLst/>
              </a:prstGeom>
            </p:spPr>
          </p:pic>
          <p:pic>
            <p:nvPicPr>
              <p:cNvPr id="171" name="图片 170" descr="360终端安全管理系统">
                <a:extLst>
                  <a:ext uri="{FF2B5EF4-FFF2-40B4-BE49-F238E27FC236}">
                    <a16:creationId xmlns:a16="http://schemas.microsoft.com/office/drawing/2014/main" id="{FAD80C1E-A56C-D034-426B-F5E3527D6BF7}"/>
                  </a:ext>
                </a:extLst>
              </p:cNvPr>
              <p:cNvPicPr>
                <a:picLocks noChangeAspect="1"/>
              </p:cNvPicPr>
              <p:nvPr/>
            </p:nvPicPr>
            <p:blipFill>
              <a:blip r:embed="rId5"/>
              <a:stretch>
                <a:fillRect/>
              </a:stretch>
            </p:blipFill>
            <p:spPr>
              <a:xfrm>
                <a:off x="5718" y="3731"/>
                <a:ext cx="476" cy="567"/>
              </a:xfrm>
              <a:prstGeom prst="rect">
                <a:avLst/>
              </a:prstGeom>
            </p:spPr>
          </p:pic>
        </p:grpSp>
        <p:sp>
          <p:nvSpPr>
            <p:cNvPr id="163" name="任意多边形 162">
              <a:extLst>
                <a:ext uri="{FF2B5EF4-FFF2-40B4-BE49-F238E27FC236}">
                  <a16:creationId xmlns:a16="http://schemas.microsoft.com/office/drawing/2014/main" id="{F26E1204-6DAF-37DE-0B7F-112A4E7832EA}"/>
                </a:ext>
              </a:extLst>
            </p:cNvPr>
            <p:cNvSpPr/>
            <p:nvPr/>
          </p:nvSpPr>
          <p:spPr>
            <a:xfrm>
              <a:off x="2282190" y="3380105"/>
              <a:ext cx="636270" cy="861695"/>
            </a:xfrm>
            <a:custGeom>
              <a:avLst/>
              <a:gdLst>
                <a:gd name="connisteX0" fmla="*/ 636270 w 636270"/>
                <a:gd name="connsiteY0" fmla="*/ 0 h 861695"/>
                <a:gd name="connisteX1" fmla="*/ 0 w 636270"/>
                <a:gd name="connsiteY1" fmla="*/ 0 h 861695"/>
                <a:gd name="connisteX2" fmla="*/ 0 w 636270"/>
                <a:gd name="connsiteY2" fmla="*/ 861695 h 861695"/>
              </a:gdLst>
              <a:ahLst/>
              <a:cxnLst>
                <a:cxn ang="0">
                  <a:pos x="connisteX0" y="connsiteY0"/>
                </a:cxn>
                <a:cxn ang="0">
                  <a:pos x="connisteX1" y="connsiteY1"/>
                </a:cxn>
                <a:cxn ang="0">
                  <a:pos x="connisteX2" y="connsiteY2"/>
                </a:cxn>
              </a:cxnLst>
              <a:rect l="l" t="t" r="r" b="b"/>
              <a:pathLst>
                <a:path w="636270" h="861695">
                  <a:moveTo>
                    <a:pt x="636270" y="0"/>
                  </a:moveTo>
                  <a:lnTo>
                    <a:pt x="0" y="0"/>
                  </a:lnTo>
                  <a:lnTo>
                    <a:pt x="0" y="861695"/>
                  </a:lnTo>
                </a:path>
              </a:pathLst>
            </a:custGeom>
            <a:ln w="19050">
              <a:solidFill>
                <a:srgbClr val="C00000"/>
              </a:solidFill>
              <a:prstDash val="dash"/>
              <a:headEnd type="none"/>
              <a:tailEnd type="none"/>
            </a:ln>
          </p:spPr>
          <p:style>
            <a:lnRef idx="1">
              <a:schemeClr val="accent2"/>
            </a:lnRef>
            <a:fillRef idx="0">
              <a:schemeClr val="accent2"/>
            </a:fillRef>
            <a:effectRef idx="0">
              <a:schemeClr val="accent2"/>
            </a:effectRef>
            <a:fontRef idx="minor">
              <a:schemeClr val="tx1"/>
            </a:fontRef>
          </p:style>
          <p:txBody>
            <a:bodyPr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kumimoji="1" lang="zh-CN" altLang="en-US" sz="400" b="1" kern="0" dirty="0">
                <a:solidFill>
                  <a:srgbClr val="4BB8B5"/>
                </a:solidFill>
                <a:latin typeface="微软雅黑" panose="020B0503020204020204" pitchFamily="34" charset="-122"/>
                <a:ea typeface="微软雅黑" panose="020B0503020204020204" pitchFamily="34" charset="-122"/>
              </a:endParaRPr>
            </a:p>
          </p:txBody>
        </p:sp>
        <p:sp>
          <p:nvSpPr>
            <p:cNvPr id="164" name="任意多边形 163">
              <a:extLst>
                <a:ext uri="{FF2B5EF4-FFF2-40B4-BE49-F238E27FC236}">
                  <a16:creationId xmlns:a16="http://schemas.microsoft.com/office/drawing/2014/main" id="{FB4B6704-0C72-88B4-9FBC-2F906EB4C3B6}"/>
                </a:ext>
              </a:extLst>
            </p:cNvPr>
            <p:cNvSpPr/>
            <p:nvPr/>
          </p:nvSpPr>
          <p:spPr>
            <a:xfrm>
              <a:off x="1733550" y="5474335"/>
              <a:ext cx="548640" cy="1113155"/>
            </a:xfrm>
            <a:custGeom>
              <a:avLst/>
              <a:gdLst>
                <a:gd name="connisteX0" fmla="*/ 0 w 548640"/>
                <a:gd name="connsiteY0" fmla="*/ 1674495 h 1674495"/>
                <a:gd name="connisteX1" fmla="*/ 548640 w 548640"/>
                <a:gd name="connsiteY1" fmla="*/ 1674495 h 1674495"/>
                <a:gd name="connisteX2" fmla="*/ 548640 w 548640"/>
                <a:gd name="connsiteY2" fmla="*/ 0 h 1674495"/>
              </a:gdLst>
              <a:ahLst/>
              <a:cxnLst>
                <a:cxn ang="0">
                  <a:pos x="connisteX0" y="connsiteY0"/>
                </a:cxn>
                <a:cxn ang="0">
                  <a:pos x="connisteX1" y="connsiteY1"/>
                </a:cxn>
                <a:cxn ang="0">
                  <a:pos x="connisteX2" y="connsiteY2"/>
                </a:cxn>
              </a:cxnLst>
              <a:rect l="l" t="t" r="r" b="b"/>
              <a:pathLst>
                <a:path w="548640" h="1674495">
                  <a:moveTo>
                    <a:pt x="0" y="1674495"/>
                  </a:moveTo>
                  <a:lnTo>
                    <a:pt x="548640" y="1674495"/>
                  </a:lnTo>
                  <a:lnTo>
                    <a:pt x="548640" y="0"/>
                  </a:lnTo>
                </a:path>
              </a:pathLst>
            </a:custGeom>
            <a:ln w="19050">
              <a:solidFill>
                <a:srgbClr val="C00000"/>
              </a:solidFill>
              <a:prstDash val="dash"/>
              <a:headEnd type="none"/>
              <a:tailEnd type="none"/>
            </a:ln>
          </p:spPr>
          <p:style>
            <a:lnRef idx="1">
              <a:schemeClr val="accent2"/>
            </a:lnRef>
            <a:fillRef idx="0">
              <a:schemeClr val="accent2"/>
            </a:fillRef>
            <a:effectRef idx="0">
              <a:schemeClr val="accent2"/>
            </a:effectRef>
            <a:fontRef idx="minor">
              <a:schemeClr val="tx1"/>
            </a:fontRef>
          </p:style>
          <p:txBody>
            <a:bodyPr vert="horz" wrap="square"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buClrTx/>
                <a:buSzTx/>
                <a:buFontTx/>
              </a:pPr>
              <a:endParaRPr kumimoji="1" lang="zh-CN" altLang="en-US" sz="400" b="1" kern="0" dirty="0">
                <a:solidFill>
                  <a:srgbClr val="4BB8B5"/>
                </a:solidFill>
                <a:latin typeface="微软雅黑" panose="020B0503020204020204" pitchFamily="34" charset="-122"/>
                <a:ea typeface="微软雅黑" panose="020B0503020204020204" pitchFamily="34" charset="-122"/>
                <a:sym typeface="+mn-ea"/>
              </a:endParaRPr>
            </a:p>
          </p:txBody>
        </p:sp>
        <p:sp>
          <p:nvSpPr>
            <p:cNvPr id="165" name="任意多边形 164">
              <a:extLst>
                <a:ext uri="{FF2B5EF4-FFF2-40B4-BE49-F238E27FC236}">
                  <a16:creationId xmlns:a16="http://schemas.microsoft.com/office/drawing/2014/main" id="{D02D794A-091F-4408-41F9-B6B08AE77A18}"/>
                </a:ext>
              </a:extLst>
            </p:cNvPr>
            <p:cNvSpPr/>
            <p:nvPr/>
          </p:nvSpPr>
          <p:spPr>
            <a:xfrm>
              <a:off x="2421890" y="5474335"/>
              <a:ext cx="588010" cy="1108075"/>
            </a:xfrm>
            <a:custGeom>
              <a:avLst/>
              <a:gdLst>
                <a:gd name="connisteX0" fmla="*/ 588010 w 588010"/>
                <a:gd name="connsiteY0" fmla="*/ 1635760 h 1635760"/>
                <a:gd name="connisteX1" fmla="*/ 0 w 588010"/>
                <a:gd name="connsiteY1" fmla="*/ 1635760 h 1635760"/>
                <a:gd name="connisteX2" fmla="*/ 0 w 588010"/>
                <a:gd name="connsiteY2" fmla="*/ 0 h 1635760"/>
              </a:gdLst>
              <a:ahLst/>
              <a:cxnLst>
                <a:cxn ang="0">
                  <a:pos x="connisteX0" y="connsiteY0"/>
                </a:cxn>
                <a:cxn ang="0">
                  <a:pos x="connisteX1" y="connsiteY1"/>
                </a:cxn>
                <a:cxn ang="0">
                  <a:pos x="connisteX2" y="connsiteY2"/>
                </a:cxn>
              </a:cxnLst>
              <a:rect l="l" t="t" r="r" b="b"/>
              <a:pathLst>
                <a:path w="588010" h="1635760">
                  <a:moveTo>
                    <a:pt x="588010" y="1635760"/>
                  </a:moveTo>
                  <a:lnTo>
                    <a:pt x="0" y="1635760"/>
                  </a:lnTo>
                  <a:lnTo>
                    <a:pt x="0" y="0"/>
                  </a:lnTo>
                </a:path>
              </a:pathLst>
            </a:custGeom>
            <a:ln w="19050">
              <a:solidFill>
                <a:srgbClr val="C00000"/>
              </a:solidFill>
              <a:prstDash val="dash"/>
              <a:headEnd type="none"/>
              <a:tailEnd type="none"/>
            </a:ln>
          </p:spPr>
          <p:style>
            <a:lnRef idx="1">
              <a:schemeClr val="accent2"/>
            </a:lnRef>
            <a:fillRef idx="0">
              <a:schemeClr val="accent2"/>
            </a:fillRef>
            <a:effectRef idx="0">
              <a:schemeClr val="accent2"/>
            </a:effectRef>
            <a:fontRef idx="minor">
              <a:schemeClr val="tx1"/>
            </a:fontRef>
          </p:style>
          <p:txBody>
            <a:bodyPr vert="horz" wrap="square"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buClrTx/>
                <a:buSzTx/>
                <a:buFontTx/>
              </a:pPr>
              <a:endParaRPr kumimoji="1" lang="zh-CN" altLang="en-US" sz="400" b="1" kern="0" dirty="0">
                <a:solidFill>
                  <a:srgbClr val="4BB8B5"/>
                </a:solidFill>
                <a:latin typeface="微软雅黑" panose="020B0503020204020204" pitchFamily="34" charset="-122"/>
                <a:ea typeface="微软雅黑" panose="020B0503020204020204" pitchFamily="34" charset="-122"/>
                <a:sym typeface="+mn-ea"/>
              </a:endParaRPr>
            </a:p>
          </p:txBody>
        </p:sp>
        <p:sp>
          <p:nvSpPr>
            <p:cNvPr id="166" name="任意多边形 165">
              <a:extLst>
                <a:ext uri="{FF2B5EF4-FFF2-40B4-BE49-F238E27FC236}">
                  <a16:creationId xmlns:a16="http://schemas.microsoft.com/office/drawing/2014/main" id="{E2D9BAFF-64DF-601C-7A95-82032C05F724}"/>
                </a:ext>
              </a:extLst>
            </p:cNvPr>
            <p:cNvSpPr/>
            <p:nvPr/>
          </p:nvSpPr>
          <p:spPr>
            <a:xfrm>
              <a:off x="3276600" y="2505075"/>
              <a:ext cx="254000" cy="622300"/>
            </a:xfrm>
            <a:custGeom>
              <a:avLst/>
              <a:gdLst>
                <a:gd name="connisteX0" fmla="*/ 241300 w 254000"/>
                <a:gd name="connsiteY0" fmla="*/ 0 h 622300"/>
                <a:gd name="connisteX1" fmla="*/ 0 w 254000"/>
                <a:gd name="connsiteY1" fmla="*/ 0 h 622300"/>
                <a:gd name="connisteX2" fmla="*/ 0 w 254000"/>
                <a:gd name="connsiteY2" fmla="*/ 622300 h 622300"/>
                <a:gd name="connisteX3" fmla="*/ 254000 w 254000"/>
                <a:gd name="connsiteY3" fmla="*/ 622300 h 622300"/>
              </a:gdLst>
              <a:ahLst/>
              <a:cxnLst>
                <a:cxn ang="0">
                  <a:pos x="connisteX0" y="connsiteY0"/>
                </a:cxn>
                <a:cxn ang="0">
                  <a:pos x="connisteX1" y="connsiteY1"/>
                </a:cxn>
                <a:cxn ang="0">
                  <a:pos x="connisteX2" y="connsiteY2"/>
                </a:cxn>
                <a:cxn ang="0">
                  <a:pos x="connisteX3" y="connsiteY3"/>
                </a:cxn>
              </a:cxnLst>
              <a:rect l="l" t="t" r="r" b="b"/>
              <a:pathLst>
                <a:path w="254000" h="622300">
                  <a:moveTo>
                    <a:pt x="241300" y="0"/>
                  </a:moveTo>
                  <a:lnTo>
                    <a:pt x="0" y="0"/>
                  </a:lnTo>
                  <a:lnTo>
                    <a:pt x="0" y="622300"/>
                  </a:lnTo>
                  <a:lnTo>
                    <a:pt x="254000" y="622300"/>
                  </a:lnTo>
                </a:path>
              </a:pathLst>
            </a:custGeom>
          </p:spPr>
          <p:style>
            <a:lnRef idx="3">
              <a:schemeClr val="accent1"/>
            </a:lnRef>
            <a:fillRef idx="0">
              <a:schemeClr val="accent1"/>
            </a:fillRef>
            <a:effectRef idx="2">
              <a:schemeClr val="accent1"/>
            </a:effectRef>
            <a:fontRef idx="minor">
              <a:schemeClr val="tx1"/>
            </a:fontRef>
          </p:style>
          <p:txBody>
            <a:bodyPr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kumimoji="1" lang="zh-CN" altLang="en-US" sz="400" b="1" kern="0" dirty="0">
                <a:solidFill>
                  <a:srgbClr val="4BB8B5"/>
                </a:solidFill>
                <a:latin typeface="微软雅黑" panose="020B0503020204020204" pitchFamily="34" charset="-122"/>
                <a:ea typeface="微软雅黑" panose="020B0503020204020204" pitchFamily="34" charset="-122"/>
              </a:endParaRPr>
            </a:p>
          </p:txBody>
        </p:sp>
        <p:cxnSp>
          <p:nvCxnSpPr>
            <p:cNvPr id="167" name="直接连接符 166">
              <a:extLst>
                <a:ext uri="{FF2B5EF4-FFF2-40B4-BE49-F238E27FC236}">
                  <a16:creationId xmlns:a16="http://schemas.microsoft.com/office/drawing/2014/main" id="{F444BE9B-5435-E6DF-1445-2E8C1279930B}"/>
                </a:ext>
              </a:extLst>
            </p:cNvPr>
            <p:cNvCxnSpPr>
              <a:stCxn id="121" idx="3"/>
            </p:cNvCxnSpPr>
            <p:nvPr/>
          </p:nvCxnSpPr>
          <p:spPr>
            <a:xfrm>
              <a:off x="2874645" y="2743835"/>
              <a:ext cx="408305" cy="0"/>
            </a:xfrm>
            <a:prstGeom prst="line">
              <a:avLst/>
            </a:prstGeom>
          </p:spPr>
          <p:style>
            <a:lnRef idx="3">
              <a:schemeClr val="accent1"/>
            </a:lnRef>
            <a:fillRef idx="0">
              <a:schemeClr val="accent1"/>
            </a:fillRef>
            <a:effectRef idx="2">
              <a:schemeClr val="accent1"/>
            </a:effectRef>
            <a:fontRef idx="minor">
              <a:schemeClr val="tx1"/>
            </a:fontRef>
          </p:style>
        </p:cxnSp>
        <p:sp>
          <p:nvSpPr>
            <p:cNvPr id="168" name="任意多边形 167">
              <a:extLst>
                <a:ext uri="{FF2B5EF4-FFF2-40B4-BE49-F238E27FC236}">
                  <a16:creationId xmlns:a16="http://schemas.microsoft.com/office/drawing/2014/main" id="{66A4B98A-E3DA-21A1-1150-91E6A778A1B6}"/>
                </a:ext>
              </a:extLst>
            </p:cNvPr>
            <p:cNvSpPr/>
            <p:nvPr/>
          </p:nvSpPr>
          <p:spPr>
            <a:xfrm>
              <a:off x="1593850" y="2701925"/>
              <a:ext cx="882650" cy="469900"/>
            </a:xfrm>
            <a:custGeom>
              <a:avLst/>
              <a:gdLst>
                <a:gd name="connisteX0" fmla="*/ 0 w 882650"/>
                <a:gd name="connsiteY0" fmla="*/ 469900 h 469900"/>
                <a:gd name="connisteX1" fmla="*/ 508000 w 882650"/>
                <a:gd name="connsiteY1" fmla="*/ 469900 h 469900"/>
                <a:gd name="connisteX2" fmla="*/ 508000 w 882650"/>
                <a:gd name="connsiteY2" fmla="*/ 0 h 469900"/>
                <a:gd name="connisteX3" fmla="*/ 882650 w 882650"/>
                <a:gd name="connsiteY3" fmla="*/ 0 h 469900"/>
              </a:gdLst>
              <a:ahLst/>
              <a:cxnLst>
                <a:cxn ang="0">
                  <a:pos x="connisteX0" y="connsiteY0"/>
                </a:cxn>
                <a:cxn ang="0">
                  <a:pos x="connisteX1" y="connsiteY1"/>
                </a:cxn>
                <a:cxn ang="0">
                  <a:pos x="connisteX2" y="connsiteY2"/>
                </a:cxn>
                <a:cxn ang="0">
                  <a:pos x="connisteX3" y="connsiteY3"/>
                </a:cxn>
              </a:cxnLst>
              <a:rect l="l" t="t" r="r" b="b"/>
              <a:pathLst>
                <a:path w="882650" h="469900">
                  <a:moveTo>
                    <a:pt x="0" y="469900"/>
                  </a:moveTo>
                  <a:lnTo>
                    <a:pt x="508000" y="469900"/>
                  </a:lnTo>
                  <a:lnTo>
                    <a:pt x="508000" y="0"/>
                  </a:lnTo>
                  <a:lnTo>
                    <a:pt x="882650" y="0"/>
                  </a:lnTo>
                </a:path>
              </a:pathLst>
            </a:custGeom>
          </p:spPr>
          <p:style>
            <a:lnRef idx="3">
              <a:schemeClr val="accent1"/>
            </a:lnRef>
            <a:fillRef idx="0">
              <a:schemeClr val="accent1"/>
            </a:fillRef>
            <a:effectRef idx="2">
              <a:schemeClr val="accent1"/>
            </a:effectRef>
            <a:fontRef idx="minor">
              <a:schemeClr val="tx1"/>
            </a:fontRef>
          </p:style>
          <p:txBody>
            <a:bodyPr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endParaRPr kumimoji="1" lang="zh-CN" altLang="en-US" sz="400" b="1" kern="0" dirty="0">
                <a:solidFill>
                  <a:srgbClr val="4BB8B5"/>
                </a:solidFill>
                <a:latin typeface="微软雅黑" panose="020B0503020204020204" pitchFamily="34" charset="-122"/>
                <a:ea typeface="微软雅黑" panose="020B0503020204020204" pitchFamily="34" charset="-122"/>
              </a:endParaRPr>
            </a:p>
          </p:txBody>
        </p:sp>
        <p:sp>
          <p:nvSpPr>
            <p:cNvPr id="169" name="文本框 64">
              <a:extLst>
                <a:ext uri="{FF2B5EF4-FFF2-40B4-BE49-F238E27FC236}">
                  <a16:creationId xmlns:a16="http://schemas.microsoft.com/office/drawing/2014/main" id="{C8359C12-CDA4-29FF-356C-8FB2858E234A}"/>
                </a:ext>
              </a:extLst>
            </p:cNvPr>
            <p:cNvSpPr txBox="1"/>
            <p:nvPr/>
          </p:nvSpPr>
          <p:spPr>
            <a:xfrm>
              <a:off x="1713865" y="4585970"/>
              <a:ext cx="1637030" cy="89979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000" b="1" dirty="0">
                  <a:solidFill>
                    <a:srgbClr val="C00000"/>
                  </a:solidFill>
                  <a:latin typeface="微软雅黑" panose="020B0503020204020204" pitchFamily="34" charset="-122"/>
                  <a:ea typeface="微软雅黑" panose="020B0503020204020204" pitchFamily="34" charset="-122"/>
                  <a:sym typeface="+mn-ea"/>
                </a:rPr>
                <a:t>   态势感知一体机</a:t>
              </a:r>
              <a:endParaRPr lang="en-US" altLang="zh-CN" sz="1000" b="1" dirty="0">
                <a:solidFill>
                  <a:srgbClr val="C00000"/>
                </a:solidFill>
                <a:latin typeface="微软雅黑" panose="020B0503020204020204" pitchFamily="34" charset="-122"/>
                <a:ea typeface="微软雅黑" panose="020B0503020204020204" pitchFamily="34" charset="-122"/>
                <a:sym typeface="+mn-ea"/>
              </a:endParaRPr>
            </a:p>
            <a:p>
              <a:pPr marL="171450" indent="-171450" algn="l">
                <a:buFont typeface="Arial" panose="020B0604020202020204" pitchFamily="34" charset="0"/>
                <a:buChar char="•"/>
              </a:pPr>
              <a:r>
                <a:rPr lang="zh-CN" altLang="en-US" sz="1000" dirty="0">
                  <a:solidFill>
                    <a:srgbClr val="C00000"/>
                  </a:solidFill>
                  <a:latin typeface="微软雅黑" panose="020B0503020204020204" pitchFamily="34" charset="-122"/>
                  <a:ea typeface="微软雅黑" panose="020B0503020204020204" pitchFamily="34" charset="-122"/>
                  <a:sym typeface="+mn-ea"/>
                </a:rPr>
                <a:t>流量威胁检测</a:t>
              </a:r>
              <a:endParaRPr lang="zh-CN" altLang="en-US" sz="1000" dirty="0">
                <a:solidFill>
                  <a:srgbClr val="C00000"/>
                </a:solidFill>
                <a:latin typeface="微软雅黑" panose="020B0503020204020204" pitchFamily="34" charset="-122"/>
                <a:ea typeface="微软雅黑" panose="020B0503020204020204" pitchFamily="34" charset="-122"/>
              </a:endParaRPr>
            </a:p>
            <a:p>
              <a:pPr marL="171450" indent="-171450" algn="l">
                <a:buFont typeface="Arial" panose="020B0604020202020204" pitchFamily="34" charset="0"/>
                <a:buChar char="•"/>
              </a:pPr>
              <a:r>
                <a:rPr lang="zh-CN" altLang="en-US" sz="1000" dirty="0">
                  <a:solidFill>
                    <a:srgbClr val="C00000"/>
                  </a:solidFill>
                  <a:latin typeface="微软雅黑" panose="020B0503020204020204" pitchFamily="34" charset="-122"/>
                  <a:ea typeface="微软雅黑" panose="020B0503020204020204" pitchFamily="34" charset="-122"/>
                  <a:sym typeface="+mn-ea"/>
                </a:rPr>
                <a:t>资产发现与管理</a:t>
              </a:r>
              <a:endParaRPr lang="zh-CN" altLang="en-US" sz="1000" dirty="0">
                <a:solidFill>
                  <a:srgbClr val="C00000"/>
                </a:solidFill>
                <a:latin typeface="微软雅黑" panose="020B0503020204020204" pitchFamily="34" charset="-122"/>
                <a:ea typeface="微软雅黑" panose="020B0503020204020204" pitchFamily="34" charset="-122"/>
              </a:endParaRPr>
            </a:p>
            <a:p>
              <a:pPr marL="171450" indent="-171450" algn="l">
                <a:buFont typeface="Arial" panose="020B0604020202020204" pitchFamily="34" charset="0"/>
                <a:buChar char="•"/>
              </a:pPr>
              <a:r>
                <a:rPr lang="zh-CN" altLang="en-US" sz="1000" dirty="0">
                  <a:solidFill>
                    <a:srgbClr val="C00000"/>
                  </a:solidFill>
                  <a:latin typeface="微软雅黑" panose="020B0503020204020204" pitchFamily="34" charset="-122"/>
                  <a:ea typeface="微软雅黑" panose="020B0503020204020204" pitchFamily="34" charset="-122"/>
                  <a:sym typeface="+mn-ea"/>
                </a:rPr>
                <a:t>资产脆弱性管理</a:t>
              </a:r>
            </a:p>
            <a:p>
              <a:pPr marL="171450" indent="-171450" algn="l">
                <a:buFont typeface="Arial" panose="020B0604020202020204" pitchFamily="34" charset="0"/>
                <a:buChar char="•"/>
              </a:pPr>
              <a:r>
                <a:rPr lang="zh-CN" altLang="en-US" sz="1000" dirty="0">
                  <a:solidFill>
                    <a:srgbClr val="C00000"/>
                  </a:solidFill>
                  <a:latin typeface="微软雅黑" panose="020B0503020204020204" pitchFamily="34" charset="-122"/>
                  <a:ea typeface="微软雅黑" panose="020B0503020204020204" pitchFamily="34" charset="-122"/>
                  <a:sym typeface="+mn-ea"/>
                </a:rPr>
                <a:t>汇总终端告警</a:t>
              </a:r>
              <a:endParaRPr lang="zh-CN" altLang="en-US" sz="1000" b="1" dirty="0">
                <a:solidFill>
                  <a:srgbClr val="C00000"/>
                </a:solidFill>
                <a:latin typeface="微软雅黑" panose="020B0503020204020204" pitchFamily="34" charset="-122"/>
                <a:ea typeface="微软雅黑" panose="020B0503020204020204" pitchFamily="34" charset="-122"/>
              </a:endParaRPr>
            </a:p>
            <a:p>
              <a:pPr algn="l"/>
              <a:endParaRPr lang="zh-CN" altLang="en-US" sz="1000" b="1" dirty="0">
                <a:solidFill>
                  <a:srgbClr val="C00000"/>
                </a:solidFill>
                <a:latin typeface="微软雅黑" panose="020B0503020204020204" pitchFamily="34" charset="-122"/>
                <a:ea typeface="微软雅黑" panose="020B0503020204020204" pitchFamily="34" charset="-122"/>
                <a:sym typeface="+mn-ea"/>
              </a:endParaRPr>
            </a:p>
          </p:txBody>
        </p:sp>
      </p:grpSp>
    </p:spTree>
    <p:extLst>
      <p:ext uri="{BB962C8B-B14F-4D97-AF65-F5344CB8AC3E}">
        <p14:creationId xmlns:p14="http://schemas.microsoft.com/office/powerpoint/2010/main" val="123312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309610" y="1787127"/>
            <a:ext cx="1361622" cy="415498"/>
          </a:xfrm>
          <a:prstGeom prst="rect">
            <a:avLst/>
          </a:prstGeom>
        </p:spPr>
        <p:txBody>
          <a:bodyPr wrap="square">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 </a:t>
            </a:r>
            <a:r>
              <a:rPr lang="en-US" altLang="zh-CN" sz="2100" b="1" dirty="0">
                <a:solidFill>
                  <a:schemeClr val="bg1"/>
                </a:solidFill>
                <a:latin typeface="微软雅黑" panose="020B0503020204020204" pitchFamily="34" charset="-122"/>
                <a:ea typeface="微软雅黑" panose="020B0503020204020204" pitchFamily="34" charset="-122"/>
              </a:rPr>
              <a:t>01—a</a:t>
            </a:r>
          </a:p>
        </p:txBody>
      </p:sp>
      <p:sp>
        <p:nvSpPr>
          <p:cNvPr id="35" name="文本框 34"/>
          <p:cNvSpPr txBox="1"/>
          <p:nvPr/>
        </p:nvSpPr>
        <p:spPr>
          <a:xfrm>
            <a:off x="1149226" y="1888989"/>
            <a:ext cx="2045688" cy="1200329"/>
          </a:xfrm>
          <a:prstGeom prst="rect">
            <a:avLst/>
          </a:prstGeom>
          <a:noFill/>
        </p:spPr>
        <p:txBody>
          <a:bodyPr wrap="none" rtlCol="0">
            <a:spAutoFit/>
          </a:bodyPr>
          <a:lstStyle/>
          <a:p>
            <a:pPr algn="ctr"/>
            <a:r>
              <a:rPr lang="zh-CN" altLang="en-US" sz="4500" b="1" dirty="0">
                <a:solidFill>
                  <a:srgbClr val="00AB7A"/>
                </a:solidFill>
                <a:latin typeface="微软雅黑" panose="020B0503020204020204" pitchFamily="34" charset="-122"/>
                <a:ea typeface="微软雅黑" panose="020B0503020204020204" pitchFamily="34" charset="-122"/>
              </a:rPr>
              <a:t>目录</a:t>
            </a:r>
            <a:endParaRPr lang="en-US" altLang="zh-CN" sz="4500" b="1" dirty="0">
              <a:solidFill>
                <a:srgbClr val="00AB7A"/>
              </a:solidFill>
              <a:latin typeface="微软雅黑" panose="020B0503020204020204" pitchFamily="34" charset="-122"/>
              <a:ea typeface="微软雅黑" panose="020B0503020204020204" pitchFamily="34" charset="-122"/>
            </a:endParaRPr>
          </a:p>
          <a:p>
            <a:pPr algn="ctr"/>
            <a:r>
              <a:rPr lang="en-US" altLang="zh-CN" sz="2700" dirty="0">
                <a:solidFill>
                  <a:srgbClr val="00AB7A"/>
                </a:solidFill>
                <a:latin typeface="微软雅黑" panose="020B0503020204020204" pitchFamily="34" charset="-122"/>
                <a:ea typeface="微软雅黑" panose="020B0503020204020204" pitchFamily="34" charset="-122"/>
              </a:rPr>
              <a:t>CONTENTS</a:t>
            </a:r>
            <a:endParaRPr lang="zh-CN" altLang="en-US" sz="2700" dirty="0">
              <a:solidFill>
                <a:srgbClr val="00AB7A"/>
              </a:solidFill>
              <a:latin typeface="微软雅黑" panose="020B0503020204020204" pitchFamily="34" charset="-122"/>
              <a:ea typeface="微软雅黑" panose="020B0503020204020204" pitchFamily="34" charset="-122"/>
            </a:endParaRPr>
          </a:p>
        </p:txBody>
      </p:sp>
      <p:sp>
        <p:nvSpPr>
          <p:cNvPr id="46" name="Line 24"/>
          <p:cNvSpPr>
            <a:spLocks noChangeShapeType="1"/>
          </p:cNvSpPr>
          <p:nvPr/>
        </p:nvSpPr>
        <p:spPr bwMode="auto">
          <a:xfrm>
            <a:off x="5933119" y="6082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7" name="Line 25"/>
          <p:cNvSpPr>
            <a:spLocks noChangeShapeType="1"/>
          </p:cNvSpPr>
          <p:nvPr/>
        </p:nvSpPr>
        <p:spPr bwMode="auto">
          <a:xfrm>
            <a:off x="5933119" y="6082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21" name="组合 20"/>
          <p:cNvGrpSpPr/>
          <p:nvPr/>
        </p:nvGrpSpPr>
        <p:grpSpPr>
          <a:xfrm>
            <a:off x="4017211" y="1804134"/>
            <a:ext cx="208606" cy="208606"/>
            <a:chOff x="5393134" y="1328737"/>
            <a:chExt cx="336550" cy="336550"/>
          </a:xfrm>
          <a:solidFill>
            <a:srgbClr val="00AB7A"/>
          </a:solidFill>
        </p:grpSpPr>
        <p:sp>
          <p:nvSpPr>
            <p:cNvPr id="22" name="Freeform 5"/>
            <p:cNvSpPr>
              <a:spLocks/>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27" name="Freeform 6"/>
            <p:cNvSpPr>
              <a:spLocks/>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grpSp>
      <p:grpSp>
        <p:nvGrpSpPr>
          <p:cNvPr id="29" name="组合 28"/>
          <p:cNvGrpSpPr/>
          <p:nvPr/>
        </p:nvGrpSpPr>
        <p:grpSpPr>
          <a:xfrm>
            <a:off x="4017211" y="2263662"/>
            <a:ext cx="208606" cy="208606"/>
            <a:chOff x="5393134" y="1328737"/>
            <a:chExt cx="336550" cy="336550"/>
          </a:xfrm>
          <a:solidFill>
            <a:srgbClr val="00AB7A"/>
          </a:solidFill>
        </p:grpSpPr>
        <p:sp>
          <p:nvSpPr>
            <p:cNvPr id="31" name="Freeform 5"/>
            <p:cNvSpPr>
              <a:spLocks/>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33" name="Freeform 6"/>
            <p:cNvSpPr>
              <a:spLocks/>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grpSp>
      <p:sp>
        <p:nvSpPr>
          <p:cNvPr id="24" name="文本框 23"/>
          <p:cNvSpPr txBox="1"/>
          <p:nvPr/>
        </p:nvSpPr>
        <p:spPr>
          <a:xfrm>
            <a:off x="4343959" y="1535196"/>
            <a:ext cx="2856177" cy="562783"/>
          </a:xfrm>
          <a:prstGeom prst="rect">
            <a:avLst/>
          </a:prstGeom>
          <a:noFill/>
        </p:spPr>
        <p:txBody>
          <a:bodyPr wrap="square" rtlCol="0" anchor="ctr">
            <a:spAutoFit/>
          </a:bodyPr>
          <a:lstStyle/>
          <a:p>
            <a:pPr>
              <a:lnSpc>
                <a:spcPct val="200000"/>
              </a:lnSpc>
            </a:pPr>
            <a:r>
              <a:rPr lang="zh-CN" altLang="en-US" b="1" dirty="0">
                <a:solidFill>
                  <a:srgbClr val="4E5766"/>
                </a:solidFill>
                <a:latin typeface="微软雅黑" panose="020B0503020204020204" pitchFamily="34" charset="-122"/>
                <a:ea typeface="微软雅黑" panose="020B0503020204020204" pitchFamily="34" charset="-122"/>
              </a:rPr>
              <a:t>需求背景</a:t>
            </a:r>
            <a:endParaRPr lang="en-US" altLang="zh-CN" b="1" dirty="0">
              <a:solidFill>
                <a:srgbClr val="4E5766"/>
              </a:solidFill>
              <a:latin typeface="微软雅黑" panose="020B0503020204020204" pitchFamily="34" charset="-122"/>
              <a:ea typeface="微软雅黑" panose="020B0503020204020204" pitchFamily="34" charset="-122"/>
            </a:endParaRPr>
          </a:p>
        </p:txBody>
      </p:sp>
      <p:grpSp>
        <p:nvGrpSpPr>
          <p:cNvPr id="25" name="组合 24">
            <a:extLst>
              <a:ext uri="{FF2B5EF4-FFF2-40B4-BE49-F238E27FC236}">
                <a16:creationId xmlns:a16="http://schemas.microsoft.com/office/drawing/2014/main" id="{7EB3FC4C-C949-B748-AC24-105C4DE51750}"/>
              </a:ext>
            </a:extLst>
          </p:cNvPr>
          <p:cNvGrpSpPr/>
          <p:nvPr/>
        </p:nvGrpSpPr>
        <p:grpSpPr>
          <a:xfrm>
            <a:off x="4017211" y="2767795"/>
            <a:ext cx="208606" cy="208606"/>
            <a:chOff x="5393134" y="1328737"/>
            <a:chExt cx="336550" cy="336550"/>
          </a:xfrm>
          <a:solidFill>
            <a:srgbClr val="00AB7A"/>
          </a:solidFill>
        </p:grpSpPr>
        <p:sp>
          <p:nvSpPr>
            <p:cNvPr id="26" name="Freeform 5">
              <a:extLst>
                <a:ext uri="{FF2B5EF4-FFF2-40B4-BE49-F238E27FC236}">
                  <a16:creationId xmlns:a16="http://schemas.microsoft.com/office/drawing/2014/main" id="{7EA9806C-7D9F-2D42-980A-7AB015918C52}"/>
                </a:ext>
              </a:extLst>
            </p:cNvPr>
            <p:cNvSpPr>
              <a:spLocks/>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28" name="Freeform 6">
              <a:extLst>
                <a:ext uri="{FF2B5EF4-FFF2-40B4-BE49-F238E27FC236}">
                  <a16:creationId xmlns:a16="http://schemas.microsoft.com/office/drawing/2014/main" id="{519DD976-B952-E740-A9BD-B69F53B556B6}"/>
                </a:ext>
              </a:extLst>
            </p:cNvPr>
            <p:cNvSpPr>
              <a:spLocks/>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grpSp>
      <p:sp>
        <p:nvSpPr>
          <p:cNvPr id="17" name="文本框 16">
            <a:extLst>
              <a:ext uri="{FF2B5EF4-FFF2-40B4-BE49-F238E27FC236}">
                <a16:creationId xmlns:a16="http://schemas.microsoft.com/office/drawing/2014/main" id="{0ED203AB-4CF3-4BA1-B00A-AC8B63EA3BD2}"/>
              </a:ext>
            </a:extLst>
          </p:cNvPr>
          <p:cNvSpPr txBox="1"/>
          <p:nvPr/>
        </p:nvSpPr>
        <p:spPr>
          <a:xfrm>
            <a:off x="4343959" y="2514138"/>
            <a:ext cx="2811282" cy="562783"/>
          </a:xfrm>
          <a:prstGeom prst="rect">
            <a:avLst/>
          </a:prstGeom>
          <a:noFill/>
        </p:spPr>
        <p:txBody>
          <a:bodyPr wrap="square" rtlCol="0" anchor="ctr">
            <a:spAutoFit/>
          </a:bodyPr>
          <a:lstStyle>
            <a:defPPr>
              <a:defRPr lang="zh-CN"/>
            </a:defPPr>
            <a:lvl1pPr>
              <a:lnSpc>
                <a:spcPct val="200000"/>
              </a:lnSpc>
              <a:defRPr sz="2400" b="1">
                <a:solidFill>
                  <a:srgbClr val="4E5766"/>
                </a:solidFill>
                <a:latin typeface="微软雅黑" panose="020B0503020204020204" pitchFamily="34" charset="-122"/>
                <a:ea typeface="微软雅黑" panose="020B0503020204020204" pitchFamily="34" charset="-122"/>
              </a:defRPr>
            </a:lvl1pPr>
          </a:lstStyle>
          <a:p>
            <a:r>
              <a:rPr lang="zh-CN" altLang="en-US" sz="1800" dirty="0"/>
              <a:t>核心功能</a:t>
            </a:r>
          </a:p>
        </p:txBody>
      </p:sp>
      <p:sp>
        <p:nvSpPr>
          <p:cNvPr id="19" name="文本框 18">
            <a:extLst>
              <a:ext uri="{FF2B5EF4-FFF2-40B4-BE49-F238E27FC236}">
                <a16:creationId xmlns:a16="http://schemas.microsoft.com/office/drawing/2014/main" id="{901BCE1C-8B4B-453D-A04B-DAF826B36494}"/>
              </a:ext>
            </a:extLst>
          </p:cNvPr>
          <p:cNvSpPr txBox="1"/>
          <p:nvPr/>
        </p:nvSpPr>
        <p:spPr>
          <a:xfrm>
            <a:off x="4343959" y="2036739"/>
            <a:ext cx="2744665" cy="562783"/>
          </a:xfrm>
          <a:prstGeom prst="rect">
            <a:avLst/>
          </a:prstGeom>
          <a:noFill/>
        </p:spPr>
        <p:txBody>
          <a:bodyPr wrap="square" rtlCol="0" anchor="ctr">
            <a:spAutoFit/>
          </a:bodyPr>
          <a:lstStyle>
            <a:defPPr>
              <a:defRPr lang="zh-CN"/>
            </a:defPPr>
            <a:lvl1pPr>
              <a:lnSpc>
                <a:spcPct val="200000"/>
              </a:lnSpc>
              <a:defRPr sz="2400" b="1">
                <a:solidFill>
                  <a:srgbClr val="4E5766"/>
                </a:solidFill>
                <a:latin typeface="微软雅黑" panose="020B0503020204020204" pitchFamily="34" charset="-122"/>
                <a:ea typeface="微软雅黑" panose="020B0503020204020204" pitchFamily="34" charset="-122"/>
              </a:defRPr>
            </a:lvl1pPr>
          </a:lstStyle>
          <a:p>
            <a:r>
              <a:rPr lang="zh-CN" altLang="en-US" sz="1800" dirty="0"/>
              <a:t>产品介绍</a:t>
            </a:r>
            <a:endParaRPr lang="en-US" altLang="zh-CN" sz="1800" dirty="0"/>
          </a:p>
        </p:txBody>
      </p:sp>
      <p:grpSp>
        <p:nvGrpSpPr>
          <p:cNvPr id="20" name="组合 19">
            <a:extLst>
              <a:ext uri="{FF2B5EF4-FFF2-40B4-BE49-F238E27FC236}">
                <a16:creationId xmlns:a16="http://schemas.microsoft.com/office/drawing/2014/main" id="{0DB42F19-EBFC-4B37-B817-93295D0EE150}"/>
              </a:ext>
            </a:extLst>
          </p:cNvPr>
          <p:cNvGrpSpPr/>
          <p:nvPr/>
        </p:nvGrpSpPr>
        <p:grpSpPr>
          <a:xfrm>
            <a:off x="4017211" y="3257287"/>
            <a:ext cx="208606" cy="208606"/>
            <a:chOff x="5393134" y="1328737"/>
            <a:chExt cx="336550" cy="336550"/>
          </a:xfrm>
          <a:solidFill>
            <a:srgbClr val="00AB7A"/>
          </a:solidFill>
        </p:grpSpPr>
        <p:sp>
          <p:nvSpPr>
            <p:cNvPr id="23" name="Freeform 5">
              <a:extLst>
                <a:ext uri="{FF2B5EF4-FFF2-40B4-BE49-F238E27FC236}">
                  <a16:creationId xmlns:a16="http://schemas.microsoft.com/office/drawing/2014/main" id="{02272394-983C-4D64-A895-5F75B5B3481F}"/>
                </a:ext>
              </a:extLst>
            </p:cNvPr>
            <p:cNvSpPr>
              <a:spLocks/>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30" name="Freeform 6">
              <a:extLst>
                <a:ext uri="{FF2B5EF4-FFF2-40B4-BE49-F238E27FC236}">
                  <a16:creationId xmlns:a16="http://schemas.microsoft.com/office/drawing/2014/main" id="{BAE083FA-F2A0-411B-B429-C0438C3651F9}"/>
                </a:ext>
              </a:extLst>
            </p:cNvPr>
            <p:cNvSpPr>
              <a:spLocks/>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grpSp>
      <p:sp>
        <p:nvSpPr>
          <p:cNvPr id="32" name="文本框 31">
            <a:extLst>
              <a:ext uri="{FF2B5EF4-FFF2-40B4-BE49-F238E27FC236}">
                <a16:creationId xmlns:a16="http://schemas.microsoft.com/office/drawing/2014/main" id="{B240A1C3-59C5-48C1-B202-95B77905044B}"/>
              </a:ext>
            </a:extLst>
          </p:cNvPr>
          <p:cNvSpPr txBox="1"/>
          <p:nvPr/>
        </p:nvSpPr>
        <p:spPr>
          <a:xfrm>
            <a:off x="4343959" y="3003630"/>
            <a:ext cx="2811282" cy="562783"/>
          </a:xfrm>
          <a:prstGeom prst="rect">
            <a:avLst/>
          </a:prstGeom>
          <a:noFill/>
        </p:spPr>
        <p:txBody>
          <a:bodyPr wrap="square" rtlCol="0" anchor="ctr">
            <a:spAutoFit/>
          </a:bodyPr>
          <a:lstStyle>
            <a:defPPr>
              <a:defRPr lang="zh-CN"/>
            </a:defPPr>
            <a:lvl1pPr>
              <a:lnSpc>
                <a:spcPct val="200000"/>
              </a:lnSpc>
              <a:defRPr sz="2400" b="1">
                <a:solidFill>
                  <a:srgbClr val="4E5766"/>
                </a:solidFill>
                <a:latin typeface="微软雅黑" panose="020B0503020204020204" pitchFamily="34" charset="-122"/>
                <a:ea typeface="微软雅黑" panose="020B0503020204020204" pitchFamily="34" charset="-122"/>
              </a:defRPr>
            </a:lvl1pPr>
          </a:lstStyle>
          <a:p>
            <a:r>
              <a:rPr lang="zh-CN" altLang="en-US" sz="1800" dirty="0"/>
              <a:t>成功案例</a:t>
            </a:r>
          </a:p>
        </p:txBody>
      </p:sp>
      <p:grpSp>
        <p:nvGrpSpPr>
          <p:cNvPr id="36" name="组合 35">
            <a:extLst>
              <a:ext uri="{FF2B5EF4-FFF2-40B4-BE49-F238E27FC236}">
                <a16:creationId xmlns:a16="http://schemas.microsoft.com/office/drawing/2014/main" id="{79D51158-5F0A-4B1F-9D62-EF470621BCAC}"/>
              </a:ext>
            </a:extLst>
          </p:cNvPr>
          <p:cNvGrpSpPr/>
          <p:nvPr/>
        </p:nvGrpSpPr>
        <p:grpSpPr>
          <a:xfrm>
            <a:off x="4017211" y="3709016"/>
            <a:ext cx="208606" cy="208606"/>
            <a:chOff x="5393134" y="1328737"/>
            <a:chExt cx="336550" cy="336550"/>
          </a:xfrm>
          <a:solidFill>
            <a:srgbClr val="00AB7A"/>
          </a:solidFill>
        </p:grpSpPr>
        <p:sp>
          <p:nvSpPr>
            <p:cNvPr id="37" name="Freeform 5">
              <a:extLst>
                <a:ext uri="{FF2B5EF4-FFF2-40B4-BE49-F238E27FC236}">
                  <a16:creationId xmlns:a16="http://schemas.microsoft.com/office/drawing/2014/main" id="{027D7FD5-5CA3-42FF-8B1C-ABE3980A7937}"/>
                </a:ext>
              </a:extLst>
            </p:cNvPr>
            <p:cNvSpPr>
              <a:spLocks/>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38" name="Freeform 6">
              <a:extLst>
                <a:ext uri="{FF2B5EF4-FFF2-40B4-BE49-F238E27FC236}">
                  <a16:creationId xmlns:a16="http://schemas.microsoft.com/office/drawing/2014/main" id="{93A99B65-CA00-4D5D-87D0-DE0E0C76EE97}"/>
                </a:ext>
              </a:extLst>
            </p:cNvPr>
            <p:cNvSpPr>
              <a:spLocks/>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350"/>
            </a:p>
          </p:txBody>
        </p:sp>
      </p:grpSp>
      <p:sp>
        <p:nvSpPr>
          <p:cNvPr id="39" name="文本框 38">
            <a:extLst>
              <a:ext uri="{FF2B5EF4-FFF2-40B4-BE49-F238E27FC236}">
                <a16:creationId xmlns:a16="http://schemas.microsoft.com/office/drawing/2014/main" id="{BA5F41EF-BB7E-4DCB-8F2C-23C5EBC5BFC4}"/>
              </a:ext>
            </a:extLst>
          </p:cNvPr>
          <p:cNvSpPr txBox="1"/>
          <p:nvPr/>
        </p:nvSpPr>
        <p:spPr>
          <a:xfrm>
            <a:off x="4343959" y="3492834"/>
            <a:ext cx="2811282" cy="562783"/>
          </a:xfrm>
          <a:prstGeom prst="rect">
            <a:avLst/>
          </a:prstGeom>
          <a:noFill/>
        </p:spPr>
        <p:txBody>
          <a:bodyPr wrap="square" rtlCol="0" anchor="ctr">
            <a:spAutoFit/>
          </a:bodyPr>
          <a:lstStyle>
            <a:defPPr>
              <a:defRPr lang="zh-CN"/>
            </a:defPPr>
            <a:lvl1pPr>
              <a:lnSpc>
                <a:spcPct val="200000"/>
              </a:lnSpc>
              <a:defRPr sz="2400" b="1">
                <a:solidFill>
                  <a:srgbClr val="4E5766"/>
                </a:solidFill>
                <a:latin typeface="微软雅黑" panose="020B0503020204020204" pitchFamily="34" charset="-122"/>
                <a:ea typeface="微软雅黑" panose="020B0503020204020204" pitchFamily="34" charset="-122"/>
              </a:defRPr>
            </a:lvl1pPr>
          </a:lstStyle>
          <a:p>
            <a:r>
              <a:rPr lang="zh-CN" altLang="en-US" sz="1800" dirty="0"/>
              <a:t>客户价值</a:t>
            </a:r>
          </a:p>
        </p:txBody>
      </p:sp>
    </p:spTree>
    <p:extLst>
      <p:ext uri="{BB962C8B-B14F-4D97-AF65-F5344CB8AC3E}">
        <p14:creationId xmlns:p14="http://schemas.microsoft.com/office/powerpoint/2010/main" val="379587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a:extLst>
              <a:ext uri="{FF2B5EF4-FFF2-40B4-BE49-F238E27FC236}">
                <a16:creationId xmlns:a16="http://schemas.microsoft.com/office/drawing/2014/main" id="{6C4DEE6C-5651-DC1C-A6E7-27F46C2EE44A}"/>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20</a:t>
            </a:fld>
            <a:endParaRPr lang="zh-CN" altLang="en-US" dirty="0"/>
          </a:p>
        </p:txBody>
      </p:sp>
      <p:sp>
        <p:nvSpPr>
          <p:cNvPr id="39" name="标题 1"/>
          <p:cNvSpPr txBox="1">
            <a:spLocks/>
          </p:cNvSpPr>
          <p:nvPr/>
        </p:nvSpPr>
        <p:spPr>
          <a:xfrm>
            <a:off x="269885" y="72839"/>
            <a:ext cx="7886700" cy="377136"/>
          </a:xfrm>
          <a:prstGeom prst="rect">
            <a:avLst/>
          </a:prstGeom>
        </p:spPr>
        <p:txBody>
          <a:bodyPr anchor="ctr"/>
          <a:lstStyle>
            <a:lvl1pPr algn="l" defTabSz="457200" rtl="0" eaLnBrk="1" latinLnBrk="0" hangingPunct="1">
              <a:spcBef>
                <a:spcPct val="0"/>
              </a:spcBef>
              <a:buNone/>
              <a:defRPr sz="1800" b="1"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cs typeface="+mn-ea"/>
                <a:sym typeface="+mn-lt"/>
              </a:rPr>
              <a:t>智慧</a:t>
            </a:r>
            <a:r>
              <a:rPr lang="zh-CN" altLang="en-US" dirty="0" smtClean="0">
                <a:cs typeface="+mn-ea"/>
                <a:sym typeface="+mn-lt"/>
              </a:rPr>
              <a:t>运营</a:t>
            </a:r>
            <a:r>
              <a:rPr lang="en-US" altLang="zh-CN" dirty="0" smtClean="0">
                <a:cs typeface="+mn-ea"/>
                <a:sym typeface="+mn-lt"/>
              </a:rPr>
              <a:t>-</a:t>
            </a:r>
            <a:r>
              <a:rPr lang="zh-CN" altLang="en-US" dirty="0" smtClean="0">
                <a:cs typeface="+mn-ea"/>
                <a:sym typeface="+mn-lt"/>
              </a:rPr>
              <a:t>大模型重塑安全运营生产力</a:t>
            </a:r>
            <a:endParaRPr lang="zh-CN" altLang="en-US" dirty="0"/>
          </a:p>
        </p:txBody>
      </p:sp>
      <p:sp>
        <p:nvSpPr>
          <p:cNvPr id="42" name="矩形 41"/>
          <p:cNvSpPr/>
          <p:nvPr/>
        </p:nvSpPr>
        <p:spPr>
          <a:xfrm>
            <a:off x="804305" y="611971"/>
            <a:ext cx="7814439" cy="572464"/>
          </a:xfrm>
          <a:prstGeom prst="rect">
            <a:avLst/>
          </a:prstGeom>
        </p:spPr>
        <p:txBody>
          <a:bodyPr wrap="square">
            <a:spAutoFit/>
          </a:bodyPr>
          <a:lstStyle/>
          <a:p>
            <a:pPr algn="ctr" defTabSz="609600">
              <a:lnSpc>
                <a:spcPct val="130000"/>
              </a:lnSpc>
            </a:pPr>
            <a:r>
              <a:rPr lang="zh-CN" altLang="en-US" sz="1200" b="1" dirty="0" smtClean="0">
                <a:latin typeface="微软雅黑" panose="020B0503020204020204" pitchFamily="34" charset="-122"/>
                <a:ea typeface="微软雅黑" panose="020B0503020204020204" pitchFamily="34" charset="-122"/>
              </a:rPr>
              <a:t>针对安全运营技术门槛</a:t>
            </a:r>
            <a:r>
              <a:rPr lang="zh-CN" altLang="en-US" sz="1200" b="1" dirty="0">
                <a:latin typeface="微软雅黑" panose="020B0503020204020204" pitchFamily="34" charset="-122"/>
                <a:ea typeface="微软雅黑" panose="020B0503020204020204" pitchFamily="34" charset="-122"/>
              </a:rPr>
              <a:t>高、工作运营效率低、智能化</a:t>
            </a:r>
            <a:r>
              <a:rPr lang="zh-CN" altLang="en-US" sz="1200" b="1" dirty="0" smtClean="0">
                <a:latin typeface="微软雅黑" panose="020B0503020204020204" pitchFamily="34" charset="-122"/>
                <a:ea typeface="微软雅黑" panose="020B0503020204020204" pitchFamily="34" charset="-122"/>
              </a:rPr>
              <a:t>程度不足等问题，</a:t>
            </a:r>
            <a:r>
              <a:rPr kumimoji="1" lang="zh-CN" altLang="en-US"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将</a:t>
            </a:r>
            <a:r>
              <a:rPr kumimoji="1" lang="en-US" altLang="zh-CN"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360</a:t>
            </a:r>
            <a:r>
              <a:rPr kumimoji="1" lang="zh-CN" altLang="en-US"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安全大模型能力延伸至</a:t>
            </a:r>
            <a:r>
              <a:rPr kumimoji="1" lang="en-US" altLang="zh-CN"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XDR</a:t>
            </a:r>
            <a:r>
              <a:rPr kumimoji="1" lang="zh-CN" altLang="en-US"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一体</a:t>
            </a:r>
            <a:r>
              <a:rPr kumimoji="1" lang="zh-CN" altLang="en-US" sz="1200" b="1" dirty="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机</a:t>
            </a:r>
            <a:r>
              <a:rPr kumimoji="1" lang="zh-CN" altLang="en-US"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，重塑安全运营生产力，</a:t>
            </a:r>
            <a:r>
              <a:rPr lang="zh-CN" altLang="en-US" sz="1200" b="1" dirty="0">
                <a:solidFill>
                  <a:srgbClr val="31AD89"/>
                </a:solidFill>
                <a:latin typeface="微软雅黑" panose="020B0503020204020204" pitchFamily="34" charset="-122"/>
                <a:ea typeface="微软雅黑" panose="020B0503020204020204" pitchFamily="34" charset="-122"/>
              </a:rPr>
              <a:t>助力安全运营体系提质增效</a:t>
            </a:r>
            <a:r>
              <a:rPr kumimoji="1" lang="zh-CN" altLang="en-US" sz="1200" b="1" dirty="0" smtClean="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rPr>
              <a:t>。</a:t>
            </a:r>
            <a:endParaRPr kumimoji="1" lang="zh-CN" altLang="en-US" sz="1200" b="1" dirty="0">
              <a:solidFill>
                <a:srgbClr val="31AD89"/>
              </a:solidFill>
              <a:latin typeface="微软雅黑" panose="020B0503020204020204" pitchFamily="34" charset="-122"/>
              <a:ea typeface="微软雅黑" panose="020B0503020204020204" pitchFamily="34" charset="-122"/>
              <a:cs typeface="360 守护体" panose="02000800000000000000" pitchFamily="2" charset="-122"/>
              <a:sym typeface="Arial" panose="020B0604020202090204" pitchFamily="34" charset="0"/>
            </a:endParaRPr>
          </a:p>
        </p:txBody>
      </p:sp>
      <p:grpSp>
        <p:nvGrpSpPr>
          <p:cNvPr id="45" name="组合 44"/>
          <p:cNvGrpSpPr/>
          <p:nvPr/>
        </p:nvGrpSpPr>
        <p:grpSpPr>
          <a:xfrm>
            <a:off x="1033440" y="1601953"/>
            <a:ext cx="3081123" cy="3106036"/>
            <a:chOff x="1535950" y="1595215"/>
            <a:chExt cx="3365472" cy="3289204"/>
          </a:xfrm>
        </p:grpSpPr>
        <p:sp>
          <p:nvSpPr>
            <p:cNvPr id="47" name="梯形 46"/>
            <p:cNvSpPr/>
            <p:nvPr/>
          </p:nvSpPr>
          <p:spPr>
            <a:xfrm flipV="1">
              <a:off x="1535950" y="3084000"/>
              <a:ext cx="3365472" cy="1402707"/>
            </a:xfrm>
            <a:prstGeom prst="trapezoid">
              <a:avLst>
                <a:gd name="adj" fmla="val 60152"/>
              </a:avLst>
            </a:prstGeom>
            <a:gradFill>
              <a:gsLst>
                <a:gs pos="100000">
                  <a:srgbClr val="4F81BD">
                    <a:lumMod val="5000"/>
                    <a:lumOff val="95000"/>
                    <a:alpha val="0"/>
                  </a:srgbClr>
                </a:gs>
                <a:gs pos="0">
                  <a:schemeClr val="tx2">
                    <a:lumMod val="40000"/>
                    <a:lumOff val="60000"/>
                  </a:schemeClr>
                </a:gs>
              </a:gsLst>
              <a:lin ang="5400000" scaled="1"/>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smtClean="0">
                <a:ln>
                  <a:noFill/>
                </a:ln>
                <a:solidFill>
                  <a:prstClr val="white"/>
                </a:solidFill>
                <a:effectLst/>
                <a:uLnTx/>
                <a:uFillTx/>
                <a:latin typeface="Arial" panose="020B0604020202090204"/>
                <a:ea typeface="微软雅黑"/>
                <a:cs typeface="+mn-ea"/>
                <a:sym typeface="+mn-lt"/>
              </a:endParaRPr>
            </a:p>
          </p:txBody>
        </p:sp>
        <p:sp>
          <p:nvSpPr>
            <p:cNvPr id="48" name="椭圆 47"/>
            <p:cNvSpPr/>
            <p:nvPr/>
          </p:nvSpPr>
          <p:spPr>
            <a:xfrm>
              <a:off x="1572892" y="2678542"/>
              <a:ext cx="3328530" cy="637818"/>
            </a:xfrm>
            <a:prstGeom prst="ellipse">
              <a:avLst/>
            </a:prstGeom>
            <a:gradFill>
              <a:gsLst>
                <a:gs pos="0">
                  <a:schemeClr val="accent3">
                    <a:alpha val="0"/>
                    <a:lumMod val="40000"/>
                    <a:lumOff val="60000"/>
                  </a:schemeClr>
                </a:gs>
                <a:gs pos="100000">
                  <a:schemeClr val="accent3">
                    <a:lumMod val="20000"/>
                    <a:lumOff val="80000"/>
                  </a:schemeClr>
                </a:gs>
              </a:gsLst>
              <a:lin ang="5400000" scaled="1"/>
            </a:gradFill>
            <a:ln w="12700" cap="flat" cmpd="sng" algn="ctr">
              <a:gradFill>
                <a:gsLst>
                  <a:gs pos="0">
                    <a:srgbClr val="00AA71">
                      <a:alpha val="0"/>
                    </a:srgbClr>
                  </a:gs>
                  <a:gs pos="100000">
                    <a:srgbClr val="00AA71">
                      <a:alpha val="50000"/>
                    </a:srgbClr>
                  </a:gs>
                </a:gsLst>
                <a:lin ang="5400000" scaled="1"/>
              </a:gradFill>
              <a:prstDash val="solid"/>
              <a:miter lim="800000"/>
            </a:ln>
            <a:effectLst/>
          </p:spPr>
          <p:txBody>
            <a:bodyPr rtlCol="0" anchor="ctr"/>
            <a:lstStyle/>
            <a:p>
              <a:pPr algn="ctr" defTabSz="914400"/>
              <a:endParaRPr kumimoji="1" lang="zh-CN" altLang="en-US" sz="800" kern="0" dirty="0">
                <a:solidFill>
                  <a:prstClr val="white"/>
                </a:solidFill>
                <a:latin typeface="Arial" panose="020B0604020202090204"/>
                <a:ea typeface="微软雅黑"/>
                <a:cs typeface="+mn-ea"/>
                <a:sym typeface="+mn-lt"/>
              </a:endParaRPr>
            </a:p>
          </p:txBody>
        </p:sp>
        <p:sp>
          <p:nvSpPr>
            <p:cNvPr id="49" name="椭圆 48"/>
            <p:cNvSpPr/>
            <p:nvPr/>
          </p:nvSpPr>
          <p:spPr>
            <a:xfrm>
              <a:off x="2091450" y="2672742"/>
              <a:ext cx="2227471" cy="361929"/>
            </a:xfrm>
            <a:prstGeom prst="ellipse">
              <a:avLst/>
            </a:prstGeom>
            <a:gradFill>
              <a:gsLst>
                <a:gs pos="0">
                  <a:schemeClr val="accent3">
                    <a:lumMod val="20000"/>
                    <a:lumOff val="80000"/>
                    <a:alpha val="0"/>
                  </a:schemeClr>
                </a:gs>
                <a:gs pos="100000">
                  <a:schemeClr val="accent3">
                    <a:lumMod val="20000"/>
                    <a:lumOff val="80000"/>
                  </a:schemeClr>
                </a:gs>
              </a:gsLst>
              <a:lin ang="5400000" scaled="1"/>
            </a:gradFill>
            <a:ln w="12700" cap="flat" cmpd="sng" algn="ctr">
              <a:gradFill>
                <a:gsLst>
                  <a:gs pos="0">
                    <a:srgbClr val="00AA71">
                      <a:alpha val="0"/>
                    </a:srgbClr>
                  </a:gs>
                  <a:gs pos="100000">
                    <a:srgbClr val="00AA71">
                      <a:alpha val="50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800" b="0" i="0" u="none" strike="noStrike" kern="0" cap="none" spc="0" normalizeH="0" baseline="0" noProof="0" dirty="0" smtClean="0">
                <a:ln>
                  <a:noFill/>
                </a:ln>
                <a:solidFill>
                  <a:prstClr val="white"/>
                </a:solidFill>
                <a:effectLst/>
                <a:uLnTx/>
                <a:uFillTx/>
                <a:latin typeface="Arial" panose="020B0604020202090204"/>
                <a:ea typeface="微软雅黑"/>
                <a:cs typeface="+mn-ea"/>
                <a:sym typeface="+mn-lt"/>
              </a:endParaRPr>
            </a:p>
          </p:txBody>
        </p:sp>
        <p:cxnSp>
          <p:nvCxnSpPr>
            <p:cNvPr id="50" name="直线连接符 173"/>
            <p:cNvCxnSpPr/>
            <p:nvPr/>
          </p:nvCxnSpPr>
          <p:spPr>
            <a:xfrm flipV="1">
              <a:off x="1611938" y="2904449"/>
              <a:ext cx="1079490" cy="23303"/>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51" name="直线连接符 174"/>
            <p:cNvCxnSpPr/>
            <p:nvPr/>
          </p:nvCxnSpPr>
          <p:spPr>
            <a:xfrm flipV="1">
              <a:off x="2248549" y="2972446"/>
              <a:ext cx="502820" cy="195655"/>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52" name="直线连接符 175"/>
            <p:cNvCxnSpPr>
              <a:stCxn id="48" idx="4"/>
            </p:cNvCxnSpPr>
            <p:nvPr/>
          </p:nvCxnSpPr>
          <p:spPr>
            <a:xfrm flipH="1" flipV="1">
              <a:off x="3195193" y="2975064"/>
              <a:ext cx="41964" cy="341296"/>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55" name="直线连接符 176"/>
            <p:cNvCxnSpPr/>
            <p:nvPr/>
          </p:nvCxnSpPr>
          <p:spPr>
            <a:xfrm flipH="1" flipV="1">
              <a:off x="3639018" y="2950102"/>
              <a:ext cx="495841" cy="227271"/>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56" name="直线连接符 178"/>
            <p:cNvCxnSpPr/>
            <p:nvPr/>
          </p:nvCxnSpPr>
          <p:spPr>
            <a:xfrm flipH="1" flipV="1">
              <a:off x="3811366" y="2902387"/>
              <a:ext cx="930830" cy="11022"/>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sp>
          <p:nvSpPr>
            <p:cNvPr id="57" name="对角圆角矩形 56"/>
            <p:cNvSpPr/>
            <p:nvPr/>
          </p:nvSpPr>
          <p:spPr>
            <a:xfrm>
              <a:off x="4053970" y="3294717"/>
              <a:ext cx="363125" cy="298430"/>
            </a:xfrm>
            <a:prstGeom prst="round2DiagRect">
              <a:avLst>
                <a:gd name="adj1" fmla="val 12554"/>
                <a:gd name="adj2" fmla="val 0"/>
              </a:avLst>
            </a:prstGeom>
            <a:noFill/>
            <a:ln>
              <a:noFill/>
            </a:ln>
          </p:spPr>
          <p:txBody>
            <a:bodyPr wrap="square" lIns="36000" tIns="45720" rIns="36000" bIns="45720" anchor="t">
              <a:spAutoFit/>
            </a:bodyP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en-US" altLang="zh-CN" sz="800" b="0" i="0" u="none" strike="noStrike" kern="0" cap="none" spc="0" normalizeH="0" baseline="0" noProof="0" dirty="0" smtClean="0">
                <a:ln>
                  <a:noFill/>
                </a:ln>
                <a:effectLst/>
                <a:uLnTx/>
                <a:uFillTx/>
                <a:latin typeface="Arial" panose="020B0604020202090204"/>
                <a:ea typeface="微软雅黑"/>
                <a:cs typeface="+mn-ea"/>
                <a:sym typeface="+mn-lt"/>
              </a:endParaRPr>
            </a:p>
          </p:txBody>
        </p:sp>
        <p:sp>
          <p:nvSpPr>
            <p:cNvPr id="58" name="对角圆角矩形 57"/>
            <p:cNvSpPr/>
            <p:nvPr/>
          </p:nvSpPr>
          <p:spPr>
            <a:xfrm>
              <a:off x="2793938" y="3365047"/>
              <a:ext cx="807914" cy="298430"/>
            </a:xfrm>
            <a:prstGeom prst="round2DiagRect">
              <a:avLst>
                <a:gd name="adj1" fmla="val 12554"/>
                <a:gd name="adj2" fmla="val 0"/>
              </a:avLst>
            </a:prstGeom>
            <a:noFill/>
            <a:ln>
              <a:noFill/>
            </a:ln>
          </p:spPr>
          <p:txBody>
            <a:bodyPr wrap="square" lIns="36000" tIns="45720" rIns="36000" bIns="45720" anchor="t">
              <a:spAutoFit/>
            </a:bodyP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800" b="0" i="0" u="none" strike="noStrike" kern="0" cap="none" spc="0" normalizeH="0" baseline="0" noProof="0" dirty="0" smtClean="0">
                <a:ln>
                  <a:noFill/>
                </a:ln>
                <a:effectLst/>
                <a:uLnTx/>
                <a:uFillTx/>
                <a:latin typeface="Arial" panose="020B0604020202090204"/>
                <a:ea typeface="微软雅黑"/>
                <a:cs typeface="+mn-ea"/>
                <a:sym typeface="+mn-lt"/>
              </a:endParaRPr>
            </a:p>
          </p:txBody>
        </p:sp>
        <p:sp>
          <p:nvSpPr>
            <p:cNvPr id="59" name="文本框 58"/>
            <p:cNvSpPr txBox="1"/>
            <p:nvPr/>
          </p:nvSpPr>
          <p:spPr>
            <a:xfrm>
              <a:off x="2552821" y="2698845"/>
              <a:ext cx="1339552" cy="293334"/>
            </a:xfrm>
            <a:prstGeom prst="rect">
              <a:avLst/>
            </a:prstGeom>
            <a:noFill/>
          </p:spPr>
          <p:txBody>
            <a:bodyPr wrap="square" rtlCol="0">
              <a:spAutoFit/>
            </a:bodyPr>
            <a:lstStyle/>
            <a:p>
              <a:pPr marL="0" marR="0" lvl="0" indent="0" algn="ctr" defTabSz="748665" eaLnBrk="1" fontAlgn="auto" latinLnBrk="0" hangingPunct="1">
                <a:lnSpc>
                  <a:spcPct val="100000"/>
                </a:lnSpc>
                <a:spcBef>
                  <a:spcPts val="0"/>
                </a:spcBef>
                <a:spcAft>
                  <a:spcPts val="0"/>
                </a:spcAft>
                <a:buClrTx/>
                <a:buSzTx/>
                <a:buFontTx/>
                <a:buNone/>
                <a:defRPr/>
              </a:pPr>
              <a:r>
                <a:rPr lang="en-US" altLang="zh-CN" sz="1200" b="1" kern="0" dirty="0" smtClean="0">
                  <a:solidFill>
                    <a:srgbClr val="00AA71"/>
                  </a:solidFill>
                  <a:latin typeface="Arial" panose="020B0604020202090204"/>
                  <a:ea typeface="微软雅黑"/>
                  <a:cs typeface="+mn-ea"/>
                  <a:sym typeface="+mn-lt"/>
                </a:rPr>
                <a:t>XDR</a:t>
              </a:r>
              <a:r>
                <a:rPr lang="zh-CN" altLang="en-US" sz="1200" b="1" kern="0" dirty="0" smtClean="0">
                  <a:solidFill>
                    <a:srgbClr val="00AA71"/>
                  </a:solidFill>
                  <a:latin typeface="Arial" panose="020B0604020202090204"/>
                  <a:ea typeface="微软雅黑"/>
                  <a:cs typeface="+mn-ea"/>
                  <a:sym typeface="+mn-lt"/>
                </a:rPr>
                <a:t>一体机</a:t>
              </a:r>
              <a:endParaRPr kumimoji="0" lang="zh-CN" altLang="en-US" sz="1200" b="1" i="0" u="none" strike="noStrike" kern="0" cap="none" spc="0" normalizeH="0" baseline="0" noProof="0" dirty="0" smtClean="0">
                <a:ln>
                  <a:noFill/>
                </a:ln>
                <a:solidFill>
                  <a:srgbClr val="00AA71"/>
                </a:solidFill>
                <a:effectLst/>
                <a:uLnTx/>
                <a:uFillTx/>
                <a:latin typeface="Arial" panose="020B0604020202090204"/>
                <a:ea typeface="微软雅黑"/>
                <a:cs typeface="+mn-ea"/>
                <a:sym typeface="+mn-lt"/>
              </a:endParaRPr>
            </a:p>
          </p:txBody>
        </p:sp>
        <p:sp>
          <p:nvSpPr>
            <p:cNvPr id="60" name="下箭头 59"/>
            <p:cNvSpPr/>
            <p:nvPr/>
          </p:nvSpPr>
          <p:spPr>
            <a:xfrm>
              <a:off x="2402952" y="1753311"/>
              <a:ext cx="1627636" cy="573655"/>
            </a:xfrm>
            <a:prstGeom prst="downArrow">
              <a:avLst>
                <a:gd name="adj1" fmla="val 50000"/>
                <a:gd name="adj2" fmla="val 42481"/>
              </a:avLst>
            </a:prstGeom>
            <a:gradFill flip="none" rotWithShape="1">
              <a:gsLst>
                <a:gs pos="100000">
                  <a:srgbClr val="4F81BD">
                    <a:lumMod val="5000"/>
                    <a:lumOff val="95000"/>
                    <a:alpha val="0"/>
                  </a:srgbClr>
                </a:gs>
                <a:gs pos="0">
                  <a:schemeClr val="tx2">
                    <a:lumMod val="40000"/>
                    <a:lumOff val="60000"/>
                  </a:schemeClr>
                </a:gs>
              </a:gsLst>
              <a:lin ang="16200000" scaled="1"/>
              <a:tileRect/>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smtClean="0">
                <a:ln>
                  <a:noFill/>
                </a:ln>
                <a:solidFill>
                  <a:prstClr val="white"/>
                </a:solidFill>
                <a:effectLst/>
                <a:uLnTx/>
                <a:uFillTx/>
                <a:latin typeface="Arial" panose="020B0604020202090204"/>
                <a:ea typeface="微软雅黑"/>
                <a:cs typeface="+mn-ea"/>
                <a:sym typeface="+mn-lt"/>
              </a:endParaRPr>
            </a:p>
          </p:txBody>
        </p:sp>
        <p:sp>
          <p:nvSpPr>
            <p:cNvPr id="61" name="矩形 60"/>
            <p:cNvSpPr/>
            <p:nvPr/>
          </p:nvSpPr>
          <p:spPr>
            <a:xfrm>
              <a:off x="2956139" y="1897516"/>
              <a:ext cx="511680" cy="24622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00" b="1" i="0" u="none" strike="noStrike" kern="0" cap="none" spc="0" normalizeH="0" baseline="0" noProof="0" dirty="0">
                  <a:ln>
                    <a:noFill/>
                  </a:ln>
                  <a:solidFill>
                    <a:srgbClr val="00AA71"/>
                  </a:solidFill>
                  <a:effectLst/>
                  <a:uLnTx/>
                  <a:uFillTx/>
                  <a:latin typeface="Arial" panose="020B0604020202090204"/>
                  <a:ea typeface="微软雅黑"/>
                  <a:cs typeface="+mn-ea"/>
                  <a:sym typeface="+mn-lt"/>
                </a:rPr>
                <a:t>赋  能</a:t>
              </a:r>
            </a:p>
          </p:txBody>
        </p:sp>
        <p:pic>
          <p:nvPicPr>
            <p:cNvPr id="64" name="图片 63"/>
            <p:cNvPicPr>
              <a:picLocks noChangeAspect="1"/>
            </p:cNvPicPr>
            <p:nvPr/>
          </p:nvPicPr>
          <p:blipFill>
            <a:blip r:embed="rId5">
              <a:duotone>
                <a:prstClr val="black"/>
                <a:schemeClr val="tx2">
                  <a:tint val="45000"/>
                  <a:satMod val="400000"/>
                </a:schemeClr>
              </a:duotone>
            </a:blip>
            <a:stretch>
              <a:fillRect/>
            </a:stretch>
          </p:blipFill>
          <p:spPr>
            <a:xfrm>
              <a:off x="2980427" y="2389543"/>
              <a:ext cx="421417" cy="330929"/>
            </a:xfrm>
            <a:prstGeom prst="rect">
              <a:avLst/>
            </a:prstGeom>
          </p:spPr>
        </p:pic>
        <p:grpSp>
          <p:nvGrpSpPr>
            <p:cNvPr id="65" name="组合 64"/>
            <p:cNvGrpSpPr/>
            <p:nvPr/>
          </p:nvGrpSpPr>
          <p:grpSpPr>
            <a:xfrm>
              <a:off x="1715815" y="2586125"/>
              <a:ext cx="2992325" cy="1528148"/>
              <a:chOff x="1740995" y="2308234"/>
              <a:chExt cx="2992325" cy="1528148"/>
            </a:xfrm>
          </p:grpSpPr>
          <p:sp>
            <p:nvSpPr>
              <p:cNvPr id="89" name="弧形 88"/>
              <p:cNvSpPr/>
              <p:nvPr/>
            </p:nvSpPr>
            <p:spPr>
              <a:xfrm rot="16200000" flipH="1">
                <a:off x="2473084" y="1576145"/>
                <a:ext cx="1528147" cy="2992325"/>
              </a:xfrm>
              <a:prstGeom prst="arc">
                <a:avLst>
                  <a:gd name="adj1" fmla="val 16055876"/>
                  <a:gd name="adj2" fmla="val 5517326"/>
                </a:avLst>
              </a:prstGeom>
              <a:noFill/>
              <a:ln w="12700" cap="flat" cmpd="sng" algn="ctr">
                <a:gradFill flip="none" rotWithShape="1">
                  <a:gsLst>
                    <a:gs pos="0">
                      <a:srgbClr val="5B9BD5">
                        <a:lumMod val="20000"/>
                        <a:lumOff val="80000"/>
                      </a:srgbClr>
                    </a:gs>
                    <a:gs pos="100000">
                      <a:srgbClr val="00AA71"/>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smtClean="0">
                  <a:ln>
                    <a:noFill/>
                  </a:ln>
                  <a:solidFill>
                    <a:prstClr val="black"/>
                  </a:solidFill>
                  <a:effectLst/>
                  <a:uLnTx/>
                  <a:uFillTx/>
                  <a:latin typeface="Arial" panose="020B0604020202090204"/>
                  <a:ea typeface="微软雅黑"/>
                  <a:cs typeface="+mn-cs"/>
                </a:endParaRPr>
              </a:p>
            </p:txBody>
          </p:sp>
          <p:cxnSp>
            <p:nvCxnSpPr>
              <p:cNvPr id="90" name="直接连接符 89"/>
              <p:cNvCxnSpPr/>
              <p:nvPr/>
            </p:nvCxnSpPr>
            <p:spPr>
              <a:xfrm>
                <a:off x="3233705" y="3370010"/>
                <a:ext cx="0" cy="466371"/>
              </a:xfrm>
              <a:prstGeom prst="line">
                <a:avLst/>
              </a:prstGeom>
              <a:noFill/>
              <a:ln w="12700" cap="flat" cmpd="sng" algn="ctr">
                <a:gradFill flip="none" rotWithShape="1">
                  <a:gsLst>
                    <a:gs pos="0">
                      <a:srgbClr val="5B9BD5">
                        <a:lumMod val="20000"/>
                        <a:lumOff val="80000"/>
                      </a:srgbClr>
                    </a:gs>
                    <a:gs pos="100000">
                      <a:srgbClr val="00AA71"/>
                    </a:gs>
                  </a:gsLst>
                  <a:lin ang="0" scaled="1"/>
                  <a:tileRect/>
                </a:gradFill>
                <a:prstDash val="solid"/>
                <a:miter lim="800000"/>
              </a:ln>
              <a:effectLst/>
            </p:spPr>
          </p:cxnSp>
          <p:sp>
            <p:nvSpPr>
              <p:cNvPr id="91" name="弧形 90"/>
              <p:cNvSpPr/>
              <p:nvPr/>
            </p:nvSpPr>
            <p:spPr>
              <a:xfrm rot="16200000" flipH="1">
                <a:off x="2703638" y="2328747"/>
                <a:ext cx="1067042" cy="1948228"/>
              </a:xfrm>
              <a:prstGeom prst="arc">
                <a:avLst>
                  <a:gd name="adj1" fmla="val 16225520"/>
                  <a:gd name="adj2" fmla="val 5386507"/>
                </a:avLst>
              </a:prstGeom>
              <a:noFill/>
              <a:ln w="12700" cap="flat" cmpd="sng" algn="ctr">
                <a:gradFill flip="none" rotWithShape="1">
                  <a:gsLst>
                    <a:gs pos="0">
                      <a:srgbClr val="5B9BD5">
                        <a:lumMod val="20000"/>
                        <a:lumOff val="80000"/>
                      </a:srgbClr>
                    </a:gs>
                    <a:gs pos="100000">
                      <a:srgbClr val="00AA71"/>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smtClean="0">
                  <a:ln>
                    <a:noFill/>
                  </a:ln>
                  <a:solidFill>
                    <a:prstClr val="black"/>
                  </a:solidFill>
                  <a:effectLst/>
                  <a:uLnTx/>
                  <a:uFillTx/>
                  <a:latin typeface="Arial" panose="020B0604020202090204"/>
                  <a:ea typeface="微软雅黑"/>
                  <a:cs typeface="+mn-cs"/>
                </a:endParaRPr>
              </a:p>
            </p:txBody>
          </p:sp>
        </p:grpSp>
        <p:sp>
          <p:nvSpPr>
            <p:cNvPr id="66" name="椭圆 65"/>
            <p:cNvSpPr/>
            <p:nvPr/>
          </p:nvSpPr>
          <p:spPr>
            <a:xfrm rot="10800000" flipV="1">
              <a:off x="1806252" y="4253888"/>
              <a:ext cx="2824868" cy="630531"/>
            </a:xfrm>
            <a:prstGeom prst="ellipse">
              <a:avLst/>
            </a:prstGeom>
            <a:gradFill>
              <a:gsLst>
                <a:gs pos="0">
                  <a:schemeClr val="accent3">
                    <a:lumMod val="20000"/>
                    <a:lumOff val="80000"/>
                    <a:alpha val="0"/>
                  </a:schemeClr>
                </a:gs>
                <a:gs pos="100000">
                  <a:schemeClr val="accent3">
                    <a:lumMod val="20000"/>
                    <a:lumOff val="80000"/>
                  </a:schemeClr>
                </a:gs>
              </a:gsLst>
              <a:lin ang="5400000" scaled="1"/>
            </a:gradFill>
            <a:ln w="12700" cap="flat" cmpd="sng" algn="ctr">
              <a:gradFill>
                <a:gsLst>
                  <a:gs pos="0">
                    <a:srgbClr val="00AA71">
                      <a:alpha val="0"/>
                    </a:srgbClr>
                  </a:gs>
                  <a:gs pos="100000">
                    <a:srgbClr val="00AA71">
                      <a:alpha val="50000"/>
                    </a:srgbClr>
                  </a:gs>
                </a:gsLst>
                <a:lin ang="5400000" scaled="1"/>
              </a:gradFill>
              <a:prstDash val="solid"/>
              <a:miter lim="800000"/>
            </a:ln>
            <a:effectLst/>
          </p:spPr>
          <p:txBody>
            <a:bodyPr rtlCol="0" anchor="ctr"/>
            <a:lstStyle/>
            <a:p>
              <a:pPr algn="ctr" defTabSz="914400"/>
              <a:endParaRPr kumimoji="1" lang="zh-CN" altLang="en-US" sz="800" kern="0" dirty="0">
                <a:solidFill>
                  <a:prstClr val="white"/>
                </a:solidFill>
                <a:latin typeface="Arial" panose="020B0604020202090204"/>
                <a:ea typeface="微软雅黑"/>
                <a:cs typeface="+mn-ea"/>
                <a:sym typeface="+mn-lt"/>
              </a:endParaRPr>
            </a:p>
          </p:txBody>
        </p:sp>
        <p:sp>
          <p:nvSpPr>
            <p:cNvPr id="67" name="椭圆 66"/>
            <p:cNvSpPr/>
            <p:nvPr/>
          </p:nvSpPr>
          <p:spPr>
            <a:xfrm>
              <a:off x="2166429" y="4118194"/>
              <a:ext cx="2099063" cy="478669"/>
            </a:xfrm>
            <a:prstGeom prst="ellipse">
              <a:avLst/>
            </a:prstGeom>
            <a:noFill/>
            <a:ln w="19050" cap="flat" cmpd="sng" algn="ctr">
              <a:gradFill>
                <a:gsLst>
                  <a:gs pos="0">
                    <a:srgbClr val="339965">
                      <a:alpha val="0"/>
                    </a:srgbClr>
                  </a:gs>
                  <a:gs pos="100000">
                    <a:srgbClr val="339965">
                      <a:alpha val="59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dirty="0">
                <a:ln>
                  <a:noFill/>
                </a:ln>
                <a:solidFill>
                  <a:prstClr val="white"/>
                </a:solidFill>
                <a:effectLst/>
                <a:uLnTx/>
                <a:uFillTx/>
                <a:latin typeface="Arial" panose="020B0604020202090204"/>
                <a:ea typeface="微软雅黑"/>
                <a:cs typeface="+mn-ea"/>
                <a:sym typeface="+mn-lt"/>
              </a:endParaRPr>
            </a:p>
          </p:txBody>
        </p:sp>
        <p:sp>
          <p:nvSpPr>
            <p:cNvPr id="68" name="椭圆 67"/>
            <p:cNvSpPr/>
            <p:nvPr/>
          </p:nvSpPr>
          <p:spPr>
            <a:xfrm>
              <a:off x="2312659" y="4164045"/>
              <a:ext cx="1804339" cy="371228"/>
            </a:xfrm>
            <a:prstGeom prst="ellipse">
              <a:avLst/>
            </a:prstGeom>
            <a:noFill/>
            <a:ln w="25400" cap="flat" cmpd="sng" algn="ctr">
              <a:gradFill>
                <a:gsLst>
                  <a:gs pos="0">
                    <a:srgbClr val="339965">
                      <a:alpha val="0"/>
                    </a:srgbClr>
                  </a:gs>
                  <a:gs pos="100000">
                    <a:srgbClr val="339965">
                      <a:alpha val="2300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dirty="0">
                <a:ln>
                  <a:noFill/>
                </a:ln>
                <a:solidFill>
                  <a:prstClr val="white"/>
                </a:solidFill>
                <a:effectLst/>
                <a:uLnTx/>
                <a:uFillTx/>
                <a:latin typeface="Arial" panose="020B0604020202090204"/>
                <a:ea typeface="微软雅黑"/>
                <a:cs typeface="+mn-ea"/>
                <a:sym typeface="+mn-lt"/>
              </a:endParaRPr>
            </a:p>
          </p:txBody>
        </p:sp>
        <p:cxnSp>
          <p:nvCxnSpPr>
            <p:cNvPr id="69" name="直线连接符 173"/>
            <p:cNvCxnSpPr/>
            <p:nvPr/>
          </p:nvCxnSpPr>
          <p:spPr>
            <a:xfrm>
              <a:off x="2198512" y="4286189"/>
              <a:ext cx="268660" cy="22821"/>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70" name="直线连接符 174"/>
            <p:cNvCxnSpPr/>
            <p:nvPr/>
          </p:nvCxnSpPr>
          <p:spPr>
            <a:xfrm flipV="1">
              <a:off x="2262594" y="4382119"/>
              <a:ext cx="268246" cy="88908"/>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71" name="直线连接符 175"/>
            <p:cNvCxnSpPr/>
            <p:nvPr/>
          </p:nvCxnSpPr>
          <p:spPr>
            <a:xfrm flipV="1">
              <a:off x="3233705" y="4459938"/>
              <a:ext cx="0" cy="159320"/>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72" name="直线连接符 176"/>
            <p:cNvCxnSpPr/>
            <p:nvPr/>
          </p:nvCxnSpPr>
          <p:spPr>
            <a:xfrm flipH="1" flipV="1">
              <a:off x="3859142" y="4409272"/>
              <a:ext cx="300645" cy="42104"/>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cxnSp>
          <p:nvCxnSpPr>
            <p:cNvPr id="73" name="直线连接符 178"/>
            <p:cNvCxnSpPr/>
            <p:nvPr/>
          </p:nvCxnSpPr>
          <p:spPr>
            <a:xfrm flipH="1">
              <a:off x="3975371" y="4303655"/>
              <a:ext cx="276964" cy="21435"/>
            </a:xfrm>
            <a:prstGeom prst="line">
              <a:avLst/>
            </a:prstGeom>
            <a:noFill/>
            <a:ln w="38100" cap="flat" cmpd="sng" algn="ctr">
              <a:gradFill>
                <a:gsLst>
                  <a:gs pos="100000">
                    <a:srgbClr val="5B9BD5">
                      <a:lumMod val="5000"/>
                      <a:lumOff val="95000"/>
                      <a:alpha val="0"/>
                    </a:srgbClr>
                  </a:gs>
                  <a:gs pos="0">
                    <a:sysClr val="window" lastClr="FFFFFF"/>
                  </a:gs>
                </a:gsLst>
                <a:lin ang="5400000" scaled="1"/>
              </a:gradFill>
              <a:prstDash val="solid"/>
              <a:miter lim="800000"/>
            </a:ln>
            <a:effectLst/>
          </p:spPr>
        </p:cxnSp>
        <p:sp>
          <p:nvSpPr>
            <p:cNvPr id="76" name="圆柱形 75"/>
            <p:cNvSpPr/>
            <p:nvPr/>
          </p:nvSpPr>
          <p:spPr>
            <a:xfrm>
              <a:off x="2208927" y="4392576"/>
              <a:ext cx="2019518" cy="308675"/>
            </a:xfrm>
            <a:prstGeom prst="can">
              <a:avLst>
                <a:gd name="adj" fmla="val 50000"/>
              </a:avLst>
            </a:prstGeom>
            <a:solidFill>
              <a:srgbClr val="00B050"/>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dirty="0">
                <a:ln>
                  <a:noFill/>
                </a:ln>
                <a:solidFill>
                  <a:prstClr val="white"/>
                </a:solidFill>
                <a:effectLst/>
                <a:uLnTx/>
                <a:uFillTx/>
                <a:latin typeface="Arial" panose="020B0604020202090204"/>
                <a:ea typeface="微软雅黑"/>
                <a:cs typeface="+mn-ea"/>
                <a:sym typeface="+mn-lt"/>
              </a:endParaRPr>
            </a:p>
          </p:txBody>
        </p:sp>
        <p:sp>
          <p:nvSpPr>
            <p:cNvPr id="78" name="圆柱形 77"/>
            <p:cNvSpPr/>
            <p:nvPr/>
          </p:nvSpPr>
          <p:spPr>
            <a:xfrm>
              <a:off x="2464431" y="4164098"/>
              <a:ext cx="1510941" cy="341804"/>
            </a:xfrm>
            <a:prstGeom prst="can">
              <a:avLst>
                <a:gd name="adj" fmla="val 50000"/>
              </a:avLst>
            </a:prstGeom>
            <a:solidFill>
              <a:srgbClr val="00AA7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50" b="0" i="0" u="none" strike="noStrike" kern="0" cap="none" spc="0" normalizeH="0" baseline="0" noProof="0" dirty="0">
                <a:ln>
                  <a:noFill/>
                </a:ln>
                <a:solidFill>
                  <a:prstClr val="white"/>
                </a:solidFill>
                <a:effectLst/>
                <a:uLnTx/>
                <a:uFillTx/>
                <a:latin typeface="Arial" panose="020B0604020202090204"/>
                <a:ea typeface="微软雅黑"/>
                <a:cs typeface="+mn-ea"/>
                <a:sym typeface="+mn-lt"/>
              </a:endParaRPr>
            </a:p>
          </p:txBody>
        </p:sp>
        <p:sp>
          <p:nvSpPr>
            <p:cNvPr id="79" name="文本框 78"/>
            <p:cNvSpPr txBox="1"/>
            <p:nvPr/>
          </p:nvSpPr>
          <p:spPr>
            <a:xfrm>
              <a:off x="2508369" y="4193126"/>
              <a:ext cx="136197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prstClr val="white"/>
                  </a:solidFill>
                  <a:effectLst/>
                  <a:uLnTx/>
                  <a:uFillTx/>
                  <a:latin typeface="Arial" panose="020B0604020202090204"/>
                  <a:ea typeface="微软雅黑"/>
                  <a:cs typeface="+mn-ea"/>
                  <a:sym typeface="+mn-lt"/>
                </a:rPr>
                <a:t>360</a:t>
              </a:r>
              <a:r>
                <a:rPr kumimoji="0" lang="zh-CN" altLang="en-US" sz="1200" b="1" i="0" u="none" strike="noStrike" kern="0" cap="none" spc="0" normalizeH="0" baseline="0" noProof="0" dirty="0" smtClean="0">
                  <a:ln>
                    <a:noFill/>
                  </a:ln>
                  <a:solidFill>
                    <a:prstClr val="white"/>
                  </a:solidFill>
                  <a:effectLst/>
                  <a:uLnTx/>
                  <a:uFillTx/>
                  <a:latin typeface="Arial" panose="020B0604020202090204"/>
                  <a:ea typeface="微软雅黑"/>
                  <a:cs typeface="+mn-ea"/>
                  <a:sym typeface="+mn-lt"/>
                </a:rPr>
                <a:t>安全</a:t>
              </a:r>
              <a:r>
                <a:rPr kumimoji="0" lang="zh-CN" altLang="en-US" sz="1200" b="1" i="0" u="none" strike="noStrike" kern="0" cap="none" spc="0" normalizeH="0" baseline="0" noProof="0" dirty="0">
                  <a:ln>
                    <a:noFill/>
                  </a:ln>
                  <a:solidFill>
                    <a:prstClr val="white"/>
                  </a:solidFill>
                  <a:effectLst/>
                  <a:uLnTx/>
                  <a:uFillTx/>
                  <a:latin typeface="Arial" panose="020B0604020202090204"/>
                  <a:ea typeface="微软雅黑"/>
                  <a:cs typeface="+mn-ea"/>
                  <a:sym typeface="+mn-lt"/>
                </a:rPr>
                <a:t>大模型</a:t>
              </a:r>
            </a:p>
          </p:txBody>
        </p:sp>
        <p:pic>
          <p:nvPicPr>
            <p:cNvPr id="80" name="图片 79"/>
            <p:cNvPicPr>
              <a:picLocks noChangeAspect="1"/>
            </p:cNvPicPr>
            <p:nvPr>
              <p:custDataLst>
                <p:tags r:id="rId2"/>
              </p:custDataLst>
            </p:nvPr>
          </p:nvPicPr>
          <p:blipFill>
            <a:blip r:embed="rId6"/>
            <a:srcRect l="32869" r="32869" b="58438"/>
            <a:stretch>
              <a:fillRect/>
            </a:stretch>
          </p:blipFill>
          <p:spPr>
            <a:xfrm>
              <a:off x="3067580" y="3895291"/>
              <a:ext cx="288796" cy="293357"/>
            </a:xfrm>
            <a:prstGeom prst="rect">
              <a:avLst/>
            </a:prstGeom>
            <a:effectLst/>
          </p:spPr>
        </p:pic>
        <p:grpSp>
          <p:nvGrpSpPr>
            <p:cNvPr id="82" name="组合 81"/>
            <p:cNvGrpSpPr/>
            <p:nvPr/>
          </p:nvGrpSpPr>
          <p:grpSpPr>
            <a:xfrm>
              <a:off x="2667046" y="1595215"/>
              <a:ext cx="1157741" cy="261610"/>
              <a:chOff x="2702409" y="1595215"/>
              <a:chExt cx="1157741" cy="261610"/>
            </a:xfrm>
          </p:grpSpPr>
          <p:pic>
            <p:nvPicPr>
              <p:cNvPr id="86" name="图像" descr="图像"/>
              <p:cNvPicPr>
                <a:picLocks noChangeAspect="1"/>
              </p:cNvPicPr>
              <p:nvPr/>
            </p:nvPicPr>
            <p:blipFill>
              <a:blip r:embed="rId7">
                <a:duotone>
                  <a:prstClr val="black"/>
                  <a:srgbClr val="00AA71">
                    <a:tint val="45000"/>
                    <a:satMod val="400000"/>
                  </a:srgbClr>
                </a:duotone>
                <a:extLst>
                  <a:ext uri="{BEBA8EAE-BF5A-486C-A8C5-ECC9F3942E4B}">
                    <a14:imgProps xmlns:a14="http://schemas.microsoft.com/office/drawing/2010/main">
                      <a14:imgLayer r:embed="rId8">
                        <a14:imgEffect>
                          <a14:artisticPhotocopy detail="2"/>
                        </a14:imgEffect>
                        <a14:imgEffect>
                          <a14:brightnessContrast bright="-20000" contrast="-20000"/>
                        </a14:imgEffect>
                      </a14:imgLayer>
                    </a14:imgProps>
                  </a:ext>
                </a:extLst>
              </a:blip>
              <a:srcRect r="80704"/>
              <a:stretch>
                <a:fillRect/>
              </a:stretch>
            </p:blipFill>
            <p:spPr>
              <a:xfrm>
                <a:off x="2702409" y="1608419"/>
                <a:ext cx="224542" cy="219814"/>
              </a:xfrm>
              <a:prstGeom prst="rect">
                <a:avLst/>
              </a:prstGeom>
              <a:ln w="12700" cap="flat">
                <a:noFill/>
                <a:miter lim="400000"/>
                <a:headEnd/>
                <a:tailEnd/>
              </a:ln>
              <a:effectLst/>
            </p:spPr>
          </p:pic>
          <p:sp>
            <p:nvSpPr>
              <p:cNvPr id="88" name="文本框 87"/>
              <p:cNvSpPr txBox="1"/>
              <p:nvPr/>
            </p:nvSpPr>
            <p:spPr>
              <a:xfrm>
                <a:off x="2888684" y="1595215"/>
                <a:ext cx="971466" cy="261610"/>
              </a:xfrm>
              <a:prstGeom prst="rect">
                <a:avLst/>
              </a:prstGeom>
              <a:noFill/>
            </p:spPr>
            <p:txBody>
              <a:bodyPr wrap="square" rtlCol="0">
                <a:spAutoFit/>
              </a:bodyPr>
              <a:lstStyle/>
              <a:p>
                <a:r>
                  <a:rPr lang="en-US" altLang="zh-CN" sz="1100" b="1" dirty="0" smtClean="0">
                    <a:solidFill>
                      <a:srgbClr val="00AA71"/>
                    </a:solidFill>
                    <a:latin typeface="微软雅黑" panose="020B0503020204020204" pitchFamily="34" charset="-122"/>
                    <a:ea typeface="微软雅黑" panose="020B0503020204020204" pitchFamily="34" charset="-122"/>
                  </a:rPr>
                  <a:t>360</a:t>
                </a:r>
                <a:r>
                  <a:rPr lang="zh-CN" altLang="en-US" sz="1100" b="1" dirty="0" smtClean="0">
                    <a:solidFill>
                      <a:srgbClr val="00AA71"/>
                    </a:solidFill>
                    <a:latin typeface="微软雅黑" panose="020B0503020204020204" pitchFamily="34" charset="-122"/>
                    <a:ea typeface="微软雅黑" panose="020B0503020204020204" pitchFamily="34" charset="-122"/>
                  </a:rPr>
                  <a:t>安全云</a:t>
                </a:r>
              </a:p>
            </p:txBody>
          </p:sp>
        </p:grpSp>
      </p:grpSp>
      <p:sp>
        <p:nvSpPr>
          <p:cNvPr id="92" name="圆角矩形 20"/>
          <p:cNvSpPr/>
          <p:nvPr/>
        </p:nvSpPr>
        <p:spPr>
          <a:xfrm>
            <a:off x="4560384" y="1814010"/>
            <a:ext cx="3774284" cy="843453"/>
          </a:xfrm>
          <a:prstGeom prst="roundRect">
            <a:avLst>
              <a:gd name="adj" fmla="val 6901"/>
            </a:avLst>
          </a:prstGeom>
          <a:solidFill>
            <a:sysClr val="window" lastClr="FFFFFF"/>
          </a:solidFill>
          <a:effectLst>
            <a:outerShdw blurRad="254000" dist="38100" dir="5400000" algn="t" rotWithShape="0">
              <a:srgbClr val="5B9BD5">
                <a:alpha val="40000"/>
              </a:srgbClr>
            </a:outerShdw>
          </a:effectLst>
        </p:spPr>
        <p:txBody>
          <a:bodyPr wrap="square" lIns="180000" tIns="180000" rIns="180000" bIns="180000" rtlCol="0" anchor="ctr">
            <a:noAutofit/>
          </a:bodyPr>
          <a:lstStyle/>
          <a:p>
            <a:pPr lvl="0" defTabSz="914400">
              <a:lnSpc>
                <a:spcPct val="150000"/>
              </a:lnSpc>
            </a:pPr>
            <a:endParaRPr lang="en-US" altLang="zh-CN"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endParaRPr>
          </a:p>
          <a:p>
            <a:pPr lvl="0" defTabSz="914400">
              <a:lnSpc>
                <a:spcPct val="150000"/>
              </a:lnSpc>
            </a:pP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针对全类型</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告警</a:t>
            </a: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进行</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智能化分析、研</a:t>
            </a: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判，</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达成</a:t>
            </a:r>
            <a:r>
              <a:rPr lang="zh-CN" altLang="en-US" sz="1000" b="1"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“仅需验证大模型运营的告警” </a:t>
            </a: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的目标</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a:t>
            </a:r>
          </a:p>
        </p:txBody>
      </p:sp>
      <p:sp>
        <p:nvSpPr>
          <p:cNvPr id="93" name="圆角矩形 22"/>
          <p:cNvSpPr/>
          <p:nvPr/>
        </p:nvSpPr>
        <p:spPr>
          <a:xfrm>
            <a:off x="4560383" y="1696954"/>
            <a:ext cx="2623063" cy="325218"/>
          </a:xfrm>
          <a:prstGeom prst="roundRect">
            <a:avLst/>
          </a:prstGeom>
          <a:solidFill>
            <a:srgbClr val="00AA71"/>
          </a:solidFill>
          <a:ln w="12700" cap="flat" cmpd="sng" algn="ctr">
            <a:noFill/>
            <a:prstDash val="solid"/>
            <a:miter lim="800000"/>
          </a:ln>
          <a:effectLst>
            <a:outerShdw blurRad="127000" dist="38100" dir="2700000" algn="tl" rotWithShape="0">
              <a:prstClr val="black">
                <a:alpha val="17000"/>
              </a:prstClr>
            </a:outerShdw>
          </a:effectLst>
        </p:spPr>
        <p:txBody>
          <a:bodyPr rot="0" spcFirstLastPara="0" vert="horz" wrap="square" lIns="54000" tIns="45720" rIns="91440" bIns="45720" numCol="1" spcCol="0" rtlCol="0" fromWordArt="0" anchor="ctr" anchorCtr="0" forceAA="0" compatLnSpc="1">
            <a:noAutofit/>
          </a:bodyPr>
          <a:lstStyle/>
          <a:p>
            <a:pPr lvl="0" algn="ctr" defTabSz="914400"/>
            <a:r>
              <a:rPr kumimoji="1" lang="zh-CN" altLang="en-US" sz="1200" b="1" kern="0" dirty="0" smtClean="0">
                <a:solidFill>
                  <a:prstClr val="white"/>
                </a:solidFill>
                <a:latin typeface="Arial" panose="020B0604020202090204"/>
                <a:ea typeface="微软雅黑"/>
                <a:cs typeface="+mn-ea"/>
                <a:sym typeface="+mn-lt"/>
              </a:rPr>
              <a:t>    专家</a:t>
            </a:r>
            <a:r>
              <a:rPr kumimoji="1" lang="zh-CN" altLang="en-US" sz="1200" b="1" kern="0" dirty="0">
                <a:solidFill>
                  <a:prstClr val="white"/>
                </a:solidFill>
                <a:latin typeface="Arial" panose="020B0604020202090204"/>
                <a:ea typeface="微软雅黑"/>
                <a:cs typeface="+mn-ea"/>
                <a:sym typeface="+mn-lt"/>
              </a:rPr>
              <a:t>研判「 重塑」为自动运营</a:t>
            </a:r>
          </a:p>
        </p:txBody>
      </p:sp>
      <p:sp>
        <p:nvSpPr>
          <p:cNvPr id="94" name="圆角矩形 20"/>
          <p:cNvSpPr/>
          <p:nvPr/>
        </p:nvSpPr>
        <p:spPr>
          <a:xfrm>
            <a:off x="4560387" y="3148040"/>
            <a:ext cx="3774284" cy="843453"/>
          </a:xfrm>
          <a:prstGeom prst="roundRect">
            <a:avLst>
              <a:gd name="adj" fmla="val 6901"/>
            </a:avLst>
          </a:prstGeom>
          <a:solidFill>
            <a:sysClr val="window" lastClr="FFFFFF"/>
          </a:solidFill>
          <a:effectLst>
            <a:outerShdw blurRad="254000" dist="38100" dir="5400000" algn="t" rotWithShape="0">
              <a:srgbClr val="5B9BD5">
                <a:alpha val="40000"/>
              </a:srgbClr>
            </a:outerShdw>
          </a:effectLst>
        </p:spPr>
        <p:txBody>
          <a:bodyPr wrap="square" lIns="180000" tIns="180000" rIns="180000" bIns="180000" rtlCol="0" anchor="ctr">
            <a:noAutofit/>
          </a:bodyPr>
          <a:lstStyle/>
          <a:p>
            <a:pPr defTabSz="914400">
              <a:lnSpc>
                <a:spcPct val="150000"/>
              </a:lnSpc>
            </a:pPr>
            <a:endParaRPr lang="en-US" altLang="zh-CN"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endParaRPr>
          </a:p>
          <a:p>
            <a:pPr defTabSz="914400">
              <a:lnSpc>
                <a:spcPct val="150000"/>
              </a:lnSpc>
            </a:pP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将传统安全大数据平台重塑为</a:t>
            </a:r>
            <a:r>
              <a:rPr lang="en-US" altLang="zh-CN"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AI</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安全知识平台</a:t>
            </a:r>
            <a:r>
              <a:rPr lang="zh-CN" altLang="en-US" sz="1000"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，一键呼出，即时交互，达成</a:t>
            </a:r>
            <a:r>
              <a:rPr lang="zh-CN" altLang="en-US" sz="1000" b="1" kern="0" dirty="0" smtClean="0">
                <a:solidFill>
                  <a:prstClr val="black">
                    <a:lumMod val="75000"/>
                    <a:lumOff val="25000"/>
                  </a:prstClr>
                </a:solidFill>
                <a:latin typeface="Arial" panose="020B0604020202090204" pitchFamily="34" charset="0"/>
                <a:ea typeface="微软雅黑" panose="020B0503020204020204" pitchFamily="34" charset="-122"/>
                <a:cs typeface="+mn-ea"/>
                <a:sym typeface="+mn-lt"/>
              </a:rPr>
              <a:t>“</a:t>
            </a:r>
            <a:r>
              <a:rPr lang="zh-CN" altLang="en-US" sz="1000" b="1"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数据即知识，知识即能力”</a:t>
            </a:r>
            <a:r>
              <a:rPr lang="zh-CN" altLang="en-US" sz="1000" kern="0" dirty="0">
                <a:solidFill>
                  <a:prstClr val="black">
                    <a:lumMod val="75000"/>
                    <a:lumOff val="25000"/>
                  </a:prstClr>
                </a:solidFill>
                <a:latin typeface="Arial" panose="020B0604020202090204" pitchFamily="34" charset="0"/>
                <a:ea typeface="微软雅黑" panose="020B0503020204020204" pitchFamily="34" charset="-122"/>
                <a:cs typeface="+mn-ea"/>
                <a:sym typeface="+mn-lt"/>
              </a:rPr>
              <a:t>的目标。</a:t>
            </a:r>
          </a:p>
        </p:txBody>
      </p:sp>
      <p:sp>
        <p:nvSpPr>
          <p:cNvPr id="95" name="圆角矩形 22"/>
          <p:cNvSpPr/>
          <p:nvPr/>
        </p:nvSpPr>
        <p:spPr>
          <a:xfrm>
            <a:off x="4560385" y="3030985"/>
            <a:ext cx="2623063" cy="325218"/>
          </a:xfrm>
          <a:prstGeom prst="roundRect">
            <a:avLst/>
          </a:prstGeom>
          <a:solidFill>
            <a:srgbClr val="00AA71"/>
          </a:solidFill>
          <a:ln w="12700" cap="flat" cmpd="sng" algn="ctr">
            <a:noFill/>
            <a:prstDash val="solid"/>
            <a:miter lim="800000"/>
          </a:ln>
          <a:effectLst>
            <a:outerShdw blurRad="127000" dist="38100" dir="2700000" algn="tl" rotWithShape="0">
              <a:prstClr val="black">
                <a:alpha val="17000"/>
              </a:prstClr>
            </a:outerShdw>
          </a:effectLst>
        </p:spPr>
        <p:txBody>
          <a:bodyPr rot="0" spcFirstLastPara="0" vert="horz" wrap="square" lIns="54000" tIns="45720" rIns="91440" bIns="45720" numCol="1" spcCol="0" rtlCol="0" fromWordArt="0" anchor="ctr" anchorCtr="0" forceAA="0" compatLnSpc="1">
            <a:noAutofit/>
          </a:bodyPr>
          <a:lstStyle/>
          <a:p>
            <a:pPr algn="ctr" defTabSz="914400"/>
            <a:r>
              <a:rPr kumimoji="1" lang="zh-CN" altLang="en-US" sz="1200" b="1" kern="0" dirty="0" smtClean="0">
                <a:solidFill>
                  <a:prstClr val="white"/>
                </a:solidFill>
                <a:latin typeface="Arial" panose="020B0604020202090204"/>
                <a:ea typeface="微软雅黑"/>
                <a:cs typeface="+mn-ea"/>
                <a:sym typeface="+mn-lt"/>
              </a:rPr>
              <a:t>      大</a:t>
            </a:r>
            <a:r>
              <a:rPr kumimoji="1" lang="zh-CN" altLang="en-US" sz="1200" b="1" kern="0" dirty="0">
                <a:solidFill>
                  <a:prstClr val="white"/>
                </a:solidFill>
                <a:latin typeface="Arial" panose="020B0604020202090204"/>
                <a:ea typeface="微软雅黑"/>
                <a:cs typeface="+mn-ea"/>
                <a:sym typeface="+mn-lt"/>
              </a:rPr>
              <a:t>数据平台「 重塑」为知识平台</a:t>
            </a:r>
          </a:p>
        </p:txBody>
      </p:sp>
      <p:pic>
        <p:nvPicPr>
          <p:cNvPr id="96" name="图片 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4329" y="1430020"/>
            <a:ext cx="273166" cy="273166"/>
          </a:xfrm>
          <a:prstGeom prst="rect">
            <a:avLst/>
          </a:prstGeom>
        </p:spPr>
      </p:pic>
    </p:spTree>
    <p:custDataLst>
      <p:tags r:id="rId1"/>
    </p:custDataLst>
    <p:extLst>
      <p:ext uri="{BB962C8B-B14F-4D97-AF65-F5344CB8AC3E}">
        <p14:creationId xmlns:p14="http://schemas.microsoft.com/office/powerpoint/2010/main" val="28979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8EFC2E9-958B-438E-8026-DD94D3795B43}"/>
              </a:ext>
            </a:extLst>
          </p:cNvPr>
          <p:cNvSpPr>
            <a:spLocks noGrp="1"/>
          </p:cNvSpPr>
          <p:nvPr>
            <p:ph type="title"/>
          </p:nvPr>
        </p:nvSpPr>
        <p:spPr>
          <a:prstGeom prst="rect">
            <a:avLst/>
          </a:prstGeom>
        </p:spPr>
        <p:txBody>
          <a:bodyPr/>
          <a:lstStyle/>
          <a:p>
            <a:r>
              <a:rPr lang="zh-CN" altLang="en-US" dirty="0">
                <a:cs typeface="+mn-cs"/>
                <a:sym typeface="+mn-lt"/>
              </a:rPr>
              <a:t>多维分析</a:t>
            </a:r>
            <a:endParaRPr lang="zh-CN" altLang="en-US" dirty="0">
              <a:latin typeface="+mn-lt"/>
              <a:sym typeface="+mn-lt"/>
            </a:endParaRPr>
          </a:p>
        </p:txBody>
      </p:sp>
      <p:grpSp>
        <p:nvGrpSpPr>
          <p:cNvPr id="88" name="组合 87"/>
          <p:cNvGrpSpPr/>
          <p:nvPr/>
        </p:nvGrpSpPr>
        <p:grpSpPr>
          <a:xfrm>
            <a:off x="299700" y="1249654"/>
            <a:ext cx="8400351" cy="184828"/>
            <a:chOff x="299700" y="1404998"/>
            <a:chExt cx="8400351" cy="268505"/>
          </a:xfrm>
        </p:grpSpPr>
        <p:grpSp>
          <p:nvGrpSpPr>
            <p:cNvPr id="2" name="组合 1"/>
            <p:cNvGrpSpPr/>
            <p:nvPr/>
          </p:nvGrpSpPr>
          <p:grpSpPr>
            <a:xfrm>
              <a:off x="299700" y="1572369"/>
              <a:ext cx="8400351" cy="101134"/>
              <a:chOff x="603362" y="1647512"/>
              <a:chExt cx="8941589" cy="46418"/>
            </a:xfrm>
            <a:effectLst>
              <a:outerShdw blurRad="50800" dist="38100" dir="2700000" algn="tl" rotWithShape="0">
                <a:prstClr val="black">
                  <a:alpha val="40000"/>
                </a:prstClr>
              </a:outerShdw>
            </a:effectLst>
          </p:grpSpPr>
          <p:cxnSp>
            <p:nvCxnSpPr>
              <p:cNvPr id="48" name="直线连接符 30"/>
              <p:cNvCxnSpPr/>
              <p:nvPr/>
            </p:nvCxnSpPr>
            <p:spPr>
              <a:xfrm>
                <a:off x="603362" y="1647512"/>
                <a:ext cx="8941589" cy="0"/>
              </a:xfrm>
              <a:prstGeom prst="line">
                <a:avLst/>
              </a:prstGeom>
              <a:noFill/>
              <a:ln w="9525" cap="flat" cmpd="sng" algn="ctr">
                <a:solidFill>
                  <a:srgbClr val="009973"/>
                </a:solidFill>
                <a:prstDash val="solid"/>
                <a:miter lim="800000"/>
              </a:ln>
              <a:effectLst/>
            </p:spPr>
          </p:cxnSp>
          <p:cxnSp>
            <p:nvCxnSpPr>
              <p:cNvPr id="49" name="直线连接符 30"/>
              <p:cNvCxnSpPr/>
              <p:nvPr/>
            </p:nvCxnSpPr>
            <p:spPr>
              <a:xfrm>
                <a:off x="603362" y="1693930"/>
                <a:ext cx="8941589" cy="0"/>
              </a:xfrm>
              <a:prstGeom prst="line">
                <a:avLst/>
              </a:prstGeom>
              <a:noFill/>
              <a:ln w="9525" cap="flat" cmpd="sng" algn="ctr">
                <a:solidFill>
                  <a:srgbClr val="009973"/>
                </a:solidFill>
                <a:prstDash val="solid"/>
                <a:miter lim="800000"/>
              </a:ln>
              <a:effectLst/>
            </p:spPr>
          </p:cxnSp>
        </p:grpSp>
        <p:cxnSp>
          <p:nvCxnSpPr>
            <p:cNvPr id="41" name="直线连接符 26"/>
            <p:cNvCxnSpPr/>
            <p:nvPr/>
          </p:nvCxnSpPr>
          <p:spPr>
            <a:xfrm flipV="1">
              <a:off x="973967" y="1404998"/>
              <a:ext cx="0" cy="267381"/>
            </a:xfrm>
            <a:prstGeom prst="line">
              <a:avLst/>
            </a:prstGeom>
            <a:noFill/>
            <a:ln w="9525" cap="flat" cmpd="sng" algn="ctr">
              <a:solidFill>
                <a:srgbClr val="009973"/>
              </a:solidFill>
              <a:prstDash val="solid"/>
              <a:miter lim="800000"/>
              <a:tailEnd type="oval"/>
            </a:ln>
            <a:effectLst/>
          </p:spPr>
        </p:cxnSp>
        <p:cxnSp>
          <p:nvCxnSpPr>
            <p:cNvPr id="42" name="直线连接符 26"/>
            <p:cNvCxnSpPr/>
            <p:nvPr/>
          </p:nvCxnSpPr>
          <p:spPr>
            <a:xfrm flipV="1">
              <a:off x="2385751" y="1404998"/>
              <a:ext cx="0" cy="267381"/>
            </a:xfrm>
            <a:prstGeom prst="line">
              <a:avLst/>
            </a:prstGeom>
            <a:noFill/>
            <a:ln w="9525" cap="flat" cmpd="sng" algn="ctr">
              <a:solidFill>
                <a:srgbClr val="009973"/>
              </a:solidFill>
              <a:prstDash val="solid"/>
              <a:miter lim="800000"/>
              <a:tailEnd type="oval"/>
            </a:ln>
            <a:effectLst/>
          </p:spPr>
        </p:cxnSp>
        <p:cxnSp>
          <p:nvCxnSpPr>
            <p:cNvPr id="43" name="直线连接符 26"/>
            <p:cNvCxnSpPr/>
            <p:nvPr/>
          </p:nvCxnSpPr>
          <p:spPr>
            <a:xfrm flipV="1">
              <a:off x="3797535" y="1404998"/>
              <a:ext cx="0" cy="267381"/>
            </a:xfrm>
            <a:prstGeom prst="line">
              <a:avLst/>
            </a:prstGeom>
            <a:noFill/>
            <a:ln w="9525" cap="flat" cmpd="sng" algn="ctr">
              <a:solidFill>
                <a:srgbClr val="009973"/>
              </a:solidFill>
              <a:prstDash val="solid"/>
              <a:miter lim="800000"/>
              <a:tailEnd type="oval"/>
            </a:ln>
            <a:effectLst/>
          </p:spPr>
        </p:cxnSp>
        <p:cxnSp>
          <p:nvCxnSpPr>
            <p:cNvPr id="44" name="直线连接符 26"/>
            <p:cNvCxnSpPr/>
            <p:nvPr/>
          </p:nvCxnSpPr>
          <p:spPr>
            <a:xfrm flipV="1">
              <a:off x="5209319" y="1404998"/>
              <a:ext cx="0" cy="267381"/>
            </a:xfrm>
            <a:prstGeom prst="line">
              <a:avLst/>
            </a:prstGeom>
            <a:noFill/>
            <a:ln w="9525" cap="flat" cmpd="sng" algn="ctr">
              <a:solidFill>
                <a:srgbClr val="009973"/>
              </a:solidFill>
              <a:prstDash val="solid"/>
              <a:miter lim="800000"/>
              <a:tailEnd type="oval"/>
            </a:ln>
            <a:effectLst/>
          </p:spPr>
        </p:cxnSp>
        <p:cxnSp>
          <p:nvCxnSpPr>
            <p:cNvPr id="45" name="直线连接符 26"/>
            <p:cNvCxnSpPr/>
            <p:nvPr/>
          </p:nvCxnSpPr>
          <p:spPr>
            <a:xfrm flipV="1">
              <a:off x="6621103" y="1404998"/>
              <a:ext cx="0" cy="267381"/>
            </a:xfrm>
            <a:prstGeom prst="line">
              <a:avLst/>
            </a:prstGeom>
            <a:noFill/>
            <a:ln w="9525" cap="flat" cmpd="sng" algn="ctr">
              <a:solidFill>
                <a:srgbClr val="009973"/>
              </a:solidFill>
              <a:prstDash val="solid"/>
              <a:miter lim="800000"/>
              <a:tailEnd type="oval"/>
            </a:ln>
            <a:effectLst/>
          </p:spPr>
        </p:cxnSp>
        <p:cxnSp>
          <p:nvCxnSpPr>
            <p:cNvPr id="46" name="直线连接符 26"/>
            <p:cNvCxnSpPr/>
            <p:nvPr/>
          </p:nvCxnSpPr>
          <p:spPr>
            <a:xfrm flipV="1">
              <a:off x="8032887" y="1404998"/>
              <a:ext cx="0" cy="267381"/>
            </a:xfrm>
            <a:prstGeom prst="line">
              <a:avLst/>
            </a:prstGeom>
            <a:noFill/>
            <a:ln w="9525" cap="flat" cmpd="sng" algn="ctr">
              <a:solidFill>
                <a:srgbClr val="009973"/>
              </a:solidFill>
              <a:prstDash val="solid"/>
              <a:miter lim="800000"/>
              <a:tailEnd type="oval"/>
            </a:ln>
            <a:effectLst/>
          </p:spPr>
        </p:cxnSp>
      </p:grpSp>
      <p:grpSp>
        <p:nvGrpSpPr>
          <p:cNvPr id="124" name="组合 123"/>
          <p:cNvGrpSpPr/>
          <p:nvPr/>
        </p:nvGrpSpPr>
        <p:grpSpPr>
          <a:xfrm>
            <a:off x="270410" y="3871088"/>
            <a:ext cx="8480738" cy="894452"/>
            <a:chOff x="270410" y="3970980"/>
            <a:chExt cx="8480738" cy="894452"/>
          </a:xfrm>
        </p:grpSpPr>
        <p:grpSp>
          <p:nvGrpSpPr>
            <p:cNvPr id="101" name="组合 100"/>
            <p:cNvGrpSpPr/>
            <p:nvPr/>
          </p:nvGrpSpPr>
          <p:grpSpPr>
            <a:xfrm>
              <a:off x="270410" y="3970980"/>
              <a:ext cx="8480738" cy="883772"/>
              <a:chOff x="-133727" y="4243356"/>
              <a:chExt cx="9941785" cy="600624"/>
            </a:xfrm>
          </p:grpSpPr>
          <p:sp>
            <p:nvSpPr>
              <p:cNvPr id="99" name="矩形 98"/>
              <p:cNvSpPr/>
              <p:nvPr/>
            </p:nvSpPr>
            <p:spPr>
              <a:xfrm>
                <a:off x="-133727" y="4493264"/>
                <a:ext cx="9941784" cy="350716"/>
              </a:xfrm>
              <a:prstGeom prst="rect">
                <a:avLst/>
              </a:prstGeom>
              <a:solidFill>
                <a:schemeClr val="bg1">
                  <a:lumMod val="95000"/>
                </a:schemeClr>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lvl="0" algn="ctr" defTabSz="914400"/>
                <a:endParaRPr kumimoji="1" lang="zh-CN" altLang="en-US" sz="1400" b="1" kern="0" dirty="0">
                  <a:solidFill>
                    <a:prstClr val="white"/>
                  </a:solidFill>
                  <a:ea typeface="微软雅黑" panose="020B0503020204020204" charset="-122"/>
                  <a:sym typeface="+mn-lt"/>
                </a:endParaRPr>
              </a:p>
            </p:txBody>
          </p:sp>
          <p:sp>
            <p:nvSpPr>
              <p:cNvPr id="100" name="梯形 99"/>
              <p:cNvSpPr/>
              <p:nvPr/>
            </p:nvSpPr>
            <p:spPr>
              <a:xfrm>
                <a:off x="-133726" y="4243356"/>
                <a:ext cx="9941784" cy="240469"/>
              </a:xfrm>
              <a:prstGeom prst="trapezoid">
                <a:avLst>
                  <a:gd name="adj" fmla="val 79307"/>
                </a:avLst>
              </a:prstGeom>
              <a:solidFill>
                <a:srgbClr val="00AB7A"/>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584835" rtl="0" eaLnBrk="1" fontAlgn="auto" latinLnBrk="0" hangingPunct="1">
                  <a:lnSpc>
                    <a:spcPct val="100000"/>
                  </a:lnSpc>
                  <a:spcBef>
                    <a:spcPts val="0"/>
                  </a:spcBef>
                  <a:spcAft>
                    <a:spcPts val="0"/>
                  </a:spcAft>
                  <a:buClrTx/>
                  <a:buSzTx/>
                  <a:buFontTx/>
                  <a:buNone/>
                  <a:defRPr/>
                </a:pPr>
                <a:endParaRPr kumimoji="1" lang="zh-CN" altLang="en-US" sz="580" b="0" i="0" u="none" strike="noStrike" kern="0" cap="none" spc="0" normalizeH="0" baseline="0" noProof="0" dirty="0">
                  <a:ln>
                    <a:noFill/>
                  </a:ln>
                  <a:solidFill>
                    <a:prstClr val="black"/>
                  </a:solidFill>
                  <a:effectLst/>
                  <a:uLnTx/>
                  <a:uFillTx/>
                  <a:ea typeface="微软雅黑" panose="020B0503020204020204" charset="-122"/>
                  <a:cs typeface="+mn-ea"/>
                  <a:sym typeface="+mn-lt"/>
                </a:endParaRPr>
              </a:p>
            </p:txBody>
          </p:sp>
        </p:grpSp>
        <p:sp>
          <p:nvSpPr>
            <p:cNvPr id="106" name="文本框 105"/>
            <p:cNvSpPr txBox="1"/>
            <p:nvPr/>
          </p:nvSpPr>
          <p:spPr>
            <a:xfrm>
              <a:off x="476751" y="4649988"/>
              <a:ext cx="802084" cy="215444"/>
            </a:xfrm>
            <a:prstGeom prst="rect">
              <a:avLst/>
            </a:prstGeom>
            <a:noFill/>
          </p:spPr>
          <p:txBody>
            <a:bodyPr wrap="square" rtlCol="0">
              <a:spAutoFit/>
            </a:bodyPr>
            <a:lstStyle/>
            <a:p>
              <a:pPr algn="ctr"/>
              <a:r>
                <a:rPr lang="zh-CN" altLang="en-US" sz="800" b="1" dirty="0">
                  <a:ea typeface="+mj-ea"/>
                  <a:sym typeface="+mn-lt"/>
                </a:rPr>
                <a:t>流量神经元</a:t>
              </a:r>
            </a:p>
          </p:txBody>
        </p:sp>
        <p:pic>
          <p:nvPicPr>
            <p:cNvPr id="107" name="图片 106"/>
            <p:cNvPicPr>
              <a:picLocks/>
            </p:cNvPicPr>
            <p:nvPr/>
          </p:nvPicPr>
          <p:blipFill>
            <a:blip r:embed="rId4">
              <a:extLst>
                <a:ext uri="{28A0092B-C50C-407E-A947-70E740481C1C}">
                  <a14:useLocalDpi xmlns:a14="http://schemas.microsoft.com/office/drawing/2010/main" val="0"/>
                </a:ext>
              </a:extLst>
            </a:blip>
            <a:stretch>
              <a:fillRect/>
            </a:stretch>
          </p:blipFill>
          <p:spPr>
            <a:xfrm>
              <a:off x="2791617" y="4386636"/>
              <a:ext cx="295652" cy="295652"/>
            </a:xfrm>
            <a:prstGeom prst="rect">
              <a:avLst/>
            </a:prstGeom>
          </p:spPr>
        </p:pic>
        <p:pic>
          <p:nvPicPr>
            <p:cNvPr id="108" name="图片 107"/>
            <p:cNvPicPr>
              <a:picLocks/>
            </p:cNvPicPr>
            <p:nvPr/>
          </p:nvPicPr>
          <p:blipFill>
            <a:blip r:embed="rId5">
              <a:extLst>
                <a:ext uri="{28A0092B-C50C-407E-A947-70E740481C1C}">
                  <a14:useLocalDpi xmlns:a14="http://schemas.microsoft.com/office/drawing/2010/main" val="0"/>
                </a:ext>
              </a:extLst>
            </a:blip>
            <a:stretch>
              <a:fillRect/>
            </a:stretch>
          </p:blipFill>
          <p:spPr>
            <a:xfrm>
              <a:off x="729967" y="4386636"/>
              <a:ext cx="295652" cy="295652"/>
            </a:xfrm>
            <a:prstGeom prst="rect">
              <a:avLst/>
            </a:prstGeom>
          </p:spPr>
        </p:pic>
        <p:pic>
          <p:nvPicPr>
            <p:cNvPr id="109" name="图片 108"/>
            <p:cNvPicPr>
              <a:picLocks/>
            </p:cNvPicPr>
            <p:nvPr/>
          </p:nvPicPr>
          <p:blipFill>
            <a:blip r:embed="rId6">
              <a:extLst>
                <a:ext uri="{28A0092B-C50C-407E-A947-70E740481C1C}">
                  <a14:useLocalDpi xmlns:a14="http://schemas.microsoft.com/office/drawing/2010/main" val="0"/>
                </a:ext>
              </a:extLst>
            </a:blip>
            <a:stretch>
              <a:fillRect/>
            </a:stretch>
          </p:blipFill>
          <p:spPr>
            <a:xfrm>
              <a:off x="1760792" y="4386636"/>
              <a:ext cx="295652" cy="295652"/>
            </a:xfrm>
            <a:prstGeom prst="rect">
              <a:avLst/>
            </a:prstGeom>
          </p:spPr>
        </p:pic>
        <p:pic>
          <p:nvPicPr>
            <p:cNvPr id="110" name="图片 109"/>
            <p:cNvPicPr>
              <a:picLocks/>
            </p:cNvPicPr>
            <p:nvPr/>
          </p:nvPicPr>
          <p:blipFill>
            <a:blip r:embed="rId7">
              <a:extLst>
                <a:ext uri="{28A0092B-C50C-407E-A947-70E740481C1C}">
                  <a14:useLocalDpi xmlns:a14="http://schemas.microsoft.com/office/drawing/2010/main" val="0"/>
                </a:ext>
              </a:extLst>
            </a:blip>
            <a:stretch>
              <a:fillRect/>
            </a:stretch>
          </p:blipFill>
          <p:spPr>
            <a:xfrm>
              <a:off x="6914917" y="4386636"/>
              <a:ext cx="295652" cy="295652"/>
            </a:xfrm>
            <a:prstGeom prst="rect">
              <a:avLst/>
            </a:prstGeom>
          </p:spPr>
        </p:pic>
        <p:pic>
          <p:nvPicPr>
            <p:cNvPr id="111" name="图片 110"/>
            <p:cNvPicPr>
              <a:picLocks/>
            </p:cNvPicPr>
            <p:nvPr/>
          </p:nvPicPr>
          <p:blipFill>
            <a:blip r:embed="rId8">
              <a:extLst>
                <a:ext uri="{28A0092B-C50C-407E-A947-70E740481C1C}">
                  <a14:useLocalDpi xmlns:a14="http://schemas.microsoft.com/office/drawing/2010/main" val="0"/>
                </a:ext>
              </a:extLst>
            </a:blip>
            <a:stretch>
              <a:fillRect/>
            </a:stretch>
          </p:blipFill>
          <p:spPr>
            <a:xfrm>
              <a:off x="4853267" y="4386636"/>
              <a:ext cx="295652" cy="295652"/>
            </a:xfrm>
            <a:prstGeom prst="rect">
              <a:avLst/>
            </a:prstGeom>
          </p:spPr>
        </p:pic>
        <p:pic>
          <p:nvPicPr>
            <p:cNvPr id="112" name="图片 111"/>
            <p:cNvPicPr>
              <a:picLocks/>
            </p:cNvPicPr>
            <p:nvPr/>
          </p:nvPicPr>
          <p:blipFill>
            <a:blip r:embed="rId9">
              <a:extLst>
                <a:ext uri="{28A0092B-C50C-407E-A947-70E740481C1C}">
                  <a14:useLocalDpi xmlns:a14="http://schemas.microsoft.com/office/drawing/2010/main" val="0"/>
                </a:ext>
              </a:extLst>
            </a:blip>
            <a:stretch>
              <a:fillRect/>
            </a:stretch>
          </p:blipFill>
          <p:spPr>
            <a:xfrm>
              <a:off x="3822442" y="4386636"/>
              <a:ext cx="295652" cy="295652"/>
            </a:xfrm>
            <a:prstGeom prst="rect">
              <a:avLst/>
            </a:prstGeom>
          </p:spPr>
        </p:pic>
        <p:sp>
          <p:nvSpPr>
            <p:cNvPr id="114" name="文本框 113"/>
            <p:cNvSpPr txBox="1"/>
            <p:nvPr/>
          </p:nvSpPr>
          <p:spPr>
            <a:xfrm>
              <a:off x="1507576" y="4649988"/>
              <a:ext cx="802084" cy="215444"/>
            </a:xfrm>
            <a:prstGeom prst="rect">
              <a:avLst/>
            </a:prstGeom>
            <a:noFill/>
          </p:spPr>
          <p:txBody>
            <a:bodyPr wrap="square" rtlCol="0">
              <a:spAutoFit/>
            </a:bodyPr>
            <a:lstStyle/>
            <a:p>
              <a:pPr algn="ctr"/>
              <a:r>
                <a:rPr lang="zh-CN" altLang="en-US" sz="800" b="1" dirty="0">
                  <a:ea typeface="+mj-ea"/>
                  <a:sym typeface="+mn-lt"/>
                </a:rPr>
                <a:t>终端神经元</a:t>
              </a:r>
            </a:p>
          </p:txBody>
        </p:sp>
        <p:sp>
          <p:nvSpPr>
            <p:cNvPr id="115" name="文本框 114"/>
            <p:cNvSpPr txBox="1"/>
            <p:nvPr/>
          </p:nvSpPr>
          <p:spPr>
            <a:xfrm>
              <a:off x="2538401" y="4649988"/>
              <a:ext cx="802084" cy="215444"/>
            </a:xfrm>
            <a:prstGeom prst="rect">
              <a:avLst/>
            </a:prstGeom>
            <a:noFill/>
          </p:spPr>
          <p:txBody>
            <a:bodyPr wrap="square" rtlCol="0">
              <a:spAutoFit/>
            </a:bodyPr>
            <a:lstStyle/>
            <a:p>
              <a:pPr algn="ctr"/>
              <a:r>
                <a:rPr lang="zh-CN" altLang="en-US" sz="800" b="1" dirty="0">
                  <a:ea typeface="+mj-ea"/>
                  <a:sym typeface="+mn-lt"/>
                </a:rPr>
                <a:t>资漏神经元</a:t>
              </a:r>
            </a:p>
          </p:txBody>
        </p:sp>
        <p:sp>
          <p:nvSpPr>
            <p:cNvPr id="116" name="文本框 115"/>
            <p:cNvSpPr txBox="1"/>
            <p:nvPr/>
          </p:nvSpPr>
          <p:spPr>
            <a:xfrm>
              <a:off x="3569226" y="4649988"/>
              <a:ext cx="802084" cy="215444"/>
            </a:xfrm>
            <a:prstGeom prst="rect">
              <a:avLst/>
            </a:prstGeom>
            <a:noFill/>
          </p:spPr>
          <p:txBody>
            <a:bodyPr wrap="square" rtlCol="0">
              <a:spAutoFit/>
            </a:bodyPr>
            <a:lstStyle/>
            <a:p>
              <a:pPr algn="ctr"/>
              <a:r>
                <a:rPr lang="zh-CN" altLang="en-US" sz="800" b="1" dirty="0">
                  <a:ea typeface="+mj-ea"/>
                  <a:sym typeface="+mn-lt"/>
                </a:rPr>
                <a:t>浏览器神经元</a:t>
              </a:r>
            </a:p>
          </p:txBody>
        </p:sp>
        <p:sp>
          <p:nvSpPr>
            <p:cNvPr id="117" name="文本框 116"/>
            <p:cNvSpPr txBox="1"/>
            <p:nvPr/>
          </p:nvSpPr>
          <p:spPr>
            <a:xfrm>
              <a:off x="4600051" y="4649988"/>
              <a:ext cx="802084" cy="215444"/>
            </a:xfrm>
            <a:prstGeom prst="rect">
              <a:avLst/>
            </a:prstGeom>
            <a:noFill/>
          </p:spPr>
          <p:txBody>
            <a:bodyPr wrap="square" rtlCol="0">
              <a:spAutoFit/>
            </a:bodyPr>
            <a:lstStyle/>
            <a:p>
              <a:pPr algn="ctr"/>
              <a:r>
                <a:rPr lang="zh-CN" altLang="en-US" sz="800" b="1" dirty="0">
                  <a:ea typeface="+mj-ea"/>
                  <a:sym typeface="+mn-lt"/>
                </a:rPr>
                <a:t>沙箱神经元</a:t>
              </a:r>
            </a:p>
          </p:txBody>
        </p:sp>
        <p:sp>
          <p:nvSpPr>
            <p:cNvPr id="119" name="文本框 118"/>
            <p:cNvSpPr txBox="1"/>
            <p:nvPr/>
          </p:nvSpPr>
          <p:spPr>
            <a:xfrm>
              <a:off x="6661701" y="4649988"/>
              <a:ext cx="802084" cy="215444"/>
            </a:xfrm>
            <a:prstGeom prst="rect">
              <a:avLst/>
            </a:prstGeom>
            <a:noFill/>
          </p:spPr>
          <p:txBody>
            <a:bodyPr wrap="square" rtlCol="0">
              <a:spAutoFit/>
            </a:bodyPr>
            <a:lstStyle/>
            <a:p>
              <a:pPr algn="ctr"/>
              <a:r>
                <a:rPr lang="zh-CN" altLang="en-US" sz="800" b="1" dirty="0">
                  <a:ea typeface="+mj-ea"/>
                  <a:sym typeface="+mn-lt"/>
                </a:rPr>
                <a:t>防火墙</a:t>
              </a:r>
            </a:p>
          </p:txBody>
        </p:sp>
        <p:sp>
          <p:nvSpPr>
            <p:cNvPr id="122" name="文本框 121"/>
            <p:cNvSpPr txBox="1"/>
            <p:nvPr/>
          </p:nvSpPr>
          <p:spPr>
            <a:xfrm>
              <a:off x="7692527" y="4649988"/>
              <a:ext cx="802084" cy="215444"/>
            </a:xfrm>
            <a:prstGeom prst="rect">
              <a:avLst/>
            </a:prstGeom>
            <a:noFill/>
          </p:spPr>
          <p:txBody>
            <a:bodyPr wrap="square" rtlCol="0">
              <a:spAutoFit/>
            </a:bodyPr>
            <a:lstStyle/>
            <a:p>
              <a:pPr algn="ctr"/>
              <a:r>
                <a:rPr lang="zh-CN" altLang="en-US" sz="800" b="1" dirty="0">
                  <a:ea typeface="+mj-ea"/>
                  <a:sym typeface="+mn-lt"/>
                </a:rPr>
                <a:t>第三方设备</a:t>
              </a:r>
            </a:p>
          </p:txBody>
        </p:sp>
        <p:sp>
          <p:nvSpPr>
            <p:cNvPr id="123" name="iconfont-11745-5853846">
              <a:extLst>
                <a:ext uri="{FF2B5EF4-FFF2-40B4-BE49-F238E27FC236}">
                  <a16:creationId xmlns:a16="http://schemas.microsoft.com/office/drawing/2014/main" id="{54405246-CCE2-4201-BBB1-D3F3EB6E740D}"/>
                </a:ext>
              </a:extLst>
            </p:cNvPr>
            <p:cNvSpPr>
              <a:spLocks/>
            </p:cNvSpPr>
            <p:nvPr/>
          </p:nvSpPr>
          <p:spPr>
            <a:xfrm>
              <a:off x="7945742" y="4386636"/>
              <a:ext cx="295652" cy="295652"/>
            </a:xfrm>
            <a:custGeom>
              <a:avLst/>
              <a:gdLst>
                <a:gd name="T0" fmla="*/ 4000 w 8000"/>
                <a:gd name="T1" fmla="*/ 8000 h 8000"/>
                <a:gd name="T2" fmla="*/ 0 w 8000"/>
                <a:gd name="T3" fmla="*/ 4000 h 8000"/>
                <a:gd name="T4" fmla="*/ 4000 w 8000"/>
                <a:gd name="T5" fmla="*/ 0 h 8000"/>
                <a:gd name="T6" fmla="*/ 8000 w 8000"/>
                <a:gd name="T7" fmla="*/ 4000 h 8000"/>
                <a:gd name="T8" fmla="*/ 4000 w 8000"/>
                <a:gd name="T9" fmla="*/ 8000 h 8000"/>
                <a:gd name="T10" fmla="*/ 1867 w 8000"/>
                <a:gd name="T11" fmla="*/ 4800 h 8000"/>
                <a:gd name="T12" fmla="*/ 2667 w 8000"/>
                <a:gd name="T13" fmla="*/ 4000 h 8000"/>
                <a:gd name="T14" fmla="*/ 1867 w 8000"/>
                <a:gd name="T15" fmla="*/ 3200 h 8000"/>
                <a:gd name="T16" fmla="*/ 1067 w 8000"/>
                <a:gd name="T17" fmla="*/ 4000 h 8000"/>
                <a:gd name="T18" fmla="*/ 1867 w 8000"/>
                <a:gd name="T19" fmla="*/ 4800 h 8000"/>
                <a:gd name="T20" fmla="*/ 4000 w 8000"/>
                <a:gd name="T21" fmla="*/ 4800 h 8000"/>
                <a:gd name="T22" fmla="*/ 4800 w 8000"/>
                <a:gd name="T23" fmla="*/ 4000 h 8000"/>
                <a:gd name="T24" fmla="*/ 4000 w 8000"/>
                <a:gd name="T25" fmla="*/ 3200 h 8000"/>
                <a:gd name="T26" fmla="*/ 3200 w 8000"/>
                <a:gd name="T27" fmla="*/ 4000 h 8000"/>
                <a:gd name="T28" fmla="*/ 4000 w 8000"/>
                <a:gd name="T29" fmla="*/ 4800 h 8000"/>
                <a:gd name="T30" fmla="*/ 6133 w 8000"/>
                <a:gd name="T31" fmla="*/ 4800 h 8000"/>
                <a:gd name="T32" fmla="*/ 6933 w 8000"/>
                <a:gd name="T33" fmla="*/ 4000 h 8000"/>
                <a:gd name="T34" fmla="*/ 6133 w 8000"/>
                <a:gd name="T35" fmla="*/ 3200 h 8000"/>
                <a:gd name="T36" fmla="*/ 5333 w 8000"/>
                <a:gd name="T37" fmla="*/ 4000 h 8000"/>
                <a:gd name="T38" fmla="*/ 6133 w 8000"/>
                <a:gd name="T39" fmla="*/ 48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00" h="8000">
                  <a:moveTo>
                    <a:pt x="4000" y="8000"/>
                  </a:moveTo>
                  <a:cubicBezTo>
                    <a:pt x="1791" y="8000"/>
                    <a:pt x="0" y="6209"/>
                    <a:pt x="0" y="4000"/>
                  </a:cubicBezTo>
                  <a:cubicBezTo>
                    <a:pt x="0" y="1791"/>
                    <a:pt x="1791" y="0"/>
                    <a:pt x="4000" y="0"/>
                  </a:cubicBezTo>
                  <a:cubicBezTo>
                    <a:pt x="6209" y="0"/>
                    <a:pt x="8000" y="1791"/>
                    <a:pt x="8000" y="4000"/>
                  </a:cubicBezTo>
                  <a:cubicBezTo>
                    <a:pt x="8000" y="6209"/>
                    <a:pt x="6209" y="8000"/>
                    <a:pt x="4000" y="8000"/>
                  </a:cubicBezTo>
                  <a:close/>
                  <a:moveTo>
                    <a:pt x="1867" y="4800"/>
                  </a:moveTo>
                  <a:cubicBezTo>
                    <a:pt x="2308" y="4800"/>
                    <a:pt x="2667" y="4442"/>
                    <a:pt x="2667" y="4000"/>
                  </a:cubicBezTo>
                  <a:cubicBezTo>
                    <a:pt x="2667" y="3558"/>
                    <a:pt x="2308" y="3200"/>
                    <a:pt x="1867" y="3200"/>
                  </a:cubicBezTo>
                  <a:cubicBezTo>
                    <a:pt x="1425" y="3200"/>
                    <a:pt x="1067" y="3558"/>
                    <a:pt x="1067" y="4000"/>
                  </a:cubicBezTo>
                  <a:cubicBezTo>
                    <a:pt x="1067" y="4442"/>
                    <a:pt x="1425" y="4800"/>
                    <a:pt x="1867" y="4800"/>
                  </a:cubicBezTo>
                  <a:close/>
                  <a:moveTo>
                    <a:pt x="4000" y="4800"/>
                  </a:moveTo>
                  <a:cubicBezTo>
                    <a:pt x="4442" y="4800"/>
                    <a:pt x="4800" y="4442"/>
                    <a:pt x="4800" y="4000"/>
                  </a:cubicBezTo>
                  <a:cubicBezTo>
                    <a:pt x="4800" y="3558"/>
                    <a:pt x="4442" y="3200"/>
                    <a:pt x="4000" y="3200"/>
                  </a:cubicBezTo>
                  <a:cubicBezTo>
                    <a:pt x="3558" y="3200"/>
                    <a:pt x="3200" y="3558"/>
                    <a:pt x="3200" y="4000"/>
                  </a:cubicBezTo>
                  <a:cubicBezTo>
                    <a:pt x="3200" y="4442"/>
                    <a:pt x="3558" y="4800"/>
                    <a:pt x="4000" y="4800"/>
                  </a:cubicBezTo>
                  <a:close/>
                  <a:moveTo>
                    <a:pt x="6133" y="4800"/>
                  </a:moveTo>
                  <a:cubicBezTo>
                    <a:pt x="6575" y="4800"/>
                    <a:pt x="6933" y="4442"/>
                    <a:pt x="6933" y="4000"/>
                  </a:cubicBezTo>
                  <a:cubicBezTo>
                    <a:pt x="6933" y="3558"/>
                    <a:pt x="6575" y="3200"/>
                    <a:pt x="6133" y="3200"/>
                  </a:cubicBezTo>
                  <a:cubicBezTo>
                    <a:pt x="5692" y="3200"/>
                    <a:pt x="5333" y="3558"/>
                    <a:pt x="5333" y="4000"/>
                  </a:cubicBezTo>
                  <a:cubicBezTo>
                    <a:pt x="5333" y="4442"/>
                    <a:pt x="5692" y="4800"/>
                    <a:pt x="6133" y="480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mn-lt"/>
              </a:endParaRPr>
            </a:p>
          </p:txBody>
        </p:sp>
      </p:grpSp>
      <p:pic>
        <p:nvPicPr>
          <p:cNvPr id="64" name="图片 63"/>
          <p:cNvPicPr/>
          <p:nvPr/>
        </p:nvPicPr>
        <p:blipFill>
          <a:blip r:embed="rId10">
            <a:extLst>
              <a:ext uri="{28A0092B-C50C-407E-A947-70E740481C1C}">
                <a14:useLocalDpi xmlns:a14="http://schemas.microsoft.com/office/drawing/2010/main" val="0"/>
              </a:ext>
            </a:extLst>
          </a:blip>
          <a:stretch>
            <a:fillRect/>
          </a:stretch>
        </p:blipFill>
        <p:spPr>
          <a:xfrm>
            <a:off x="5884092" y="4286744"/>
            <a:ext cx="295652" cy="295652"/>
          </a:xfrm>
          <a:prstGeom prst="rect">
            <a:avLst/>
          </a:prstGeom>
        </p:spPr>
      </p:pic>
      <p:sp>
        <p:nvSpPr>
          <p:cNvPr id="73" name="文本框 72"/>
          <p:cNvSpPr txBox="1"/>
          <p:nvPr/>
        </p:nvSpPr>
        <p:spPr>
          <a:xfrm>
            <a:off x="5630876" y="4550096"/>
            <a:ext cx="802084" cy="215444"/>
          </a:xfrm>
          <a:prstGeom prst="rect">
            <a:avLst/>
          </a:prstGeom>
          <a:noFill/>
        </p:spPr>
        <p:txBody>
          <a:bodyPr wrap="square" rtlCol="0">
            <a:spAutoFit/>
          </a:bodyPr>
          <a:lstStyle/>
          <a:p>
            <a:pPr algn="ctr"/>
            <a:r>
              <a:rPr lang="zh-CN" altLang="en-US" sz="800" b="1" dirty="0" smtClean="0">
                <a:ea typeface="+mj-ea"/>
                <a:sym typeface="+mn-lt"/>
              </a:rPr>
              <a:t>蜜罐神经元</a:t>
            </a:r>
          </a:p>
        </p:txBody>
      </p:sp>
      <p:grpSp>
        <p:nvGrpSpPr>
          <p:cNvPr id="91" name="组合 90"/>
          <p:cNvGrpSpPr/>
          <p:nvPr/>
        </p:nvGrpSpPr>
        <p:grpSpPr>
          <a:xfrm>
            <a:off x="1908618" y="1503324"/>
            <a:ext cx="2082490" cy="2518085"/>
            <a:chOff x="568713" y="1421180"/>
            <a:chExt cx="2082490" cy="2518085"/>
          </a:xfrm>
          <a:effectLst>
            <a:outerShdw blurRad="50800" dist="38100" dir="2700000" algn="tl" rotWithShape="0">
              <a:prstClr val="black">
                <a:alpha val="40000"/>
              </a:prstClr>
            </a:outerShdw>
          </a:effectLst>
        </p:grpSpPr>
        <p:sp>
          <p:nvSpPr>
            <p:cNvPr id="92" name="矩形 91"/>
            <p:cNvSpPr/>
            <p:nvPr/>
          </p:nvSpPr>
          <p:spPr>
            <a:xfrm>
              <a:off x="568713" y="1421180"/>
              <a:ext cx="2082490" cy="2518085"/>
            </a:xfrm>
            <a:prstGeom prst="rect">
              <a:avLst/>
            </a:prstGeom>
            <a:solidFill>
              <a:srgbClr val="E5EBE8"/>
            </a:solidFill>
            <a:ln w="19050" cap="rnd">
              <a:solidFill>
                <a:srgbClr val="009973"/>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buSzPct val="25000"/>
              </a:pPr>
              <a:endParaRPr lang="zh-CN" altLang="en-US" sz="2400">
                <a:solidFill>
                  <a:schemeClr val="tx1"/>
                </a:solidFill>
                <a:ea typeface="+mj-ea"/>
                <a:sym typeface="+mn-lt"/>
              </a:endParaRPr>
            </a:p>
          </p:txBody>
        </p:sp>
        <p:sp>
          <p:nvSpPr>
            <p:cNvPr id="93" name="文本框 92"/>
            <p:cNvSpPr txBox="1"/>
            <p:nvPr/>
          </p:nvSpPr>
          <p:spPr>
            <a:xfrm>
              <a:off x="568713" y="1854596"/>
              <a:ext cx="2082490" cy="307777"/>
            </a:xfrm>
            <a:prstGeom prst="rect">
              <a:avLst/>
            </a:prstGeom>
            <a:noFill/>
          </p:spPr>
          <p:txBody>
            <a:bodyPr wrap="square" rtlCol="0">
              <a:spAutoFit/>
            </a:bodyPr>
            <a:lstStyle/>
            <a:p>
              <a:pPr algn="ctr"/>
              <a:r>
                <a:rPr lang="en-US" altLang="zh-CN" sz="1400" b="1" dirty="0" smtClean="0">
                  <a:solidFill>
                    <a:srgbClr val="009973"/>
                  </a:solidFill>
                  <a:ea typeface="+mj-ea"/>
                  <a:sym typeface="+mn-lt"/>
                </a:rPr>
                <a:t>SIEM</a:t>
              </a:r>
              <a:r>
                <a:rPr lang="zh-CN" altLang="en-US" sz="1400" b="1" dirty="0" smtClean="0">
                  <a:solidFill>
                    <a:srgbClr val="009973"/>
                  </a:solidFill>
                  <a:ea typeface="+mj-ea"/>
                  <a:sym typeface="+mn-lt"/>
                </a:rPr>
                <a:t>关联规则</a:t>
              </a:r>
              <a:endParaRPr lang="en-US" altLang="zh-CN" sz="1400" b="1" dirty="0">
                <a:solidFill>
                  <a:srgbClr val="009973"/>
                </a:solidFill>
                <a:ea typeface="+mj-ea"/>
                <a:sym typeface="+mn-lt"/>
              </a:endParaRPr>
            </a:p>
          </p:txBody>
        </p:sp>
        <p:cxnSp>
          <p:nvCxnSpPr>
            <p:cNvPr id="94" name="直接连接符 93"/>
            <p:cNvCxnSpPr/>
            <p:nvPr/>
          </p:nvCxnSpPr>
          <p:spPr>
            <a:xfrm>
              <a:off x="788362" y="2541081"/>
              <a:ext cx="1643193" cy="0"/>
            </a:xfrm>
            <a:prstGeom prst="line">
              <a:avLst/>
            </a:prstGeom>
            <a:ln w="12700">
              <a:solidFill>
                <a:schemeClr val="tx1">
                  <a:lumMod val="95000"/>
                  <a:lumOff val="5000"/>
                  <a:alpha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文本框 94"/>
            <p:cNvSpPr txBox="1"/>
            <p:nvPr/>
          </p:nvSpPr>
          <p:spPr>
            <a:xfrm>
              <a:off x="568714" y="2140791"/>
              <a:ext cx="2082489" cy="400110"/>
            </a:xfrm>
            <a:prstGeom prst="rect">
              <a:avLst/>
            </a:prstGeom>
            <a:noFill/>
          </p:spPr>
          <p:txBody>
            <a:bodyPr wrap="square" rtlCol="0">
              <a:spAutoFit/>
            </a:bodyPr>
            <a:lstStyle/>
            <a:p>
              <a:pPr algn="ctr"/>
              <a:r>
                <a:rPr lang="en-US" altLang="zh-CN" sz="2000" b="1" dirty="0" smtClean="0">
                  <a:solidFill>
                    <a:srgbClr val="009973"/>
                  </a:solidFill>
                  <a:ea typeface="+mj-ea"/>
                  <a:sym typeface="+mn-lt"/>
                </a:rPr>
                <a:t>400+</a:t>
              </a:r>
              <a:r>
                <a:rPr lang="zh-CN" altLang="en-US" sz="1400" b="1" dirty="0" smtClean="0">
                  <a:solidFill>
                    <a:srgbClr val="009973"/>
                  </a:solidFill>
                  <a:ea typeface="+mj-ea"/>
                  <a:sym typeface="+mn-lt"/>
                </a:rPr>
                <a:t>条</a:t>
              </a:r>
              <a:endParaRPr lang="zh-CN" altLang="en-US" sz="1400" dirty="0">
                <a:solidFill>
                  <a:srgbClr val="009973"/>
                </a:solidFill>
                <a:ea typeface="+mj-ea"/>
                <a:sym typeface="+mn-lt"/>
              </a:endParaRPr>
            </a:p>
          </p:txBody>
        </p:sp>
        <p:sp>
          <p:nvSpPr>
            <p:cNvPr id="96" name="文本框 95"/>
            <p:cNvSpPr txBox="1"/>
            <p:nvPr/>
          </p:nvSpPr>
          <p:spPr>
            <a:xfrm>
              <a:off x="568714" y="2541756"/>
              <a:ext cx="2082489" cy="1384995"/>
            </a:xfrm>
            <a:prstGeom prst="rect">
              <a:avLst/>
            </a:prstGeom>
            <a:noFill/>
          </p:spPr>
          <p:txBody>
            <a:bodyPr wrap="square">
              <a:spAutoFit/>
            </a:bodyPr>
            <a:lstStyle/>
            <a:p>
              <a:pPr marL="171450" indent="-171450" defTabSz="913765">
                <a:lnSpc>
                  <a:spcPct val="150000"/>
                </a:lnSpc>
                <a:buSzPct val="100000"/>
                <a:buFont typeface="Wingdings" panose="05000000000000000000" pitchFamily="2" charset="2"/>
                <a:buChar char="p"/>
                <a:defRPr/>
              </a:pPr>
              <a:r>
                <a:rPr lang="zh-CN" altLang="en-US" sz="800" dirty="0" smtClean="0">
                  <a:sym typeface="+mn-lt"/>
                </a:rPr>
                <a:t>用于</a:t>
              </a:r>
              <a:r>
                <a:rPr lang="zh-CN" altLang="en-US" sz="800" b="1" dirty="0" smtClean="0">
                  <a:sym typeface="+mn-lt"/>
                </a:rPr>
                <a:t>第三</a:t>
              </a:r>
              <a:r>
                <a:rPr lang="zh-CN" altLang="en-US" sz="800" b="1" dirty="0">
                  <a:sym typeface="+mn-lt"/>
                </a:rPr>
                <a:t>方安全</a:t>
              </a:r>
              <a:r>
                <a:rPr lang="zh-CN" altLang="en-US" sz="800" b="1" dirty="0" smtClean="0">
                  <a:sym typeface="+mn-lt"/>
                </a:rPr>
                <a:t>数据关联分析运营</a:t>
              </a:r>
              <a:r>
                <a:rPr lang="zh-CN" altLang="en-US" sz="800" dirty="0" smtClean="0">
                  <a:sym typeface="+mn-lt"/>
                </a:rPr>
                <a:t>，</a:t>
              </a:r>
              <a:r>
                <a:rPr kumimoji="0" lang="zh-CN" altLang="en-US" sz="800" b="0" i="0" u="none" strike="noStrike" kern="1200" cap="none" spc="0" normalizeH="0" baseline="0" noProof="0" dirty="0" smtClean="0">
                  <a:ln>
                    <a:noFill/>
                  </a:ln>
                  <a:effectLst/>
                  <a:uLnTx/>
                  <a:uFillTx/>
                  <a:ea typeface="+mj-ea"/>
                  <a:sym typeface="+mn-lt"/>
                </a:rPr>
                <a:t>全面覆盖各类涵盖扫描探测、主机异常、</a:t>
              </a:r>
              <a:r>
                <a:rPr kumimoji="0" lang="en-US" altLang="zh-CN" sz="800" b="0" i="0" u="none" strike="noStrike" kern="1200" cap="none" spc="0" normalizeH="0" baseline="0" noProof="0" dirty="0" smtClean="0">
                  <a:ln>
                    <a:noFill/>
                  </a:ln>
                  <a:effectLst/>
                  <a:uLnTx/>
                  <a:uFillTx/>
                  <a:ea typeface="+mj-ea"/>
                  <a:sym typeface="+mn-lt"/>
                </a:rPr>
                <a:t>Web</a:t>
              </a:r>
              <a:r>
                <a:rPr kumimoji="0" lang="zh-CN" altLang="en-US" sz="800" b="0" i="0" u="none" strike="noStrike" kern="1200" cap="none" spc="0" normalizeH="0" baseline="0" noProof="0" dirty="0" smtClean="0">
                  <a:ln>
                    <a:noFill/>
                  </a:ln>
                  <a:effectLst/>
                  <a:uLnTx/>
                  <a:uFillTx/>
                  <a:ea typeface="+mj-ea"/>
                  <a:sym typeface="+mn-lt"/>
                </a:rPr>
                <a:t>攻击、异常通信、账号异常等</a:t>
              </a:r>
              <a:r>
                <a:rPr kumimoji="0" lang="en-US" altLang="zh-CN" sz="800" b="0" i="0" u="none" strike="noStrike" kern="1200" cap="none" spc="0" normalizeH="0" baseline="0" noProof="0" dirty="0" smtClean="0">
                  <a:ln>
                    <a:noFill/>
                  </a:ln>
                  <a:effectLst/>
                  <a:uLnTx/>
                  <a:uFillTx/>
                  <a:ea typeface="+mj-ea"/>
                  <a:sym typeface="+mn-lt"/>
                </a:rPr>
                <a:t>10</a:t>
              </a:r>
              <a:r>
                <a:rPr kumimoji="0" lang="zh-CN" altLang="en-US" sz="800" b="0" i="0" u="none" strike="noStrike" kern="1200" cap="none" spc="0" normalizeH="0" baseline="0" noProof="0" dirty="0" smtClean="0">
                  <a:ln>
                    <a:noFill/>
                  </a:ln>
                  <a:effectLst/>
                  <a:uLnTx/>
                  <a:uFillTx/>
                  <a:ea typeface="+mj-ea"/>
                  <a:sym typeface="+mn-lt"/>
                </a:rPr>
                <a:t>余类常见运营分析场景；</a:t>
              </a:r>
              <a:endParaRPr kumimoji="0" lang="en-US" altLang="zh-CN" sz="800" b="0" i="0" u="none" strike="noStrike" kern="1200" cap="none" spc="0" normalizeH="0" baseline="0" noProof="0" dirty="0" smtClean="0">
                <a:ln>
                  <a:noFill/>
                </a:ln>
                <a:effectLst/>
                <a:uLnTx/>
                <a:uFillTx/>
                <a:ea typeface="+mj-ea"/>
                <a:sym typeface="+mn-lt"/>
              </a:endParaRPr>
            </a:p>
            <a:p>
              <a:pPr marL="171450" indent="-171450" defTabSz="913765">
                <a:lnSpc>
                  <a:spcPct val="150000"/>
                </a:lnSpc>
                <a:buSzPct val="100000"/>
                <a:buFont typeface="Wingdings" panose="05000000000000000000" pitchFamily="2" charset="2"/>
                <a:buChar char="p"/>
                <a:defRPr/>
              </a:pPr>
              <a:r>
                <a:rPr kumimoji="0" lang="zh-CN" altLang="en-US" sz="800" b="0" i="0" u="none" strike="noStrike" kern="1200" cap="none" spc="0" normalizeH="0" baseline="0" noProof="0" dirty="0" smtClean="0">
                  <a:ln>
                    <a:noFill/>
                  </a:ln>
                  <a:effectLst/>
                  <a:uLnTx/>
                  <a:uFillTx/>
                  <a:ea typeface="+mj-ea"/>
                  <a:sym typeface="+mn-lt"/>
                </a:rPr>
                <a:t>支持</a:t>
              </a:r>
              <a:r>
                <a:rPr kumimoji="0" lang="zh-CN" altLang="en-US" sz="800" b="1" i="0" u="none" strike="noStrike" kern="1200" cap="none" spc="0" normalizeH="0" baseline="0" noProof="0" dirty="0" smtClean="0">
                  <a:ln>
                    <a:noFill/>
                  </a:ln>
                  <a:effectLst/>
                  <a:uLnTx/>
                  <a:uFillTx/>
                  <a:ea typeface="+mj-ea"/>
                  <a:sym typeface="+mn-lt"/>
                </a:rPr>
                <a:t>自定义创建</a:t>
              </a:r>
              <a:r>
                <a:rPr kumimoji="0" lang="en-US" altLang="zh-CN" sz="800" b="0" i="0" u="none" strike="noStrike" kern="1200" cap="none" spc="0" normalizeH="0" baseline="0" noProof="0" dirty="0" smtClean="0">
                  <a:ln>
                    <a:noFill/>
                  </a:ln>
                  <a:effectLst/>
                  <a:uLnTx/>
                  <a:uFillTx/>
                  <a:ea typeface="+mj-ea"/>
                  <a:sym typeface="+mn-lt"/>
                </a:rPr>
                <a:t>SIEM</a:t>
              </a:r>
              <a:r>
                <a:rPr kumimoji="0" lang="zh-CN" altLang="en-US" sz="800" b="0" i="0" u="none" strike="noStrike" kern="1200" cap="none" spc="0" normalizeH="0" baseline="0" noProof="0" dirty="0" smtClean="0">
                  <a:ln>
                    <a:noFill/>
                  </a:ln>
                  <a:effectLst/>
                  <a:uLnTx/>
                  <a:uFillTx/>
                  <a:ea typeface="+mj-ea"/>
                  <a:sym typeface="+mn-lt"/>
                </a:rPr>
                <a:t>关联规则，提供</a:t>
              </a:r>
              <a:r>
                <a:rPr kumimoji="0" lang="en-US" altLang="zh-CN" sz="800" b="1" i="0" u="none" strike="noStrike" kern="1200" cap="none" spc="0" normalizeH="0" baseline="0" noProof="0" dirty="0" smtClean="0">
                  <a:ln>
                    <a:noFill/>
                  </a:ln>
                  <a:effectLst/>
                  <a:uLnTx/>
                  <a:uFillTx/>
                  <a:ea typeface="+mj-ea"/>
                  <a:sym typeface="+mn-lt"/>
                </a:rPr>
                <a:t>10</a:t>
              </a:r>
              <a:r>
                <a:rPr kumimoji="0" lang="zh-CN" altLang="en-US" sz="800" b="1" i="0" u="none" strike="noStrike" kern="1200" cap="none" spc="0" normalizeH="0" baseline="0" noProof="0" dirty="0" smtClean="0">
                  <a:ln>
                    <a:noFill/>
                  </a:ln>
                  <a:effectLst/>
                  <a:uLnTx/>
                  <a:uFillTx/>
                  <a:ea typeface="+mj-ea"/>
                  <a:sym typeface="+mn-lt"/>
                </a:rPr>
                <a:t>余种复杂逻辑关联算子</a:t>
              </a:r>
              <a:r>
                <a:rPr kumimoji="0" lang="zh-CN" altLang="en-US" sz="800" b="0" i="0" u="none" strike="noStrike" kern="1200" cap="none" spc="0" normalizeH="0" baseline="0" noProof="0" dirty="0" smtClean="0">
                  <a:ln>
                    <a:noFill/>
                  </a:ln>
                  <a:effectLst/>
                  <a:uLnTx/>
                  <a:uFillTx/>
                  <a:ea typeface="+mj-ea"/>
                  <a:sym typeface="+mn-lt"/>
                </a:rPr>
                <a:t>，提升</a:t>
              </a:r>
              <a:r>
                <a:rPr kumimoji="0" lang="en-US" altLang="zh-CN" sz="800" b="0" i="0" u="none" strike="noStrike" kern="1200" cap="none" spc="0" normalizeH="0" baseline="0" noProof="0" dirty="0" smtClean="0">
                  <a:ln>
                    <a:noFill/>
                  </a:ln>
                  <a:effectLst/>
                  <a:uLnTx/>
                  <a:uFillTx/>
                  <a:ea typeface="+mj-ea"/>
                  <a:sym typeface="+mn-lt"/>
                </a:rPr>
                <a:t>SIEM</a:t>
              </a:r>
              <a:r>
                <a:rPr kumimoji="0" lang="zh-CN" altLang="en-US" sz="800" b="0" i="0" u="none" strike="noStrike" kern="1200" cap="none" spc="0" normalizeH="0" baseline="0" noProof="0" dirty="0" smtClean="0">
                  <a:ln>
                    <a:noFill/>
                  </a:ln>
                  <a:effectLst/>
                  <a:uLnTx/>
                  <a:uFillTx/>
                  <a:ea typeface="+mj-ea"/>
                  <a:sym typeface="+mn-lt"/>
                </a:rPr>
                <a:t>关联规则业务应变能力。</a:t>
              </a:r>
              <a:endParaRPr kumimoji="0" lang="en-US" altLang="zh-CN" sz="800" b="0" i="0" u="none" strike="noStrike" kern="1200" cap="none" spc="0" normalizeH="0" baseline="0" noProof="0" dirty="0" smtClean="0">
                <a:ln>
                  <a:noFill/>
                </a:ln>
                <a:effectLst/>
                <a:uLnTx/>
                <a:uFillTx/>
                <a:ea typeface="+mj-ea"/>
                <a:sym typeface="+mn-lt"/>
              </a:endParaRPr>
            </a:p>
          </p:txBody>
        </p:sp>
        <p:sp>
          <p:nvSpPr>
            <p:cNvPr id="97" name="data-storage_376262"/>
            <p:cNvSpPr/>
            <p:nvPr/>
          </p:nvSpPr>
          <p:spPr>
            <a:xfrm>
              <a:off x="1431539" y="1477021"/>
              <a:ext cx="356839" cy="324975"/>
            </a:xfrm>
            <a:custGeom>
              <a:avLst/>
              <a:gdLst>
                <a:gd name="T0" fmla="*/ 4402 w 6108"/>
                <a:gd name="T1" fmla="*/ 2605 h 6827"/>
                <a:gd name="T2" fmla="*/ 5839 w 6108"/>
                <a:gd name="T3" fmla="*/ 2605 h 6827"/>
                <a:gd name="T4" fmla="*/ 6108 w 6108"/>
                <a:gd name="T5" fmla="*/ 2335 h 6827"/>
                <a:gd name="T6" fmla="*/ 6108 w 6108"/>
                <a:gd name="T7" fmla="*/ 539 h 6827"/>
                <a:gd name="T8" fmla="*/ 5839 w 6108"/>
                <a:gd name="T9" fmla="*/ 269 h 6827"/>
                <a:gd name="T10" fmla="*/ 4941 w 6108"/>
                <a:gd name="T11" fmla="*/ 269 h 6827"/>
                <a:gd name="T12" fmla="*/ 4671 w 6108"/>
                <a:gd name="T13" fmla="*/ 0 h 6827"/>
                <a:gd name="T14" fmla="*/ 3593 w 6108"/>
                <a:gd name="T15" fmla="*/ 0 h 6827"/>
                <a:gd name="T16" fmla="*/ 3324 w 6108"/>
                <a:gd name="T17" fmla="*/ 269 h 6827"/>
                <a:gd name="T18" fmla="*/ 3324 w 6108"/>
                <a:gd name="T19" fmla="*/ 2335 h 6827"/>
                <a:gd name="T20" fmla="*/ 3593 w 6108"/>
                <a:gd name="T21" fmla="*/ 2605 h 6827"/>
                <a:gd name="T22" fmla="*/ 3863 w 6108"/>
                <a:gd name="T23" fmla="*/ 2605 h 6827"/>
                <a:gd name="T24" fmla="*/ 3863 w 6108"/>
                <a:gd name="T25" fmla="*/ 3144 h 6827"/>
                <a:gd name="T26" fmla="*/ 2785 w 6108"/>
                <a:gd name="T27" fmla="*/ 3144 h 6827"/>
                <a:gd name="T28" fmla="*/ 2785 w 6108"/>
                <a:gd name="T29" fmla="*/ 2650 h 6827"/>
                <a:gd name="T30" fmla="*/ 2515 w 6108"/>
                <a:gd name="T31" fmla="*/ 2380 h 6827"/>
                <a:gd name="T32" fmla="*/ 1617 w 6108"/>
                <a:gd name="T33" fmla="*/ 2380 h 6827"/>
                <a:gd name="T34" fmla="*/ 1348 w 6108"/>
                <a:gd name="T35" fmla="*/ 2111 h 6827"/>
                <a:gd name="T36" fmla="*/ 270 w 6108"/>
                <a:gd name="T37" fmla="*/ 2111 h 6827"/>
                <a:gd name="T38" fmla="*/ 0 w 6108"/>
                <a:gd name="T39" fmla="*/ 2380 h 6827"/>
                <a:gd name="T40" fmla="*/ 0 w 6108"/>
                <a:gd name="T41" fmla="*/ 4446 h 6827"/>
                <a:gd name="T42" fmla="*/ 270 w 6108"/>
                <a:gd name="T43" fmla="*/ 4716 h 6827"/>
                <a:gd name="T44" fmla="*/ 2515 w 6108"/>
                <a:gd name="T45" fmla="*/ 4716 h 6827"/>
                <a:gd name="T46" fmla="*/ 2785 w 6108"/>
                <a:gd name="T47" fmla="*/ 4446 h 6827"/>
                <a:gd name="T48" fmla="*/ 2785 w 6108"/>
                <a:gd name="T49" fmla="*/ 3683 h 6827"/>
                <a:gd name="T50" fmla="*/ 3863 w 6108"/>
                <a:gd name="T51" fmla="*/ 3683 h 6827"/>
                <a:gd name="T52" fmla="*/ 3863 w 6108"/>
                <a:gd name="T53" fmla="*/ 4222 h 6827"/>
                <a:gd name="T54" fmla="*/ 3593 w 6108"/>
                <a:gd name="T55" fmla="*/ 4222 h 6827"/>
                <a:gd name="T56" fmla="*/ 3324 w 6108"/>
                <a:gd name="T57" fmla="*/ 4491 h 6827"/>
                <a:gd name="T58" fmla="*/ 3324 w 6108"/>
                <a:gd name="T59" fmla="*/ 6557 h 6827"/>
                <a:gd name="T60" fmla="*/ 3593 w 6108"/>
                <a:gd name="T61" fmla="*/ 6827 h 6827"/>
                <a:gd name="T62" fmla="*/ 5839 w 6108"/>
                <a:gd name="T63" fmla="*/ 6827 h 6827"/>
                <a:gd name="T64" fmla="*/ 6108 w 6108"/>
                <a:gd name="T65" fmla="*/ 6557 h 6827"/>
                <a:gd name="T66" fmla="*/ 6108 w 6108"/>
                <a:gd name="T67" fmla="*/ 4761 h 6827"/>
                <a:gd name="T68" fmla="*/ 5839 w 6108"/>
                <a:gd name="T69" fmla="*/ 4491 h 6827"/>
                <a:gd name="T70" fmla="*/ 4941 w 6108"/>
                <a:gd name="T71" fmla="*/ 4491 h 6827"/>
                <a:gd name="T72" fmla="*/ 4671 w 6108"/>
                <a:gd name="T73" fmla="*/ 4222 h 6827"/>
                <a:gd name="T74" fmla="*/ 4402 w 6108"/>
                <a:gd name="T75" fmla="*/ 4222 h 6827"/>
                <a:gd name="T76" fmla="*/ 4402 w 6108"/>
                <a:gd name="T77" fmla="*/ 3413 h 6827"/>
                <a:gd name="T78" fmla="*/ 4402 w 6108"/>
                <a:gd name="T79" fmla="*/ 2605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08" h="6827">
                  <a:moveTo>
                    <a:pt x="4402" y="2605"/>
                  </a:moveTo>
                  <a:lnTo>
                    <a:pt x="5839" y="2605"/>
                  </a:lnTo>
                  <a:cubicBezTo>
                    <a:pt x="5988" y="2605"/>
                    <a:pt x="6108" y="2484"/>
                    <a:pt x="6108" y="2335"/>
                  </a:cubicBezTo>
                  <a:lnTo>
                    <a:pt x="6108" y="539"/>
                  </a:lnTo>
                  <a:cubicBezTo>
                    <a:pt x="6108" y="390"/>
                    <a:pt x="5988" y="269"/>
                    <a:pt x="5839" y="269"/>
                  </a:cubicBezTo>
                  <a:lnTo>
                    <a:pt x="4941" y="269"/>
                  </a:lnTo>
                  <a:cubicBezTo>
                    <a:pt x="4941" y="121"/>
                    <a:pt x="4820" y="0"/>
                    <a:pt x="4671" y="0"/>
                  </a:cubicBezTo>
                  <a:lnTo>
                    <a:pt x="3593" y="0"/>
                  </a:lnTo>
                  <a:cubicBezTo>
                    <a:pt x="3444" y="0"/>
                    <a:pt x="3324" y="121"/>
                    <a:pt x="3324" y="269"/>
                  </a:cubicBezTo>
                  <a:lnTo>
                    <a:pt x="3324" y="2335"/>
                  </a:lnTo>
                  <a:cubicBezTo>
                    <a:pt x="3324" y="2484"/>
                    <a:pt x="3444" y="2605"/>
                    <a:pt x="3593" y="2605"/>
                  </a:cubicBezTo>
                  <a:lnTo>
                    <a:pt x="3863" y="2605"/>
                  </a:lnTo>
                  <a:lnTo>
                    <a:pt x="3863" y="3144"/>
                  </a:lnTo>
                  <a:lnTo>
                    <a:pt x="2785" y="3144"/>
                  </a:lnTo>
                  <a:lnTo>
                    <a:pt x="2785" y="2650"/>
                  </a:lnTo>
                  <a:cubicBezTo>
                    <a:pt x="2785" y="2501"/>
                    <a:pt x="2664" y="2380"/>
                    <a:pt x="2515" y="2380"/>
                  </a:cubicBezTo>
                  <a:lnTo>
                    <a:pt x="1617" y="2380"/>
                  </a:lnTo>
                  <a:cubicBezTo>
                    <a:pt x="1617" y="2232"/>
                    <a:pt x="1496" y="2111"/>
                    <a:pt x="1348" y="2111"/>
                  </a:cubicBezTo>
                  <a:lnTo>
                    <a:pt x="270" y="2111"/>
                  </a:lnTo>
                  <a:cubicBezTo>
                    <a:pt x="121" y="2111"/>
                    <a:pt x="0" y="2232"/>
                    <a:pt x="0" y="2380"/>
                  </a:cubicBezTo>
                  <a:lnTo>
                    <a:pt x="0" y="4446"/>
                  </a:lnTo>
                  <a:cubicBezTo>
                    <a:pt x="0" y="4595"/>
                    <a:pt x="121" y="4716"/>
                    <a:pt x="270" y="4716"/>
                  </a:cubicBezTo>
                  <a:lnTo>
                    <a:pt x="2515" y="4716"/>
                  </a:lnTo>
                  <a:cubicBezTo>
                    <a:pt x="2664" y="4716"/>
                    <a:pt x="2785" y="4595"/>
                    <a:pt x="2785" y="4446"/>
                  </a:cubicBezTo>
                  <a:lnTo>
                    <a:pt x="2785" y="3683"/>
                  </a:lnTo>
                  <a:lnTo>
                    <a:pt x="3863" y="3683"/>
                  </a:lnTo>
                  <a:lnTo>
                    <a:pt x="3863" y="4222"/>
                  </a:lnTo>
                  <a:lnTo>
                    <a:pt x="3593" y="4222"/>
                  </a:lnTo>
                  <a:cubicBezTo>
                    <a:pt x="3444" y="4222"/>
                    <a:pt x="3324" y="4342"/>
                    <a:pt x="3324" y="4491"/>
                  </a:cubicBezTo>
                  <a:lnTo>
                    <a:pt x="3324" y="6557"/>
                  </a:lnTo>
                  <a:cubicBezTo>
                    <a:pt x="3324" y="6706"/>
                    <a:pt x="3444" y="6827"/>
                    <a:pt x="3593" y="6827"/>
                  </a:cubicBezTo>
                  <a:lnTo>
                    <a:pt x="5839" y="6827"/>
                  </a:lnTo>
                  <a:cubicBezTo>
                    <a:pt x="5988" y="6827"/>
                    <a:pt x="6108" y="6706"/>
                    <a:pt x="6108" y="6557"/>
                  </a:cubicBezTo>
                  <a:lnTo>
                    <a:pt x="6108" y="4761"/>
                  </a:lnTo>
                  <a:cubicBezTo>
                    <a:pt x="6108" y="4612"/>
                    <a:pt x="5988" y="4491"/>
                    <a:pt x="5839" y="4491"/>
                  </a:cubicBezTo>
                  <a:lnTo>
                    <a:pt x="4941" y="4491"/>
                  </a:lnTo>
                  <a:cubicBezTo>
                    <a:pt x="4941" y="4342"/>
                    <a:pt x="4820" y="4222"/>
                    <a:pt x="4671" y="4222"/>
                  </a:cubicBezTo>
                  <a:lnTo>
                    <a:pt x="4402" y="4222"/>
                  </a:lnTo>
                  <a:lnTo>
                    <a:pt x="4402" y="3413"/>
                  </a:lnTo>
                  <a:lnTo>
                    <a:pt x="4402" y="2605"/>
                  </a:lnTo>
                  <a:close/>
                </a:path>
              </a:pathLst>
            </a:custGeom>
            <a:solidFill>
              <a:srgbClr val="009973"/>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p>
              <a:pPr algn="ctr" defTabSz="913765"/>
              <a:endParaRPr lang="en-US" b="1">
                <a:solidFill>
                  <a:schemeClr val="bg1"/>
                </a:solidFill>
                <a:ea typeface="+mj-ea"/>
                <a:sym typeface="+mn-lt"/>
              </a:endParaRPr>
            </a:p>
          </p:txBody>
        </p:sp>
      </p:grpSp>
      <p:grpSp>
        <p:nvGrpSpPr>
          <p:cNvPr id="98" name="组合 97"/>
          <p:cNvGrpSpPr/>
          <p:nvPr/>
        </p:nvGrpSpPr>
        <p:grpSpPr>
          <a:xfrm>
            <a:off x="5545301" y="1495843"/>
            <a:ext cx="2082491" cy="2518085"/>
            <a:chOff x="3530755" y="1421180"/>
            <a:chExt cx="2082491" cy="2518085"/>
          </a:xfrm>
          <a:effectLst>
            <a:outerShdw blurRad="50800" dist="38100" dir="2700000" algn="tl" rotWithShape="0">
              <a:prstClr val="black">
                <a:alpha val="40000"/>
              </a:prstClr>
            </a:outerShdw>
          </a:effectLst>
        </p:grpSpPr>
        <p:sp>
          <p:nvSpPr>
            <p:cNvPr id="105" name="矩形 104"/>
            <p:cNvSpPr/>
            <p:nvPr/>
          </p:nvSpPr>
          <p:spPr>
            <a:xfrm>
              <a:off x="3530756" y="1421180"/>
              <a:ext cx="2082490" cy="2518085"/>
            </a:xfrm>
            <a:prstGeom prst="rect">
              <a:avLst/>
            </a:prstGeom>
            <a:solidFill>
              <a:srgbClr val="009973"/>
            </a:solidFill>
            <a:ln w="19050">
              <a:solidFill>
                <a:srgbClr val="E5E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ea typeface="+mj-ea"/>
                <a:sym typeface="+mn-lt"/>
              </a:endParaRPr>
            </a:p>
          </p:txBody>
        </p:sp>
        <p:sp>
          <p:nvSpPr>
            <p:cNvPr id="113" name="文本框 112"/>
            <p:cNvSpPr txBox="1"/>
            <p:nvPr/>
          </p:nvSpPr>
          <p:spPr>
            <a:xfrm>
              <a:off x="3530755" y="1854596"/>
              <a:ext cx="2082490" cy="307777"/>
            </a:xfrm>
            <a:prstGeom prst="rect">
              <a:avLst/>
            </a:prstGeom>
            <a:noFill/>
          </p:spPr>
          <p:txBody>
            <a:bodyPr wrap="square" rtlCol="0">
              <a:spAutoFit/>
            </a:bodyPr>
            <a:lstStyle/>
            <a:p>
              <a:pPr algn="ctr"/>
              <a:r>
                <a:rPr lang="en-US" altLang="zh-CN" sz="1400" b="1" dirty="0" smtClean="0">
                  <a:solidFill>
                    <a:srgbClr val="FFC000"/>
                  </a:solidFill>
                  <a:ea typeface="+mj-ea"/>
                  <a:sym typeface="+mn-lt"/>
                </a:rPr>
                <a:t>XDR</a:t>
              </a:r>
              <a:r>
                <a:rPr lang="zh-CN" altLang="en-US" sz="1400" b="1" dirty="0" smtClean="0">
                  <a:solidFill>
                    <a:srgbClr val="FFC000"/>
                  </a:solidFill>
                  <a:ea typeface="+mj-ea"/>
                  <a:sym typeface="+mn-lt"/>
                </a:rPr>
                <a:t>关联模型</a:t>
              </a:r>
              <a:endParaRPr lang="en-US" altLang="zh-CN" sz="1400" b="1" dirty="0">
                <a:solidFill>
                  <a:srgbClr val="FFC000"/>
                </a:solidFill>
                <a:ea typeface="+mj-ea"/>
                <a:sym typeface="+mn-lt"/>
              </a:endParaRPr>
            </a:p>
          </p:txBody>
        </p:sp>
        <p:cxnSp>
          <p:nvCxnSpPr>
            <p:cNvPr id="118" name="直接连接符 117"/>
            <p:cNvCxnSpPr/>
            <p:nvPr/>
          </p:nvCxnSpPr>
          <p:spPr>
            <a:xfrm>
              <a:off x="3750404" y="2541081"/>
              <a:ext cx="1643193" cy="0"/>
            </a:xfrm>
            <a:prstGeom prst="line">
              <a:avLst/>
            </a:prstGeom>
            <a:ln w="12700">
              <a:solidFill>
                <a:srgbClr val="FFF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文本框 119"/>
            <p:cNvSpPr txBox="1"/>
            <p:nvPr/>
          </p:nvSpPr>
          <p:spPr>
            <a:xfrm>
              <a:off x="3530756" y="2140791"/>
              <a:ext cx="2082489" cy="400110"/>
            </a:xfrm>
            <a:prstGeom prst="rect">
              <a:avLst/>
            </a:prstGeom>
            <a:noFill/>
          </p:spPr>
          <p:txBody>
            <a:bodyPr wrap="square" rtlCol="0">
              <a:spAutoFit/>
            </a:bodyPr>
            <a:lstStyle/>
            <a:p>
              <a:pPr algn="ctr"/>
              <a:r>
                <a:rPr lang="en-US" altLang="zh-CN" sz="2000" b="1" dirty="0" smtClean="0">
                  <a:solidFill>
                    <a:srgbClr val="FFC000"/>
                  </a:solidFill>
                  <a:ea typeface="+mj-ea"/>
                  <a:sym typeface="+mn-lt"/>
                </a:rPr>
                <a:t>1000+</a:t>
              </a:r>
              <a:r>
                <a:rPr lang="zh-CN" altLang="en-US" sz="1400" b="1" dirty="0" smtClean="0">
                  <a:solidFill>
                    <a:srgbClr val="FFC000"/>
                  </a:solidFill>
                  <a:ea typeface="+mj-ea"/>
                  <a:sym typeface="+mn-lt"/>
                </a:rPr>
                <a:t>条</a:t>
              </a:r>
              <a:endParaRPr lang="zh-CN" altLang="en-US" sz="1400" dirty="0">
                <a:solidFill>
                  <a:srgbClr val="FFC000"/>
                </a:solidFill>
                <a:ea typeface="+mj-ea"/>
                <a:sym typeface="+mn-lt"/>
              </a:endParaRPr>
            </a:p>
          </p:txBody>
        </p:sp>
        <p:sp>
          <p:nvSpPr>
            <p:cNvPr id="121" name="文本框 120"/>
            <p:cNvSpPr txBox="1"/>
            <p:nvPr/>
          </p:nvSpPr>
          <p:spPr>
            <a:xfrm>
              <a:off x="3530756" y="2541756"/>
              <a:ext cx="2082489" cy="1384995"/>
            </a:xfrm>
            <a:prstGeom prst="rect">
              <a:avLst/>
            </a:prstGeom>
            <a:noFill/>
          </p:spPr>
          <p:txBody>
            <a:bodyPr wrap="square">
              <a:spAutoFit/>
            </a:bodyPr>
            <a:lstStyle>
              <a:defPPr>
                <a:defRPr lang="zh-CN"/>
              </a:defPPr>
              <a:lvl1pPr marL="171450" indent="-171450" defTabSz="913765">
                <a:lnSpc>
                  <a:spcPct val="150000"/>
                </a:lnSpc>
                <a:buSzPct val="100000"/>
                <a:buFont typeface="Wingdings" panose="05000000000000000000" pitchFamily="2" charset="2"/>
                <a:buChar char="p"/>
                <a:defRPr kumimoji="0" sz="800" b="0" i="0" u="none" strike="noStrike" cap="none" spc="0" normalizeH="0" baseline="0">
                  <a:ln>
                    <a:noFill/>
                  </a:ln>
                  <a:effectLst/>
                  <a:uLnTx/>
                  <a:uFillTx/>
                  <a:latin typeface="+mj-ea"/>
                  <a:ea typeface="+mj-ea"/>
                </a:defRPr>
              </a:lvl1pPr>
            </a:lstStyle>
            <a:p>
              <a:r>
                <a:rPr lang="zh-CN" altLang="en-US" dirty="0" smtClean="0">
                  <a:solidFill>
                    <a:schemeClr val="bg1"/>
                  </a:solidFill>
                  <a:latin typeface="+mn-lt"/>
                  <a:sym typeface="+mn-lt"/>
                </a:rPr>
                <a:t>基于</a:t>
              </a:r>
              <a:r>
                <a:rPr lang="en-US" altLang="zh-CN" b="1" dirty="0" smtClean="0">
                  <a:solidFill>
                    <a:schemeClr val="bg1"/>
                  </a:solidFill>
                  <a:latin typeface="+mn-lt"/>
                  <a:sym typeface="+mn-lt"/>
                </a:rPr>
                <a:t>360</a:t>
              </a:r>
              <a:r>
                <a:rPr lang="zh-CN" altLang="en-US" b="1" dirty="0" smtClean="0">
                  <a:solidFill>
                    <a:schemeClr val="bg1"/>
                  </a:solidFill>
                  <a:latin typeface="+mn-lt"/>
                  <a:sym typeface="+mn-lt"/>
                </a:rPr>
                <a:t>自有的十余种</a:t>
              </a:r>
              <a:r>
                <a:rPr lang="en-US" altLang="zh-CN" b="1" dirty="0" smtClean="0">
                  <a:solidFill>
                    <a:schemeClr val="bg1"/>
                  </a:solidFill>
                  <a:latin typeface="+mn-lt"/>
                  <a:sym typeface="+mn-lt"/>
                </a:rPr>
                <a:t>XDR</a:t>
              </a:r>
              <a:r>
                <a:rPr lang="zh-CN" altLang="en-US" b="1" dirty="0" smtClean="0">
                  <a:solidFill>
                    <a:schemeClr val="bg1"/>
                  </a:solidFill>
                  <a:latin typeface="+mn-lt"/>
                  <a:sym typeface="+mn-lt"/>
                </a:rPr>
                <a:t>神经元设施</a:t>
              </a:r>
              <a:r>
                <a:rPr lang="zh-CN" altLang="en-US" dirty="0" smtClean="0">
                  <a:solidFill>
                    <a:schemeClr val="bg1"/>
                  </a:solidFill>
                  <a:latin typeface="+mn-lt"/>
                  <a:sym typeface="+mn-lt"/>
                </a:rPr>
                <a:t>设计</a:t>
              </a:r>
              <a:r>
                <a:rPr lang="en-US" altLang="zh-CN" dirty="0" smtClean="0">
                  <a:solidFill>
                    <a:schemeClr val="bg1"/>
                  </a:solidFill>
                  <a:latin typeface="+mn-lt"/>
                  <a:sym typeface="+mn-lt"/>
                </a:rPr>
                <a:t>XDR</a:t>
              </a:r>
              <a:r>
                <a:rPr lang="zh-CN" altLang="en-US" dirty="0">
                  <a:solidFill>
                    <a:schemeClr val="bg1"/>
                  </a:solidFill>
                  <a:latin typeface="+mn-lt"/>
                  <a:sym typeface="+mn-lt"/>
                </a:rPr>
                <a:t>模型，开箱即用，打通端点、网络、云端数据，大幅提升自动化安全分析</a:t>
              </a:r>
              <a:r>
                <a:rPr lang="zh-CN" altLang="en-US" dirty="0" smtClean="0">
                  <a:solidFill>
                    <a:schemeClr val="bg1"/>
                  </a:solidFill>
                  <a:latin typeface="+mn-lt"/>
                  <a:sym typeface="+mn-lt"/>
                </a:rPr>
                <a:t>准确率；</a:t>
              </a:r>
              <a:endParaRPr lang="en-US" altLang="zh-CN" dirty="0" smtClean="0">
                <a:solidFill>
                  <a:schemeClr val="bg1"/>
                </a:solidFill>
                <a:latin typeface="+mn-lt"/>
                <a:sym typeface="+mn-lt"/>
              </a:endParaRPr>
            </a:p>
            <a:p>
              <a:r>
                <a:rPr lang="en-US" altLang="zh-CN" dirty="0" smtClean="0">
                  <a:solidFill>
                    <a:schemeClr val="bg1"/>
                  </a:solidFill>
                  <a:latin typeface="+mn-lt"/>
                  <a:sym typeface="+mn-lt"/>
                </a:rPr>
                <a:t>XDR</a:t>
              </a:r>
              <a:r>
                <a:rPr lang="zh-CN" altLang="en-US" dirty="0" smtClean="0">
                  <a:solidFill>
                    <a:schemeClr val="bg1"/>
                  </a:solidFill>
                  <a:latin typeface="+mn-lt"/>
                  <a:sym typeface="+mn-lt"/>
                </a:rPr>
                <a:t>关联模型支持</a:t>
              </a:r>
              <a:r>
                <a:rPr lang="zh-CN" altLang="en-US" b="1" dirty="0" smtClean="0">
                  <a:solidFill>
                    <a:schemeClr val="bg1"/>
                  </a:solidFill>
                  <a:latin typeface="+mn-lt"/>
                  <a:sym typeface="+mn-lt"/>
                </a:rPr>
                <a:t>关联</a:t>
              </a:r>
              <a:r>
                <a:rPr lang="en-US" altLang="zh-CN" b="1" dirty="0" smtClean="0">
                  <a:solidFill>
                    <a:schemeClr val="bg1"/>
                  </a:solidFill>
                  <a:latin typeface="+mn-lt"/>
                  <a:sym typeface="+mn-lt"/>
                </a:rPr>
                <a:t>360</a:t>
              </a:r>
              <a:r>
                <a:rPr lang="zh-CN" altLang="en-US" b="1" dirty="0" smtClean="0">
                  <a:solidFill>
                    <a:schemeClr val="bg1"/>
                  </a:solidFill>
                  <a:latin typeface="+mn-lt"/>
                  <a:sym typeface="+mn-lt"/>
                </a:rPr>
                <a:t>云端安全攻防知识</a:t>
              </a:r>
              <a:r>
                <a:rPr lang="zh-CN" altLang="en-US" dirty="0" smtClean="0">
                  <a:solidFill>
                    <a:schemeClr val="bg1"/>
                  </a:solidFill>
                  <a:latin typeface="+mn-lt"/>
                  <a:sym typeface="+mn-lt"/>
                </a:rPr>
                <a:t>，提供实网典型攻击场景供安全团队参考。</a:t>
              </a:r>
              <a:endParaRPr lang="en-US" altLang="zh-CN" dirty="0">
                <a:solidFill>
                  <a:schemeClr val="bg1"/>
                </a:solidFill>
                <a:latin typeface="+mn-lt"/>
                <a:sym typeface="+mn-lt"/>
              </a:endParaRPr>
            </a:p>
          </p:txBody>
        </p:sp>
        <p:sp>
          <p:nvSpPr>
            <p:cNvPr id="125" name="iconfont-10889-5203241"/>
            <p:cNvSpPr/>
            <p:nvPr/>
          </p:nvSpPr>
          <p:spPr>
            <a:xfrm>
              <a:off x="4393580" y="1462934"/>
              <a:ext cx="356839" cy="353149"/>
            </a:xfrm>
            <a:custGeom>
              <a:avLst/>
              <a:gdLst>
                <a:gd name="T0" fmla="*/ 7071 w 8466"/>
                <a:gd name="T1" fmla="*/ 2143 h 9270"/>
                <a:gd name="T2" fmla="*/ 4233 w 8466"/>
                <a:gd name="T3" fmla="*/ 847 h 9270"/>
                <a:gd name="T4" fmla="*/ 1395 w 8466"/>
                <a:gd name="T5" fmla="*/ 2143 h 9270"/>
                <a:gd name="T6" fmla="*/ 4233 w 8466"/>
                <a:gd name="T7" fmla="*/ 3437 h 9270"/>
                <a:gd name="T8" fmla="*/ 7071 w 8466"/>
                <a:gd name="T9" fmla="*/ 2143 h 9270"/>
                <a:gd name="T10" fmla="*/ 7696 w 8466"/>
                <a:gd name="T11" fmla="*/ 6841 h 9270"/>
                <a:gd name="T12" fmla="*/ 7696 w 8466"/>
                <a:gd name="T13" fmla="*/ 2707 h 9270"/>
                <a:gd name="T14" fmla="*/ 4618 w 8466"/>
                <a:gd name="T15" fmla="*/ 4110 h 9270"/>
                <a:gd name="T16" fmla="*/ 4618 w 8466"/>
                <a:gd name="T17" fmla="*/ 8247 h 9270"/>
                <a:gd name="T18" fmla="*/ 7696 w 8466"/>
                <a:gd name="T19" fmla="*/ 6841 h 9270"/>
                <a:gd name="T20" fmla="*/ 3848 w 8466"/>
                <a:gd name="T21" fmla="*/ 4110 h 9270"/>
                <a:gd name="T22" fmla="*/ 770 w 8466"/>
                <a:gd name="T23" fmla="*/ 2707 h 9270"/>
                <a:gd name="T24" fmla="*/ 770 w 8466"/>
                <a:gd name="T25" fmla="*/ 6841 h 9270"/>
                <a:gd name="T26" fmla="*/ 3848 w 8466"/>
                <a:gd name="T27" fmla="*/ 8247 h 9270"/>
                <a:gd name="T28" fmla="*/ 3848 w 8466"/>
                <a:gd name="T29" fmla="*/ 4110 h 9270"/>
                <a:gd name="T30" fmla="*/ 0 w 8466"/>
                <a:gd name="T31" fmla="*/ 1932 h 9270"/>
                <a:gd name="T32" fmla="*/ 4233 w 8466"/>
                <a:gd name="T33" fmla="*/ 0 h 9270"/>
                <a:gd name="T34" fmla="*/ 8466 w 8466"/>
                <a:gd name="T35" fmla="*/ 1932 h 9270"/>
                <a:gd name="T36" fmla="*/ 8466 w 8466"/>
                <a:gd name="T37" fmla="*/ 7340 h 9270"/>
                <a:gd name="T38" fmla="*/ 4233 w 8466"/>
                <a:gd name="T39" fmla="*/ 9270 h 9270"/>
                <a:gd name="T40" fmla="*/ 0 w 8466"/>
                <a:gd name="T41" fmla="*/ 7340 h 9270"/>
                <a:gd name="T42" fmla="*/ 0 w 8466"/>
                <a:gd name="T43" fmla="*/ 1932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66" h="9270">
                  <a:moveTo>
                    <a:pt x="7071" y="2143"/>
                  </a:moveTo>
                  <a:lnTo>
                    <a:pt x="4233" y="847"/>
                  </a:lnTo>
                  <a:lnTo>
                    <a:pt x="1395" y="2143"/>
                  </a:lnTo>
                  <a:lnTo>
                    <a:pt x="4233" y="3437"/>
                  </a:lnTo>
                  <a:lnTo>
                    <a:pt x="7071" y="2143"/>
                  </a:lnTo>
                  <a:close/>
                  <a:moveTo>
                    <a:pt x="7696" y="6841"/>
                  </a:moveTo>
                  <a:lnTo>
                    <a:pt x="7696" y="2707"/>
                  </a:lnTo>
                  <a:lnTo>
                    <a:pt x="4618" y="4110"/>
                  </a:lnTo>
                  <a:lnTo>
                    <a:pt x="4618" y="8247"/>
                  </a:lnTo>
                  <a:lnTo>
                    <a:pt x="7696" y="6841"/>
                  </a:lnTo>
                  <a:close/>
                  <a:moveTo>
                    <a:pt x="3848" y="4110"/>
                  </a:moveTo>
                  <a:lnTo>
                    <a:pt x="770" y="2707"/>
                  </a:lnTo>
                  <a:lnTo>
                    <a:pt x="770" y="6841"/>
                  </a:lnTo>
                  <a:lnTo>
                    <a:pt x="3848" y="8247"/>
                  </a:lnTo>
                  <a:lnTo>
                    <a:pt x="3848" y="4110"/>
                  </a:lnTo>
                  <a:close/>
                  <a:moveTo>
                    <a:pt x="0" y="1932"/>
                  </a:moveTo>
                  <a:lnTo>
                    <a:pt x="4233" y="0"/>
                  </a:lnTo>
                  <a:lnTo>
                    <a:pt x="8466" y="1932"/>
                  </a:lnTo>
                  <a:lnTo>
                    <a:pt x="8466" y="7340"/>
                  </a:lnTo>
                  <a:lnTo>
                    <a:pt x="4233" y="9270"/>
                  </a:lnTo>
                  <a:lnTo>
                    <a:pt x="0" y="7340"/>
                  </a:lnTo>
                  <a:lnTo>
                    <a:pt x="0" y="1932"/>
                  </a:lnTo>
                  <a:close/>
                </a:path>
              </a:pathLst>
            </a:custGeom>
            <a:solidFill>
              <a:srgbClr val="FFC000"/>
            </a:solidFill>
            <a:ln>
              <a:noFill/>
            </a:ln>
          </p:spPr>
          <p:txBody>
            <a:bodyPr/>
            <a:lstStyle/>
            <a:p>
              <a:endParaRPr lang="en-US" sz="1600">
                <a:solidFill>
                  <a:schemeClr val="tx1"/>
                </a:solidFill>
                <a:ea typeface="+mj-ea"/>
                <a:sym typeface="+mn-lt"/>
              </a:endParaRPr>
            </a:p>
          </p:txBody>
        </p:sp>
      </p:grpSp>
      <p:sp>
        <p:nvSpPr>
          <p:cNvPr id="60" name="矩形 59"/>
          <p:cNvSpPr/>
          <p:nvPr/>
        </p:nvSpPr>
        <p:spPr>
          <a:xfrm>
            <a:off x="299700" y="687127"/>
            <a:ext cx="8400351" cy="509338"/>
          </a:xfrm>
          <a:prstGeom prst="rect">
            <a:avLst/>
          </a:prstGeom>
          <a:solidFill>
            <a:srgbClr val="00AB7A"/>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ea typeface="微软雅黑" panose="020B0503020204020204" pitchFamily="34" charset="-122"/>
              <a:sym typeface="+mn-lt"/>
            </a:endParaRPr>
          </a:p>
        </p:txBody>
      </p:sp>
      <p:grpSp>
        <p:nvGrpSpPr>
          <p:cNvPr id="61" name="组合 60"/>
          <p:cNvGrpSpPr/>
          <p:nvPr/>
        </p:nvGrpSpPr>
        <p:grpSpPr>
          <a:xfrm>
            <a:off x="940739" y="745701"/>
            <a:ext cx="4799492" cy="396058"/>
            <a:chOff x="850645" y="956386"/>
            <a:chExt cx="4852316" cy="694795"/>
          </a:xfrm>
          <a:solidFill>
            <a:srgbClr val="00AB7A"/>
          </a:solidFill>
        </p:grpSpPr>
        <p:sp>
          <p:nvSpPr>
            <p:cNvPr id="62" name="矩形: 圆角 35"/>
            <p:cNvSpPr/>
            <p:nvPr/>
          </p:nvSpPr>
          <p:spPr>
            <a:xfrm>
              <a:off x="850645" y="1343581"/>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样本分析引擎</a:t>
              </a:r>
            </a:p>
          </p:txBody>
        </p:sp>
        <p:sp>
          <p:nvSpPr>
            <p:cNvPr id="63" name="矩形: 圆角 40"/>
            <p:cNvSpPr/>
            <p:nvPr/>
          </p:nvSpPr>
          <p:spPr>
            <a:xfrm>
              <a:off x="2646571" y="1343581"/>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情报分析引擎</a:t>
              </a:r>
            </a:p>
          </p:txBody>
        </p:sp>
        <p:sp>
          <p:nvSpPr>
            <p:cNvPr id="65" name="矩形: 圆角 41"/>
            <p:cNvSpPr/>
            <p:nvPr/>
          </p:nvSpPr>
          <p:spPr>
            <a:xfrm>
              <a:off x="4442497" y="1337013"/>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事件分析引擎</a:t>
              </a:r>
            </a:p>
          </p:txBody>
        </p:sp>
        <p:sp>
          <p:nvSpPr>
            <p:cNvPr id="66" name="矩形: 圆角 44"/>
            <p:cNvSpPr/>
            <p:nvPr/>
          </p:nvSpPr>
          <p:spPr>
            <a:xfrm>
              <a:off x="850645" y="967134"/>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smtClean="0">
                  <a:solidFill>
                    <a:schemeClr val="tx1"/>
                  </a:solidFill>
                  <a:ea typeface="微软雅黑" panose="020B0503020204020204" pitchFamily="34" charset="-122"/>
                  <a:sym typeface="+mn-lt"/>
                </a:rPr>
                <a:t>资产分析引擎</a:t>
              </a:r>
              <a:endParaRPr lang="zh-CN" altLang="en-US" sz="900" dirty="0">
                <a:solidFill>
                  <a:schemeClr val="tx1"/>
                </a:solidFill>
                <a:ea typeface="微软雅黑" panose="020B0503020204020204" pitchFamily="34" charset="-122"/>
                <a:sym typeface="+mn-lt"/>
              </a:endParaRPr>
            </a:p>
          </p:txBody>
        </p:sp>
        <p:sp>
          <p:nvSpPr>
            <p:cNvPr id="67" name="矩形: 圆角 46"/>
            <p:cNvSpPr/>
            <p:nvPr/>
          </p:nvSpPr>
          <p:spPr>
            <a:xfrm>
              <a:off x="4442497" y="961696"/>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ea typeface="微软雅黑" panose="020B0503020204020204" pitchFamily="34" charset="-122"/>
                  <a:sym typeface="+mn-lt"/>
                </a:rPr>
                <a:t>XDR</a:t>
              </a:r>
              <a:r>
                <a:rPr lang="zh-CN" altLang="en-US" sz="900" dirty="0">
                  <a:solidFill>
                    <a:schemeClr val="tx1"/>
                  </a:solidFill>
                  <a:ea typeface="微软雅黑" panose="020B0503020204020204" pitchFamily="34" charset="-122"/>
                  <a:sym typeface="+mn-lt"/>
                </a:rPr>
                <a:t>分析引擎</a:t>
              </a:r>
            </a:p>
          </p:txBody>
        </p:sp>
        <p:sp>
          <p:nvSpPr>
            <p:cNvPr id="68" name="矩形: 圆角 48"/>
            <p:cNvSpPr/>
            <p:nvPr/>
          </p:nvSpPr>
          <p:spPr>
            <a:xfrm>
              <a:off x="2646571" y="956386"/>
              <a:ext cx="1260464" cy="307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关联分析引擎</a:t>
              </a:r>
            </a:p>
          </p:txBody>
        </p:sp>
      </p:grpSp>
      <p:sp>
        <p:nvSpPr>
          <p:cNvPr id="69" name="矩形: 圆角 42"/>
          <p:cNvSpPr/>
          <p:nvPr/>
        </p:nvSpPr>
        <p:spPr>
          <a:xfrm>
            <a:off x="6596770" y="971559"/>
            <a:ext cx="1246742" cy="1753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流量检测引擎</a:t>
            </a:r>
          </a:p>
        </p:txBody>
      </p:sp>
      <p:sp>
        <p:nvSpPr>
          <p:cNvPr id="70" name="矩形: 圆角 46"/>
          <p:cNvSpPr/>
          <p:nvPr/>
        </p:nvSpPr>
        <p:spPr>
          <a:xfrm>
            <a:off x="6602062" y="767634"/>
            <a:ext cx="1246742" cy="1753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ea typeface="微软雅黑" panose="020B0503020204020204" pitchFamily="34" charset="-122"/>
                <a:sym typeface="+mn-lt"/>
              </a:rPr>
              <a:t>威胁图谱</a:t>
            </a:r>
            <a:r>
              <a:rPr lang="zh-CN" altLang="en-US" sz="900" dirty="0" smtClean="0">
                <a:solidFill>
                  <a:schemeClr val="tx1"/>
                </a:solidFill>
                <a:ea typeface="微软雅黑" panose="020B0503020204020204" pitchFamily="34" charset="-122"/>
                <a:sym typeface="+mn-lt"/>
              </a:rPr>
              <a:t>引擎</a:t>
            </a:r>
            <a:endParaRPr lang="zh-CN" altLang="en-US" sz="900" dirty="0">
              <a:solidFill>
                <a:schemeClr val="tx1"/>
              </a:solidFill>
              <a:ea typeface="微软雅黑" panose="020B0503020204020204" pitchFamily="34" charset="-122"/>
              <a:sym typeface="+mn-lt"/>
            </a:endParaRPr>
          </a:p>
        </p:txBody>
      </p:sp>
    </p:spTree>
    <p:custDataLst>
      <p:tags r:id="rId1"/>
    </p:custDataLst>
    <p:extLst>
      <p:ext uri="{BB962C8B-B14F-4D97-AF65-F5344CB8AC3E}">
        <p14:creationId xmlns:p14="http://schemas.microsoft.com/office/powerpoint/2010/main" val="2497705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213809" y="74444"/>
            <a:ext cx="7886700" cy="377136"/>
          </a:xfrm>
        </p:spPr>
        <p:txBody>
          <a:bodyPr/>
          <a:lstStyle/>
          <a:p>
            <a:r>
              <a:rPr lang="zh-CN" altLang="en-US" dirty="0"/>
              <a:t>与</a:t>
            </a:r>
            <a:r>
              <a:rPr lang="en-US" altLang="zh-CN" dirty="0"/>
              <a:t>EDR</a:t>
            </a:r>
            <a:r>
              <a:rPr lang="zh-CN" altLang="en-US" dirty="0"/>
              <a:t>协同联动</a:t>
            </a:r>
          </a:p>
        </p:txBody>
      </p:sp>
      <p:sp>
        <p:nvSpPr>
          <p:cNvPr id="24" name="矩形 23"/>
          <p:cNvSpPr/>
          <p:nvPr/>
        </p:nvSpPr>
        <p:spPr>
          <a:xfrm>
            <a:off x="707924" y="4237630"/>
            <a:ext cx="7742902" cy="742020"/>
          </a:xfrm>
          <a:prstGeom prst="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043627" y="4747780"/>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pic>
        <p:nvPicPr>
          <p:cNvPr id="29"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1606" y="4383023"/>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502" y="4383023"/>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4509" y="4408035"/>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l="13581" t="8333" r="3675" b="5278"/>
          <a:stretch>
            <a:fillRect/>
          </a:stretch>
        </p:blipFill>
        <p:spPr>
          <a:xfrm>
            <a:off x="1573242" y="4305125"/>
            <a:ext cx="329730" cy="384674"/>
          </a:xfrm>
          <a:prstGeom prst="rect">
            <a:avLst/>
          </a:prstGeom>
        </p:spPr>
      </p:pic>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983" y="4354680"/>
            <a:ext cx="218259" cy="371552"/>
          </a:xfrm>
          <a:prstGeom prst="rect">
            <a:avLst/>
          </a:prstGeom>
        </p:spPr>
      </p:pic>
      <p:pic>
        <p:nvPicPr>
          <p:cNvPr id="43" name="图片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280" y="4404235"/>
            <a:ext cx="218259" cy="371552"/>
          </a:xfrm>
          <a:prstGeom prst="rect">
            <a:avLst/>
          </a:prstGeom>
        </p:spPr>
      </p:pic>
      <p:sp>
        <p:nvSpPr>
          <p:cNvPr id="44" name="文本框 43"/>
          <p:cNvSpPr txBox="1"/>
          <p:nvPr/>
        </p:nvSpPr>
        <p:spPr>
          <a:xfrm>
            <a:off x="1340455" y="4707659"/>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45" name="文本框 44"/>
          <p:cNvSpPr txBox="1"/>
          <p:nvPr/>
        </p:nvSpPr>
        <p:spPr>
          <a:xfrm>
            <a:off x="1621462" y="4649046"/>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46" name="文本框 45"/>
          <p:cNvSpPr txBox="1"/>
          <p:nvPr/>
        </p:nvSpPr>
        <p:spPr>
          <a:xfrm>
            <a:off x="3230914" y="4629319"/>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47" name="文本框 46"/>
          <p:cNvSpPr txBox="1"/>
          <p:nvPr/>
        </p:nvSpPr>
        <p:spPr>
          <a:xfrm>
            <a:off x="3495484" y="4631119"/>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48" name="文本框 47"/>
          <p:cNvSpPr txBox="1"/>
          <p:nvPr/>
        </p:nvSpPr>
        <p:spPr>
          <a:xfrm>
            <a:off x="3766960" y="4631119"/>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pic>
        <p:nvPicPr>
          <p:cNvPr id="27" name="图片 26"/>
          <p:cNvPicPr>
            <a:picLocks noChangeAspect="1"/>
          </p:cNvPicPr>
          <p:nvPr/>
        </p:nvPicPr>
        <p:blipFill>
          <a:blip r:embed="rId6"/>
          <a:stretch>
            <a:fillRect/>
          </a:stretch>
        </p:blipFill>
        <p:spPr>
          <a:xfrm>
            <a:off x="3362542" y="4393791"/>
            <a:ext cx="100012" cy="100012"/>
          </a:xfrm>
          <a:prstGeom prst="rect">
            <a:avLst/>
          </a:prstGeom>
        </p:spPr>
      </p:pic>
      <p:pic>
        <p:nvPicPr>
          <p:cNvPr id="50" name="图片 49"/>
          <p:cNvPicPr>
            <a:picLocks noChangeAspect="1"/>
          </p:cNvPicPr>
          <p:nvPr/>
        </p:nvPicPr>
        <p:blipFill>
          <a:blip r:embed="rId6"/>
          <a:stretch>
            <a:fillRect/>
          </a:stretch>
        </p:blipFill>
        <p:spPr>
          <a:xfrm>
            <a:off x="1577364" y="4354229"/>
            <a:ext cx="100012" cy="100012"/>
          </a:xfrm>
          <a:prstGeom prst="rect">
            <a:avLst/>
          </a:prstGeom>
        </p:spPr>
      </p:pic>
      <p:pic>
        <p:nvPicPr>
          <p:cNvPr id="51"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4914" y="4374225"/>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6810" y="4374225"/>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817" y="4399237"/>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53"/>
          <p:cNvSpPr txBox="1"/>
          <p:nvPr/>
        </p:nvSpPr>
        <p:spPr>
          <a:xfrm>
            <a:off x="4984222" y="46205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55" name="文本框 54"/>
          <p:cNvSpPr txBox="1"/>
          <p:nvPr/>
        </p:nvSpPr>
        <p:spPr>
          <a:xfrm>
            <a:off x="5248792" y="46223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56" name="文本框 55"/>
          <p:cNvSpPr txBox="1"/>
          <p:nvPr/>
        </p:nvSpPr>
        <p:spPr>
          <a:xfrm>
            <a:off x="5520268" y="46223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pic>
        <p:nvPicPr>
          <p:cNvPr id="57" name="图片 56"/>
          <p:cNvPicPr>
            <a:picLocks noChangeAspect="1"/>
          </p:cNvPicPr>
          <p:nvPr/>
        </p:nvPicPr>
        <p:blipFill>
          <a:blip r:embed="rId6"/>
          <a:stretch>
            <a:fillRect/>
          </a:stretch>
        </p:blipFill>
        <p:spPr>
          <a:xfrm>
            <a:off x="5362903" y="4405098"/>
            <a:ext cx="100012" cy="100012"/>
          </a:xfrm>
          <a:prstGeom prst="rect">
            <a:avLst/>
          </a:prstGeom>
        </p:spPr>
      </p:pic>
      <p:pic>
        <p:nvPicPr>
          <p:cNvPr id="59"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6944" y="4374225"/>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840" y="4374225"/>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电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9847" y="4399237"/>
            <a:ext cx="320648" cy="3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61"/>
          <p:cNvSpPr txBox="1"/>
          <p:nvPr/>
        </p:nvSpPr>
        <p:spPr>
          <a:xfrm>
            <a:off x="6766252" y="46205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63" name="文本框 62"/>
          <p:cNvSpPr txBox="1"/>
          <p:nvPr/>
        </p:nvSpPr>
        <p:spPr>
          <a:xfrm>
            <a:off x="7030822" y="46223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64" name="文本框 63"/>
          <p:cNvSpPr txBox="1"/>
          <p:nvPr/>
        </p:nvSpPr>
        <p:spPr>
          <a:xfrm>
            <a:off x="7302298" y="4622321"/>
            <a:ext cx="409086" cy="276999"/>
          </a:xfrm>
          <a:prstGeom prst="rect">
            <a:avLst/>
          </a:prstGeom>
          <a:noFill/>
        </p:spPr>
        <p:txBody>
          <a:bodyPr wrap="none" rtlCol="0">
            <a:spAutoFit/>
          </a:bodyPr>
          <a:lstStyle/>
          <a:p>
            <a:r>
              <a:rPr lang="en-US" altLang="zh-CN" sz="1200" dirty="0">
                <a:latin typeface="方正兰亭纤黑简体" panose="02000000000000000000" pitchFamily="2" charset="-122"/>
                <a:ea typeface="方正兰亭纤黑简体" panose="02000000000000000000" pitchFamily="2" charset="-122"/>
              </a:rPr>
              <a:t>EDR</a:t>
            </a:r>
            <a:endParaRPr lang="zh-CN" altLang="en-US" sz="1200" dirty="0">
              <a:latin typeface="方正兰亭纤黑简体" panose="02000000000000000000" pitchFamily="2" charset="-122"/>
              <a:ea typeface="方正兰亭纤黑简体" panose="02000000000000000000" pitchFamily="2" charset="-122"/>
            </a:endParaRPr>
          </a:p>
        </p:txBody>
      </p:sp>
      <p:pic>
        <p:nvPicPr>
          <p:cNvPr id="66" name="图片 65"/>
          <p:cNvPicPr>
            <a:picLocks noChangeAspect="1"/>
          </p:cNvPicPr>
          <p:nvPr/>
        </p:nvPicPr>
        <p:blipFill>
          <a:blip r:embed="rId6"/>
          <a:stretch>
            <a:fillRect/>
          </a:stretch>
        </p:blipFill>
        <p:spPr>
          <a:xfrm>
            <a:off x="7426375" y="4405884"/>
            <a:ext cx="100012" cy="100012"/>
          </a:xfrm>
          <a:prstGeom prst="rect">
            <a:avLst/>
          </a:prstGeom>
        </p:spPr>
      </p:pic>
      <p:sp>
        <p:nvSpPr>
          <p:cNvPr id="2" name="右大括号 1"/>
          <p:cNvSpPr/>
          <p:nvPr/>
        </p:nvSpPr>
        <p:spPr>
          <a:xfrm>
            <a:off x="1965278" y="4374225"/>
            <a:ext cx="65270" cy="523295"/>
          </a:xfrm>
          <a:prstGeom prst="rightBrace">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67" name="文本框 66"/>
          <p:cNvSpPr txBox="1"/>
          <p:nvPr/>
        </p:nvSpPr>
        <p:spPr>
          <a:xfrm>
            <a:off x="2029932" y="4355883"/>
            <a:ext cx="575505" cy="646331"/>
          </a:xfrm>
          <a:prstGeom prst="rect">
            <a:avLst/>
          </a:prstGeom>
          <a:noFill/>
        </p:spPr>
        <p:txBody>
          <a:bodyPr wrap="square" rtlCol="0">
            <a:spAutoFit/>
          </a:bodyPr>
          <a:lstStyle/>
          <a:p>
            <a:r>
              <a:rPr lang="zh-CN" altLang="en-US" sz="1200" dirty="0">
                <a:latin typeface="方正兰亭纤黑简体" panose="02000000000000000000" pitchFamily="2" charset="-122"/>
                <a:ea typeface="方正兰亭纤黑简体" panose="02000000000000000000" pitchFamily="2" charset="-122"/>
              </a:rPr>
              <a:t>数据中心区</a:t>
            </a:r>
          </a:p>
        </p:txBody>
      </p:sp>
      <p:sp>
        <p:nvSpPr>
          <p:cNvPr id="68" name="右大括号 67"/>
          <p:cNvSpPr/>
          <p:nvPr/>
        </p:nvSpPr>
        <p:spPr>
          <a:xfrm>
            <a:off x="4229053" y="4360673"/>
            <a:ext cx="65270" cy="523295"/>
          </a:xfrm>
          <a:prstGeom prst="rightBrace">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69" name="文本框 68"/>
          <p:cNvSpPr txBox="1"/>
          <p:nvPr/>
        </p:nvSpPr>
        <p:spPr>
          <a:xfrm>
            <a:off x="4294507" y="4403447"/>
            <a:ext cx="575505" cy="461665"/>
          </a:xfrm>
          <a:prstGeom prst="rect">
            <a:avLst/>
          </a:prstGeom>
          <a:noFill/>
        </p:spPr>
        <p:txBody>
          <a:bodyPr wrap="square" rtlCol="0">
            <a:spAutoFit/>
          </a:bodyPr>
          <a:lstStyle/>
          <a:p>
            <a:r>
              <a:rPr lang="zh-CN" altLang="en-US" sz="1200" dirty="0">
                <a:latin typeface="方正兰亭纤黑简体" panose="02000000000000000000" pitchFamily="2" charset="-122"/>
                <a:ea typeface="方正兰亭纤黑简体" panose="02000000000000000000" pitchFamily="2" charset="-122"/>
              </a:rPr>
              <a:t>办公区</a:t>
            </a:r>
            <a:r>
              <a:rPr lang="en-US" altLang="zh-CN" sz="1200" dirty="0">
                <a:latin typeface="方正兰亭纤黑简体" panose="02000000000000000000" pitchFamily="2" charset="-122"/>
                <a:ea typeface="方正兰亭纤黑简体" panose="02000000000000000000" pitchFamily="2" charset="-122"/>
              </a:rPr>
              <a:t>1</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70" name="右大括号 69"/>
          <p:cNvSpPr/>
          <p:nvPr/>
        </p:nvSpPr>
        <p:spPr>
          <a:xfrm>
            <a:off x="5997717" y="4373856"/>
            <a:ext cx="65270" cy="523295"/>
          </a:xfrm>
          <a:prstGeom prst="rightBrace">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1" name="文本框 70"/>
          <p:cNvSpPr txBox="1"/>
          <p:nvPr/>
        </p:nvSpPr>
        <p:spPr>
          <a:xfrm>
            <a:off x="6063171" y="4416630"/>
            <a:ext cx="575505" cy="461665"/>
          </a:xfrm>
          <a:prstGeom prst="rect">
            <a:avLst/>
          </a:prstGeom>
          <a:noFill/>
        </p:spPr>
        <p:txBody>
          <a:bodyPr wrap="square" rtlCol="0">
            <a:spAutoFit/>
          </a:bodyPr>
          <a:lstStyle/>
          <a:p>
            <a:r>
              <a:rPr lang="zh-CN" altLang="en-US" sz="1200" dirty="0">
                <a:latin typeface="方正兰亭纤黑简体" panose="02000000000000000000" pitchFamily="2" charset="-122"/>
                <a:ea typeface="方正兰亭纤黑简体" panose="02000000000000000000" pitchFamily="2" charset="-122"/>
              </a:rPr>
              <a:t>办公区</a:t>
            </a:r>
            <a:r>
              <a:rPr lang="en-US" altLang="zh-CN" sz="1200" dirty="0">
                <a:latin typeface="方正兰亭纤黑简体" panose="02000000000000000000" pitchFamily="2" charset="-122"/>
                <a:ea typeface="方正兰亭纤黑简体" panose="02000000000000000000" pitchFamily="2" charset="-122"/>
              </a:rPr>
              <a:t>2</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72" name="右大括号 71"/>
          <p:cNvSpPr/>
          <p:nvPr/>
        </p:nvSpPr>
        <p:spPr>
          <a:xfrm>
            <a:off x="7743530" y="4365261"/>
            <a:ext cx="65270" cy="523295"/>
          </a:xfrm>
          <a:prstGeom prst="rightBrace">
            <a:avLst/>
          </a:prstGeom>
          <a:ln w="9525"/>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文本框 72"/>
          <p:cNvSpPr txBox="1"/>
          <p:nvPr/>
        </p:nvSpPr>
        <p:spPr>
          <a:xfrm>
            <a:off x="7808984" y="4408035"/>
            <a:ext cx="575505" cy="461665"/>
          </a:xfrm>
          <a:prstGeom prst="rect">
            <a:avLst/>
          </a:prstGeom>
          <a:noFill/>
        </p:spPr>
        <p:txBody>
          <a:bodyPr wrap="square" rtlCol="0">
            <a:spAutoFit/>
          </a:bodyPr>
          <a:lstStyle/>
          <a:p>
            <a:r>
              <a:rPr lang="zh-CN" altLang="en-US" sz="1200" dirty="0">
                <a:latin typeface="方正兰亭纤黑简体" panose="02000000000000000000" pitchFamily="2" charset="-122"/>
                <a:ea typeface="方正兰亭纤黑简体" panose="02000000000000000000" pitchFamily="2" charset="-122"/>
              </a:rPr>
              <a:t>办公区</a:t>
            </a:r>
            <a:r>
              <a:rPr lang="en-US" altLang="zh-CN" sz="1200" dirty="0">
                <a:latin typeface="方正兰亭纤黑简体" panose="02000000000000000000" pitchFamily="2" charset="-122"/>
                <a:ea typeface="方正兰亭纤黑简体" panose="02000000000000000000" pitchFamily="2" charset="-122"/>
              </a:rPr>
              <a:t>3</a:t>
            </a:r>
            <a:endParaRPr lang="zh-CN" altLang="en-US" sz="1200" dirty="0">
              <a:latin typeface="方正兰亭纤黑简体" panose="02000000000000000000" pitchFamily="2" charset="-122"/>
              <a:ea typeface="方正兰亭纤黑简体" panose="02000000000000000000" pitchFamily="2" charset="-122"/>
            </a:endParaRPr>
          </a:p>
        </p:txBody>
      </p:sp>
      <p:sp>
        <p:nvSpPr>
          <p:cNvPr id="14" name="圆角矩形 13"/>
          <p:cNvSpPr/>
          <p:nvPr/>
        </p:nvSpPr>
        <p:spPr>
          <a:xfrm>
            <a:off x="685950" y="3678072"/>
            <a:ext cx="7676565" cy="334370"/>
          </a:xfrm>
          <a:prstGeom prst="roundRect">
            <a:avLst/>
          </a:prstGeom>
          <a:solidFill>
            <a:srgbClr val="58C8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EDR</a:t>
            </a:r>
            <a:r>
              <a:rPr lang="zh-CN" altLang="en-US" sz="1600" b="1" dirty="0">
                <a:latin typeface="微软雅黑" panose="020B0503020204020204" pitchFamily="34" charset="-122"/>
                <a:ea typeface="微软雅黑" panose="020B0503020204020204" pitchFamily="34" charset="-122"/>
              </a:rPr>
              <a:t>管理系统</a:t>
            </a:r>
          </a:p>
        </p:txBody>
      </p:sp>
      <p:cxnSp>
        <p:nvCxnSpPr>
          <p:cNvPr id="18" name="曲线连接符 17"/>
          <p:cNvCxnSpPr>
            <a:stCxn id="41" idx="0"/>
            <a:endCxn id="14" idx="2"/>
          </p:cNvCxnSpPr>
          <p:nvPr/>
        </p:nvCxnSpPr>
        <p:spPr>
          <a:xfrm rot="5400000" flipH="1" flipV="1">
            <a:off x="2984829" y="2765721"/>
            <a:ext cx="292683" cy="2786126"/>
          </a:xfrm>
          <a:prstGeom prst="curvedConnector3">
            <a:avLst/>
          </a:prstGeom>
          <a:ln w="9525">
            <a:tailEnd type="triangle"/>
          </a:ln>
        </p:spPr>
        <p:style>
          <a:lnRef idx="2">
            <a:schemeClr val="accent1"/>
          </a:lnRef>
          <a:fillRef idx="0">
            <a:schemeClr val="accent1"/>
          </a:fillRef>
          <a:effectRef idx="1">
            <a:schemeClr val="accent1"/>
          </a:effectRef>
          <a:fontRef idx="minor">
            <a:schemeClr val="tx1"/>
          </a:fontRef>
        </p:style>
      </p:cxnSp>
      <p:sp>
        <p:nvSpPr>
          <p:cNvPr id="19" name="任意多边形 18"/>
          <p:cNvSpPr/>
          <p:nvPr/>
        </p:nvSpPr>
        <p:spPr>
          <a:xfrm>
            <a:off x="4005618" y="4026090"/>
            <a:ext cx="518615" cy="388961"/>
          </a:xfrm>
          <a:custGeom>
            <a:avLst/>
            <a:gdLst>
              <a:gd name="connsiteX0" fmla="*/ 0 w 518615"/>
              <a:gd name="connsiteY0" fmla="*/ 388961 h 388961"/>
              <a:gd name="connsiteX1" fmla="*/ 518615 w 518615"/>
              <a:gd name="connsiteY1" fmla="*/ 0 h 388961"/>
              <a:gd name="connsiteX2" fmla="*/ 518615 w 518615"/>
              <a:gd name="connsiteY2" fmla="*/ 0 h 388961"/>
            </a:gdLst>
            <a:ahLst/>
            <a:cxnLst>
              <a:cxn ang="0">
                <a:pos x="connsiteX0" y="connsiteY0"/>
              </a:cxn>
              <a:cxn ang="0">
                <a:pos x="connsiteX1" y="connsiteY1"/>
              </a:cxn>
              <a:cxn ang="0">
                <a:pos x="connsiteX2" y="connsiteY2"/>
              </a:cxn>
            </a:cxnLst>
            <a:rect l="l" t="t" r="r" b="b"/>
            <a:pathLst>
              <a:path w="518615" h="388961">
                <a:moveTo>
                  <a:pt x="0" y="388961"/>
                </a:moveTo>
                <a:lnTo>
                  <a:pt x="518615" y="0"/>
                </a:lnTo>
                <a:lnTo>
                  <a:pt x="518615" y="0"/>
                </a:lnTo>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74" name="曲线连接符 73"/>
          <p:cNvCxnSpPr>
            <a:stCxn id="29" idx="0"/>
            <a:endCxn id="14" idx="2"/>
          </p:cNvCxnSpPr>
          <p:nvPr/>
        </p:nvCxnSpPr>
        <p:spPr>
          <a:xfrm rot="5400000" flipH="1" flipV="1">
            <a:off x="3822791" y="3681582"/>
            <a:ext cx="370581" cy="1032303"/>
          </a:xfrm>
          <a:prstGeom prst="curvedConnector3">
            <a:avLst/>
          </a:prstGeom>
          <a:ln w="9525">
            <a:tailEnd type="triangle"/>
          </a:ln>
        </p:spPr>
        <p:style>
          <a:lnRef idx="2">
            <a:schemeClr val="accent1"/>
          </a:lnRef>
          <a:fillRef idx="0">
            <a:schemeClr val="accent1"/>
          </a:fillRef>
          <a:effectRef idx="1">
            <a:schemeClr val="accent1"/>
          </a:effectRef>
          <a:fontRef idx="minor">
            <a:schemeClr val="tx1"/>
          </a:fontRef>
        </p:style>
      </p:cxnSp>
      <p:cxnSp>
        <p:nvCxnSpPr>
          <p:cNvPr id="76" name="曲线连接符 75"/>
          <p:cNvCxnSpPr>
            <a:stCxn id="52" idx="0"/>
            <a:endCxn id="14" idx="2"/>
          </p:cNvCxnSpPr>
          <p:nvPr/>
        </p:nvCxnSpPr>
        <p:spPr>
          <a:xfrm rot="16200000" flipV="1">
            <a:off x="4834793" y="3701883"/>
            <a:ext cx="361783" cy="982901"/>
          </a:xfrm>
          <a:prstGeom prst="curvedConnector3">
            <a:avLst/>
          </a:prstGeom>
          <a:ln w="9525">
            <a:tailEnd type="triangle"/>
          </a:ln>
        </p:spPr>
        <p:style>
          <a:lnRef idx="2">
            <a:schemeClr val="accent1"/>
          </a:lnRef>
          <a:fillRef idx="0">
            <a:schemeClr val="accent1"/>
          </a:fillRef>
          <a:effectRef idx="1">
            <a:schemeClr val="accent1"/>
          </a:effectRef>
          <a:fontRef idx="minor">
            <a:schemeClr val="tx1"/>
          </a:fontRef>
        </p:style>
      </p:cxnSp>
      <p:cxnSp>
        <p:nvCxnSpPr>
          <p:cNvPr id="78" name="曲线连接符 77"/>
          <p:cNvCxnSpPr>
            <a:stCxn id="66" idx="0"/>
            <a:endCxn id="14" idx="2"/>
          </p:cNvCxnSpPr>
          <p:nvPr/>
        </p:nvCxnSpPr>
        <p:spPr>
          <a:xfrm rot="16200000" flipV="1">
            <a:off x="5803586" y="2733089"/>
            <a:ext cx="393442" cy="2952148"/>
          </a:xfrm>
          <a:prstGeom prst="curvedConnector3">
            <a:avLst>
              <a:gd name="adj1" fmla="val 50000"/>
            </a:avLst>
          </a:prstGeom>
          <a:ln w="9525">
            <a:tailEnd type="triangle"/>
          </a:ln>
        </p:spPr>
        <p:style>
          <a:lnRef idx="2">
            <a:schemeClr val="accent1"/>
          </a:lnRef>
          <a:fillRef idx="0">
            <a:schemeClr val="accent1"/>
          </a:fillRef>
          <a:effectRef idx="1">
            <a:schemeClr val="accent1"/>
          </a:effectRef>
          <a:fontRef idx="minor">
            <a:schemeClr val="tx1"/>
          </a:fontRef>
        </p:style>
      </p:cxnSp>
      <p:sp>
        <p:nvSpPr>
          <p:cNvPr id="86" name="圆角矩形 85"/>
          <p:cNvSpPr/>
          <p:nvPr/>
        </p:nvSpPr>
        <p:spPr>
          <a:xfrm>
            <a:off x="825457" y="902155"/>
            <a:ext cx="1139821" cy="2366953"/>
          </a:xfrm>
          <a:prstGeom prst="roundRect">
            <a:avLst/>
          </a:prstGeom>
          <a:solidFill>
            <a:srgbClr val="58C8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858976" y="1061194"/>
            <a:ext cx="718388"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目的地址</a:t>
            </a:r>
          </a:p>
        </p:txBody>
      </p:sp>
      <p:sp>
        <p:nvSpPr>
          <p:cNvPr id="89" name="文本框 88"/>
          <p:cNvSpPr txBox="1"/>
          <p:nvPr/>
        </p:nvSpPr>
        <p:spPr>
          <a:xfrm>
            <a:off x="1344657" y="1227799"/>
            <a:ext cx="620621"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源地址</a:t>
            </a:r>
          </a:p>
        </p:txBody>
      </p:sp>
      <p:sp>
        <p:nvSpPr>
          <p:cNvPr id="90" name="文本框 89"/>
          <p:cNvSpPr txBox="1"/>
          <p:nvPr/>
        </p:nvSpPr>
        <p:spPr>
          <a:xfrm>
            <a:off x="840390" y="1307415"/>
            <a:ext cx="620621"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主机</a:t>
            </a:r>
            <a:r>
              <a:rPr lang="en-US" altLang="zh-CN" sz="1000" dirty="0">
                <a:solidFill>
                  <a:schemeClr val="bg1"/>
                </a:solidFill>
                <a:latin typeface="微软雅黑" panose="020B0503020204020204" pitchFamily="34" charset="-122"/>
                <a:ea typeface="微软雅黑" panose="020B0503020204020204" pitchFamily="34" charset="-122"/>
              </a:rPr>
              <a:t>ID</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924377" y="1527049"/>
            <a:ext cx="924895"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父进程名称</a:t>
            </a:r>
          </a:p>
        </p:txBody>
      </p:sp>
      <p:sp>
        <p:nvSpPr>
          <p:cNvPr id="92" name="文本框 91"/>
          <p:cNvSpPr txBox="1"/>
          <p:nvPr/>
        </p:nvSpPr>
        <p:spPr>
          <a:xfrm>
            <a:off x="975815" y="1746683"/>
            <a:ext cx="1088383"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操作系统平台</a:t>
            </a:r>
          </a:p>
        </p:txBody>
      </p:sp>
      <p:sp>
        <p:nvSpPr>
          <p:cNvPr id="93" name="文本框 92"/>
          <p:cNvSpPr txBox="1"/>
          <p:nvPr/>
        </p:nvSpPr>
        <p:spPr>
          <a:xfrm>
            <a:off x="796263" y="1980553"/>
            <a:ext cx="1088383"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操作类型</a:t>
            </a:r>
          </a:p>
        </p:txBody>
      </p:sp>
      <p:sp>
        <p:nvSpPr>
          <p:cNvPr id="94" name="文本框 93"/>
          <p:cNvSpPr txBox="1"/>
          <p:nvPr/>
        </p:nvSpPr>
        <p:spPr>
          <a:xfrm>
            <a:off x="1210933" y="2172112"/>
            <a:ext cx="818999"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进程路径</a:t>
            </a:r>
          </a:p>
        </p:txBody>
      </p:sp>
      <p:sp>
        <p:nvSpPr>
          <p:cNvPr id="95" name="文本框 94"/>
          <p:cNvSpPr txBox="1"/>
          <p:nvPr/>
        </p:nvSpPr>
        <p:spPr>
          <a:xfrm>
            <a:off x="796263" y="2378484"/>
            <a:ext cx="818999"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进程命令行</a:t>
            </a:r>
          </a:p>
        </p:txBody>
      </p:sp>
      <p:sp>
        <p:nvSpPr>
          <p:cNvPr id="96" name="文本框 95"/>
          <p:cNvSpPr txBox="1"/>
          <p:nvPr/>
        </p:nvSpPr>
        <p:spPr>
          <a:xfrm>
            <a:off x="1238090" y="2557181"/>
            <a:ext cx="818999"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文件路径</a:t>
            </a:r>
          </a:p>
        </p:txBody>
      </p:sp>
      <p:sp>
        <p:nvSpPr>
          <p:cNvPr id="97" name="文本框 96"/>
          <p:cNvSpPr txBox="1"/>
          <p:nvPr/>
        </p:nvSpPr>
        <p:spPr>
          <a:xfrm>
            <a:off x="828590" y="2701504"/>
            <a:ext cx="818999"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主机</a:t>
            </a:r>
            <a:r>
              <a:rPr lang="en-US" altLang="zh-CN" sz="1000" dirty="0">
                <a:solidFill>
                  <a:schemeClr val="bg1"/>
                </a:solidFill>
                <a:latin typeface="微软雅黑" panose="020B0503020204020204" pitchFamily="34" charset="-122"/>
                <a:ea typeface="微软雅黑" panose="020B0503020204020204" pitchFamily="34" charset="-122"/>
              </a:rPr>
              <a:t>IP</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8" name="文本框 97"/>
          <p:cNvSpPr txBox="1"/>
          <p:nvPr/>
        </p:nvSpPr>
        <p:spPr>
          <a:xfrm>
            <a:off x="1248170" y="2832002"/>
            <a:ext cx="818999" cy="246221"/>
          </a:xfrm>
          <a:prstGeom prst="rect">
            <a:avLst/>
          </a:prstGeom>
          <a:noFill/>
        </p:spPr>
        <p:txBody>
          <a:bodyPr wrap="squar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模块名称</a:t>
            </a:r>
          </a:p>
        </p:txBody>
      </p:sp>
      <p:sp>
        <p:nvSpPr>
          <p:cNvPr id="99" name="文本框 98"/>
          <p:cNvSpPr txBox="1"/>
          <p:nvPr/>
        </p:nvSpPr>
        <p:spPr>
          <a:xfrm>
            <a:off x="955039" y="3002963"/>
            <a:ext cx="818999" cy="246221"/>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10" name="矩形 109"/>
          <p:cNvSpPr/>
          <p:nvPr/>
        </p:nvSpPr>
        <p:spPr>
          <a:xfrm>
            <a:off x="2476401" y="804077"/>
            <a:ext cx="5773003" cy="2449691"/>
          </a:xfrm>
          <a:prstGeom prst="rect">
            <a:avLst/>
          </a:prstGeom>
          <a:noFill/>
          <a:ln>
            <a:solidFill>
              <a:srgbClr val="03AC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11" name="图片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1166" y="1842504"/>
            <a:ext cx="818417" cy="689758"/>
          </a:xfrm>
          <a:prstGeom prst="rect">
            <a:avLst/>
          </a:prstGeom>
        </p:spPr>
      </p:pic>
      <p:pic>
        <p:nvPicPr>
          <p:cNvPr id="112" name="图片 111">
            <a:extLst>
              <a:ext uri="{FF2B5EF4-FFF2-40B4-BE49-F238E27FC236}">
                <a16:creationId xmlns:a16="http://schemas.microsoft.com/office/drawing/2014/main" id="{0E952885-1EAE-4F4D-87DF-4F0D6C1B5831}"/>
              </a:ext>
            </a:extLst>
          </p:cNvPr>
          <p:cNvPicPr>
            <a:picLocks noChangeAspect="1"/>
          </p:cNvPicPr>
          <p:nvPr/>
        </p:nvPicPr>
        <p:blipFill rotWithShape="1">
          <a:blip r:embed="rId8"/>
          <a:srcRect l="24026" t="11084" r="25719" b="37009"/>
          <a:stretch/>
        </p:blipFill>
        <p:spPr>
          <a:xfrm>
            <a:off x="2886355" y="955974"/>
            <a:ext cx="879561" cy="734633"/>
          </a:xfrm>
          <a:prstGeom prst="rect">
            <a:avLst/>
          </a:prstGeom>
        </p:spPr>
      </p:pic>
      <p:sp>
        <p:nvSpPr>
          <p:cNvPr id="113" name="矩形 112"/>
          <p:cNvSpPr/>
          <p:nvPr/>
        </p:nvSpPr>
        <p:spPr>
          <a:xfrm>
            <a:off x="3462554" y="873844"/>
            <a:ext cx="1353597" cy="346249"/>
          </a:xfrm>
          <a:prstGeom prst="rect">
            <a:avLst/>
          </a:prstGeom>
          <a:ln>
            <a:noFill/>
            <a:prstDash val="dash"/>
          </a:ln>
        </p:spPr>
        <p:txBody>
          <a:bodyPr wrap="square">
            <a:spAutoFit/>
          </a:bodyPr>
          <a:lstStyle/>
          <a:p>
            <a:pPr algn="ctr">
              <a:lnSpc>
                <a:spcPct val="150000"/>
              </a:lnSpc>
            </a:pPr>
            <a:r>
              <a:rPr lang="en-US" altLang="zh-CN" sz="1100" b="1" dirty="0">
                <a:latin typeface="微软雅黑" panose="020B0503020204020204" pitchFamily="34" charset="-122"/>
                <a:ea typeface="微软雅黑" panose="020B0503020204020204" pitchFamily="34" charset="-122"/>
              </a:rPr>
              <a:t>360</a:t>
            </a:r>
            <a:r>
              <a:rPr lang="zh-CN" altLang="en-US" sz="1100" b="1" dirty="0">
                <a:latin typeface="微软雅黑" panose="020B0503020204020204" pitchFamily="34" charset="-122"/>
                <a:ea typeface="微软雅黑" panose="020B0503020204020204" pitchFamily="34" charset="-122"/>
              </a:rPr>
              <a:t>云端安全大脑</a:t>
            </a:r>
            <a:endParaRPr lang="en-US" altLang="zh-CN" sz="1100" b="1" dirty="0">
              <a:latin typeface="微软雅黑" panose="020B0503020204020204" pitchFamily="34" charset="-122"/>
              <a:ea typeface="微软雅黑" panose="020B0503020204020204" pitchFamily="34" charset="-122"/>
            </a:endParaRPr>
          </a:p>
        </p:txBody>
      </p:sp>
      <p:sp>
        <p:nvSpPr>
          <p:cNvPr id="115" name="矩形 114"/>
          <p:cNvSpPr/>
          <p:nvPr/>
        </p:nvSpPr>
        <p:spPr>
          <a:xfrm>
            <a:off x="2656337" y="1862115"/>
            <a:ext cx="1257937" cy="523220"/>
          </a:xfrm>
          <a:prstGeom prst="rect">
            <a:avLst/>
          </a:prstGeom>
          <a:noFill/>
        </p:spPr>
        <p:txBody>
          <a:bodyPr wrap="square" lIns="91440" tIns="45720" rIns="91440" bIns="45720">
            <a:spAutoFit/>
          </a:bodyPr>
          <a:lstStyle/>
          <a:p>
            <a:pPr algn="ctr"/>
            <a:r>
              <a:rPr lang="en-US" altLang="zh-CN" sz="2800" b="1" dirty="0">
                <a:ln>
                  <a:solidFill>
                    <a:schemeClr val="tx1">
                      <a:lumMod val="95000"/>
                      <a:lumOff val="5000"/>
                    </a:schemeClr>
                  </a:solidFill>
                </a:ln>
                <a:solidFill>
                  <a:srgbClr val="03AC7B"/>
                </a:solidFill>
                <a:effectLst>
                  <a:outerShdw blurRad="38100" dist="19050" dir="2700000" algn="tl" rotWithShape="0">
                    <a:schemeClr val="dk1">
                      <a:lumMod val="50000"/>
                      <a:alpha val="40000"/>
                    </a:schemeClr>
                  </a:outerShdw>
                </a:effectLst>
              </a:rPr>
              <a:t>XDR</a:t>
            </a:r>
            <a:endParaRPr lang="zh-CN" altLang="en-US" sz="2800" b="1" cap="none" spc="0" dirty="0">
              <a:ln>
                <a:solidFill>
                  <a:schemeClr val="tx1">
                    <a:lumMod val="95000"/>
                    <a:lumOff val="5000"/>
                  </a:schemeClr>
                </a:solidFill>
              </a:ln>
              <a:solidFill>
                <a:srgbClr val="03AC7B"/>
              </a:solidFill>
              <a:effectLst>
                <a:outerShdw blurRad="38100" dist="19050" dir="2700000" algn="tl" rotWithShape="0">
                  <a:schemeClr val="dk1">
                    <a:lumMod val="50000"/>
                    <a:alpha val="40000"/>
                  </a:schemeClr>
                </a:outerShdw>
              </a:effectLst>
            </a:endParaRPr>
          </a:p>
        </p:txBody>
      </p:sp>
      <p:cxnSp>
        <p:nvCxnSpPr>
          <p:cNvPr id="117" name="直接箭头连接符 116"/>
          <p:cNvCxnSpPr/>
          <p:nvPr/>
        </p:nvCxnSpPr>
        <p:spPr>
          <a:xfrm>
            <a:off x="3302231" y="1556954"/>
            <a:ext cx="0" cy="332674"/>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19" name="矩形 118"/>
          <p:cNvSpPr/>
          <p:nvPr/>
        </p:nvSpPr>
        <p:spPr>
          <a:xfrm>
            <a:off x="3604576" y="1306511"/>
            <a:ext cx="1353597" cy="600164"/>
          </a:xfrm>
          <a:prstGeom prst="rect">
            <a:avLst/>
          </a:prstGeom>
          <a:ln>
            <a:noFill/>
            <a:prstDash val="dash"/>
          </a:ln>
        </p:spPr>
        <p:txBody>
          <a:bodyPr wrap="square">
            <a:spAutoFit/>
          </a:bodyPr>
          <a:lstStyle/>
          <a:p>
            <a:pPr marL="171450" indent="-171450">
              <a:buFont typeface="Arial" panose="020B0604020202020204" pitchFamily="34" charset="0"/>
              <a:buChar char="•"/>
            </a:pPr>
            <a:r>
              <a:rPr lang="zh-CN" altLang="en-US" sz="1100" dirty="0">
                <a:solidFill>
                  <a:srgbClr val="03AC7B"/>
                </a:solidFill>
                <a:latin typeface="微软雅黑" panose="020B0503020204020204" pitchFamily="34" charset="-122"/>
                <a:ea typeface="微软雅黑" panose="020B0503020204020204" pitchFamily="34" charset="-122"/>
              </a:rPr>
              <a:t>攻击技战术</a:t>
            </a:r>
            <a:endParaRPr lang="en-US" altLang="zh-CN" sz="1100" dirty="0">
              <a:solidFill>
                <a:srgbClr val="03AC7B"/>
              </a:solidFill>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solidFill>
                  <a:srgbClr val="03AC7B"/>
                </a:solidFill>
                <a:latin typeface="微软雅黑" panose="020B0503020204020204" pitchFamily="34" charset="-122"/>
                <a:ea typeface="微软雅黑" panose="020B0503020204020204" pitchFamily="34" charset="-122"/>
              </a:rPr>
              <a:t>威胁情报</a:t>
            </a:r>
            <a:endParaRPr lang="en-US" altLang="zh-CN" sz="1100" dirty="0">
              <a:solidFill>
                <a:srgbClr val="03AC7B"/>
              </a:solidFill>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en-US" altLang="zh-CN" sz="1100" dirty="0">
                <a:solidFill>
                  <a:srgbClr val="03AC7B"/>
                </a:solidFill>
                <a:latin typeface="微软雅黑" panose="020B0503020204020204" pitchFamily="34" charset="-122"/>
                <a:ea typeface="微软雅黑" panose="020B0503020204020204" pitchFamily="34" charset="-122"/>
              </a:rPr>
              <a:t>……</a:t>
            </a:r>
          </a:p>
        </p:txBody>
      </p:sp>
      <p:sp>
        <p:nvSpPr>
          <p:cNvPr id="121" name="矩形 120"/>
          <p:cNvSpPr/>
          <p:nvPr/>
        </p:nvSpPr>
        <p:spPr>
          <a:xfrm>
            <a:off x="5113892" y="913206"/>
            <a:ext cx="1009092" cy="2271954"/>
          </a:xfrm>
          <a:prstGeom prst="rect">
            <a:avLst/>
          </a:prstGeom>
          <a:solidFill>
            <a:schemeClr val="bg1"/>
          </a:solidFill>
          <a:ln>
            <a:solidFill>
              <a:srgbClr val="00AB7A"/>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2556633" y="2872041"/>
            <a:ext cx="2313379" cy="293670"/>
          </a:xfrm>
          <a:prstGeom prst="roundRect">
            <a:avLst/>
          </a:prstGeom>
          <a:solidFill>
            <a:srgbClr val="03AC7B"/>
          </a:solidFill>
          <a:ln>
            <a:solidFill>
              <a:srgbClr val="58C8A8"/>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900" dirty="0"/>
              <a:t>Windows</a:t>
            </a:r>
            <a:r>
              <a:rPr lang="zh-CN" altLang="en-US" sz="900" dirty="0"/>
              <a:t>日志</a:t>
            </a:r>
            <a:r>
              <a:rPr lang="en-US" altLang="zh-CN" sz="900" dirty="0"/>
              <a:t>/</a:t>
            </a:r>
            <a:r>
              <a:rPr lang="en-US" altLang="zh-CN" sz="900" dirty="0" err="1"/>
              <a:t>linx</a:t>
            </a:r>
            <a:r>
              <a:rPr lang="zh-CN" altLang="en-US" sz="900" dirty="0"/>
              <a:t>日志</a:t>
            </a:r>
            <a:r>
              <a:rPr lang="en-US" altLang="zh-CN" sz="900" dirty="0"/>
              <a:t>/IDS/WAF/</a:t>
            </a:r>
            <a:r>
              <a:rPr lang="zh-CN" altLang="en-US" sz="900" dirty="0"/>
              <a:t>防火墙</a:t>
            </a:r>
            <a:r>
              <a:rPr lang="en-US" altLang="zh-CN" sz="900" dirty="0"/>
              <a:t>/…</a:t>
            </a:r>
            <a:endParaRPr lang="zh-CN" altLang="en-US" sz="900" dirty="0"/>
          </a:p>
        </p:txBody>
      </p:sp>
      <p:cxnSp>
        <p:nvCxnSpPr>
          <p:cNvPr id="130" name="直接箭头连接符 129"/>
          <p:cNvCxnSpPr/>
          <p:nvPr/>
        </p:nvCxnSpPr>
        <p:spPr>
          <a:xfrm flipV="1">
            <a:off x="3286189" y="2495431"/>
            <a:ext cx="0" cy="352547"/>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32" name="矩形 131"/>
          <p:cNvSpPr/>
          <p:nvPr/>
        </p:nvSpPr>
        <p:spPr>
          <a:xfrm>
            <a:off x="2618212" y="2462059"/>
            <a:ext cx="1353597" cy="430887"/>
          </a:xfrm>
          <a:prstGeom prst="rect">
            <a:avLst/>
          </a:prstGeom>
          <a:ln>
            <a:noFill/>
            <a:prstDash val="dash"/>
          </a:ln>
        </p:spPr>
        <p:txBody>
          <a:bodyPr wrap="square">
            <a:spAutoFit/>
          </a:bodyPr>
          <a:lstStyle/>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日志</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告警</a:t>
            </a:r>
            <a:endParaRPr lang="en-US" altLang="zh-CN" sz="1100" dirty="0">
              <a:latin typeface="微软雅黑" panose="020B0503020204020204" pitchFamily="34" charset="-122"/>
              <a:ea typeface="微软雅黑" panose="020B0503020204020204" pitchFamily="34" charset="-122"/>
            </a:endParaRPr>
          </a:p>
        </p:txBody>
      </p:sp>
      <p:cxnSp>
        <p:nvCxnSpPr>
          <p:cNvPr id="133" name="直接箭头连接符 132"/>
          <p:cNvCxnSpPr/>
          <p:nvPr/>
        </p:nvCxnSpPr>
        <p:spPr>
          <a:xfrm>
            <a:off x="3772215" y="2049183"/>
            <a:ext cx="1097797" cy="0"/>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37" name="矩形 136"/>
          <p:cNvSpPr/>
          <p:nvPr/>
        </p:nvSpPr>
        <p:spPr>
          <a:xfrm>
            <a:off x="3639292" y="2112185"/>
            <a:ext cx="1470052" cy="553998"/>
          </a:xfrm>
          <a:prstGeom prst="rect">
            <a:avLst/>
          </a:prstGeom>
        </p:spPr>
        <p:txBody>
          <a:bodyPr wrap="square">
            <a:spAutoFit/>
          </a:bodyPr>
          <a:lstStyle/>
          <a:p>
            <a:pPr marL="228594" indent="-228594">
              <a:buFont typeface="Wingdings" panose="05000000000000000000" pitchFamily="2" charset="2"/>
              <a:buChar char="ü"/>
            </a:pPr>
            <a:r>
              <a:rPr lang="zh-CN" altLang="en-US" sz="1000" dirty="0">
                <a:solidFill>
                  <a:srgbClr val="03AC7B"/>
                </a:solidFill>
                <a:latin typeface="Arial" panose="020B0604020202020204" pitchFamily="34" charset="0"/>
                <a:ea typeface="微软雅黑" panose="020B0503020204020204" pitchFamily="34" charset="-122"/>
                <a:sym typeface="Arial" panose="020B0604020202020204" pitchFamily="34" charset="0"/>
              </a:rPr>
              <a:t>聚合</a:t>
            </a:r>
            <a:r>
              <a:rPr lang="en-US" altLang="zh-CN" sz="1000" dirty="0">
                <a:solidFill>
                  <a:srgbClr val="03AC7B"/>
                </a:solidFill>
                <a:latin typeface="Arial" panose="020B0604020202020204" pitchFamily="34" charset="0"/>
                <a:ea typeface="微软雅黑" panose="020B0503020204020204" pitchFamily="34" charset="-122"/>
                <a:sym typeface="Arial" panose="020B0604020202020204" pitchFamily="34" charset="0"/>
              </a:rPr>
              <a:t>/</a:t>
            </a:r>
            <a:r>
              <a:rPr lang="zh-CN" altLang="en-US" sz="1000" dirty="0">
                <a:solidFill>
                  <a:srgbClr val="03AC7B"/>
                </a:solidFill>
                <a:latin typeface="Arial" panose="020B0604020202020204" pitchFamily="34" charset="0"/>
                <a:ea typeface="微软雅黑" panose="020B0503020204020204" pitchFamily="34" charset="-122"/>
                <a:sym typeface="Arial" panose="020B0604020202020204" pitchFamily="34" charset="0"/>
              </a:rPr>
              <a:t>关联算法分析</a:t>
            </a:r>
            <a:endParaRPr lang="en-US" altLang="zh-CN" sz="1000" dirty="0">
              <a:solidFill>
                <a:srgbClr val="03AC7B"/>
              </a:solidFill>
              <a:latin typeface="Arial" panose="020B0604020202020204" pitchFamily="34" charset="0"/>
              <a:ea typeface="微软雅黑" panose="020B0503020204020204" pitchFamily="34" charset="-122"/>
              <a:sym typeface="Arial" panose="020B0604020202020204" pitchFamily="34" charset="0"/>
            </a:endParaRPr>
          </a:p>
          <a:p>
            <a:pPr marL="228594" indent="-228594">
              <a:buFont typeface="Wingdings" panose="05000000000000000000" pitchFamily="2" charset="2"/>
              <a:buChar char="ü"/>
            </a:pPr>
            <a:r>
              <a:rPr lang="zh-CN" altLang="en-US" sz="1000" dirty="0">
                <a:solidFill>
                  <a:srgbClr val="03AC7B"/>
                </a:solidFill>
                <a:latin typeface="Arial" panose="020B0604020202020204" pitchFamily="34" charset="0"/>
                <a:ea typeface="微软雅黑" panose="020B0503020204020204" pitchFamily="34" charset="-122"/>
                <a:sym typeface="Arial" panose="020B0604020202020204" pitchFamily="34" charset="0"/>
              </a:rPr>
              <a:t>攻击链分析</a:t>
            </a:r>
            <a:endParaRPr lang="en-US" altLang="zh-CN" sz="1000" dirty="0">
              <a:solidFill>
                <a:srgbClr val="03AC7B"/>
              </a:solidFill>
              <a:latin typeface="Arial" panose="020B0604020202020204" pitchFamily="34" charset="0"/>
              <a:ea typeface="微软雅黑" panose="020B0503020204020204" pitchFamily="34" charset="-122"/>
              <a:sym typeface="Arial" panose="020B0604020202020204" pitchFamily="34" charset="0"/>
            </a:endParaRPr>
          </a:p>
          <a:p>
            <a:pPr marL="228594" indent="-228594">
              <a:buFont typeface="Wingdings" panose="05000000000000000000" pitchFamily="2" charset="2"/>
              <a:buChar char="ü"/>
            </a:pPr>
            <a:r>
              <a:rPr lang="zh-CN" altLang="en-US" sz="1000" dirty="0">
                <a:solidFill>
                  <a:srgbClr val="03AC7B"/>
                </a:solidFill>
                <a:latin typeface="Arial" panose="020B0604020202020204" pitchFamily="34" charset="0"/>
                <a:ea typeface="微软雅黑" panose="020B0503020204020204" pitchFamily="34" charset="-122"/>
                <a:sym typeface="Arial" panose="020B0604020202020204" pitchFamily="34" charset="0"/>
              </a:rPr>
              <a:t>场景化分析</a:t>
            </a:r>
            <a:endParaRPr lang="en-US" altLang="zh-CN" sz="1000" dirty="0">
              <a:solidFill>
                <a:srgbClr val="03AC7B"/>
              </a:solidFill>
              <a:latin typeface="Arial" panose="020B0604020202020204" pitchFamily="34" charset="0"/>
              <a:ea typeface="微软雅黑" panose="020B0503020204020204" pitchFamily="34" charset="-122"/>
              <a:sym typeface="Arial" panose="020B0604020202020204" pitchFamily="34" charset="0"/>
            </a:endParaRPr>
          </a:p>
        </p:txBody>
      </p:sp>
      <p:sp>
        <p:nvSpPr>
          <p:cNvPr id="138" name="矩形 137"/>
          <p:cNvSpPr/>
          <p:nvPr/>
        </p:nvSpPr>
        <p:spPr>
          <a:xfrm>
            <a:off x="5097850" y="1124194"/>
            <a:ext cx="945438" cy="2123658"/>
          </a:xfrm>
          <a:prstGeom prst="rect">
            <a:avLst/>
          </a:prstGeom>
          <a:ln>
            <a:noFill/>
            <a:prstDash val="dash"/>
          </a:ln>
        </p:spPr>
        <p:txBody>
          <a:bodyPr wrap="square">
            <a:spAutoFit/>
          </a:bodyPr>
          <a:lstStyle/>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恶意扫描</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暴力破解</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漏洞利用</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网络钓鱼</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攻击利用</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黑客工具</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内网嗅探</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内网攻击</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非法外联</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勒索软件</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挖矿软件</a:t>
            </a: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a:t>
            </a:r>
          </a:p>
        </p:txBody>
      </p:sp>
      <p:sp>
        <p:nvSpPr>
          <p:cNvPr id="139" name="文本框 138"/>
          <p:cNvSpPr txBox="1"/>
          <p:nvPr/>
        </p:nvSpPr>
        <p:spPr>
          <a:xfrm>
            <a:off x="5193999" y="869151"/>
            <a:ext cx="938801" cy="307777"/>
          </a:xfrm>
          <a:prstGeom prst="rect">
            <a:avLst/>
          </a:prstGeom>
          <a:noFill/>
        </p:spPr>
        <p:txBody>
          <a:bodyPr wrap="square" rtlCol="0">
            <a:spAutoFit/>
          </a:bodyPr>
          <a:lstStyle/>
          <a:p>
            <a:r>
              <a:rPr lang="zh-CN" altLang="en-US" sz="1400" b="1" dirty="0">
                <a:solidFill>
                  <a:srgbClr val="03AC7B"/>
                </a:solidFill>
                <a:latin typeface="微软雅黑" panose="020B0503020204020204" pitchFamily="34" charset="-122"/>
                <a:ea typeface="微软雅黑" panose="020B0503020204020204" pitchFamily="34" charset="-122"/>
              </a:rPr>
              <a:t>攻击发现</a:t>
            </a:r>
          </a:p>
        </p:txBody>
      </p:sp>
      <p:sp>
        <p:nvSpPr>
          <p:cNvPr id="140" name="矩形 139"/>
          <p:cNvSpPr/>
          <p:nvPr/>
        </p:nvSpPr>
        <p:spPr>
          <a:xfrm>
            <a:off x="6611419" y="913206"/>
            <a:ext cx="1562034" cy="2271954"/>
          </a:xfrm>
          <a:prstGeom prst="rect">
            <a:avLst/>
          </a:prstGeom>
          <a:solidFill>
            <a:schemeClr val="bg1"/>
          </a:solidFill>
          <a:ln>
            <a:solidFill>
              <a:srgbClr val="03AC7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41" name="直接箭头连接符 140"/>
          <p:cNvCxnSpPr>
            <a:stCxn id="121" idx="3"/>
            <a:endCxn id="140" idx="1"/>
          </p:cNvCxnSpPr>
          <p:nvPr/>
        </p:nvCxnSpPr>
        <p:spPr>
          <a:xfrm>
            <a:off x="6122984" y="2049183"/>
            <a:ext cx="488435" cy="0"/>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45" name="文本框 144"/>
          <p:cNvSpPr txBox="1"/>
          <p:nvPr/>
        </p:nvSpPr>
        <p:spPr>
          <a:xfrm>
            <a:off x="6949872" y="891840"/>
            <a:ext cx="1103038" cy="307777"/>
          </a:xfrm>
          <a:prstGeom prst="rect">
            <a:avLst/>
          </a:prstGeom>
          <a:noFill/>
        </p:spPr>
        <p:txBody>
          <a:bodyPr wrap="square" rtlCol="0">
            <a:spAutoFit/>
          </a:bodyPr>
          <a:lstStyle/>
          <a:p>
            <a:r>
              <a:rPr lang="zh-CN" altLang="en-US" sz="1400" b="1" dirty="0">
                <a:solidFill>
                  <a:srgbClr val="03AC7B"/>
                </a:solidFill>
                <a:latin typeface="微软雅黑" panose="020B0503020204020204" pitchFamily="34" charset="-122"/>
                <a:ea typeface="微软雅黑" panose="020B0503020204020204" pitchFamily="34" charset="-122"/>
              </a:rPr>
              <a:t>预案编排</a:t>
            </a:r>
          </a:p>
        </p:txBody>
      </p:sp>
      <p:pic>
        <p:nvPicPr>
          <p:cNvPr id="146" name="图片 145">
            <a:extLst>
              <a:ext uri="{FF2B5EF4-FFF2-40B4-BE49-F238E27FC236}">
                <a16:creationId xmlns:a16="http://schemas.microsoft.com/office/drawing/2014/main" id="{502C2AE8-50D8-0B4C-9F6C-61498C5930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38676" y="1182043"/>
            <a:ext cx="1431850" cy="1856137"/>
          </a:xfrm>
          <a:prstGeom prst="rect">
            <a:avLst/>
          </a:prstGeom>
          <a:ln w="28575">
            <a:noFill/>
          </a:ln>
        </p:spPr>
      </p:pic>
      <p:cxnSp>
        <p:nvCxnSpPr>
          <p:cNvPr id="148" name="肘形连接符 147"/>
          <p:cNvCxnSpPr>
            <a:stCxn id="140" idx="2"/>
            <a:endCxn id="14" idx="0"/>
          </p:cNvCxnSpPr>
          <p:nvPr/>
        </p:nvCxnSpPr>
        <p:spPr>
          <a:xfrm rot="5400000">
            <a:off x="5711879" y="1997515"/>
            <a:ext cx="492912" cy="2868203"/>
          </a:xfrm>
          <a:prstGeom prst="bentConnector3">
            <a:avLst>
              <a:gd name="adj1" fmla="val 50000"/>
            </a:avLst>
          </a:prstGeom>
          <a:ln>
            <a:solidFill>
              <a:srgbClr val="03AC7B"/>
            </a:solidFill>
            <a:tailEnd type="triangle"/>
          </a:ln>
        </p:spPr>
        <p:style>
          <a:lnRef idx="2">
            <a:schemeClr val="accent1"/>
          </a:lnRef>
          <a:fillRef idx="0">
            <a:schemeClr val="accent1"/>
          </a:fillRef>
          <a:effectRef idx="1">
            <a:schemeClr val="accent1"/>
          </a:effectRef>
          <a:fontRef idx="minor">
            <a:schemeClr val="tx1"/>
          </a:fontRef>
        </p:style>
      </p:cxnSp>
      <p:sp>
        <p:nvSpPr>
          <p:cNvPr id="149" name="文本框 148"/>
          <p:cNvSpPr txBox="1"/>
          <p:nvPr/>
        </p:nvSpPr>
        <p:spPr>
          <a:xfrm>
            <a:off x="4581816" y="3396360"/>
            <a:ext cx="4177174" cy="307777"/>
          </a:xfrm>
          <a:prstGeom prst="rect">
            <a:avLst/>
          </a:prstGeom>
          <a:noFill/>
        </p:spPr>
        <p:txBody>
          <a:bodyPr wrap="square" rtlCol="0">
            <a:spAutoFit/>
          </a:bodyPr>
          <a:lstStyle/>
          <a:p>
            <a:r>
              <a:rPr lang="zh-CN" altLang="en-US" sz="1400" b="1" dirty="0">
                <a:solidFill>
                  <a:srgbClr val="03AC7B"/>
                </a:solidFill>
                <a:latin typeface="微软雅黑" panose="020B0503020204020204" pitchFamily="34" charset="-122"/>
                <a:ea typeface="微软雅黑" panose="020B0503020204020204" pitchFamily="34" charset="-122"/>
              </a:rPr>
              <a:t>自动化响应处置：主机隔离</a:t>
            </a:r>
            <a:r>
              <a:rPr lang="en-US" altLang="zh-CN" sz="1400" b="1" dirty="0">
                <a:solidFill>
                  <a:srgbClr val="03AC7B"/>
                </a:solidFill>
                <a:latin typeface="微软雅黑" panose="020B0503020204020204" pitchFamily="34" charset="-122"/>
                <a:ea typeface="微软雅黑" panose="020B0503020204020204" pitchFamily="34" charset="-122"/>
              </a:rPr>
              <a:t>/</a:t>
            </a:r>
            <a:r>
              <a:rPr lang="zh-CN" altLang="en-US" sz="1400" b="1" dirty="0">
                <a:solidFill>
                  <a:srgbClr val="03AC7B"/>
                </a:solidFill>
                <a:latin typeface="微软雅黑" panose="020B0503020204020204" pitchFamily="34" charset="-122"/>
                <a:ea typeface="微软雅黑" panose="020B0503020204020204" pitchFamily="34" charset="-122"/>
              </a:rPr>
              <a:t>解除隔离</a:t>
            </a:r>
            <a:r>
              <a:rPr lang="en-US" altLang="zh-CN" sz="1400" b="1" dirty="0">
                <a:solidFill>
                  <a:srgbClr val="03AC7B"/>
                </a:solidFill>
                <a:latin typeface="微软雅黑" panose="020B0503020204020204" pitchFamily="34" charset="-122"/>
                <a:ea typeface="微软雅黑" panose="020B0503020204020204" pitchFamily="34" charset="-122"/>
              </a:rPr>
              <a:t>/</a:t>
            </a:r>
            <a:r>
              <a:rPr lang="zh-CN" altLang="en-US" sz="1400" b="1" dirty="0">
                <a:solidFill>
                  <a:srgbClr val="03AC7B"/>
                </a:solidFill>
                <a:latin typeface="微软雅黑" panose="020B0503020204020204" pitchFamily="34" charset="-122"/>
                <a:ea typeface="微软雅黑" panose="020B0503020204020204" pitchFamily="34" charset="-122"/>
              </a:rPr>
              <a:t>消息通知</a:t>
            </a:r>
          </a:p>
        </p:txBody>
      </p:sp>
      <p:cxnSp>
        <p:nvCxnSpPr>
          <p:cNvPr id="156" name="直接箭头连接符 155"/>
          <p:cNvCxnSpPr/>
          <p:nvPr/>
        </p:nvCxnSpPr>
        <p:spPr>
          <a:xfrm flipV="1">
            <a:off x="1354983" y="3269108"/>
            <a:ext cx="0" cy="379371"/>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60" name="矩形 159"/>
          <p:cNvSpPr/>
          <p:nvPr/>
        </p:nvSpPr>
        <p:spPr>
          <a:xfrm>
            <a:off x="1288831" y="3304422"/>
            <a:ext cx="778338" cy="261610"/>
          </a:xfrm>
          <a:prstGeom prst="rect">
            <a:avLst/>
          </a:prstGeom>
          <a:ln>
            <a:noFill/>
            <a:prstDash val="dash"/>
          </a:ln>
        </p:spPr>
        <p:txBody>
          <a:bodyPr wrap="square">
            <a:spAutoFit/>
          </a:bodyPr>
          <a:lstStyle/>
          <a:p>
            <a:r>
              <a:rPr lang="zh-CN" altLang="en-US" sz="1100" dirty="0">
                <a:latin typeface="微软雅黑" panose="020B0503020204020204" pitchFamily="34" charset="-122"/>
                <a:ea typeface="微软雅黑" panose="020B0503020204020204" pitchFamily="34" charset="-122"/>
              </a:rPr>
              <a:t>日志上传</a:t>
            </a:r>
            <a:endParaRPr lang="en-US" altLang="zh-CN" sz="1100" dirty="0">
              <a:latin typeface="微软雅黑" panose="020B0503020204020204" pitchFamily="34" charset="-122"/>
              <a:ea typeface="微软雅黑" panose="020B0503020204020204" pitchFamily="34" charset="-122"/>
            </a:endParaRPr>
          </a:p>
        </p:txBody>
      </p:sp>
      <p:cxnSp>
        <p:nvCxnSpPr>
          <p:cNvPr id="166" name="直接箭头连接符 165"/>
          <p:cNvCxnSpPr>
            <a:endCxn id="110" idx="1"/>
          </p:cNvCxnSpPr>
          <p:nvPr/>
        </p:nvCxnSpPr>
        <p:spPr>
          <a:xfrm>
            <a:off x="2000027" y="2028923"/>
            <a:ext cx="476374" cy="0"/>
          </a:xfrm>
          <a:prstGeom prst="straightConnector1">
            <a:avLst/>
          </a:prstGeom>
          <a:ln>
            <a:solidFill>
              <a:srgbClr val="00AB7A"/>
            </a:solidFill>
            <a:tailEnd type="triangle"/>
          </a:ln>
        </p:spPr>
        <p:style>
          <a:lnRef idx="2">
            <a:schemeClr val="accent1"/>
          </a:lnRef>
          <a:fillRef idx="0">
            <a:schemeClr val="accent1"/>
          </a:fillRef>
          <a:effectRef idx="1">
            <a:schemeClr val="accent1"/>
          </a:effectRef>
          <a:fontRef idx="minor">
            <a:schemeClr val="tx1"/>
          </a:fontRef>
        </p:style>
      </p:cxnSp>
      <p:sp>
        <p:nvSpPr>
          <p:cNvPr id="169" name="矩形 168"/>
          <p:cNvSpPr/>
          <p:nvPr/>
        </p:nvSpPr>
        <p:spPr>
          <a:xfrm>
            <a:off x="1976246" y="2061440"/>
            <a:ext cx="504396" cy="430887"/>
          </a:xfrm>
          <a:prstGeom prst="rect">
            <a:avLst/>
          </a:prstGeom>
          <a:ln>
            <a:noFill/>
            <a:prstDash val="dash"/>
          </a:ln>
        </p:spPr>
        <p:txBody>
          <a:bodyPr wrap="square">
            <a:spAutoFit/>
          </a:bodyPr>
          <a:lstStyle/>
          <a:p>
            <a:r>
              <a:rPr lang="zh-CN" altLang="en-US" sz="1100" b="1" dirty="0">
                <a:solidFill>
                  <a:srgbClr val="03AC7B"/>
                </a:solidFill>
                <a:latin typeface="微软雅黑" panose="020B0503020204020204" pitchFamily="34" charset="-122"/>
                <a:ea typeface="微软雅黑" panose="020B0503020204020204" pitchFamily="34" charset="-122"/>
              </a:rPr>
              <a:t>日志</a:t>
            </a:r>
            <a:endParaRPr lang="en-US" altLang="zh-CN" sz="1100" b="1" dirty="0">
              <a:solidFill>
                <a:srgbClr val="03AC7B"/>
              </a:solidFill>
              <a:latin typeface="微软雅黑" panose="020B0503020204020204" pitchFamily="34" charset="-122"/>
              <a:ea typeface="微软雅黑" panose="020B0503020204020204" pitchFamily="34" charset="-122"/>
            </a:endParaRPr>
          </a:p>
          <a:p>
            <a:r>
              <a:rPr lang="zh-CN" altLang="en-US" sz="1100" b="1" dirty="0">
                <a:solidFill>
                  <a:srgbClr val="03AC7B"/>
                </a:solidFill>
                <a:latin typeface="微软雅黑" panose="020B0503020204020204" pitchFamily="34" charset="-122"/>
                <a:ea typeface="微软雅黑" panose="020B0503020204020204" pitchFamily="34" charset="-122"/>
              </a:rPr>
              <a:t>接入</a:t>
            </a:r>
            <a:endParaRPr lang="en-US" altLang="zh-CN" sz="1100" b="1" dirty="0">
              <a:solidFill>
                <a:srgbClr val="03AC7B"/>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29221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用户"/>
          <p:cNvPicPr>
            <a:picLocks noChangeAspect="1"/>
          </p:cNvPicPr>
          <p:nvPr>
            <p:custDataLst>
              <p:tags r:id="rId1"/>
            </p:custDataLst>
          </p:nvPr>
        </p:nvPicPr>
        <p:blipFill>
          <a:blip r:embed="rId6"/>
          <a:stretch>
            <a:fillRect/>
          </a:stretch>
        </p:blipFill>
        <p:spPr>
          <a:xfrm>
            <a:off x="1410789" y="4233878"/>
            <a:ext cx="923415" cy="923415"/>
          </a:xfrm>
          <a:prstGeom prst="rect">
            <a:avLst/>
          </a:prstGeom>
        </p:spPr>
      </p:pic>
      <p:pic>
        <p:nvPicPr>
          <p:cNvPr id="5" name="图片 4" descr="防火墙"/>
          <p:cNvPicPr>
            <a:picLocks noChangeAspect="1"/>
          </p:cNvPicPr>
          <p:nvPr>
            <p:custDataLst>
              <p:tags r:id="rId2"/>
            </p:custDataLst>
          </p:nvPr>
        </p:nvPicPr>
        <p:blipFill>
          <a:blip r:embed="rId7"/>
          <a:stretch>
            <a:fillRect/>
          </a:stretch>
        </p:blipFill>
        <p:spPr>
          <a:xfrm>
            <a:off x="4008434" y="4370909"/>
            <a:ext cx="507564" cy="507564"/>
          </a:xfrm>
          <a:prstGeom prst="rect">
            <a:avLst/>
          </a:prstGeom>
        </p:spPr>
      </p:pic>
      <p:grpSp>
        <p:nvGrpSpPr>
          <p:cNvPr id="8" name="组合 7"/>
          <p:cNvGrpSpPr/>
          <p:nvPr/>
        </p:nvGrpSpPr>
        <p:grpSpPr>
          <a:xfrm>
            <a:off x="5822396" y="4075182"/>
            <a:ext cx="1366530" cy="1179495"/>
            <a:chOff x="7101175" y="4078234"/>
            <a:chExt cx="1905000" cy="1905000"/>
          </a:xfrm>
        </p:grpSpPr>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1175" y="4078234"/>
              <a:ext cx="1905000" cy="1905000"/>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2055" y="4597188"/>
              <a:ext cx="631620" cy="631620"/>
            </a:xfrm>
            <a:prstGeom prst="rect">
              <a:avLst/>
            </a:prstGeom>
          </p:spPr>
        </p:pic>
      </p:grpSp>
      <p:pic>
        <p:nvPicPr>
          <p:cNvPr id="9" name="图片 8" descr="XDR"/>
          <p:cNvPicPr>
            <a:picLocks noChangeAspect="1"/>
          </p:cNvPicPr>
          <p:nvPr>
            <p:custDataLst>
              <p:tags r:id="rId3"/>
            </p:custDataLst>
          </p:nvPr>
        </p:nvPicPr>
        <p:blipFill>
          <a:blip r:embed="rId10"/>
          <a:stretch>
            <a:fillRect/>
          </a:stretch>
        </p:blipFill>
        <p:spPr>
          <a:xfrm>
            <a:off x="4008434" y="2977687"/>
            <a:ext cx="498855" cy="498855"/>
          </a:xfrm>
          <a:prstGeom prst="rect">
            <a:avLst/>
          </a:prstGeom>
        </p:spPr>
      </p:pic>
      <p:cxnSp>
        <p:nvCxnSpPr>
          <p:cNvPr id="11" name="直接箭头连接符 10"/>
          <p:cNvCxnSpPr/>
          <p:nvPr/>
        </p:nvCxnSpPr>
        <p:spPr>
          <a:xfrm>
            <a:off x="2697173" y="4624691"/>
            <a:ext cx="8791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4813642" y="4562449"/>
            <a:ext cx="8791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3046724" y="3666602"/>
            <a:ext cx="829251" cy="6669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81050" y="3714872"/>
            <a:ext cx="672246" cy="230832"/>
          </a:xfrm>
          <a:prstGeom prst="rect">
            <a:avLst/>
          </a:prstGeom>
          <a:noFill/>
        </p:spPr>
        <p:txBody>
          <a:bodyPr wrap="square" rtlCol="0">
            <a:spAutoFit/>
          </a:bodyPr>
          <a:lstStyle/>
          <a:p>
            <a:r>
              <a:rPr lang="zh-CN" altLang="en-US" sz="900" b="1" dirty="0"/>
              <a:t>流量检测</a:t>
            </a:r>
          </a:p>
        </p:txBody>
      </p:sp>
      <p:cxnSp>
        <p:nvCxnSpPr>
          <p:cNvPr id="17" name="直接箭头连接符 16"/>
          <p:cNvCxnSpPr/>
          <p:nvPr/>
        </p:nvCxnSpPr>
        <p:spPr>
          <a:xfrm>
            <a:off x="4300961" y="3474060"/>
            <a:ext cx="24581" cy="93542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313251" y="3809643"/>
            <a:ext cx="672246" cy="230832"/>
          </a:xfrm>
          <a:prstGeom prst="rect">
            <a:avLst/>
          </a:prstGeom>
          <a:noFill/>
        </p:spPr>
        <p:txBody>
          <a:bodyPr wrap="square" rtlCol="0">
            <a:spAutoFit/>
          </a:bodyPr>
          <a:lstStyle/>
          <a:p>
            <a:r>
              <a:rPr lang="zh-CN" altLang="en-US" sz="900" b="1" dirty="0"/>
              <a:t>封禁指令</a:t>
            </a:r>
          </a:p>
        </p:txBody>
      </p:sp>
      <p:pic>
        <p:nvPicPr>
          <p:cNvPr id="22" name="图片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6465" y="4485626"/>
            <a:ext cx="176576" cy="176576"/>
          </a:xfrm>
          <a:prstGeom prst="rect">
            <a:avLst/>
          </a:prstGeom>
        </p:spPr>
      </p:pic>
      <p:sp>
        <p:nvSpPr>
          <p:cNvPr id="23" name="文本框 22"/>
          <p:cNvSpPr txBox="1"/>
          <p:nvPr/>
        </p:nvSpPr>
        <p:spPr>
          <a:xfrm>
            <a:off x="3789027" y="4861095"/>
            <a:ext cx="937667" cy="230832"/>
          </a:xfrm>
          <a:prstGeom prst="rect">
            <a:avLst/>
          </a:prstGeom>
          <a:noFill/>
        </p:spPr>
        <p:txBody>
          <a:bodyPr wrap="square" rtlCol="0">
            <a:spAutoFit/>
          </a:bodyPr>
          <a:lstStyle/>
          <a:p>
            <a:r>
              <a:rPr lang="en-US" altLang="zh-CN" sz="900" b="1" dirty="0"/>
              <a:t>360</a:t>
            </a:r>
            <a:r>
              <a:rPr lang="zh-CN" altLang="en-US" sz="900" b="1" dirty="0"/>
              <a:t>防火墙阻断</a:t>
            </a:r>
          </a:p>
        </p:txBody>
      </p:sp>
      <p:cxnSp>
        <p:nvCxnSpPr>
          <p:cNvPr id="26" name="直接箭头连接符 25"/>
          <p:cNvCxnSpPr/>
          <p:nvPr/>
        </p:nvCxnSpPr>
        <p:spPr>
          <a:xfrm flipH="1" flipV="1">
            <a:off x="4146904" y="3453939"/>
            <a:ext cx="10255" cy="93090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552142" y="4040475"/>
            <a:ext cx="672246" cy="230832"/>
          </a:xfrm>
          <a:prstGeom prst="rect">
            <a:avLst/>
          </a:prstGeom>
          <a:noFill/>
        </p:spPr>
        <p:txBody>
          <a:bodyPr wrap="square" rtlCol="0">
            <a:spAutoFit/>
          </a:bodyPr>
          <a:lstStyle/>
          <a:p>
            <a:r>
              <a:rPr lang="zh-CN" altLang="en-US" sz="900" b="1" dirty="0"/>
              <a:t>日志上传</a:t>
            </a:r>
          </a:p>
        </p:txBody>
      </p:sp>
      <p:pic>
        <p:nvPicPr>
          <p:cNvPr id="32" name="图片 31"/>
          <p:cNvPicPr>
            <a:picLocks noChangeAspect="1"/>
          </p:cNvPicPr>
          <p:nvPr/>
        </p:nvPicPr>
        <p:blipFill>
          <a:blip r:embed="rId12"/>
          <a:stretch>
            <a:fillRect/>
          </a:stretch>
        </p:blipFill>
        <p:spPr>
          <a:xfrm>
            <a:off x="562098" y="1758516"/>
            <a:ext cx="3476213" cy="1355134"/>
          </a:xfrm>
          <a:prstGeom prst="rect">
            <a:avLst/>
          </a:prstGeom>
        </p:spPr>
      </p:pic>
      <p:pic>
        <p:nvPicPr>
          <p:cNvPr id="33" name="图片 32"/>
          <p:cNvPicPr/>
          <p:nvPr/>
        </p:nvPicPr>
        <p:blipFill>
          <a:blip r:embed="rId13"/>
          <a:stretch>
            <a:fillRect/>
          </a:stretch>
        </p:blipFill>
        <p:spPr>
          <a:xfrm>
            <a:off x="4524325" y="1801902"/>
            <a:ext cx="2890038" cy="1311748"/>
          </a:xfrm>
          <a:prstGeom prst="rect">
            <a:avLst/>
          </a:prstGeom>
        </p:spPr>
      </p:pic>
      <p:sp>
        <p:nvSpPr>
          <p:cNvPr id="10" name="标题 9"/>
          <p:cNvSpPr>
            <a:spLocks noGrp="1"/>
          </p:cNvSpPr>
          <p:nvPr>
            <p:ph type="title"/>
          </p:nvPr>
        </p:nvSpPr>
        <p:spPr>
          <a:xfrm>
            <a:off x="213809" y="196736"/>
            <a:ext cx="7886700" cy="377136"/>
          </a:xfrm>
        </p:spPr>
        <p:txBody>
          <a:bodyPr/>
          <a:lstStyle/>
          <a:p>
            <a:r>
              <a:rPr lang="zh-CN" altLang="en-US" dirty="0"/>
              <a:t>与防火墙协同联动</a:t>
            </a:r>
            <a:br>
              <a:rPr lang="zh-CN" altLang="en-US" dirty="0"/>
            </a:br>
            <a:endParaRPr lang="zh-CN" altLang="en-US" dirty="0"/>
          </a:p>
        </p:txBody>
      </p:sp>
      <p:sp>
        <p:nvSpPr>
          <p:cNvPr id="24" name="圆角矩形 23"/>
          <p:cNvSpPr>
            <a:spLocks/>
          </p:cNvSpPr>
          <p:nvPr/>
        </p:nvSpPr>
        <p:spPr>
          <a:xfrm>
            <a:off x="479759" y="614026"/>
            <a:ext cx="7849854" cy="9744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00"/>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关联挖矿木马告警自动封禁威胁</a:t>
            </a: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IP</a:t>
            </a: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a:t>
            </a: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IP</a:t>
            </a: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封禁</a:t>
            </a:r>
            <a:endParaRPr lang="en-US" altLang="zh-CN" sz="1200" b="1" dirty="0">
              <a:solidFill>
                <a:schemeClr val="accent5">
                  <a:lumMod val="50000"/>
                </a:schemeClr>
              </a:solidFill>
              <a:latin typeface="微软雅黑" panose="020B0503020204020204" pitchFamily="34" charset="-122"/>
              <a:ea typeface="微软雅黑" panose="020B0503020204020204" pitchFamily="34" charset="-122"/>
            </a:endParaRPr>
          </a:p>
          <a:p>
            <a:pPr algn="ctr" defTabSz="914400"/>
            <a:endParaRPr lang="en-US" altLang="zh-CN" sz="1200" b="1" dirty="0">
              <a:solidFill>
                <a:schemeClr val="accent5">
                  <a:lumMod val="50000"/>
                </a:schemeClr>
              </a:solidFill>
              <a:latin typeface="微软雅黑" panose="020B0503020204020204" pitchFamily="34" charset="-122"/>
              <a:ea typeface="微软雅黑" panose="020B0503020204020204" pitchFamily="34" charset="-122"/>
            </a:endParaRPr>
          </a:p>
          <a:p>
            <a:pPr algn="ctr" defTabSz="914400"/>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单个封禁场景：使用智能分析模块，对日志和告警数据进行筛选，符合条件的数据进行单个</a:t>
            </a: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IP</a:t>
            </a: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的封禁</a:t>
            </a:r>
            <a:endParaRPr lang="en-US" altLang="zh-CN" sz="1200" b="1" dirty="0">
              <a:solidFill>
                <a:schemeClr val="accent5">
                  <a:lumMod val="50000"/>
                </a:schemeClr>
              </a:solidFill>
              <a:latin typeface="微软雅黑" panose="020B0503020204020204" pitchFamily="34" charset="-122"/>
              <a:ea typeface="微软雅黑" panose="020B0503020204020204" pitchFamily="34" charset="-122"/>
            </a:endParaRPr>
          </a:p>
          <a:p>
            <a:pPr algn="ctr" defTabSz="914400"/>
            <a:endParaRPr lang="zh-CN" altLang="en-US" sz="1200" b="1" dirty="0">
              <a:solidFill>
                <a:schemeClr val="accent5">
                  <a:lumMod val="50000"/>
                </a:schemeClr>
              </a:solidFill>
              <a:latin typeface="微软雅黑" panose="020B0503020204020204" pitchFamily="34" charset="-122"/>
              <a:ea typeface="微软雅黑" panose="020B0503020204020204" pitchFamily="34" charset="-122"/>
            </a:endParaRPr>
          </a:p>
          <a:p>
            <a:pPr algn="ctr" defTabSz="914400"/>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批量封禁场景：根据上级下发的恶意</a:t>
            </a: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IP</a:t>
            </a: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文件，人工批量填写封禁</a:t>
            </a: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IP</a:t>
            </a: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，下发到防火墙进行封禁。</a:t>
            </a:r>
          </a:p>
        </p:txBody>
      </p:sp>
      <p:pic>
        <p:nvPicPr>
          <p:cNvPr id="25" name="图形 9" descr="Internet">
            <a:extLst>
              <a:ext uri="{FF2B5EF4-FFF2-40B4-BE49-F238E27FC236}">
                <a16:creationId xmlns:a16="http://schemas.microsoft.com/office/drawing/2014/main" id="{3CD3BD17-BC66-2548-96E9-A633ED49D515}"/>
              </a:ext>
            </a:extLst>
          </p:cNvPr>
          <p:cNvPicPr>
            <a:picLocks/>
          </p:cNvPicPr>
          <p:nvPr/>
        </p:nvPicPr>
        <p:blipFill>
          <a:blip r:embed="rId14">
            <a:duotone>
              <a:prstClr val="black"/>
              <a:srgbClr val="00D300">
                <a:tint val="45000"/>
                <a:satMod val="400000"/>
              </a:srgbClr>
            </a:duotone>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2612354" y="570141"/>
            <a:ext cx="293310" cy="347598"/>
          </a:xfrm>
          <a:prstGeom prst="rect">
            <a:avLst/>
          </a:prstGeom>
        </p:spPr>
      </p:pic>
      <p:sp>
        <p:nvSpPr>
          <p:cNvPr id="27" name="server_247521">
            <a:extLst>
              <a:ext uri="{FF2B5EF4-FFF2-40B4-BE49-F238E27FC236}">
                <a16:creationId xmlns:a16="http://schemas.microsoft.com/office/drawing/2014/main" id="{5428B1EF-BA5F-B14E-8CB7-321311245F5B}"/>
              </a:ext>
            </a:extLst>
          </p:cNvPr>
          <p:cNvSpPr>
            <a:spLocks/>
          </p:cNvSpPr>
          <p:nvPr/>
        </p:nvSpPr>
        <p:spPr bwMode="auto">
          <a:xfrm>
            <a:off x="706911" y="1001276"/>
            <a:ext cx="291045" cy="19107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09614" h="608697">
                <a:moveTo>
                  <a:pt x="334352" y="569486"/>
                </a:moveTo>
                <a:lnTo>
                  <a:pt x="334352" y="589091"/>
                </a:lnTo>
                <a:lnTo>
                  <a:pt x="373623" y="589091"/>
                </a:lnTo>
                <a:lnTo>
                  <a:pt x="373623" y="569486"/>
                </a:lnTo>
                <a:close/>
                <a:moveTo>
                  <a:pt x="39363" y="569486"/>
                </a:moveTo>
                <a:lnTo>
                  <a:pt x="39363" y="589091"/>
                </a:lnTo>
                <a:lnTo>
                  <a:pt x="78633" y="589091"/>
                </a:lnTo>
                <a:lnTo>
                  <a:pt x="78633" y="569486"/>
                </a:lnTo>
                <a:close/>
                <a:moveTo>
                  <a:pt x="378877" y="535429"/>
                </a:moveTo>
                <a:lnTo>
                  <a:pt x="364496" y="549788"/>
                </a:lnTo>
                <a:lnTo>
                  <a:pt x="393350" y="549788"/>
                </a:lnTo>
                <a:lnTo>
                  <a:pt x="393350" y="541412"/>
                </a:lnTo>
                <a:cubicBezTo>
                  <a:pt x="388372" y="539663"/>
                  <a:pt x="383578" y="537638"/>
                  <a:pt x="378877" y="535429"/>
                </a:cubicBezTo>
                <a:close/>
                <a:moveTo>
                  <a:pt x="196595" y="343583"/>
                </a:moveTo>
                <a:lnTo>
                  <a:pt x="216353" y="343583"/>
                </a:lnTo>
                <a:lnTo>
                  <a:pt x="216353" y="363341"/>
                </a:lnTo>
                <a:lnTo>
                  <a:pt x="196595" y="363341"/>
                </a:lnTo>
                <a:close/>
                <a:moveTo>
                  <a:pt x="432613" y="334587"/>
                </a:moveTo>
                <a:cubicBezTo>
                  <a:pt x="420994" y="336244"/>
                  <a:pt x="410298" y="340845"/>
                  <a:pt x="401353" y="347564"/>
                </a:cubicBezTo>
                <a:lnTo>
                  <a:pt x="414632" y="360908"/>
                </a:lnTo>
                <a:lnTo>
                  <a:pt x="400800" y="374804"/>
                </a:lnTo>
                <a:lnTo>
                  <a:pt x="387429" y="361460"/>
                </a:lnTo>
                <a:cubicBezTo>
                  <a:pt x="380698" y="370479"/>
                  <a:pt x="376087" y="381062"/>
                  <a:pt x="374427" y="392750"/>
                </a:cubicBezTo>
                <a:lnTo>
                  <a:pt x="393331" y="392750"/>
                </a:lnTo>
                <a:lnTo>
                  <a:pt x="393331" y="412352"/>
                </a:lnTo>
                <a:lnTo>
                  <a:pt x="374427" y="412352"/>
                </a:lnTo>
                <a:cubicBezTo>
                  <a:pt x="376087" y="423948"/>
                  <a:pt x="380698" y="434623"/>
                  <a:pt x="387429" y="443642"/>
                </a:cubicBezTo>
                <a:lnTo>
                  <a:pt x="400800" y="430298"/>
                </a:lnTo>
                <a:lnTo>
                  <a:pt x="414632" y="444194"/>
                </a:lnTo>
                <a:lnTo>
                  <a:pt x="401353" y="457446"/>
                </a:lnTo>
                <a:cubicBezTo>
                  <a:pt x="410298" y="464257"/>
                  <a:pt x="420994" y="468766"/>
                  <a:pt x="432613" y="470423"/>
                </a:cubicBezTo>
                <a:lnTo>
                  <a:pt x="432613" y="451649"/>
                </a:lnTo>
                <a:lnTo>
                  <a:pt x="452347" y="451649"/>
                </a:lnTo>
                <a:lnTo>
                  <a:pt x="452347" y="470423"/>
                </a:lnTo>
                <a:cubicBezTo>
                  <a:pt x="463966" y="468766"/>
                  <a:pt x="474662" y="464257"/>
                  <a:pt x="483607" y="457446"/>
                </a:cubicBezTo>
                <a:lnTo>
                  <a:pt x="470328" y="444194"/>
                </a:lnTo>
                <a:lnTo>
                  <a:pt x="484160" y="430298"/>
                </a:lnTo>
                <a:lnTo>
                  <a:pt x="497531" y="443642"/>
                </a:lnTo>
                <a:cubicBezTo>
                  <a:pt x="504262" y="434623"/>
                  <a:pt x="508873" y="423948"/>
                  <a:pt x="510533" y="412352"/>
                </a:cubicBezTo>
                <a:lnTo>
                  <a:pt x="491629" y="412352"/>
                </a:lnTo>
                <a:lnTo>
                  <a:pt x="491629" y="392750"/>
                </a:lnTo>
                <a:lnTo>
                  <a:pt x="510533" y="392750"/>
                </a:lnTo>
                <a:cubicBezTo>
                  <a:pt x="508873" y="381062"/>
                  <a:pt x="504262" y="370479"/>
                  <a:pt x="497531" y="361460"/>
                </a:cubicBezTo>
                <a:lnTo>
                  <a:pt x="484160" y="374804"/>
                </a:lnTo>
                <a:lnTo>
                  <a:pt x="470328" y="360908"/>
                </a:lnTo>
                <a:lnTo>
                  <a:pt x="483607" y="347564"/>
                </a:lnTo>
                <a:cubicBezTo>
                  <a:pt x="474662" y="340845"/>
                  <a:pt x="463966" y="336244"/>
                  <a:pt x="452347" y="334587"/>
                </a:cubicBezTo>
                <a:lnTo>
                  <a:pt x="452347" y="353453"/>
                </a:lnTo>
                <a:lnTo>
                  <a:pt x="432613" y="353453"/>
                </a:lnTo>
                <a:close/>
                <a:moveTo>
                  <a:pt x="206510" y="324018"/>
                </a:moveTo>
                <a:cubicBezTo>
                  <a:pt x="190281" y="324018"/>
                  <a:pt x="177002" y="337268"/>
                  <a:pt x="177002" y="353462"/>
                </a:cubicBezTo>
                <a:cubicBezTo>
                  <a:pt x="177002" y="369656"/>
                  <a:pt x="190281" y="382906"/>
                  <a:pt x="206510" y="382906"/>
                </a:cubicBezTo>
                <a:cubicBezTo>
                  <a:pt x="222739" y="382906"/>
                  <a:pt x="236018" y="369656"/>
                  <a:pt x="236018" y="353462"/>
                </a:cubicBezTo>
                <a:cubicBezTo>
                  <a:pt x="236018" y="337268"/>
                  <a:pt x="222739" y="324018"/>
                  <a:pt x="206510" y="324018"/>
                </a:cubicBezTo>
                <a:close/>
                <a:moveTo>
                  <a:pt x="442480" y="314157"/>
                </a:moveTo>
                <a:cubicBezTo>
                  <a:pt x="491260" y="314157"/>
                  <a:pt x="531004" y="353822"/>
                  <a:pt x="531004" y="402505"/>
                </a:cubicBezTo>
                <a:cubicBezTo>
                  <a:pt x="531004" y="451280"/>
                  <a:pt x="491260" y="490853"/>
                  <a:pt x="442480" y="490853"/>
                </a:cubicBezTo>
                <a:cubicBezTo>
                  <a:pt x="393700" y="490853"/>
                  <a:pt x="353956" y="451280"/>
                  <a:pt x="353956" y="402505"/>
                </a:cubicBezTo>
                <a:cubicBezTo>
                  <a:pt x="353956" y="353822"/>
                  <a:pt x="393700" y="314157"/>
                  <a:pt x="442480" y="314157"/>
                </a:cubicBezTo>
                <a:close/>
                <a:moveTo>
                  <a:pt x="206510" y="304419"/>
                </a:moveTo>
                <a:cubicBezTo>
                  <a:pt x="233620" y="304419"/>
                  <a:pt x="255659" y="326410"/>
                  <a:pt x="255659" y="353462"/>
                </a:cubicBezTo>
                <a:cubicBezTo>
                  <a:pt x="255659" y="380514"/>
                  <a:pt x="233620" y="402505"/>
                  <a:pt x="206510" y="402505"/>
                </a:cubicBezTo>
                <a:cubicBezTo>
                  <a:pt x="179400" y="402505"/>
                  <a:pt x="157361" y="380514"/>
                  <a:pt x="157361" y="353462"/>
                </a:cubicBezTo>
                <a:cubicBezTo>
                  <a:pt x="157361" y="326410"/>
                  <a:pt x="179400" y="304419"/>
                  <a:pt x="206510" y="304419"/>
                </a:cubicBezTo>
                <a:close/>
                <a:moveTo>
                  <a:pt x="412985" y="255242"/>
                </a:moveTo>
                <a:lnTo>
                  <a:pt x="412985" y="278162"/>
                </a:lnTo>
                <a:lnTo>
                  <a:pt x="405979" y="280279"/>
                </a:lnTo>
                <a:cubicBezTo>
                  <a:pt x="397406" y="282856"/>
                  <a:pt x="389202" y="286169"/>
                  <a:pt x="381643" y="290219"/>
                </a:cubicBezTo>
                <a:lnTo>
                  <a:pt x="375282" y="293717"/>
                </a:lnTo>
                <a:lnTo>
                  <a:pt x="359057" y="277609"/>
                </a:lnTo>
                <a:lnTo>
                  <a:pt x="317298" y="319214"/>
                </a:lnTo>
                <a:lnTo>
                  <a:pt x="333522" y="335414"/>
                </a:lnTo>
                <a:lnTo>
                  <a:pt x="330019" y="341857"/>
                </a:lnTo>
                <a:cubicBezTo>
                  <a:pt x="325963" y="349405"/>
                  <a:pt x="322552" y="357505"/>
                  <a:pt x="320063" y="366065"/>
                </a:cubicBezTo>
                <a:lnTo>
                  <a:pt x="317943" y="373060"/>
                </a:lnTo>
                <a:lnTo>
                  <a:pt x="294989" y="373060"/>
                </a:lnTo>
                <a:lnTo>
                  <a:pt x="294989" y="431970"/>
                </a:lnTo>
                <a:lnTo>
                  <a:pt x="317943" y="431970"/>
                </a:lnTo>
                <a:lnTo>
                  <a:pt x="319971" y="438965"/>
                </a:lnTo>
                <a:cubicBezTo>
                  <a:pt x="322552" y="447525"/>
                  <a:pt x="325963" y="455717"/>
                  <a:pt x="330019" y="463265"/>
                </a:cubicBezTo>
                <a:lnTo>
                  <a:pt x="333522" y="469708"/>
                </a:lnTo>
                <a:lnTo>
                  <a:pt x="317298" y="485816"/>
                </a:lnTo>
                <a:lnTo>
                  <a:pt x="359057" y="527513"/>
                </a:lnTo>
                <a:lnTo>
                  <a:pt x="375190" y="511313"/>
                </a:lnTo>
                <a:lnTo>
                  <a:pt x="381643" y="514811"/>
                </a:lnTo>
                <a:cubicBezTo>
                  <a:pt x="389202" y="518953"/>
                  <a:pt x="397406" y="522266"/>
                  <a:pt x="405979" y="524844"/>
                </a:cubicBezTo>
                <a:lnTo>
                  <a:pt x="412985" y="526869"/>
                </a:lnTo>
                <a:lnTo>
                  <a:pt x="412985" y="549788"/>
                </a:lnTo>
                <a:lnTo>
                  <a:pt x="471983" y="549788"/>
                </a:lnTo>
                <a:lnTo>
                  <a:pt x="471983" y="526869"/>
                </a:lnTo>
                <a:lnTo>
                  <a:pt x="478989" y="524844"/>
                </a:lnTo>
                <a:cubicBezTo>
                  <a:pt x="487562" y="522266"/>
                  <a:pt x="495767" y="518953"/>
                  <a:pt x="503326" y="514811"/>
                </a:cubicBezTo>
                <a:lnTo>
                  <a:pt x="509686" y="511313"/>
                </a:lnTo>
                <a:lnTo>
                  <a:pt x="525911" y="527513"/>
                </a:lnTo>
                <a:lnTo>
                  <a:pt x="567670" y="485816"/>
                </a:lnTo>
                <a:lnTo>
                  <a:pt x="551446" y="469708"/>
                </a:lnTo>
                <a:lnTo>
                  <a:pt x="554949" y="463265"/>
                </a:lnTo>
                <a:cubicBezTo>
                  <a:pt x="559005" y="455717"/>
                  <a:pt x="562416" y="447617"/>
                  <a:pt x="564905" y="439057"/>
                </a:cubicBezTo>
                <a:lnTo>
                  <a:pt x="567025" y="431970"/>
                </a:lnTo>
                <a:lnTo>
                  <a:pt x="589979" y="431970"/>
                </a:lnTo>
                <a:lnTo>
                  <a:pt x="589979" y="373060"/>
                </a:lnTo>
                <a:lnTo>
                  <a:pt x="567025" y="373060"/>
                </a:lnTo>
                <a:lnTo>
                  <a:pt x="564997" y="366065"/>
                </a:lnTo>
                <a:cubicBezTo>
                  <a:pt x="562416" y="357505"/>
                  <a:pt x="559005" y="349405"/>
                  <a:pt x="554949" y="341857"/>
                </a:cubicBezTo>
                <a:lnTo>
                  <a:pt x="551446" y="335414"/>
                </a:lnTo>
                <a:lnTo>
                  <a:pt x="567670" y="319214"/>
                </a:lnTo>
                <a:lnTo>
                  <a:pt x="525911" y="277609"/>
                </a:lnTo>
                <a:lnTo>
                  <a:pt x="509779" y="293717"/>
                </a:lnTo>
                <a:lnTo>
                  <a:pt x="503326" y="290219"/>
                </a:lnTo>
                <a:cubicBezTo>
                  <a:pt x="495767" y="286169"/>
                  <a:pt x="487562" y="282856"/>
                  <a:pt x="478989" y="280279"/>
                </a:cubicBezTo>
                <a:lnTo>
                  <a:pt x="471983" y="278162"/>
                </a:lnTo>
                <a:lnTo>
                  <a:pt x="471983" y="255242"/>
                </a:lnTo>
                <a:close/>
                <a:moveTo>
                  <a:pt x="364496" y="255242"/>
                </a:moveTo>
                <a:lnTo>
                  <a:pt x="378877" y="269601"/>
                </a:lnTo>
                <a:cubicBezTo>
                  <a:pt x="383578" y="267392"/>
                  <a:pt x="388372" y="265459"/>
                  <a:pt x="393350" y="263710"/>
                </a:cubicBezTo>
                <a:lnTo>
                  <a:pt x="393350" y="255242"/>
                </a:lnTo>
                <a:close/>
                <a:moveTo>
                  <a:pt x="19635" y="255242"/>
                </a:moveTo>
                <a:lnTo>
                  <a:pt x="19635" y="549788"/>
                </a:lnTo>
                <a:lnTo>
                  <a:pt x="353619" y="549788"/>
                </a:lnTo>
                <a:lnTo>
                  <a:pt x="289551" y="485816"/>
                </a:lnTo>
                <a:lnTo>
                  <a:pt x="309370" y="466026"/>
                </a:lnTo>
                <a:cubicBezTo>
                  <a:pt x="307158" y="461424"/>
                  <a:pt x="305222" y="456546"/>
                  <a:pt x="303470" y="451667"/>
                </a:cubicBezTo>
                <a:lnTo>
                  <a:pt x="275354" y="451667"/>
                </a:lnTo>
                <a:lnTo>
                  <a:pt x="275354" y="353455"/>
                </a:lnTo>
                <a:lnTo>
                  <a:pt x="303470" y="353455"/>
                </a:lnTo>
                <a:cubicBezTo>
                  <a:pt x="305222" y="348484"/>
                  <a:pt x="307158" y="343698"/>
                  <a:pt x="309370" y="339096"/>
                </a:cubicBezTo>
                <a:lnTo>
                  <a:pt x="289551" y="319214"/>
                </a:lnTo>
                <a:lnTo>
                  <a:pt x="353619" y="255242"/>
                </a:lnTo>
                <a:close/>
                <a:moveTo>
                  <a:pt x="19635" y="176727"/>
                </a:moveTo>
                <a:lnTo>
                  <a:pt x="19635" y="235637"/>
                </a:lnTo>
                <a:lnTo>
                  <a:pt x="235991" y="235637"/>
                </a:lnTo>
                <a:lnTo>
                  <a:pt x="235991" y="196333"/>
                </a:lnTo>
                <a:lnTo>
                  <a:pt x="255627" y="196333"/>
                </a:lnTo>
                <a:lnTo>
                  <a:pt x="255627" y="235637"/>
                </a:lnTo>
                <a:lnTo>
                  <a:pt x="275354" y="235637"/>
                </a:lnTo>
                <a:lnTo>
                  <a:pt x="275354" y="196333"/>
                </a:lnTo>
                <a:lnTo>
                  <a:pt x="294989" y="196333"/>
                </a:lnTo>
                <a:lnTo>
                  <a:pt x="294989" y="235637"/>
                </a:lnTo>
                <a:lnTo>
                  <a:pt x="314625" y="235637"/>
                </a:lnTo>
                <a:lnTo>
                  <a:pt x="314625" y="196333"/>
                </a:lnTo>
                <a:lnTo>
                  <a:pt x="334352" y="196333"/>
                </a:lnTo>
                <a:lnTo>
                  <a:pt x="334352" y="235637"/>
                </a:lnTo>
                <a:lnTo>
                  <a:pt x="353987" y="235637"/>
                </a:lnTo>
                <a:lnTo>
                  <a:pt x="353987" y="196333"/>
                </a:lnTo>
                <a:lnTo>
                  <a:pt x="373623" y="196333"/>
                </a:lnTo>
                <a:lnTo>
                  <a:pt x="373623" y="235637"/>
                </a:lnTo>
                <a:lnTo>
                  <a:pt x="393350" y="235637"/>
                </a:lnTo>
                <a:lnTo>
                  <a:pt x="393350" y="176727"/>
                </a:lnTo>
                <a:close/>
                <a:moveTo>
                  <a:pt x="19635" y="98213"/>
                </a:moveTo>
                <a:lnTo>
                  <a:pt x="19635" y="157122"/>
                </a:lnTo>
                <a:lnTo>
                  <a:pt x="235991" y="157122"/>
                </a:lnTo>
                <a:lnTo>
                  <a:pt x="235991" y="117818"/>
                </a:lnTo>
                <a:lnTo>
                  <a:pt x="255627" y="117818"/>
                </a:lnTo>
                <a:lnTo>
                  <a:pt x="255627" y="157122"/>
                </a:lnTo>
                <a:lnTo>
                  <a:pt x="275354" y="157122"/>
                </a:lnTo>
                <a:lnTo>
                  <a:pt x="275354" y="117818"/>
                </a:lnTo>
                <a:lnTo>
                  <a:pt x="294989" y="117818"/>
                </a:lnTo>
                <a:lnTo>
                  <a:pt x="294989" y="157122"/>
                </a:lnTo>
                <a:lnTo>
                  <a:pt x="314625" y="157122"/>
                </a:lnTo>
                <a:lnTo>
                  <a:pt x="314625" y="117818"/>
                </a:lnTo>
                <a:lnTo>
                  <a:pt x="334352" y="117818"/>
                </a:lnTo>
                <a:lnTo>
                  <a:pt x="334352" y="157122"/>
                </a:lnTo>
                <a:lnTo>
                  <a:pt x="353987" y="157122"/>
                </a:lnTo>
                <a:lnTo>
                  <a:pt x="353987" y="117818"/>
                </a:lnTo>
                <a:lnTo>
                  <a:pt x="373623" y="117818"/>
                </a:lnTo>
                <a:lnTo>
                  <a:pt x="373623" y="157122"/>
                </a:lnTo>
                <a:lnTo>
                  <a:pt x="393350" y="157122"/>
                </a:lnTo>
                <a:lnTo>
                  <a:pt x="393350" y="98213"/>
                </a:lnTo>
                <a:close/>
                <a:moveTo>
                  <a:pt x="19635" y="19606"/>
                </a:moveTo>
                <a:lnTo>
                  <a:pt x="19635" y="78515"/>
                </a:lnTo>
                <a:lnTo>
                  <a:pt x="235991" y="78515"/>
                </a:lnTo>
                <a:lnTo>
                  <a:pt x="235991" y="39303"/>
                </a:lnTo>
                <a:lnTo>
                  <a:pt x="255627" y="39303"/>
                </a:lnTo>
                <a:lnTo>
                  <a:pt x="255627" y="78515"/>
                </a:lnTo>
                <a:lnTo>
                  <a:pt x="275354" y="78515"/>
                </a:lnTo>
                <a:lnTo>
                  <a:pt x="275354" y="39303"/>
                </a:lnTo>
                <a:lnTo>
                  <a:pt x="294989" y="39303"/>
                </a:lnTo>
                <a:lnTo>
                  <a:pt x="294989" y="78515"/>
                </a:lnTo>
                <a:lnTo>
                  <a:pt x="314625" y="78515"/>
                </a:lnTo>
                <a:lnTo>
                  <a:pt x="314625" y="39303"/>
                </a:lnTo>
                <a:lnTo>
                  <a:pt x="334352" y="39303"/>
                </a:lnTo>
                <a:lnTo>
                  <a:pt x="334352" y="78515"/>
                </a:lnTo>
                <a:lnTo>
                  <a:pt x="353987" y="78515"/>
                </a:lnTo>
                <a:lnTo>
                  <a:pt x="353987" y="39303"/>
                </a:lnTo>
                <a:lnTo>
                  <a:pt x="373623" y="39303"/>
                </a:lnTo>
                <a:lnTo>
                  <a:pt x="373623" y="78515"/>
                </a:lnTo>
                <a:lnTo>
                  <a:pt x="393350" y="78515"/>
                </a:lnTo>
                <a:lnTo>
                  <a:pt x="393350" y="19606"/>
                </a:lnTo>
                <a:close/>
                <a:moveTo>
                  <a:pt x="0" y="0"/>
                </a:moveTo>
                <a:lnTo>
                  <a:pt x="412985" y="0"/>
                </a:lnTo>
                <a:lnTo>
                  <a:pt x="412985" y="235637"/>
                </a:lnTo>
                <a:lnTo>
                  <a:pt x="491618" y="235637"/>
                </a:lnTo>
                <a:lnTo>
                  <a:pt x="491618" y="263710"/>
                </a:lnTo>
                <a:cubicBezTo>
                  <a:pt x="496596" y="265459"/>
                  <a:pt x="501390" y="267392"/>
                  <a:pt x="506091" y="269601"/>
                </a:cubicBezTo>
                <a:lnTo>
                  <a:pt x="525911" y="249812"/>
                </a:lnTo>
                <a:lnTo>
                  <a:pt x="595418" y="319214"/>
                </a:lnTo>
                <a:lnTo>
                  <a:pt x="575598" y="339096"/>
                </a:lnTo>
                <a:cubicBezTo>
                  <a:pt x="577810" y="343698"/>
                  <a:pt x="579746" y="348484"/>
                  <a:pt x="581498" y="353455"/>
                </a:cubicBezTo>
                <a:lnTo>
                  <a:pt x="609614" y="353455"/>
                </a:lnTo>
                <a:lnTo>
                  <a:pt x="609614" y="451667"/>
                </a:lnTo>
                <a:lnTo>
                  <a:pt x="581498" y="451667"/>
                </a:lnTo>
                <a:cubicBezTo>
                  <a:pt x="579746" y="456546"/>
                  <a:pt x="577810" y="461332"/>
                  <a:pt x="575598" y="466026"/>
                </a:cubicBezTo>
                <a:lnTo>
                  <a:pt x="595418" y="485816"/>
                </a:lnTo>
                <a:lnTo>
                  <a:pt x="525911" y="555311"/>
                </a:lnTo>
                <a:lnTo>
                  <a:pt x="506091" y="535429"/>
                </a:lnTo>
                <a:cubicBezTo>
                  <a:pt x="501390" y="537638"/>
                  <a:pt x="496596" y="539663"/>
                  <a:pt x="491618" y="541320"/>
                </a:cubicBezTo>
                <a:lnTo>
                  <a:pt x="491618" y="569486"/>
                </a:lnTo>
                <a:lnTo>
                  <a:pt x="403121" y="569486"/>
                </a:lnTo>
                <a:lnTo>
                  <a:pt x="393350" y="569486"/>
                </a:lnTo>
                <a:lnTo>
                  <a:pt x="393350" y="608697"/>
                </a:lnTo>
                <a:lnTo>
                  <a:pt x="314625" y="608697"/>
                </a:lnTo>
                <a:lnTo>
                  <a:pt x="314625" y="569486"/>
                </a:lnTo>
                <a:lnTo>
                  <a:pt x="98361" y="569486"/>
                </a:lnTo>
                <a:lnTo>
                  <a:pt x="98361" y="608697"/>
                </a:lnTo>
                <a:lnTo>
                  <a:pt x="19635" y="608697"/>
                </a:lnTo>
                <a:lnTo>
                  <a:pt x="19635" y="569486"/>
                </a:lnTo>
                <a:lnTo>
                  <a:pt x="0" y="569486"/>
                </a:lnTo>
                <a:close/>
              </a:path>
            </a:pathLst>
          </a:custGeom>
          <a:solidFill>
            <a:srgbClr val="1C8450"/>
          </a:solidFill>
          <a:ln>
            <a:noFill/>
          </a:ln>
        </p:spPr>
      </p:sp>
      <p:pic>
        <p:nvPicPr>
          <p:cNvPr id="28" name="图形 24" descr="区块链">
            <a:extLst>
              <a:ext uri="{FF2B5EF4-FFF2-40B4-BE49-F238E27FC236}">
                <a16:creationId xmlns:a16="http://schemas.microsoft.com/office/drawing/2014/main" id="{1A25EDF5-06A7-B84B-933E-06E4143D71C5}"/>
              </a:ext>
            </a:extLst>
          </p:cNvPr>
          <p:cNvPicPr>
            <a:picLocks/>
          </p:cNvPicPr>
          <p:nvPr/>
        </p:nvPicPr>
        <p:blipFill>
          <a:blip r:embed="rId16">
            <a:duotone>
              <a:prstClr val="black"/>
              <a:srgbClr val="01CB5C">
                <a:tint val="45000"/>
                <a:satMod val="400000"/>
              </a:srgbClr>
            </a:duotone>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941859" y="1288560"/>
            <a:ext cx="315158" cy="320889"/>
          </a:xfrm>
          <a:prstGeom prst="rect">
            <a:avLst/>
          </a:prstGeom>
        </p:spPr>
      </p:pic>
    </p:spTree>
    <p:extLst>
      <p:ext uri="{BB962C8B-B14F-4D97-AF65-F5344CB8AC3E}">
        <p14:creationId xmlns:p14="http://schemas.microsoft.com/office/powerpoint/2010/main" val="945115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13379" y="2342939"/>
            <a:ext cx="3917243" cy="707886"/>
          </a:xfrm>
          <a:prstGeom prst="rect">
            <a:avLst/>
          </a:prstGeom>
          <a:noFill/>
        </p:spPr>
        <p:txBody>
          <a:bodyPr wrap="square" rtlCol="0">
            <a:spAutoFit/>
          </a:bodyPr>
          <a:lstStyle/>
          <a:p>
            <a:pPr algn="ctr"/>
            <a:r>
              <a:rPr lang="zh-CN" altLang="en-US" sz="4000" b="1" dirty="0">
                <a:solidFill>
                  <a:srgbClr val="4E5766"/>
                </a:solidFill>
                <a:latin typeface="Arial" panose="020B0604020202020204" pitchFamily="34" charset="0"/>
                <a:ea typeface="微软雅黑" panose="020B0503020204020204" pitchFamily="34" charset="-122"/>
                <a:sym typeface="Arial" panose="020B0604020202020204" pitchFamily="34" charset="0"/>
              </a:rPr>
              <a:t>核心功能</a:t>
            </a:r>
          </a:p>
        </p:txBody>
      </p:sp>
      <p:sp>
        <p:nvSpPr>
          <p:cNvPr id="9" name="文本框 8"/>
          <p:cNvSpPr txBox="1"/>
          <p:nvPr/>
        </p:nvSpPr>
        <p:spPr>
          <a:xfrm>
            <a:off x="250023" y="18728"/>
            <a:ext cx="6510541" cy="400110"/>
          </a:xfrm>
          <a:prstGeom prst="rect">
            <a:avLst/>
          </a:prstGeom>
          <a:noFill/>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标题微软雅黑</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号字</a:t>
            </a:r>
          </a:p>
        </p:txBody>
      </p:sp>
      <p:grpSp>
        <p:nvGrpSpPr>
          <p:cNvPr id="4" name="组合 3"/>
          <p:cNvGrpSpPr/>
          <p:nvPr/>
        </p:nvGrpSpPr>
        <p:grpSpPr>
          <a:xfrm>
            <a:off x="3620126" y="1586867"/>
            <a:ext cx="1903750" cy="470604"/>
            <a:chOff x="3360674" y="1589916"/>
            <a:chExt cx="2485489" cy="614408"/>
          </a:xfrm>
        </p:grpSpPr>
        <p:sp>
          <p:nvSpPr>
            <p:cNvPr id="11" name="任意多边形 10"/>
            <p:cNvSpPr/>
            <p:nvPr/>
          </p:nvSpPr>
          <p:spPr>
            <a:xfrm>
              <a:off x="4939538"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3535044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874E24D-26EE-4624-B93B-470680D5E884}"/>
              </a:ext>
            </a:extLst>
          </p:cNvPr>
          <p:cNvSpPr>
            <a:spLocks noGrp="1"/>
          </p:cNvSpPr>
          <p:nvPr>
            <p:ph type="title"/>
          </p:nvPr>
        </p:nvSpPr>
        <p:spPr/>
        <p:txBody>
          <a:bodyPr/>
          <a:lstStyle/>
          <a:p>
            <a:r>
              <a:rPr lang="zh-CN" altLang="en-US" dirty="0">
                <a:cs typeface="+mn-cs"/>
                <a:sym typeface="+mn-lt"/>
              </a:rPr>
              <a:t>安全运营</a:t>
            </a:r>
            <a:r>
              <a:rPr lang="en-US" altLang="zh-CN" dirty="0">
                <a:cs typeface="+mn-cs"/>
                <a:sym typeface="+mn-lt"/>
              </a:rPr>
              <a:t>-</a:t>
            </a:r>
            <a:r>
              <a:rPr lang="zh-CN" altLang="en-US" dirty="0">
                <a:cs typeface="+mn-cs"/>
                <a:sym typeface="+mn-lt"/>
              </a:rPr>
              <a:t>多维态势感知</a:t>
            </a:r>
            <a:endParaRPr lang="zh-CN" altLang="en-US" dirty="0">
              <a:latin typeface="+mn-lt"/>
              <a:sym typeface="+mn-lt"/>
            </a:endParaRPr>
          </a:p>
        </p:txBody>
      </p:sp>
      <p:pic>
        <p:nvPicPr>
          <p:cNvPr id="19" name="图片 18"/>
          <p:cNvPicPr>
            <a:picLocks/>
          </p:cNvPicPr>
          <p:nvPr/>
        </p:nvPicPr>
        <p:blipFill>
          <a:blip r:embed="rId3"/>
          <a:stretch>
            <a:fillRect/>
          </a:stretch>
        </p:blipFill>
        <p:spPr>
          <a:xfrm>
            <a:off x="5495935" y="698711"/>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28" name="图片 27"/>
          <p:cNvPicPr>
            <a:picLocks/>
          </p:cNvPicPr>
          <p:nvPr/>
        </p:nvPicPr>
        <p:blipFill>
          <a:blip r:embed="rId4"/>
          <a:stretch>
            <a:fillRect/>
          </a:stretch>
        </p:blipFill>
        <p:spPr>
          <a:xfrm>
            <a:off x="5492543" y="2087044"/>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2" name="图片 1"/>
          <p:cNvPicPr>
            <a:picLocks/>
          </p:cNvPicPr>
          <p:nvPr/>
        </p:nvPicPr>
        <p:blipFill>
          <a:blip r:embed="rId5"/>
          <a:stretch>
            <a:fillRect/>
          </a:stretch>
        </p:blipFill>
        <p:spPr>
          <a:xfrm>
            <a:off x="3758613" y="698711"/>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8" name="图片 7"/>
          <p:cNvPicPr>
            <a:picLocks/>
          </p:cNvPicPr>
          <p:nvPr/>
        </p:nvPicPr>
        <p:blipFill>
          <a:blip r:embed="rId6"/>
          <a:stretch>
            <a:fillRect/>
          </a:stretch>
        </p:blipFill>
        <p:spPr>
          <a:xfrm>
            <a:off x="7233256" y="698711"/>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9" name="图片 8"/>
          <p:cNvPicPr>
            <a:picLocks/>
          </p:cNvPicPr>
          <p:nvPr/>
        </p:nvPicPr>
        <p:blipFill>
          <a:blip r:embed="rId7"/>
          <a:stretch>
            <a:fillRect/>
          </a:stretch>
        </p:blipFill>
        <p:spPr>
          <a:xfrm>
            <a:off x="2021291" y="698711"/>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12" name="图片 11"/>
          <p:cNvPicPr>
            <a:picLocks/>
          </p:cNvPicPr>
          <p:nvPr/>
        </p:nvPicPr>
        <p:blipFill>
          <a:blip r:embed="rId8"/>
          <a:stretch>
            <a:fillRect/>
          </a:stretch>
        </p:blipFill>
        <p:spPr>
          <a:xfrm>
            <a:off x="270410" y="2087044"/>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13" name="图片 12"/>
          <p:cNvPicPr>
            <a:picLocks/>
          </p:cNvPicPr>
          <p:nvPr/>
        </p:nvPicPr>
        <p:blipFill>
          <a:blip r:embed="rId9"/>
          <a:stretch>
            <a:fillRect/>
          </a:stretch>
        </p:blipFill>
        <p:spPr>
          <a:xfrm>
            <a:off x="283969" y="698711"/>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14" name="图片 13"/>
          <p:cNvPicPr>
            <a:picLocks/>
          </p:cNvPicPr>
          <p:nvPr/>
        </p:nvPicPr>
        <p:blipFill>
          <a:blip r:embed="rId10"/>
          <a:stretch>
            <a:fillRect/>
          </a:stretch>
        </p:blipFill>
        <p:spPr>
          <a:xfrm>
            <a:off x="7233256" y="2087044"/>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16" name="图片 15"/>
          <p:cNvPicPr>
            <a:picLocks/>
          </p:cNvPicPr>
          <p:nvPr/>
        </p:nvPicPr>
        <p:blipFill>
          <a:blip r:embed="rId11"/>
          <a:stretch>
            <a:fillRect/>
          </a:stretch>
        </p:blipFill>
        <p:spPr>
          <a:xfrm>
            <a:off x="2011121" y="2087044"/>
            <a:ext cx="1585664" cy="916274"/>
          </a:xfrm>
          <a:prstGeom prst="rect">
            <a:avLst/>
          </a:prstGeom>
          <a:ln w="12700">
            <a:solidFill>
              <a:schemeClr val="bg1"/>
            </a:solidFill>
          </a:ln>
          <a:effectLst>
            <a:outerShdw blurRad="50800" dist="38100" dir="8100000" algn="tr" rotWithShape="0">
              <a:prstClr val="black">
                <a:alpha val="40000"/>
              </a:prstClr>
            </a:outerShdw>
          </a:effectLst>
        </p:spPr>
      </p:pic>
      <p:pic>
        <p:nvPicPr>
          <p:cNvPr id="21" name="图片 20"/>
          <p:cNvPicPr>
            <a:picLocks/>
          </p:cNvPicPr>
          <p:nvPr/>
        </p:nvPicPr>
        <p:blipFill rotWithShape="1">
          <a:blip r:embed="rId12"/>
          <a:srcRect t="707" b="20631"/>
          <a:stretch/>
        </p:blipFill>
        <p:spPr>
          <a:xfrm>
            <a:off x="3751832" y="2087044"/>
            <a:ext cx="1585664" cy="916274"/>
          </a:xfrm>
          <a:prstGeom prst="rect">
            <a:avLst/>
          </a:prstGeom>
          <a:ln w="12700">
            <a:solidFill>
              <a:schemeClr val="bg1"/>
            </a:solidFill>
          </a:ln>
          <a:effectLst>
            <a:outerShdw blurRad="50800" dist="38100" dir="8100000" algn="tr" rotWithShape="0">
              <a:prstClr val="black">
                <a:alpha val="40000"/>
              </a:prstClr>
            </a:outerShdw>
          </a:effectLst>
        </p:spPr>
      </p:pic>
      <p:sp>
        <p:nvSpPr>
          <p:cNvPr id="67" name="文本框 66">
            <a:extLst>
              <a:ext uri="{FF2B5EF4-FFF2-40B4-BE49-F238E27FC236}">
                <a16:creationId xmlns:a16="http://schemas.microsoft.com/office/drawing/2014/main" id="{FCC4A0DA-4CAB-44D0-B4B5-D6556E41E43E}"/>
              </a:ext>
            </a:extLst>
          </p:cNvPr>
          <p:cNvSpPr txBox="1"/>
          <p:nvPr/>
        </p:nvSpPr>
        <p:spPr>
          <a:xfrm>
            <a:off x="5654645" y="3017999"/>
            <a:ext cx="1261460" cy="276999"/>
          </a:xfrm>
          <a:prstGeom prst="rect">
            <a:avLst/>
          </a:prstGeom>
          <a:noFill/>
        </p:spPr>
        <p:txBody>
          <a:bodyPr wrap="square" rtlCol="0">
            <a:spAutoFit/>
          </a:bodyPr>
          <a:lstStyle/>
          <a:p>
            <a:pPr algn="ctr"/>
            <a:r>
              <a:rPr lang="zh-CN" altLang="en-US" sz="1200" b="1" dirty="0">
                <a:sym typeface="+mn-lt"/>
              </a:rPr>
              <a:t>系统运行态势</a:t>
            </a:r>
          </a:p>
        </p:txBody>
      </p:sp>
      <p:sp>
        <p:nvSpPr>
          <p:cNvPr id="69" name="文本框 68">
            <a:extLst>
              <a:ext uri="{FF2B5EF4-FFF2-40B4-BE49-F238E27FC236}">
                <a16:creationId xmlns:a16="http://schemas.microsoft.com/office/drawing/2014/main" id="{FCC4A0DA-4CAB-44D0-B4B5-D6556E41E43E}"/>
              </a:ext>
            </a:extLst>
          </p:cNvPr>
          <p:cNvSpPr txBox="1"/>
          <p:nvPr/>
        </p:nvSpPr>
        <p:spPr>
          <a:xfrm>
            <a:off x="2173223" y="1626100"/>
            <a:ext cx="1261460" cy="276999"/>
          </a:xfrm>
          <a:prstGeom prst="rect">
            <a:avLst/>
          </a:prstGeom>
          <a:noFill/>
        </p:spPr>
        <p:txBody>
          <a:bodyPr wrap="square" rtlCol="0">
            <a:spAutoFit/>
          </a:bodyPr>
          <a:lstStyle/>
          <a:p>
            <a:pPr algn="ctr"/>
            <a:r>
              <a:rPr lang="zh-CN" altLang="en-US" sz="1200" b="1" dirty="0">
                <a:sym typeface="+mn-lt"/>
              </a:rPr>
              <a:t>安全事件态势</a:t>
            </a:r>
          </a:p>
        </p:txBody>
      </p:sp>
      <p:sp>
        <p:nvSpPr>
          <p:cNvPr id="70" name="文本框 69">
            <a:extLst>
              <a:ext uri="{FF2B5EF4-FFF2-40B4-BE49-F238E27FC236}">
                <a16:creationId xmlns:a16="http://schemas.microsoft.com/office/drawing/2014/main" id="{FCC4A0DA-4CAB-44D0-B4B5-D6556E41E43E}"/>
              </a:ext>
            </a:extLst>
          </p:cNvPr>
          <p:cNvSpPr txBox="1"/>
          <p:nvPr/>
        </p:nvSpPr>
        <p:spPr>
          <a:xfrm>
            <a:off x="2173223" y="3017999"/>
            <a:ext cx="1261460" cy="276999"/>
          </a:xfrm>
          <a:prstGeom prst="rect">
            <a:avLst/>
          </a:prstGeom>
          <a:noFill/>
        </p:spPr>
        <p:txBody>
          <a:bodyPr wrap="square" rtlCol="0">
            <a:spAutoFit/>
          </a:bodyPr>
          <a:lstStyle/>
          <a:p>
            <a:pPr algn="ctr"/>
            <a:r>
              <a:rPr lang="zh-CN" altLang="en-US" sz="1200" b="1" dirty="0">
                <a:sym typeface="+mn-lt"/>
              </a:rPr>
              <a:t>威胁情报态势</a:t>
            </a:r>
          </a:p>
        </p:txBody>
      </p:sp>
      <p:sp>
        <p:nvSpPr>
          <p:cNvPr id="71" name="文本框 70">
            <a:extLst>
              <a:ext uri="{FF2B5EF4-FFF2-40B4-BE49-F238E27FC236}">
                <a16:creationId xmlns:a16="http://schemas.microsoft.com/office/drawing/2014/main" id="{FCC4A0DA-4CAB-44D0-B4B5-D6556E41E43E}"/>
              </a:ext>
            </a:extLst>
          </p:cNvPr>
          <p:cNvSpPr txBox="1"/>
          <p:nvPr/>
        </p:nvSpPr>
        <p:spPr>
          <a:xfrm>
            <a:off x="446071" y="1641489"/>
            <a:ext cx="1261460" cy="261610"/>
          </a:xfrm>
          <a:prstGeom prst="rect">
            <a:avLst/>
          </a:prstGeom>
          <a:noFill/>
        </p:spPr>
        <p:txBody>
          <a:bodyPr wrap="square" rtlCol="0">
            <a:spAutoFit/>
          </a:bodyPr>
          <a:lstStyle/>
          <a:p>
            <a:pPr algn="ctr"/>
            <a:r>
              <a:rPr lang="zh-CN" altLang="en-US" sz="1100" b="1" dirty="0">
                <a:sym typeface="+mn-lt"/>
              </a:rPr>
              <a:t>威胁攻击态势</a:t>
            </a:r>
          </a:p>
        </p:txBody>
      </p:sp>
      <p:sp>
        <p:nvSpPr>
          <p:cNvPr id="72" name="文本框 71">
            <a:extLst>
              <a:ext uri="{FF2B5EF4-FFF2-40B4-BE49-F238E27FC236}">
                <a16:creationId xmlns:a16="http://schemas.microsoft.com/office/drawing/2014/main" id="{FCC4A0DA-4CAB-44D0-B4B5-D6556E41E43E}"/>
              </a:ext>
            </a:extLst>
          </p:cNvPr>
          <p:cNvSpPr txBox="1"/>
          <p:nvPr/>
        </p:nvSpPr>
        <p:spPr>
          <a:xfrm>
            <a:off x="5662539" y="1626100"/>
            <a:ext cx="1261460" cy="276999"/>
          </a:xfrm>
          <a:prstGeom prst="rect">
            <a:avLst/>
          </a:prstGeom>
          <a:noFill/>
        </p:spPr>
        <p:txBody>
          <a:bodyPr wrap="square" rtlCol="0">
            <a:spAutoFit/>
          </a:bodyPr>
          <a:lstStyle/>
          <a:p>
            <a:pPr algn="ctr"/>
            <a:r>
              <a:rPr lang="zh-CN" altLang="en-US" sz="1200" b="1" dirty="0">
                <a:sym typeface="+mn-lt"/>
              </a:rPr>
              <a:t>攻击者态势</a:t>
            </a:r>
          </a:p>
        </p:txBody>
      </p:sp>
      <p:sp>
        <p:nvSpPr>
          <p:cNvPr id="73" name="文本框 72">
            <a:extLst>
              <a:ext uri="{FF2B5EF4-FFF2-40B4-BE49-F238E27FC236}">
                <a16:creationId xmlns:a16="http://schemas.microsoft.com/office/drawing/2014/main" id="{FCC4A0DA-4CAB-44D0-B4B5-D6556E41E43E}"/>
              </a:ext>
            </a:extLst>
          </p:cNvPr>
          <p:cNvSpPr txBox="1"/>
          <p:nvPr/>
        </p:nvSpPr>
        <p:spPr>
          <a:xfrm>
            <a:off x="7395358" y="1626100"/>
            <a:ext cx="1261460" cy="276999"/>
          </a:xfrm>
          <a:prstGeom prst="rect">
            <a:avLst/>
          </a:prstGeom>
          <a:noFill/>
        </p:spPr>
        <p:txBody>
          <a:bodyPr wrap="square" rtlCol="0">
            <a:spAutoFit/>
          </a:bodyPr>
          <a:lstStyle/>
          <a:p>
            <a:pPr algn="ctr"/>
            <a:r>
              <a:rPr lang="zh-CN" altLang="en-US" sz="1200" b="1" dirty="0">
                <a:sym typeface="+mn-lt"/>
              </a:rPr>
              <a:t>安全成果态势</a:t>
            </a:r>
          </a:p>
        </p:txBody>
      </p:sp>
      <p:sp>
        <p:nvSpPr>
          <p:cNvPr id="74" name="文本框 73">
            <a:extLst>
              <a:ext uri="{FF2B5EF4-FFF2-40B4-BE49-F238E27FC236}">
                <a16:creationId xmlns:a16="http://schemas.microsoft.com/office/drawing/2014/main" id="{FCC4A0DA-4CAB-44D0-B4B5-D6556E41E43E}"/>
              </a:ext>
            </a:extLst>
          </p:cNvPr>
          <p:cNvSpPr txBox="1"/>
          <p:nvPr/>
        </p:nvSpPr>
        <p:spPr>
          <a:xfrm>
            <a:off x="432512" y="3017999"/>
            <a:ext cx="1261460" cy="276999"/>
          </a:xfrm>
          <a:prstGeom prst="rect">
            <a:avLst/>
          </a:prstGeom>
          <a:noFill/>
        </p:spPr>
        <p:txBody>
          <a:bodyPr wrap="square" rtlCol="0">
            <a:spAutoFit/>
          </a:bodyPr>
          <a:lstStyle/>
          <a:p>
            <a:pPr algn="ctr"/>
            <a:r>
              <a:rPr lang="zh-CN" altLang="en-US" sz="1200" b="1" dirty="0">
                <a:sym typeface="+mn-lt"/>
              </a:rPr>
              <a:t>资产安全态势</a:t>
            </a:r>
          </a:p>
        </p:txBody>
      </p:sp>
      <p:sp>
        <p:nvSpPr>
          <p:cNvPr id="75" name="文本框 74">
            <a:extLst>
              <a:ext uri="{FF2B5EF4-FFF2-40B4-BE49-F238E27FC236}">
                <a16:creationId xmlns:a16="http://schemas.microsoft.com/office/drawing/2014/main" id="{FCC4A0DA-4CAB-44D0-B4B5-D6556E41E43E}"/>
              </a:ext>
            </a:extLst>
          </p:cNvPr>
          <p:cNvSpPr txBox="1"/>
          <p:nvPr/>
        </p:nvSpPr>
        <p:spPr>
          <a:xfrm>
            <a:off x="7395356" y="3017999"/>
            <a:ext cx="1261460" cy="276999"/>
          </a:xfrm>
          <a:prstGeom prst="rect">
            <a:avLst/>
          </a:prstGeom>
          <a:noFill/>
        </p:spPr>
        <p:txBody>
          <a:bodyPr wrap="square" rtlCol="0">
            <a:spAutoFit/>
          </a:bodyPr>
          <a:lstStyle/>
          <a:p>
            <a:pPr algn="ctr"/>
            <a:r>
              <a:rPr lang="en-US" altLang="zh-CN" sz="1200" b="1" dirty="0">
                <a:sym typeface="+mn-lt"/>
              </a:rPr>
              <a:t>XDR</a:t>
            </a:r>
            <a:r>
              <a:rPr lang="zh-CN" altLang="en-US" sz="1200" b="1" dirty="0">
                <a:sym typeface="+mn-lt"/>
              </a:rPr>
              <a:t>运行态势</a:t>
            </a:r>
          </a:p>
        </p:txBody>
      </p:sp>
      <p:sp>
        <p:nvSpPr>
          <p:cNvPr id="76" name="文本框 75">
            <a:extLst>
              <a:ext uri="{FF2B5EF4-FFF2-40B4-BE49-F238E27FC236}">
                <a16:creationId xmlns:a16="http://schemas.microsoft.com/office/drawing/2014/main" id="{FCC4A0DA-4CAB-44D0-B4B5-D6556E41E43E}"/>
              </a:ext>
            </a:extLst>
          </p:cNvPr>
          <p:cNvSpPr txBox="1"/>
          <p:nvPr/>
        </p:nvSpPr>
        <p:spPr>
          <a:xfrm>
            <a:off x="3925350" y="1626100"/>
            <a:ext cx="1261460" cy="276999"/>
          </a:xfrm>
          <a:prstGeom prst="rect">
            <a:avLst/>
          </a:prstGeom>
          <a:noFill/>
        </p:spPr>
        <p:txBody>
          <a:bodyPr wrap="square" rtlCol="0">
            <a:spAutoFit/>
          </a:bodyPr>
          <a:lstStyle/>
          <a:p>
            <a:pPr algn="ctr"/>
            <a:r>
              <a:rPr lang="zh-CN" altLang="en-US" sz="1200" b="1" dirty="0">
                <a:sym typeface="+mn-lt"/>
              </a:rPr>
              <a:t>综合安全态势</a:t>
            </a:r>
          </a:p>
        </p:txBody>
      </p:sp>
      <p:sp>
        <p:nvSpPr>
          <p:cNvPr id="77" name="文本框 76">
            <a:extLst>
              <a:ext uri="{FF2B5EF4-FFF2-40B4-BE49-F238E27FC236}">
                <a16:creationId xmlns:a16="http://schemas.microsoft.com/office/drawing/2014/main" id="{FCC4A0DA-4CAB-44D0-B4B5-D6556E41E43E}"/>
              </a:ext>
            </a:extLst>
          </p:cNvPr>
          <p:cNvSpPr txBox="1"/>
          <p:nvPr/>
        </p:nvSpPr>
        <p:spPr>
          <a:xfrm>
            <a:off x="3913934" y="3017999"/>
            <a:ext cx="1261460" cy="276999"/>
          </a:xfrm>
          <a:prstGeom prst="rect">
            <a:avLst/>
          </a:prstGeom>
          <a:noFill/>
        </p:spPr>
        <p:txBody>
          <a:bodyPr wrap="square" rtlCol="0">
            <a:spAutoFit/>
          </a:bodyPr>
          <a:lstStyle/>
          <a:p>
            <a:pPr algn="ctr"/>
            <a:r>
              <a:rPr lang="zh-CN" altLang="en-US" sz="1200" b="1" dirty="0">
                <a:sym typeface="+mn-lt"/>
              </a:rPr>
              <a:t>大数据态势</a:t>
            </a:r>
          </a:p>
        </p:txBody>
      </p:sp>
      <p:sp>
        <p:nvSpPr>
          <p:cNvPr id="78" name="圆角矩形 77"/>
          <p:cNvSpPr/>
          <p:nvPr/>
        </p:nvSpPr>
        <p:spPr>
          <a:xfrm>
            <a:off x="2011122" y="3475377"/>
            <a:ext cx="6807798" cy="1401763"/>
          </a:xfrm>
          <a:prstGeom prst="roundRect">
            <a:avLst>
              <a:gd name="adj" fmla="val 4974"/>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285750" indent="-285750">
              <a:lnSpc>
                <a:spcPct val="120000"/>
              </a:lnSpc>
              <a:buFont typeface="Wingdings" panose="05000000000000000000" pitchFamily="2" charset="2"/>
              <a:buChar char="p"/>
            </a:pPr>
            <a:r>
              <a:rPr lang="zh-CN" altLang="en-US" sz="1200" dirty="0">
                <a:solidFill>
                  <a:schemeClr val="bg1"/>
                </a:solidFill>
                <a:ea typeface="微软雅黑" panose="020B0503020204020204" pitchFamily="34" charset="-122"/>
                <a:sym typeface="+mn-lt"/>
              </a:rPr>
              <a:t>提供宏观运营监测视角，</a:t>
            </a:r>
            <a:r>
              <a:rPr lang="zh-CN" altLang="en-US" sz="1200" noProof="0" dirty="0">
                <a:solidFill>
                  <a:schemeClr val="bg1"/>
                </a:solidFill>
                <a:ea typeface="微软雅黑" panose="020B0503020204020204" pitchFamily="34" charset="-122"/>
                <a:sym typeface="+mn-lt"/>
              </a:rPr>
              <a:t>从威胁攻击、安全事件、综合安全、攻击者、安全成果、资产安全</a:t>
            </a:r>
            <a:r>
              <a:rPr lang="zh-CN" altLang="en-US" sz="1200" dirty="0">
                <a:solidFill>
                  <a:schemeClr val="bg1"/>
                </a:solidFill>
                <a:ea typeface="微软雅黑" panose="020B0503020204020204" pitchFamily="34" charset="-122"/>
                <a:sym typeface="+mn-lt"/>
              </a:rPr>
              <a:t>、威胁情报、 大数据、系统</a:t>
            </a:r>
            <a:r>
              <a:rPr lang="zh-CN" altLang="en-US" sz="1200" noProof="0" dirty="0">
                <a:solidFill>
                  <a:schemeClr val="bg1"/>
                </a:solidFill>
                <a:ea typeface="微软雅黑" panose="020B0503020204020204" pitchFamily="34" charset="-122"/>
                <a:sym typeface="+mn-lt"/>
              </a:rPr>
              <a:t>运行、</a:t>
            </a:r>
            <a:r>
              <a:rPr lang="en-US" altLang="zh-CN" sz="1200" noProof="0" dirty="0">
                <a:solidFill>
                  <a:schemeClr val="bg1"/>
                </a:solidFill>
                <a:ea typeface="微软雅黑" panose="020B0503020204020204" pitchFamily="34" charset="-122"/>
                <a:sym typeface="+mn-lt"/>
              </a:rPr>
              <a:t>XDR</a:t>
            </a:r>
            <a:r>
              <a:rPr lang="zh-CN" altLang="en-US" sz="1200" noProof="0" dirty="0">
                <a:solidFill>
                  <a:schemeClr val="bg1"/>
                </a:solidFill>
                <a:ea typeface="微软雅黑" panose="020B0503020204020204" pitchFamily="34" charset="-122"/>
                <a:sym typeface="+mn-lt"/>
              </a:rPr>
              <a:t>运行分别构建态势大屏，概览全局安全状态；</a:t>
            </a:r>
            <a:endParaRPr lang="en-US" altLang="zh-CN" sz="1200" noProof="0" dirty="0">
              <a:solidFill>
                <a:schemeClr val="bg1"/>
              </a:solidFill>
              <a:ea typeface="微软雅黑" panose="020B0503020204020204" pitchFamily="34" charset="-122"/>
              <a:sym typeface="+mn-lt"/>
            </a:endParaRPr>
          </a:p>
          <a:p>
            <a:pPr marL="285750" indent="-285750">
              <a:lnSpc>
                <a:spcPct val="120000"/>
              </a:lnSpc>
              <a:buFont typeface="Wingdings" panose="05000000000000000000" pitchFamily="2" charset="2"/>
              <a:buChar char="p"/>
            </a:pPr>
            <a:r>
              <a:rPr lang="zh-CN" altLang="en-US" sz="1200" noProof="0" dirty="0">
                <a:solidFill>
                  <a:schemeClr val="bg1"/>
                </a:solidFill>
                <a:ea typeface="微软雅黑" panose="020B0503020204020204" pitchFamily="34" charset="-122"/>
                <a:sym typeface="+mn-lt"/>
              </a:rPr>
              <a:t>支持大屏轮播模式，一块屏幕也能实现多维度态势监测；</a:t>
            </a:r>
            <a:endParaRPr lang="en-US" altLang="zh-CN" sz="1200" noProof="0" dirty="0">
              <a:solidFill>
                <a:schemeClr val="bg1"/>
              </a:solidFill>
              <a:ea typeface="微软雅黑" panose="020B0503020204020204" pitchFamily="34" charset="-122"/>
              <a:sym typeface="+mn-lt"/>
            </a:endParaRPr>
          </a:p>
          <a:p>
            <a:pPr marL="285750" indent="-285750">
              <a:lnSpc>
                <a:spcPct val="120000"/>
              </a:lnSpc>
              <a:buFont typeface="Wingdings" panose="05000000000000000000" pitchFamily="2" charset="2"/>
              <a:buChar char="p"/>
            </a:pPr>
            <a:r>
              <a:rPr lang="zh-CN" altLang="en-US" sz="1200" noProof="0" dirty="0">
                <a:solidFill>
                  <a:schemeClr val="bg1"/>
                </a:solidFill>
                <a:ea typeface="微软雅黑" panose="020B0503020204020204" pitchFamily="34" charset="-122"/>
                <a:sym typeface="+mn-lt"/>
              </a:rPr>
              <a:t>态势大屏展示内容支持自定义，分析图表均可替换和编辑，灵活调整展示内容。</a:t>
            </a:r>
            <a:endParaRPr lang="en-US" altLang="zh-CN" sz="1200" noProof="0" dirty="0">
              <a:solidFill>
                <a:schemeClr val="bg1"/>
              </a:solidFill>
              <a:ea typeface="微软雅黑" panose="020B0503020204020204" pitchFamily="34" charset="-122"/>
              <a:sym typeface="+mn-lt"/>
            </a:endParaRPr>
          </a:p>
        </p:txBody>
      </p:sp>
      <p:sp>
        <p:nvSpPr>
          <p:cNvPr id="5" name="灯片编号占位符 1">
            <a:extLst>
              <a:ext uri="{FF2B5EF4-FFF2-40B4-BE49-F238E27FC236}">
                <a16:creationId xmlns:a16="http://schemas.microsoft.com/office/drawing/2014/main" id="{EE50B859-41AE-3AC6-8DA6-AC17195D5A86}"/>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25</a:t>
            </a:fld>
            <a:endParaRPr lang="zh-CN" altLang="en-US" dirty="0"/>
          </a:p>
        </p:txBody>
      </p:sp>
      <p:graphicFrame>
        <p:nvGraphicFramePr>
          <p:cNvPr id="6" name="图示 5">
            <a:extLst>
              <a:ext uri="{FF2B5EF4-FFF2-40B4-BE49-F238E27FC236}">
                <a16:creationId xmlns:a16="http://schemas.microsoft.com/office/drawing/2014/main" id="{8C9F7CEC-0BF2-6031-8174-CA511C3D3A23}"/>
              </a:ext>
            </a:extLst>
          </p:cNvPr>
          <p:cNvGraphicFramePr/>
          <p:nvPr>
            <p:extLst>
              <p:ext uri="{D42A27DB-BD31-4B8C-83A1-F6EECF244321}">
                <p14:modId xmlns:p14="http://schemas.microsoft.com/office/powerpoint/2010/main" val="478872371"/>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7" name="直接连接符 40">
            <a:extLst>
              <a:ext uri="{FF2B5EF4-FFF2-40B4-BE49-F238E27FC236}">
                <a16:creationId xmlns:a16="http://schemas.microsoft.com/office/drawing/2014/main" id="{CDD3A50B-99BF-5E3A-B0E3-3B64D29622A1}"/>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10" name="直接连接符 39">
            <a:extLst>
              <a:ext uri="{FF2B5EF4-FFF2-40B4-BE49-F238E27FC236}">
                <a16:creationId xmlns:a16="http://schemas.microsoft.com/office/drawing/2014/main" id="{B1EB10E9-AB21-3A5D-39B6-67FE091F115F}"/>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pic>
        <p:nvPicPr>
          <p:cNvPr id="29" name="图片 28"/>
          <p:cNvPicPr>
            <a:picLocks noChangeAspect="1"/>
          </p:cNvPicPr>
          <p:nvPr/>
        </p:nvPicPr>
        <p:blipFill>
          <a:blip r:embed="rId18"/>
          <a:stretch>
            <a:fillRect/>
          </a:stretch>
        </p:blipFill>
        <p:spPr>
          <a:xfrm>
            <a:off x="172085" y="3568065"/>
            <a:ext cx="1717040" cy="782555"/>
          </a:xfrm>
          <a:prstGeom prst="rect">
            <a:avLst/>
          </a:prstGeom>
        </p:spPr>
      </p:pic>
      <p:sp>
        <p:nvSpPr>
          <p:cNvPr id="30" name="文本框 29"/>
          <p:cNvSpPr txBox="1"/>
          <p:nvPr/>
        </p:nvSpPr>
        <p:spPr>
          <a:xfrm>
            <a:off x="398145" y="4470400"/>
            <a:ext cx="1490980" cy="275590"/>
          </a:xfrm>
          <a:prstGeom prst="rect">
            <a:avLst/>
          </a:prstGeom>
          <a:noFill/>
        </p:spPr>
        <p:txBody>
          <a:bodyPr wrap="square" rtlCol="0">
            <a:spAutoFit/>
          </a:bodyPr>
          <a:lstStyle/>
          <a:p>
            <a:pPr algn="ctr"/>
            <a:r>
              <a:rPr lang="zh-CN" altLang="en-US" sz="1200" b="1" dirty="0">
                <a:sym typeface="+mn-lt"/>
              </a:rPr>
              <a:t>智能威胁运营态势</a:t>
            </a:r>
          </a:p>
        </p:txBody>
      </p:sp>
    </p:spTree>
    <p:extLst>
      <p:ext uri="{BB962C8B-B14F-4D97-AF65-F5344CB8AC3E}">
        <p14:creationId xmlns:p14="http://schemas.microsoft.com/office/powerpoint/2010/main" val="1201595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C77DE627-1CF7-624B-96C8-D4AAA3C2A38E}"/>
              </a:ext>
            </a:extLst>
          </p:cNvPr>
          <p:cNvSpPr>
            <a:spLocks noGrp="1"/>
          </p:cNvSpPr>
          <p:nvPr>
            <p:ph type="title"/>
          </p:nvPr>
        </p:nvSpPr>
        <p:spPr/>
        <p:txBody>
          <a:bodyPr/>
          <a:lstStyle/>
          <a:p>
            <a:r>
              <a:rPr lang="zh-CN" altLang="en-US" dirty="0" smtClean="0">
                <a:cs typeface="+mn-cs"/>
                <a:sym typeface="+mn-lt"/>
              </a:rPr>
              <a:t>安全分析</a:t>
            </a:r>
            <a:r>
              <a:rPr lang="en-US" altLang="zh-CN" dirty="0" smtClean="0">
                <a:cs typeface="+mn-cs"/>
                <a:sym typeface="+mn-lt"/>
              </a:rPr>
              <a:t>-</a:t>
            </a:r>
            <a:r>
              <a:rPr lang="zh-CN" altLang="en-US" dirty="0">
                <a:cs typeface="+mn-cs"/>
                <a:sym typeface="+mn-lt"/>
              </a:rPr>
              <a:t>重保专项，多维场景化分析</a:t>
            </a:r>
          </a:p>
        </p:txBody>
      </p:sp>
      <p:grpSp>
        <p:nvGrpSpPr>
          <p:cNvPr id="46" name="组 63">
            <a:extLst>
              <a:ext uri="{FF2B5EF4-FFF2-40B4-BE49-F238E27FC236}">
                <a16:creationId xmlns:a16="http://schemas.microsoft.com/office/drawing/2014/main" id="{D331B277-C3EB-1142-921C-64CB7B7D7C24}"/>
              </a:ext>
            </a:extLst>
          </p:cNvPr>
          <p:cNvGrpSpPr/>
          <p:nvPr/>
        </p:nvGrpSpPr>
        <p:grpSpPr>
          <a:xfrm>
            <a:off x="496776" y="2416693"/>
            <a:ext cx="660428" cy="767486"/>
            <a:chOff x="4110073" y="4368047"/>
            <a:chExt cx="880570" cy="1023314"/>
          </a:xfrm>
        </p:grpSpPr>
        <p:grpSp>
          <p:nvGrpSpPr>
            <p:cNvPr id="47" name="组 35">
              <a:extLst>
                <a:ext uri="{FF2B5EF4-FFF2-40B4-BE49-F238E27FC236}">
                  <a16:creationId xmlns:a16="http://schemas.microsoft.com/office/drawing/2014/main" id="{3A9F2AB2-BBD5-4E48-8286-607031D40C2D}"/>
                </a:ext>
              </a:extLst>
            </p:cNvPr>
            <p:cNvGrpSpPr/>
            <p:nvPr/>
          </p:nvGrpSpPr>
          <p:grpSpPr>
            <a:xfrm>
              <a:off x="4208587" y="4368047"/>
              <a:ext cx="683543" cy="683543"/>
              <a:chOff x="4053852" y="4368047"/>
              <a:chExt cx="683543" cy="683543"/>
            </a:xfrm>
          </p:grpSpPr>
          <p:sp>
            <p:nvSpPr>
              <p:cNvPr id="49" name="椭圆 48">
                <a:extLst>
                  <a:ext uri="{FF2B5EF4-FFF2-40B4-BE49-F238E27FC236}">
                    <a16:creationId xmlns:a16="http://schemas.microsoft.com/office/drawing/2014/main" id="{DB32FF2B-8D53-1C4B-ADAC-61D58CA02A04}"/>
                  </a:ext>
                </a:extLst>
              </p:cNvPr>
              <p:cNvSpPr/>
              <p:nvPr/>
            </p:nvSpPr>
            <p:spPr>
              <a:xfrm>
                <a:off x="4053852" y="4368047"/>
                <a:ext cx="683543" cy="683543"/>
              </a:xfrm>
              <a:prstGeom prst="ellipse">
                <a:avLst/>
              </a:prstGeom>
              <a:solidFill>
                <a:schemeClr val="bg1"/>
              </a:solidFill>
              <a:ln w="12700">
                <a:solidFill>
                  <a:srgbClr val="10A588"/>
                </a:solidFill>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lIns="0" tIns="0" rIns="0" bIns="0" rtlCol="0" anchor="ctr">
                <a:noAutofit/>
              </a:bodyPr>
              <a:lstStyle/>
              <a:p>
                <a:pPr algn="ctr" defTabSz="685800"/>
                <a:endParaRPr kumimoji="1" lang="zh-CN" altLang="en-US" sz="900" dirty="0">
                  <a:solidFill>
                    <a:srgbClr val="10A588"/>
                  </a:solidFill>
                  <a:cs typeface="+mn-ea"/>
                  <a:sym typeface="+mn-lt"/>
                </a:endParaRPr>
              </a:p>
            </p:txBody>
          </p:sp>
          <p:pic>
            <p:nvPicPr>
              <p:cNvPr id="50" name="图片 49">
                <a:extLst>
                  <a:ext uri="{FF2B5EF4-FFF2-40B4-BE49-F238E27FC236}">
                    <a16:creationId xmlns:a16="http://schemas.microsoft.com/office/drawing/2014/main" id="{A8A1677A-334A-5C45-83FE-128822268206}"/>
                  </a:ext>
                </a:extLst>
              </p:cNvPr>
              <p:cNvPicPr>
                <a:picLocks noChangeAspect="1"/>
              </p:cNvPicPr>
              <p:nvPr/>
            </p:nvPicPr>
            <p:blipFill>
              <a:blip r:embed="rId3" cstate="email">
                <a:duotone>
                  <a:prstClr val="black"/>
                  <a:srgbClr val="10A588">
                    <a:tint val="45000"/>
                    <a:satMod val="400000"/>
                  </a:srgbClr>
                </a:duotone>
                <a:extLst>
                  <a:ext uri="{28A0092B-C50C-407E-A947-70E740481C1C}">
                    <a14:useLocalDpi xmlns:a14="http://schemas.microsoft.com/office/drawing/2010/main"/>
                  </a:ext>
                </a:extLst>
              </a:blip>
              <a:stretch>
                <a:fillRect/>
              </a:stretch>
            </p:blipFill>
            <p:spPr>
              <a:xfrm>
                <a:off x="4166295" y="4533722"/>
                <a:ext cx="532799" cy="344187"/>
              </a:xfrm>
              <a:prstGeom prst="rect">
                <a:avLst/>
              </a:prstGeom>
            </p:spPr>
          </p:pic>
        </p:grpSp>
        <p:sp>
          <p:nvSpPr>
            <p:cNvPr id="48" name="Shape 212">
              <a:extLst>
                <a:ext uri="{FF2B5EF4-FFF2-40B4-BE49-F238E27FC236}">
                  <a16:creationId xmlns:a16="http://schemas.microsoft.com/office/drawing/2014/main" id="{DEC4116A-1D9E-3C41-AAB6-7630138E0008}"/>
                </a:ext>
              </a:extLst>
            </p:cNvPr>
            <p:cNvSpPr/>
            <p:nvPr/>
          </p:nvSpPr>
          <p:spPr>
            <a:xfrm>
              <a:off x="4110073" y="5083584"/>
              <a:ext cx="880570" cy="30777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wrap="square" lIns="34289" rIns="34289">
              <a:noAutofit/>
            </a:bodyPr>
            <a:lstStyle/>
            <a:p>
              <a:pPr algn="ctr" defTabSz="685758">
                <a:spcBef>
                  <a:spcPts val="375"/>
                </a:spcBef>
                <a:buClr>
                  <a:srgbClr val="00A84B">
                    <a:lumMod val="60000"/>
                    <a:lumOff val="40000"/>
                  </a:srgbClr>
                </a:buClr>
                <a:buSzPct val="90000"/>
              </a:pPr>
              <a:r>
                <a:rPr lang="zh-CN" altLang="en-US" sz="1050" dirty="0">
                  <a:solidFill>
                    <a:srgbClr val="10A588"/>
                  </a:solidFill>
                  <a:cs typeface="+mn-ea"/>
                  <a:sym typeface="+mn-lt"/>
                </a:rPr>
                <a:t>网络流量</a:t>
              </a:r>
              <a:endParaRPr sz="1200" dirty="0">
                <a:solidFill>
                  <a:srgbClr val="10A588"/>
                </a:solidFill>
                <a:cs typeface="+mn-ea"/>
                <a:sym typeface="+mn-lt"/>
              </a:endParaRPr>
            </a:p>
          </p:txBody>
        </p:sp>
      </p:grpSp>
      <p:grpSp>
        <p:nvGrpSpPr>
          <p:cNvPr id="51" name="组 61">
            <a:extLst>
              <a:ext uri="{FF2B5EF4-FFF2-40B4-BE49-F238E27FC236}">
                <a16:creationId xmlns:a16="http://schemas.microsoft.com/office/drawing/2014/main" id="{F26F079A-FE22-3E45-88F9-605618E46EF7}"/>
              </a:ext>
            </a:extLst>
          </p:cNvPr>
          <p:cNvGrpSpPr/>
          <p:nvPr/>
        </p:nvGrpSpPr>
        <p:grpSpPr>
          <a:xfrm>
            <a:off x="496776" y="4015411"/>
            <a:ext cx="660428" cy="777419"/>
            <a:chOff x="2939705" y="3138436"/>
            <a:chExt cx="880570" cy="1036559"/>
          </a:xfrm>
        </p:grpSpPr>
        <p:grpSp>
          <p:nvGrpSpPr>
            <p:cNvPr id="52" name="组 38">
              <a:extLst>
                <a:ext uri="{FF2B5EF4-FFF2-40B4-BE49-F238E27FC236}">
                  <a16:creationId xmlns:a16="http://schemas.microsoft.com/office/drawing/2014/main" id="{7333D495-CD23-F54D-AFA3-AB6A1CFEC5E0}"/>
                </a:ext>
              </a:extLst>
            </p:cNvPr>
            <p:cNvGrpSpPr/>
            <p:nvPr/>
          </p:nvGrpSpPr>
          <p:grpSpPr>
            <a:xfrm>
              <a:off x="3038219" y="3138436"/>
              <a:ext cx="683543" cy="683543"/>
              <a:chOff x="3024522" y="3138436"/>
              <a:chExt cx="683543" cy="683543"/>
            </a:xfrm>
          </p:grpSpPr>
          <p:sp>
            <p:nvSpPr>
              <p:cNvPr id="54" name="椭圆 53">
                <a:extLst>
                  <a:ext uri="{FF2B5EF4-FFF2-40B4-BE49-F238E27FC236}">
                    <a16:creationId xmlns:a16="http://schemas.microsoft.com/office/drawing/2014/main" id="{75DF6F55-46D8-8D46-A59C-1DBFC543BE7A}"/>
                  </a:ext>
                </a:extLst>
              </p:cNvPr>
              <p:cNvSpPr/>
              <p:nvPr/>
            </p:nvSpPr>
            <p:spPr>
              <a:xfrm>
                <a:off x="3024522" y="3138436"/>
                <a:ext cx="683543" cy="683543"/>
              </a:xfrm>
              <a:prstGeom prst="ellipse">
                <a:avLst/>
              </a:prstGeom>
              <a:solidFill>
                <a:schemeClr val="bg1"/>
              </a:solidFill>
              <a:ln w="12700">
                <a:solidFill>
                  <a:srgbClr val="10A588"/>
                </a:solidFill>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lIns="0" tIns="0" rIns="0" bIns="0" rtlCol="0" anchor="ctr">
                <a:noAutofit/>
              </a:bodyPr>
              <a:lstStyle/>
              <a:p>
                <a:pPr algn="ctr" defTabSz="685800"/>
                <a:endParaRPr kumimoji="1" lang="zh-CN" altLang="en-US" sz="900" dirty="0">
                  <a:solidFill>
                    <a:srgbClr val="10A588"/>
                  </a:solidFill>
                  <a:cs typeface="+mn-ea"/>
                  <a:sym typeface="+mn-lt"/>
                </a:endParaRPr>
              </a:p>
            </p:txBody>
          </p:sp>
          <p:pic>
            <p:nvPicPr>
              <p:cNvPr id="55" name="图片 54">
                <a:extLst>
                  <a:ext uri="{FF2B5EF4-FFF2-40B4-BE49-F238E27FC236}">
                    <a16:creationId xmlns:a16="http://schemas.microsoft.com/office/drawing/2014/main" id="{CDC94375-67EB-014F-BC9A-383818CB200A}"/>
                  </a:ext>
                </a:extLst>
              </p:cNvPr>
              <p:cNvPicPr>
                <a:picLocks noChangeAspect="1"/>
              </p:cNvPicPr>
              <p:nvPr/>
            </p:nvPicPr>
            <p:blipFill>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171884" y="3260629"/>
                <a:ext cx="400300" cy="400300"/>
              </a:xfrm>
              <a:prstGeom prst="rect">
                <a:avLst/>
              </a:prstGeom>
            </p:spPr>
          </p:pic>
        </p:grpSp>
        <p:sp>
          <p:nvSpPr>
            <p:cNvPr id="53" name="Shape 212">
              <a:extLst>
                <a:ext uri="{FF2B5EF4-FFF2-40B4-BE49-F238E27FC236}">
                  <a16:creationId xmlns:a16="http://schemas.microsoft.com/office/drawing/2014/main" id="{CEAE23D9-EDDF-D64F-A52D-0F4D90FEBD1A}"/>
                </a:ext>
              </a:extLst>
            </p:cNvPr>
            <p:cNvSpPr/>
            <p:nvPr/>
          </p:nvSpPr>
          <p:spPr>
            <a:xfrm>
              <a:off x="2939705" y="3867218"/>
              <a:ext cx="880570" cy="30777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wrap="square" lIns="34289" rIns="34289">
              <a:noAutofit/>
            </a:bodyPr>
            <a:lstStyle/>
            <a:p>
              <a:pPr algn="ctr" defTabSz="685758">
                <a:spcBef>
                  <a:spcPts val="375"/>
                </a:spcBef>
                <a:buClr>
                  <a:srgbClr val="00A84B">
                    <a:lumMod val="60000"/>
                    <a:lumOff val="40000"/>
                  </a:srgbClr>
                </a:buClr>
                <a:buSzPct val="90000"/>
              </a:pPr>
              <a:r>
                <a:rPr lang="zh-CN" altLang="en-US" sz="1050" dirty="0">
                  <a:solidFill>
                    <a:srgbClr val="10A588"/>
                  </a:solidFill>
                  <a:cs typeface="+mn-ea"/>
                  <a:sym typeface="+mn-lt"/>
                </a:rPr>
                <a:t>行为</a:t>
              </a:r>
              <a:endParaRPr sz="1200" dirty="0">
                <a:solidFill>
                  <a:srgbClr val="10A588"/>
                </a:solidFill>
                <a:cs typeface="+mn-ea"/>
                <a:sym typeface="+mn-lt"/>
              </a:endParaRPr>
            </a:p>
          </p:txBody>
        </p:sp>
      </p:grpSp>
      <p:grpSp>
        <p:nvGrpSpPr>
          <p:cNvPr id="56" name="组 66">
            <a:extLst>
              <a:ext uri="{FF2B5EF4-FFF2-40B4-BE49-F238E27FC236}">
                <a16:creationId xmlns:a16="http://schemas.microsoft.com/office/drawing/2014/main" id="{4DD08D28-AE0E-5C4B-9E6F-6828190752E8}"/>
              </a:ext>
            </a:extLst>
          </p:cNvPr>
          <p:cNvGrpSpPr/>
          <p:nvPr/>
        </p:nvGrpSpPr>
        <p:grpSpPr>
          <a:xfrm>
            <a:off x="491894" y="3208174"/>
            <a:ext cx="660428" cy="785703"/>
            <a:chOff x="768933" y="4381952"/>
            <a:chExt cx="880570" cy="1047604"/>
          </a:xfrm>
        </p:grpSpPr>
        <p:grpSp>
          <p:nvGrpSpPr>
            <p:cNvPr id="57" name="组 40">
              <a:extLst>
                <a:ext uri="{FF2B5EF4-FFF2-40B4-BE49-F238E27FC236}">
                  <a16:creationId xmlns:a16="http://schemas.microsoft.com/office/drawing/2014/main" id="{F30D92E9-8DC7-2346-9031-B5C296379B1F}"/>
                </a:ext>
              </a:extLst>
            </p:cNvPr>
            <p:cNvGrpSpPr/>
            <p:nvPr/>
          </p:nvGrpSpPr>
          <p:grpSpPr>
            <a:xfrm>
              <a:off x="877474" y="4381952"/>
              <a:ext cx="683543" cy="683543"/>
              <a:chOff x="877474" y="4381952"/>
              <a:chExt cx="683543" cy="683543"/>
            </a:xfrm>
          </p:grpSpPr>
          <p:sp>
            <p:nvSpPr>
              <p:cNvPr id="59" name="椭圆 58">
                <a:extLst>
                  <a:ext uri="{FF2B5EF4-FFF2-40B4-BE49-F238E27FC236}">
                    <a16:creationId xmlns:a16="http://schemas.microsoft.com/office/drawing/2014/main" id="{A1776268-5AAD-984B-B84A-C190657CD37E}"/>
                  </a:ext>
                </a:extLst>
              </p:cNvPr>
              <p:cNvSpPr/>
              <p:nvPr/>
            </p:nvSpPr>
            <p:spPr>
              <a:xfrm>
                <a:off x="877474" y="4381952"/>
                <a:ext cx="683543" cy="683543"/>
              </a:xfrm>
              <a:prstGeom prst="ellipse">
                <a:avLst/>
              </a:prstGeom>
              <a:solidFill>
                <a:schemeClr val="bg1"/>
              </a:solidFill>
              <a:ln w="12700">
                <a:solidFill>
                  <a:srgbClr val="10A588"/>
                </a:solidFill>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lIns="0" tIns="0" rIns="0" bIns="0" rtlCol="0" anchor="ctr">
                <a:noAutofit/>
              </a:bodyPr>
              <a:lstStyle/>
              <a:p>
                <a:pPr algn="ctr" defTabSz="685800"/>
                <a:endParaRPr kumimoji="1" lang="zh-CN" altLang="en-US" sz="900" dirty="0">
                  <a:solidFill>
                    <a:srgbClr val="10A588"/>
                  </a:solidFill>
                  <a:cs typeface="+mn-ea"/>
                  <a:sym typeface="+mn-lt"/>
                </a:endParaRPr>
              </a:p>
            </p:txBody>
          </p:sp>
          <p:pic>
            <p:nvPicPr>
              <p:cNvPr id="60" name="图片 59">
                <a:extLst>
                  <a:ext uri="{FF2B5EF4-FFF2-40B4-BE49-F238E27FC236}">
                    <a16:creationId xmlns:a16="http://schemas.microsoft.com/office/drawing/2014/main" id="{6F05A020-546B-BE47-AE93-37545F6DDD5A}"/>
                  </a:ext>
                </a:extLst>
              </p:cNvPr>
              <p:cNvPicPr>
                <a:picLocks noChangeAspect="1"/>
              </p:cNvPicPr>
              <p:nvPr/>
            </p:nvPicPr>
            <p:blipFill>
              <a:blip r:embed="rId6" cstate="email">
                <a:duotone>
                  <a:prstClr val="black"/>
                  <a:srgbClr val="10A588">
                    <a:tint val="45000"/>
                    <a:satMod val="400000"/>
                  </a:srgbClr>
                </a:duotone>
                <a:extLst>
                  <a:ext uri="{28A0092B-C50C-407E-A947-70E740481C1C}">
                    <a14:useLocalDpi xmlns:a14="http://schemas.microsoft.com/office/drawing/2010/main"/>
                  </a:ext>
                </a:extLst>
              </a:blip>
              <a:stretch>
                <a:fillRect/>
              </a:stretch>
            </p:blipFill>
            <p:spPr>
              <a:xfrm>
                <a:off x="999080" y="4557616"/>
                <a:ext cx="440330" cy="440330"/>
              </a:xfrm>
              <a:prstGeom prst="rect">
                <a:avLst/>
              </a:prstGeom>
            </p:spPr>
          </p:pic>
        </p:grpSp>
        <p:sp>
          <p:nvSpPr>
            <p:cNvPr id="58" name="Shape 212">
              <a:extLst>
                <a:ext uri="{FF2B5EF4-FFF2-40B4-BE49-F238E27FC236}">
                  <a16:creationId xmlns:a16="http://schemas.microsoft.com/office/drawing/2014/main" id="{CF5DA1A7-EC6D-5146-B515-0547477F4428}"/>
                </a:ext>
              </a:extLst>
            </p:cNvPr>
            <p:cNvSpPr/>
            <p:nvPr/>
          </p:nvSpPr>
          <p:spPr>
            <a:xfrm>
              <a:off x="768933" y="5121779"/>
              <a:ext cx="880570" cy="30777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wrap="square" lIns="34289" rIns="34289">
              <a:noAutofit/>
            </a:bodyPr>
            <a:lstStyle/>
            <a:p>
              <a:pPr algn="ctr" defTabSz="685758">
                <a:spcBef>
                  <a:spcPts val="375"/>
                </a:spcBef>
                <a:buClr>
                  <a:srgbClr val="00A84B">
                    <a:lumMod val="60000"/>
                    <a:lumOff val="40000"/>
                  </a:srgbClr>
                </a:buClr>
                <a:buSzPct val="90000"/>
              </a:pPr>
              <a:r>
                <a:rPr lang="zh-CN" altLang="en-US" sz="1050" dirty="0">
                  <a:solidFill>
                    <a:srgbClr val="10A588"/>
                  </a:solidFill>
                  <a:cs typeface="+mn-ea"/>
                  <a:sym typeface="+mn-lt"/>
                </a:rPr>
                <a:t>情报</a:t>
              </a:r>
              <a:endParaRPr sz="1200" dirty="0">
                <a:solidFill>
                  <a:srgbClr val="10A588"/>
                </a:solidFill>
                <a:cs typeface="+mn-ea"/>
                <a:sym typeface="+mn-lt"/>
              </a:endParaRPr>
            </a:p>
          </p:txBody>
        </p:sp>
      </p:grpSp>
      <p:grpSp>
        <p:nvGrpSpPr>
          <p:cNvPr id="61" name="组合 60">
            <a:extLst>
              <a:ext uri="{FF2B5EF4-FFF2-40B4-BE49-F238E27FC236}">
                <a16:creationId xmlns:a16="http://schemas.microsoft.com/office/drawing/2014/main" id="{81607F2B-DA07-BB4E-84A6-AF5784330105}"/>
              </a:ext>
            </a:extLst>
          </p:cNvPr>
          <p:cNvGrpSpPr/>
          <p:nvPr/>
        </p:nvGrpSpPr>
        <p:grpSpPr>
          <a:xfrm>
            <a:off x="503397" y="1589300"/>
            <a:ext cx="660428" cy="788911"/>
            <a:chOff x="984455" y="3260127"/>
            <a:chExt cx="880570" cy="1051881"/>
          </a:xfrm>
        </p:grpSpPr>
        <p:sp>
          <p:nvSpPr>
            <p:cNvPr id="62" name="椭圆 61">
              <a:extLst>
                <a:ext uri="{FF2B5EF4-FFF2-40B4-BE49-F238E27FC236}">
                  <a16:creationId xmlns:a16="http://schemas.microsoft.com/office/drawing/2014/main" id="{5CD8220E-B1E5-7E4B-AB24-5F73CA5C7202}"/>
                </a:ext>
              </a:extLst>
            </p:cNvPr>
            <p:cNvSpPr/>
            <p:nvPr/>
          </p:nvSpPr>
          <p:spPr>
            <a:xfrm>
              <a:off x="1114699" y="3260127"/>
              <a:ext cx="683543" cy="683543"/>
            </a:xfrm>
            <a:prstGeom prst="ellipse">
              <a:avLst/>
            </a:prstGeom>
            <a:solidFill>
              <a:schemeClr val="bg1"/>
            </a:solidFill>
            <a:ln w="12700">
              <a:solidFill>
                <a:srgbClr val="10A588"/>
              </a:solidFill>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lIns="0" tIns="0" rIns="0" bIns="0" rtlCol="0" anchor="ctr">
              <a:noAutofit/>
            </a:bodyPr>
            <a:lstStyle/>
            <a:p>
              <a:pPr algn="ctr" defTabSz="685800"/>
              <a:endParaRPr kumimoji="1" lang="zh-CN" altLang="en-US" sz="900" dirty="0">
                <a:solidFill>
                  <a:srgbClr val="595959"/>
                </a:solidFill>
                <a:cs typeface="+mn-ea"/>
                <a:sym typeface="+mn-lt"/>
              </a:endParaRPr>
            </a:p>
          </p:txBody>
        </p:sp>
        <p:grpSp>
          <p:nvGrpSpPr>
            <p:cNvPr id="63" name="组合 62">
              <a:extLst>
                <a:ext uri="{FF2B5EF4-FFF2-40B4-BE49-F238E27FC236}">
                  <a16:creationId xmlns:a16="http://schemas.microsoft.com/office/drawing/2014/main" id="{3D227683-4637-1746-BCDA-F0C81B8EF923}"/>
                </a:ext>
              </a:extLst>
            </p:cNvPr>
            <p:cNvGrpSpPr/>
            <p:nvPr/>
          </p:nvGrpSpPr>
          <p:grpSpPr>
            <a:xfrm>
              <a:off x="984455" y="3396264"/>
              <a:ext cx="880570" cy="915744"/>
              <a:chOff x="972975" y="3383470"/>
              <a:chExt cx="880570" cy="915744"/>
            </a:xfrm>
          </p:grpSpPr>
          <p:sp>
            <p:nvSpPr>
              <p:cNvPr id="64" name="Shape 212">
                <a:extLst>
                  <a:ext uri="{FF2B5EF4-FFF2-40B4-BE49-F238E27FC236}">
                    <a16:creationId xmlns:a16="http://schemas.microsoft.com/office/drawing/2014/main" id="{C51878BD-40C4-1441-8F1F-E5F038519023}"/>
                  </a:ext>
                </a:extLst>
              </p:cNvPr>
              <p:cNvSpPr/>
              <p:nvPr/>
            </p:nvSpPr>
            <p:spPr>
              <a:xfrm>
                <a:off x="972975" y="3991437"/>
                <a:ext cx="880570" cy="30777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wrap="square" lIns="34289" rIns="34289">
                <a:noAutofit/>
              </a:bodyPr>
              <a:lstStyle/>
              <a:p>
                <a:pPr algn="ctr" defTabSz="685758">
                  <a:spcBef>
                    <a:spcPts val="375"/>
                  </a:spcBef>
                  <a:buClr>
                    <a:srgbClr val="00A84B">
                      <a:lumMod val="60000"/>
                      <a:lumOff val="40000"/>
                    </a:srgbClr>
                  </a:buClr>
                  <a:buSzPct val="90000"/>
                </a:pPr>
                <a:r>
                  <a:rPr lang="zh-CN" altLang="en-US" sz="1050" dirty="0">
                    <a:solidFill>
                      <a:srgbClr val="10A588"/>
                    </a:solidFill>
                    <a:cs typeface="+mn-ea"/>
                    <a:sym typeface="+mn-lt"/>
                  </a:rPr>
                  <a:t>系统</a:t>
                </a:r>
                <a:endParaRPr sz="1200" dirty="0">
                  <a:solidFill>
                    <a:srgbClr val="10A588"/>
                  </a:solidFill>
                  <a:cs typeface="+mn-ea"/>
                  <a:sym typeface="+mn-lt"/>
                </a:endParaRPr>
              </a:p>
            </p:txBody>
          </p:sp>
          <p:pic>
            <p:nvPicPr>
              <p:cNvPr id="65" name="图形 44" descr="显示器">
                <a:extLst>
                  <a:ext uri="{FF2B5EF4-FFF2-40B4-BE49-F238E27FC236}">
                    <a16:creationId xmlns:a16="http://schemas.microsoft.com/office/drawing/2014/main" id="{4FDE65A0-F942-D44C-8533-AE12A565530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218046" y="3383470"/>
                <a:ext cx="474306" cy="474306"/>
              </a:xfrm>
              <a:prstGeom prst="rect">
                <a:avLst/>
              </a:prstGeom>
            </p:spPr>
          </p:pic>
        </p:grpSp>
      </p:grpSp>
      <p:grpSp>
        <p:nvGrpSpPr>
          <p:cNvPr id="66" name="组合 65">
            <a:extLst>
              <a:ext uri="{FF2B5EF4-FFF2-40B4-BE49-F238E27FC236}">
                <a16:creationId xmlns:a16="http://schemas.microsoft.com/office/drawing/2014/main" id="{6D562B7C-FC96-5D41-9ADE-3FD5DF2469DC}"/>
              </a:ext>
            </a:extLst>
          </p:cNvPr>
          <p:cNvGrpSpPr/>
          <p:nvPr/>
        </p:nvGrpSpPr>
        <p:grpSpPr>
          <a:xfrm>
            <a:off x="503397" y="816380"/>
            <a:ext cx="660428" cy="756677"/>
            <a:chOff x="356083" y="3841884"/>
            <a:chExt cx="880570" cy="1008903"/>
          </a:xfrm>
        </p:grpSpPr>
        <p:grpSp>
          <p:nvGrpSpPr>
            <p:cNvPr id="67" name="组 67">
              <a:extLst>
                <a:ext uri="{FF2B5EF4-FFF2-40B4-BE49-F238E27FC236}">
                  <a16:creationId xmlns:a16="http://schemas.microsoft.com/office/drawing/2014/main" id="{B70ADC2D-09BA-C94D-A2DE-848DC73114C3}"/>
                </a:ext>
              </a:extLst>
            </p:cNvPr>
            <p:cNvGrpSpPr/>
            <p:nvPr/>
          </p:nvGrpSpPr>
          <p:grpSpPr>
            <a:xfrm>
              <a:off x="356083" y="3841884"/>
              <a:ext cx="880570" cy="1008903"/>
              <a:chOff x="667395" y="3249980"/>
              <a:chExt cx="880570" cy="1008903"/>
            </a:xfrm>
          </p:grpSpPr>
          <p:sp>
            <p:nvSpPr>
              <p:cNvPr id="69" name="椭圆 68">
                <a:extLst>
                  <a:ext uri="{FF2B5EF4-FFF2-40B4-BE49-F238E27FC236}">
                    <a16:creationId xmlns:a16="http://schemas.microsoft.com/office/drawing/2014/main" id="{FFA637E2-DDC4-624A-A124-BD19160B7FFD}"/>
                  </a:ext>
                </a:extLst>
              </p:cNvPr>
              <p:cNvSpPr/>
              <p:nvPr/>
            </p:nvSpPr>
            <p:spPr>
              <a:xfrm>
                <a:off x="798977" y="3249980"/>
                <a:ext cx="683543" cy="683543"/>
              </a:xfrm>
              <a:prstGeom prst="ellipse">
                <a:avLst/>
              </a:prstGeom>
              <a:solidFill>
                <a:schemeClr val="bg1"/>
              </a:solidFill>
              <a:ln w="12700">
                <a:solidFill>
                  <a:srgbClr val="10A588"/>
                </a:solidFill>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lIns="0" tIns="0" rIns="0" bIns="0" rtlCol="0" anchor="ctr">
                <a:noAutofit/>
              </a:bodyPr>
              <a:lstStyle/>
              <a:p>
                <a:pPr algn="ctr" defTabSz="685800"/>
                <a:endParaRPr kumimoji="1" lang="zh-CN" altLang="en-US" sz="900" dirty="0">
                  <a:solidFill>
                    <a:srgbClr val="10A588"/>
                  </a:solidFill>
                  <a:cs typeface="+mn-ea"/>
                  <a:sym typeface="+mn-lt"/>
                </a:endParaRPr>
              </a:p>
            </p:txBody>
          </p:sp>
          <p:sp>
            <p:nvSpPr>
              <p:cNvPr id="70" name="Shape 212">
                <a:extLst>
                  <a:ext uri="{FF2B5EF4-FFF2-40B4-BE49-F238E27FC236}">
                    <a16:creationId xmlns:a16="http://schemas.microsoft.com/office/drawing/2014/main" id="{D9CC904F-9A8C-D840-8F43-24C8B3C05FA5}"/>
                  </a:ext>
                </a:extLst>
              </p:cNvPr>
              <p:cNvSpPr/>
              <p:nvPr/>
            </p:nvSpPr>
            <p:spPr>
              <a:xfrm>
                <a:off x="667395" y="3951106"/>
                <a:ext cx="880570" cy="30777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ma14="http://schemas.microsoft.com/office/mac/drawingml/2011/main" val="1"/>
                </a:ext>
              </a:extLst>
            </p:spPr>
            <p:txBody>
              <a:bodyPr wrap="square" lIns="34289" rIns="34289">
                <a:noAutofit/>
              </a:bodyPr>
              <a:lstStyle/>
              <a:p>
                <a:pPr algn="ctr" defTabSz="685758">
                  <a:spcBef>
                    <a:spcPts val="375"/>
                  </a:spcBef>
                  <a:buClr>
                    <a:srgbClr val="00A84B">
                      <a:lumMod val="60000"/>
                      <a:lumOff val="40000"/>
                    </a:srgbClr>
                  </a:buClr>
                  <a:buSzPct val="90000"/>
                </a:pPr>
                <a:r>
                  <a:rPr lang="zh-CN" altLang="en-US" sz="1050" dirty="0">
                    <a:solidFill>
                      <a:srgbClr val="10A588"/>
                    </a:solidFill>
                    <a:cs typeface="+mn-ea"/>
                    <a:sym typeface="+mn-lt"/>
                  </a:rPr>
                  <a:t>设备</a:t>
                </a:r>
                <a:endParaRPr sz="1050" dirty="0">
                  <a:solidFill>
                    <a:srgbClr val="10A588"/>
                  </a:solidFill>
                  <a:cs typeface="+mn-ea"/>
                  <a:sym typeface="+mn-lt"/>
                </a:endParaRPr>
              </a:p>
            </p:txBody>
          </p:sp>
        </p:grpSp>
        <p:pic>
          <p:nvPicPr>
            <p:cNvPr id="68" name="图形 45" descr="服务器">
              <a:extLst>
                <a:ext uri="{FF2B5EF4-FFF2-40B4-BE49-F238E27FC236}">
                  <a16:creationId xmlns:a16="http://schemas.microsoft.com/office/drawing/2014/main" id="{7B5D8F48-FF31-F340-BEC4-078D57E92A7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93131" y="3949699"/>
              <a:ext cx="467911" cy="467911"/>
            </a:xfrm>
            <a:prstGeom prst="rect">
              <a:avLst/>
            </a:prstGeom>
          </p:spPr>
        </p:pic>
      </p:grpSp>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13235" y="1186036"/>
            <a:ext cx="4740936" cy="3196601"/>
          </a:xfrm>
          <a:prstGeom prst="rect">
            <a:avLst/>
          </a:prstGeom>
        </p:spPr>
      </p:pic>
      <p:sp>
        <p:nvSpPr>
          <p:cNvPr id="90" name="文本框 89"/>
          <p:cNvSpPr txBox="1"/>
          <p:nvPr/>
        </p:nvSpPr>
        <p:spPr>
          <a:xfrm>
            <a:off x="2013638" y="709854"/>
            <a:ext cx="5655049" cy="336374"/>
          </a:xfrm>
          <a:prstGeom prst="rect">
            <a:avLst/>
          </a:prstGeom>
          <a:noFill/>
        </p:spPr>
        <p:txBody>
          <a:bodyPr wrap="square" rtlCol="0">
            <a:spAutoFit/>
          </a:bodyPr>
          <a:lstStyle/>
          <a:p>
            <a:pPr defTabSz="685800">
              <a:lnSpc>
                <a:spcPct val="150000"/>
              </a:lnSpc>
            </a:pPr>
            <a:r>
              <a:rPr lang="zh-CN" altLang="en-US" sz="1200" dirty="0">
                <a:solidFill>
                  <a:prstClr val="black"/>
                </a:solidFill>
                <a:cs typeface="+mn-ea"/>
                <a:sym typeface="+mn-lt"/>
              </a:rPr>
              <a:t>多维的攻击线索与威胁分析，发现更多场景的潜在威胁，提升安全分析效率。</a:t>
            </a:r>
          </a:p>
        </p:txBody>
      </p:sp>
      <p:sp>
        <p:nvSpPr>
          <p:cNvPr id="38" name="文本框 37">
            <a:extLst>
              <a:ext uri="{FF2B5EF4-FFF2-40B4-BE49-F238E27FC236}">
                <a16:creationId xmlns:a16="http://schemas.microsoft.com/office/drawing/2014/main" id="{06C94B91-4D70-4478-8E5B-242AEABB9A7F}"/>
              </a:ext>
            </a:extLst>
          </p:cNvPr>
          <p:cNvSpPr txBox="1">
            <a:spLocks/>
          </p:cNvSpPr>
          <p:nvPr/>
        </p:nvSpPr>
        <p:spPr>
          <a:xfrm>
            <a:off x="2013638" y="1209384"/>
            <a:ext cx="1806319"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①威胁情报命中场景</a:t>
            </a:r>
          </a:p>
        </p:txBody>
      </p:sp>
      <p:sp>
        <p:nvSpPr>
          <p:cNvPr id="39" name="文本框 38">
            <a:extLst>
              <a:ext uri="{FF2B5EF4-FFF2-40B4-BE49-F238E27FC236}">
                <a16:creationId xmlns:a16="http://schemas.microsoft.com/office/drawing/2014/main" id="{DC0F7D99-7FA0-43E1-B715-A713BEA845D6}"/>
              </a:ext>
            </a:extLst>
          </p:cNvPr>
          <p:cNvSpPr txBox="1">
            <a:spLocks/>
          </p:cNvSpPr>
          <p:nvPr/>
        </p:nvSpPr>
        <p:spPr>
          <a:xfrm>
            <a:off x="2013638" y="1539275"/>
            <a:ext cx="1806319"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②勒索病毒专项分析场景</a:t>
            </a:r>
          </a:p>
        </p:txBody>
      </p:sp>
      <p:sp>
        <p:nvSpPr>
          <p:cNvPr id="40" name="文本框 39">
            <a:extLst>
              <a:ext uri="{FF2B5EF4-FFF2-40B4-BE49-F238E27FC236}">
                <a16:creationId xmlns:a16="http://schemas.microsoft.com/office/drawing/2014/main" id="{F7B5C780-B3B2-4498-8F3B-AF182BA377AC}"/>
              </a:ext>
            </a:extLst>
          </p:cNvPr>
          <p:cNvSpPr txBox="1">
            <a:spLocks/>
          </p:cNvSpPr>
          <p:nvPr/>
        </p:nvSpPr>
        <p:spPr>
          <a:xfrm>
            <a:off x="2013638" y="1869166"/>
            <a:ext cx="1806319"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③挖矿木马专项分析场景</a:t>
            </a:r>
          </a:p>
        </p:txBody>
      </p:sp>
      <p:sp>
        <p:nvSpPr>
          <p:cNvPr id="41" name="文本框 40">
            <a:extLst>
              <a:ext uri="{FF2B5EF4-FFF2-40B4-BE49-F238E27FC236}">
                <a16:creationId xmlns:a16="http://schemas.microsoft.com/office/drawing/2014/main" id="{88E54CDD-020E-461A-B511-7E78B936C699}"/>
              </a:ext>
            </a:extLst>
          </p:cNvPr>
          <p:cNvSpPr txBox="1">
            <a:spLocks/>
          </p:cNvSpPr>
          <p:nvPr/>
        </p:nvSpPr>
        <p:spPr>
          <a:xfrm>
            <a:off x="2013638" y="2199057"/>
            <a:ext cx="1806319"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④</a:t>
            </a:r>
            <a:r>
              <a:rPr lang="en-US" altLang="zh-CN" sz="900" b="1" dirty="0" err="1">
                <a:solidFill>
                  <a:schemeClr val="bg1"/>
                </a:solidFill>
                <a:cs typeface="+mn-ea"/>
                <a:sym typeface="+mn-lt"/>
              </a:rPr>
              <a:t>Webshell</a:t>
            </a:r>
            <a:r>
              <a:rPr lang="zh-CN" altLang="en-US" sz="900" b="1" dirty="0">
                <a:solidFill>
                  <a:schemeClr val="bg1"/>
                </a:solidFill>
                <a:cs typeface="+mn-ea"/>
                <a:sym typeface="+mn-lt"/>
              </a:rPr>
              <a:t>植入专项分析场景</a:t>
            </a:r>
          </a:p>
        </p:txBody>
      </p:sp>
      <p:sp>
        <p:nvSpPr>
          <p:cNvPr id="42" name="文本框 41">
            <a:extLst>
              <a:ext uri="{FF2B5EF4-FFF2-40B4-BE49-F238E27FC236}">
                <a16:creationId xmlns:a16="http://schemas.microsoft.com/office/drawing/2014/main" id="{4BA68D08-BCFA-4D79-A011-A0DF5463A5FB}"/>
              </a:ext>
            </a:extLst>
          </p:cNvPr>
          <p:cNvSpPr txBox="1">
            <a:spLocks/>
          </p:cNvSpPr>
          <p:nvPr/>
        </p:nvSpPr>
        <p:spPr>
          <a:xfrm>
            <a:off x="2013638" y="2528948"/>
            <a:ext cx="1799698"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⑤漏洞利用专项分析场景</a:t>
            </a:r>
          </a:p>
        </p:txBody>
      </p:sp>
      <p:sp>
        <p:nvSpPr>
          <p:cNvPr id="43" name="文本框 42">
            <a:extLst>
              <a:ext uri="{FF2B5EF4-FFF2-40B4-BE49-F238E27FC236}">
                <a16:creationId xmlns:a16="http://schemas.microsoft.com/office/drawing/2014/main" id="{C2A5D279-39F5-4752-86FE-B11DB9F39759}"/>
              </a:ext>
            </a:extLst>
          </p:cNvPr>
          <p:cNvSpPr txBox="1">
            <a:spLocks/>
          </p:cNvSpPr>
          <p:nvPr/>
        </p:nvSpPr>
        <p:spPr>
          <a:xfrm>
            <a:off x="2013638" y="2858839"/>
            <a:ext cx="1799698"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⑥隐蔽隧道通信分析场景</a:t>
            </a:r>
          </a:p>
        </p:txBody>
      </p:sp>
      <p:sp>
        <p:nvSpPr>
          <p:cNvPr id="44" name="文本框 43">
            <a:extLst>
              <a:ext uri="{FF2B5EF4-FFF2-40B4-BE49-F238E27FC236}">
                <a16:creationId xmlns:a16="http://schemas.microsoft.com/office/drawing/2014/main" id="{61F5DCF3-0CDF-4C73-B296-8716BF2D62A6}"/>
              </a:ext>
            </a:extLst>
          </p:cNvPr>
          <p:cNvSpPr txBox="1">
            <a:spLocks/>
          </p:cNvSpPr>
          <p:nvPr/>
        </p:nvSpPr>
        <p:spPr>
          <a:xfrm>
            <a:off x="2013638" y="3188730"/>
            <a:ext cx="1799698" cy="264279"/>
          </a:xfrm>
          <a:prstGeom prst="roundRect">
            <a:avLst/>
          </a:prstGeom>
          <a:solidFill>
            <a:srgbClr val="00AB7A"/>
          </a:solidFill>
        </p:spPr>
        <p:txBody>
          <a:bodyPr wrap="square" rtlCol="0">
            <a:noAutofit/>
          </a:bodyPr>
          <a:lstStyle/>
          <a:p>
            <a:r>
              <a:rPr lang="zh-CN" altLang="en-US" sz="900" b="1" dirty="0">
                <a:solidFill>
                  <a:schemeClr val="bg1"/>
                </a:solidFill>
                <a:cs typeface="+mn-ea"/>
                <a:sym typeface="+mn-lt"/>
              </a:rPr>
              <a:t>⑦通用</a:t>
            </a:r>
            <a:r>
              <a:rPr lang="en-US" altLang="zh-CN" sz="900" b="1" dirty="0">
                <a:solidFill>
                  <a:schemeClr val="bg1"/>
                </a:solidFill>
                <a:cs typeface="+mn-ea"/>
                <a:sym typeface="+mn-lt"/>
              </a:rPr>
              <a:t>Web</a:t>
            </a:r>
            <a:r>
              <a:rPr lang="zh-CN" altLang="en-US" sz="900" b="1" dirty="0">
                <a:solidFill>
                  <a:schemeClr val="bg1"/>
                </a:solidFill>
                <a:cs typeface="+mn-ea"/>
                <a:sym typeface="+mn-lt"/>
              </a:rPr>
              <a:t>攻击分析场景</a:t>
            </a:r>
          </a:p>
        </p:txBody>
      </p:sp>
      <p:sp>
        <p:nvSpPr>
          <p:cNvPr id="45" name="文本框 44">
            <a:extLst>
              <a:ext uri="{FF2B5EF4-FFF2-40B4-BE49-F238E27FC236}">
                <a16:creationId xmlns:a16="http://schemas.microsoft.com/office/drawing/2014/main" id="{EED2832A-CE6A-457D-9A23-4770ABB406CF}"/>
              </a:ext>
            </a:extLst>
          </p:cNvPr>
          <p:cNvSpPr txBox="1">
            <a:spLocks/>
          </p:cNvSpPr>
          <p:nvPr/>
        </p:nvSpPr>
        <p:spPr>
          <a:xfrm>
            <a:off x="2013638" y="3527511"/>
            <a:ext cx="1799698"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⑧账号爆破专项分析场景</a:t>
            </a:r>
          </a:p>
        </p:txBody>
      </p:sp>
      <p:sp>
        <p:nvSpPr>
          <p:cNvPr id="72" name="文本框 71">
            <a:extLst>
              <a:ext uri="{FF2B5EF4-FFF2-40B4-BE49-F238E27FC236}">
                <a16:creationId xmlns:a16="http://schemas.microsoft.com/office/drawing/2014/main" id="{9788F1D3-091B-4B03-BE6C-1D09CAF91EF7}"/>
              </a:ext>
            </a:extLst>
          </p:cNvPr>
          <p:cNvSpPr txBox="1">
            <a:spLocks/>
          </p:cNvSpPr>
          <p:nvPr/>
        </p:nvSpPr>
        <p:spPr>
          <a:xfrm>
            <a:off x="2013638" y="3857402"/>
            <a:ext cx="1799698"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⑨弱口令专项分析场景</a:t>
            </a:r>
          </a:p>
        </p:txBody>
      </p:sp>
      <p:sp>
        <p:nvSpPr>
          <p:cNvPr id="73" name="文本框 72">
            <a:extLst>
              <a:ext uri="{FF2B5EF4-FFF2-40B4-BE49-F238E27FC236}">
                <a16:creationId xmlns:a16="http://schemas.microsoft.com/office/drawing/2014/main" id="{C971C8E6-3A1C-4F2F-8D29-8E7DB52ED936}"/>
              </a:ext>
            </a:extLst>
          </p:cNvPr>
          <p:cNvSpPr txBox="1">
            <a:spLocks/>
          </p:cNvSpPr>
          <p:nvPr/>
        </p:nvSpPr>
        <p:spPr>
          <a:xfrm>
            <a:off x="2013638" y="4187292"/>
            <a:ext cx="1799698" cy="255389"/>
          </a:xfrm>
          <a:prstGeom prst="roundRect">
            <a:avLst/>
          </a:prstGeom>
          <a:solidFill>
            <a:srgbClr val="00AB7A"/>
          </a:solidFill>
        </p:spPr>
        <p:txBody>
          <a:bodyPr wrap="square" rtlCol="0">
            <a:spAutoFit/>
          </a:bodyPr>
          <a:lstStyle/>
          <a:p>
            <a:r>
              <a:rPr lang="zh-CN" altLang="en-US" sz="900" b="1" dirty="0">
                <a:solidFill>
                  <a:schemeClr val="bg1"/>
                </a:solidFill>
                <a:cs typeface="+mn-ea"/>
                <a:sym typeface="+mn-lt"/>
              </a:rPr>
              <a:t>⑩邮件威胁专项分析场景</a:t>
            </a:r>
          </a:p>
        </p:txBody>
      </p:sp>
      <p:sp>
        <p:nvSpPr>
          <p:cNvPr id="76" name="右箭头 70">
            <a:extLst>
              <a:ext uri="{FF2B5EF4-FFF2-40B4-BE49-F238E27FC236}">
                <a16:creationId xmlns:a16="http://schemas.microsoft.com/office/drawing/2014/main" id="{1B1652CE-4F17-4C8F-A849-67451C5C46CE}"/>
              </a:ext>
            </a:extLst>
          </p:cNvPr>
          <p:cNvSpPr/>
          <p:nvPr/>
        </p:nvSpPr>
        <p:spPr>
          <a:xfrm>
            <a:off x="3824839" y="2057738"/>
            <a:ext cx="348405" cy="1461767"/>
          </a:xfrm>
          <a:prstGeom prst="rightArrow">
            <a:avLst>
              <a:gd name="adj1" fmla="val 50000"/>
              <a:gd name="adj2" fmla="val 100000"/>
            </a:avLst>
          </a:prstGeom>
          <a:gradFill flip="none" rotWithShape="1">
            <a:gsLst>
              <a:gs pos="0">
                <a:srgbClr val="A2D4F1">
                  <a:alpha val="0"/>
                </a:srgbClr>
              </a:gs>
              <a:gs pos="77000">
                <a:srgbClr val="10CF9B"/>
              </a:gs>
              <a:gs pos="14000">
                <a:srgbClr val="A2D4F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cs typeface="+mn-ea"/>
              <a:sym typeface="+mn-lt"/>
            </a:endParaRPr>
          </a:p>
        </p:txBody>
      </p:sp>
      <p:sp>
        <p:nvSpPr>
          <p:cNvPr id="2" name="左大括号 1">
            <a:extLst>
              <a:ext uri="{FF2B5EF4-FFF2-40B4-BE49-F238E27FC236}">
                <a16:creationId xmlns:a16="http://schemas.microsoft.com/office/drawing/2014/main" id="{D00F5D7F-733C-464F-A678-300AAB22AD0C}"/>
              </a:ext>
            </a:extLst>
          </p:cNvPr>
          <p:cNvSpPr/>
          <p:nvPr/>
        </p:nvSpPr>
        <p:spPr>
          <a:xfrm>
            <a:off x="1677838" y="1256559"/>
            <a:ext cx="280327" cy="3186122"/>
          </a:xfrm>
          <a:prstGeom prst="leftBrace">
            <a:avLst/>
          </a:prstGeom>
          <a:ln w="6350">
            <a:solidFill>
              <a:srgbClr val="03AC7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cs typeface="+mn-ea"/>
              <a:sym typeface="+mn-lt"/>
            </a:endParaRPr>
          </a:p>
        </p:txBody>
      </p:sp>
      <p:sp>
        <p:nvSpPr>
          <p:cNvPr id="77" name="文本框 76">
            <a:extLst>
              <a:ext uri="{FF2B5EF4-FFF2-40B4-BE49-F238E27FC236}">
                <a16:creationId xmlns:a16="http://schemas.microsoft.com/office/drawing/2014/main" id="{58575052-8017-43A3-B86D-C0703DDD0CBE}"/>
              </a:ext>
            </a:extLst>
          </p:cNvPr>
          <p:cNvSpPr txBox="1"/>
          <p:nvPr/>
        </p:nvSpPr>
        <p:spPr>
          <a:xfrm>
            <a:off x="1467087" y="2166982"/>
            <a:ext cx="273820" cy="1474373"/>
          </a:xfrm>
          <a:prstGeom prst="rect">
            <a:avLst/>
          </a:prstGeom>
          <a:ln w="12700">
            <a:miter lim="400000"/>
          </a:ln>
        </p:spPr>
        <p:txBody>
          <a:bodyPr wrap="square" lIns="34289" rIns="34289">
            <a:noAutofit/>
          </a:bodyPr>
          <a:lstStyle>
            <a:defPPr>
              <a:defRPr lang="zh-CN"/>
            </a:defPPr>
            <a:lvl1pPr algn="ctr" defTabSz="685758">
              <a:spcBef>
                <a:spcPts val="375"/>
              </a:spcBef>
              <a:buClr>
                <a:srgbClr val="00A84B">
                  <a:lumMod val="60000"/>
                  <a:lumOff val="40000"/>
                </a:srgbClr>
              </a:buClr>
              <a:buSzPct val="90000"/>
              <a:defRPr sz="1050">
                <a:solidFill>
                  <a:srgbClr val="10A588"/>
                </a:solidFill>
                <a:latin typeface="微软雅黑 Light"/>
                <a:ea typeface="微软雅黑 Light"/>
                <a:cs typeface="Noto Sans S Chinese Light" charset="-122"/>
              </a:defRPr>
            </a:lvl1pPr>
          </a:lstStyle>
          <a:p>
            <a:r>
              <a:rPr lang="zh-CN" altLang="en-US" b="1" dirty="0">
                <a:latin typeface="+mn-lt"/>
                <a:ea typeface="+mn-ea"/>
                <a:cs typeface="+mn-ea"/>
                <a:sym typeface="+mn-lt"/>
              </a:rPr>
              <a:t>提供专项分析场景</a:t>
            </a:r>
          </a:p>
        </p:txBody>
      </p:sp>
      <p:sp>
        <p:nvSpPr>
          <p:cNvPr id="71" name="右箭头 70">
            <a:extLst>
              <a:ext uri="{FF2B5EF4-FFF2-40B4-BE49-F238E27FC236}">
                <a16:creationId xmlns:a16="http://schemas.microsoft.com/office/drawing/2014/main" id="{A9C9513A-3522-41EE-8508-08945E0455A5}"/>
              </a:ext>
            </a:extLst>
          </p:cNvPr>
          <p:cNvSpPr/>
          <p:nvPr/>
        </p:nvSpPr>
        <p:spPr>
          <a:xfrm>
            <a:off x="1180247" y="2101957"/>
            <a:ext cx="348405" cy="1461767"/>
          </a:xfrm>
          <a:prstGeom prst="rightArrow">
            <a:avLst>
              <a:gd name="adj1" fmla="val 50000"/>
              <a:gd name="adj2" fmla="val 100000"/>
            </a:avLst>
          </a:prstGeom>
          <a:gradFill flip="none" rotWithShape="1">
            <a:gsLst>
              <a:gs pos="0">
                <a:srgbClr val="A2D4F1">
                  <a:alpha val="0"/>
                </a:srgbClr>
              </a:gs>
              <a:gs pos="77000">
                <a:srgbClr val="10CF9B"/>
              </a:gs>
              <a:gs pos="14000">
                <a:srgbClr val="A2D4F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cs typeface="+mn-ea"/>
              <a:sym typeface="+mn-lt"/>
            </a:endParaRPr>
          </a:p>
        </p:txBody>
      </p:sp>
      <p:sp>
        <p:nvSpPr>
          <p:cNvPr id="74" name="文本框 73">
            <a:extLst>
              <a:ext uri="{FF2B5EF4-FFF2-40B4-BE49-F238E27FC236}">
                <a16:creationId xmlns:a16="http://schemas.microsoft.com/office/drawing/2014/main" id="{16B07E59-0F3B-4C4D-97CD-52B9157C6536}"/>
              </a:ext>
            </a:extLst>
          </p:cNvPr>
          <p:cNvSpPr txBox="1"/>
          <p:nvPr/>
        </p:nvSpPr>
        <p:spPr>
          <a:xfrm>
            <a:off x="1740907" y="4517182"/>
            <a:ext cx="6798717" cy="336374"/>
          </a:xfrm>
          <a:prstGeom prst="rect">
            <a:avLst/>
          </a:prstGeom>
          <a:noFill/>
        </p:spPr>
        <p:txBody>
          <a:bodyPr wrap="square" rtlCol="0">
            <a:spAutoFit/>
          </a:bodyPr>
          <a:lstStyle/>
          <a:p>
            <a:pPr defTabSz="685800">
              <a:lnSpc>
                <a:spcPct val="150000"/>
              </a:lnSpc>
            </a:pPr>
            <a:r>
              <a:rPr lang="zh-CN" altLang="en-US" sz="1200" dirty="0">
                <a:solidFill>
                  <a:prstClr val="black"/>
                </a:solidFill>
                <a:cs typeface="+mn-ea"/>
                <a:sym typeface="+mn-lt"/>
              </a:rPr>
              <a:t>提供面向当前主流常见攻击的专项分析场景，关联内网受攻击资产，提供溯源和响应机制。</a:t>
            </a:r>
          </a:p>
        </p:txBody>
      </p:sp>
      <p:sp>
        <p:nvSpPr>
          <p:cNvPr id="4" name="灯片编号占位符 1">
            <a:extLst>
              <a:ext uri="{FF2B5EF4-FFF2-40B4-BE49-F238E27FC236}">
                <a16:creationId xmlns:a16="http://schemas.microsoft.com/office/drawing/2014/main" id="{241F4D56-80CA-ED5B-EBB8-B94D14806074}"/>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26</a:t>
            </a:fld>
            <a:endParaRPr lang="zh-CN" altLang="en-US" dirty="0"/>
          </a:p>
        </p:txBody>
      </p:sp>
      <p:graphicFrame>
        <p:nvGraphicFramePr>
          <p:cNvPr id="5" name="图示 4">
            <a:extLst>
              <a:ext uri="{FF2B5EF4-FFF2-40B4-BE49-F238E27FC236}">
                <a16:creationId xmlns:a16="http://schemas.microsoft.com/office/drawing/2014/main" id="{26922609-C3DA-7C8B-169C-7A304533DDB0}"/>
              </a:ext>
            </a:extLst>
          </p:cNvPr>
          <p:cNvGraphicFramePr/>
          <p:nvPr>
            <p:extLst>
              <p:ext uri="{D42A27DB-BD31-4B8C-83A1-F6EECF244321}">
                <p14:modId xmlns:p14="http://schemas.microsoft.com/office/powerpoint/2010/main" val="4234502871"/>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6" name="直接连接符 40">
            <a:extLst>
              <a:ext uri="{FF2B5EF4-FFF2-40B4-BE49-F238E27FC236}">
                <a16:creationId xmlns:a16="http://schemas.microsoft.com/office/drawing/2014/main" id="{30CBBE13-048A-8BD5-39FE-282775E7F375}"/>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8" name="直接连接符 39">
            <a:extLst>
              <a:ext uri="{FF2B5EF4-FFF2-40B4-BE49-F238E27FC236}">
                <a16:creationId xmlns:a16="http://schemas.microsoft.com/office/drawing/2014/main" id="{60AD7EAB-A817-BE1F-33C1-71C9CA6D4039}"/>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78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8EFC2E9-958B-438E-8026-DD94D3795B43}"/>
              </a:ext>
            </a:extLst>
          </p:cNvPr>
          <p:cNvSpPr>
            <a:spLocks noGrp="1"/>
          </p:cNvSpPr>
          <p:nvPr>
            <p:ph type="title"/>
          </p:nvPr>
        </p:nvSpPr>
        <p:spPr/>
        <p:txBody>
          <a:bodyPr/>
          <a:lstStyle/>
          <a:p>
            <a:r>
              <a:rPr lang="zh-CN" altLang="en-US" dirty="0" smtClean="0">
                <a:cs typeface="+mn-cs"/>
                <a:sym typeface="+mn-lt"/>
              </a:rPr>
              <a:t>安全</a:t>
            </a:r>
            <a:r>
              <a:rPr lang="zh-CN" altLang="en-US" dirty="0">
                <a:cs typeface="+mn-cs"/>
                <a:sym typeface="+mn-lt"/>
              </a:rPr>
              <a:t>分析</a:t>
            </a:r>
            <a:r>
              <a:rPr lang="en-US" altLang="zh-CN" dirty="0" smtClean="0">
                <a:cs typeface="+mn-cs"/>
                <a:sym typeface="+mn-lt"/>
              </a:rPr>
              <a:t>-</a:t>
            </a:r>
            <a:r>
              <a:rPr lang="zh-CN" altLang="en-US" dirty="0">
                <a:cs typeface="+mn-ea"/>
                <a:sym typeface="+mn-lt"/>
              </a:rPr>
              <a:t>数据安全场景分析</a:t>
            </a:r>
            <a:endParaRPr lang="zh-CN" altLang="en-US" dirty="0">
              <a:latin typeface="+mn-lt"/>
              <a:ea typeface="+mn-ea"/>
              <a:cs typeface="+mn-ea"/>
              <a:sym typeface="+mn-lt"/>
            </a:endParaRPr>
          </a:p>
        </p:txBody>
      </p:sp>
      <p:sp>
        <p:nvSpPr>
          <p:cNvPr id="2" name="灯片编号占位符 1">
            <a:extLst>
              <a:ext uri="{FF2B5EF4-FFF2-40B4-BE49-F238E27FC236}">
                <a16:creationId xmlns:a16="http://schemas.microsoft.com/office/drawing/2014/main" id="{BF4BE360-878F-4B33-5E63-EFD6B6373C3B}"/>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27</a:t>
            </a:fld>
            <a:endParaRPr lang="zh-CN" altLang="en-US" dirty="0"/>
          </a:p>
        </p:txBody>
      </p:sp>
      <p:graphicFrame>
        <p:nvGraphicFramePr>
          <p:cNvPr id="7" name="图示 6">
            <a:extLst>
              <a:ext uri="{FF2B5EF4-FFF2-40B4-BE49-F238E27FC236}">
                <a16:creationId xmlns:a16="http://schemas.microsoft.com/office/drawing/2014/main" id="{F3CD148A-0B3C-BC3D-315B-93731F262CD1}"/>
              </a:ext>
            </a:extLst>
          </p:cNvPr>
          <p:cNvGraphicFramePr/>
          <p:nvPr>
            <p:extLst>
              <p:ext uri="{D42A27DB-BD31-4B8C-83A1-F6EECF244321}">
                <p14:modId xmlns:p14="http://schemas.microsoft.com/office/powerpoint/2010/main" val="1002491279"/>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直接连接符 40">
            <a:extLst>
              <a:ext uri="{FF2B5EF4-FFF2-40B4-BE49-F238E27FC236}">
                <a16:creationId xmlns:a16="http://schemas.microsoft.com/office/drawing/2014/main" id="{CC8B177A-62C2-C85B-D21E-12227B2A5E5A}"/>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10" name="直接连接符 39">
            <a:extLst>
              <a:ext uri="{FF2B5EF4-FFF2-40B4-BE49-F238E27FC236}">
                <a16:creationId xmlns:a16="http://schemas.microsoft.com/office/drawing/2014/main" id="{7A32B0B5-8941-CA2B-1A0B-576C321C57CA}"/>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sp>
        <p:nvSpPr>
          <p:cNvPr id="26" name="五边形 25"/>
          <p:cNvSpPr/>
          <p:nvPr/>
        </p:nvSpPr>
        <p:spPr>
          <a:xfrm>
            <a:off x="281188" y="476037"/>
            <a:ext cx="1908000" cy="376173"/>
          </a:xfrm>
          <a:prstGeom prst="homePlate">
            <a:avLst/>
          </a:prstGeom>
          <a:solidFill>
            <a:srgbClr val="009E71"/>
          </a:solidFill>
          <a:ln>
            <a:noFill/>
          </a:ln>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a:t>
            </a:r>
            <a:r>
              <a:rPr lang="en-US" altLang="zh-CN" sz="1400" b="1">
                <a:solidFill>
                  <a:schemeClr val="bg1"/>
                </a:solidFill>
                <a:latin typeface="微软雅黑" panose="020B0503020204020204" pitchFamily="34" charset="-122"/>
                <a:ea typeface="微软雅黑" panose="020B0503020204020204" pitchFamily="34" charset="-122"/>
                <a:cs typeface="+mn-ea"/>
                <a:sym typeface="+mn-lt"/>
              </a:rPr>
              <a:t>  </a:t>
            </a: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产品能力</a:t>
            </a:r>
          </a:p>
        </p:txBody>
      </p:sp>
      <p:sp>
        <p:nvSpPr>
          <p:cNvPr id="29" name="文本框 28"/>
          <p:cNvSpPr txBox="1"/>
          <p:nvPr/>
        </p:nvSpPr>
        <p:spPr>
          <a:xfrm>
            <a:off x="3070860" y="1006475"/>
            <a:ext cx="2907030" cy="1565910"/>
          </a:xfrm>
          <a:prstGeom prst="rect">
            <a:avLst/>
          </a:prstGeom>
          <a:noFill/>
        </p:spPr>
        <p:txBody>
          <a:bodyPr wrap="square" rtlCol="0">
            <a:noAutofit/>
          </a:bodyPr>
          <a:lstStyle/>
          <a:p>
            <a:pPr marL="171450" indent="-171450">
              <a:lnSpc>
                <a:spcPct val="150000"/>
              </a:lnSpc>
              <a:buFont typeface="Arial" panose="020B0604020202020204" pitchFamily="34" charset="0"/>
              <a:buChar char="•"/>
            </a:pPr>
            <a:endPar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五边形 29"/>
          <p:cNvSpPr/>
          <p:nvPr/>
        </p:nvSpPr>
        <p:spPr>
          <a:xfrm>
            <a:off x="3055620" y="476250"/>
            <a:ext cx="1908000" cy="375920"/>
          </a:xfrm>
          <a:prstGeom prst="homePlate">
            <a:avLst/>
          </a:prstGeom>
          <a:solidFill>
            <a:srgbClr val="009E7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a:t>
            </a:r>
            <a:r>
              <a:rPr lang="en-US" altLang="zh-CN" sz="1400" b="1">
                <a:solidFill>
                  <a:schemeClr val="bg1"/>
                </a:solidFill>
                <a:latin typeface="微软雅黑" panose="020B0503020204020204" pitchFamily="34" charset="-122"/>
                <a:ea typeface="微软雅黑" panose="020B0503020204020204" pitchFamily="34" charset="-122"/>
                <a:cs typeface="+mn-ea"/>
                <a:sym typeface="+mn-lt"/>
              </a:rPr>
              <a:t>  </a:t>
            </a: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️内置识别策略</a:t>
            </a:r>
          </a:p>
        </p:txBody>
      </p:sp>
      <p:sp>
        <p:nvSpPr>
          <p:cNvPr id="31" name="文本框 30"/>
          <p:cNvSpPr txBox="1"/>
          <p:nvPr/>
        </p:nvSpPr>
        <p:spPr>
          <a:xfrm>
            <a:off x="3055620" y="1022350"/>
            <a:ext cx="2907030" cy="1565910"/>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数据安全</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脱敏策略不一致</a:t>
            </a:r>
          </a:p>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数据安全</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内网涉敏</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API</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在公网暴露</a:t>
            </a:r>
          </a:p>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数据安全</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涉敏</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API</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存在资源未限速</a:t>
            </a:r>
          </a:p>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数据安全</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单次访问多种敏感数据内容</a:t>
            </a:r>
          </a:p>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数据安全</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单次访问数据量过大</a:t>
            </a:r>
          </a:p>
        </p:txBody>
      </p:sp>
      <p:sp>
        <p:nvSpPr>
          <p:cNvPr id="32" name="文本框 31"/>
          <p:cNvSpPr txBox="1"/>
          <p:nvPr/>
        </p:nvSpPr>
        <p:spPr>
          <a:xfrm>
            <a:off x="5998845" y="994410"/>
            <a:ext cx="2907030" cy="1565910"/>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支持风险自定义</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p>
          <a:p>
            <a:pPr marL="171450" indent="-171450">
              <a:lnSpc>
                <a:spcPct val="150000"/>
              </a:lnSpc>
              <a:buFont typeface="Arial" panose="020B0604020202020204" pitchFamily="34" charset="0"/>
              <a:buChar char="•"/>
            </a:pPr>
            <a:r>
              <a:rPr lang="zh-CN" altLang="en-US"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支持风险提供外发服务</a:t>
            </a:r>
            <a:r>
              <a:rPr lang="en-US" altLang="zh-CN" sz="1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33" name="五边形 32"/>
          <p:cNvSpPr/>
          <p:nvPr/>
        </p:nvSpPr>
        <p:spPr>
          <a:xfrm>
            <a:off x="6002538" y="448097"/>
            <a:ext cx="1908000" cy="376173"/>
          </a:xfrm>
          <a:prstGeom prst="homePlate">
            <a:avLst/>
          </a:prstGeom>
          <a:solidFill>
            <a:srgbClr val="009E71"/>
          </a:solidFill>
          <a:ln>
            <a:noFill/>
          </a:ln>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a:t>
            </a:r>
            <a:r>
              <a:rPr lang="en-US" altLang="zh-CN" sz="1400" b="1">
                <a:solidFill>
                  <a:schemeClr val="bg1"/>
                </a:solidFill>
                <a:latin typeface="微软雅黑" panose="020B0503020204020204" pitchFamily="34" charset="-122"/>
                <a:ea typeface="微软雅黑" panose="020B0503020204020204" pitchFamily="34" charset="-122"/>
                <a:cs typeface="+mn-ea"/>
                <a:sym typeface="+mn-lt"/>
              </a:rPr>
              <a:t>  </a:t>
            </a: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风险自定义</a:t>
            </a:r>
          </a:p>
        </p:txBody>
      </p:sp>
      <p:pic>
        <p:nvPicPr>
          <p:cNvPr id="34" name="图片 33"/>
          <p:cNvPicPr>
            <a:picLocks noChangeAspect="1"/>
          </p:cNvPicPr>
          <p:nvPr/>
        </p:nvPicPr>
        <p:blipFill>
          <a:blip r:embed="rId8"/>
          <a:stretch>
            <a:fillRect/>
          </a:stretch>
        </p:blipFill>
        <p:spPr>
          <a:xfrm>
            <a:off x="142875" y="2571750"/>
            <a:ext cx="3473450" cy="2275205"/>
          </a:xfrm>
          <a:prstGeom prst="rect">
            <a:avLst/>
          </a:prstGeom>
        </p:spPr>
      </p:pic>
      <p:pic>
        <p:nvPicPr>
          <p:cNvPr id="35" name="图片 34"/>
          <p:cNvPicPr>
            <a:picLocks noChangeAspect="1"/>
          </p:cNvPicPr>
          <p:nvPr/>
        </p:nvPicPr>
        <p:blipFill>
          <a:blip r:embed="rId9"/>
          <a:stretch>
            <a:fillRect/>
          </a:stretch>
        </p:blipFill>
        <p:spPr>
          <a:xfrm>
            <a:off x="3082290" y="2663190"/>
            <a:ext cx="5570855" cy="2183765"/>
          </a:xfrm>
          <a:prstGeom prst="rect">
            <a:avLst/>
          </a:prstGeom>
        </p:spPr>
      </p:pic>
      <p:sp>
        <p:nvSpPr>
          <p:cNvPr id="36" name="文本框 35"/>
          <p:cNvSpPr txBox="1"/>
          <p:nvPr/>
        </p:nvSpPr>
        <p:spPr>
          <a:xfrm>
            <a:off x="92710" y="1022350"/>
            <a:ext cx="3099435" cy="945515"/>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可识别携带数据标签</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数据内容</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位置</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p>
          <a:p>
            <a:pPr marL="171450" indent="-171450">
              <a:lnSpc>
                <a:spcPct val="150000"/>
              </a:lnSpc>
              <a:buFont typeface="Arial" panose="020B0604020202020204" pitchFamily="34" charset="0"/>
              <a:buChar char="•"/>
            </a:pP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可产品进行识别</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告警</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合并告警</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p>
          <a:p>
            <a:pPr marL="171450" indent="-171450">
              <a:lnSpc>
                <a:spcPct val="150000"/>
              </a:lnSpc>
              <a:buFont typeface="Arial" panose="020B0604020202020204" pitchFamily="34" charset="0"/>
              <a:buChar char="•"/>
            </a:pPr>
            <a:r>
              <a:rPr lang="zh-CN" altLang="en-US"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支持通过产品产出数据报告</a:t>
            </a:r>
            <a:r>
              <a:rPr lang="en-US" altLang="zh-CN" sz="1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p>
        </p:txBody>
      </p:sp>
    </p:spTree>
    <p:extLst>
      <p:ext uri="{BB962C8B-B14F-4D97-AF65-F5344CB8AC3E}">
        <p14:creationId xmlns:p14="http://schemas.microsoft.com/office/powerpoint/2010/main" val="253558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a:extLst>
              <a:ext uri="{FF2B5EF4-FFF2-40B4-BE49-F238E27FC236}">
                <a16:creationId xmlns:a16="http://schemas.microsoft.com/office/drawing/2014/main" id="{6C4DEE6C-5651-DC1C-A6E7-27F46C2EE44A}"/>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28</a:t>
            </a:fld>
            <a:endParaRPr lang="zh-CN" altLang="en-US" dirty="0"/>
          </a:p>
        </p:txBody>
      </p:sp>
      <p:graphicFrame>
        <p:nvGraphicFramePr>
          <p:cNvPr id="6" name="图示 5">
            <a:extLst>
              <a:ext uri="{FF2B5EF4-FFF2-40B4-BE49-F238E27FC236}">
                <a16:creationId xmlns:a16="http://schemas.microsoft.com/office/drawing/2014/main" id="{ADFE8E59-191C-C42D-732D-622DBABD1666}"/>
              </a:ext>
            </a:extLst>
          </p:cNvPr>
          <p:cNvGraphicFramePr/>
          <p:nvPr>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8" name="直接连接符 40">
            <a:extLst>
              <a:ext uri="{FF2B5EF4-FFF2-40B4-BE49-F238E27FC236}">
                <a16:creationId xmlns:a16="http://schemas.microsoft.com/office/drawing/2014/main" id="{1AB78E93-B378-3F44-43A6-87EE252C0E94}"/>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9" name="直接连接符 39">
            <a:extLst>
              <a:ext uri="{FF2B5EF4-FFF2-40B4-BE49-F238E27FC236}">
                <a16:creationId xmlns:a16="http://schemas.microsoft.com/office/drawing/2014/main" id="{5B00CCF0-3D7B-D550-E62A-46FE672A9BA8}"/>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sp>
        <p:nvSpPr>
          <p:cNvPr id="39" name="标题 1"/>
          <p:cNvSpPr txBox="1">
            <a:spLocks/>
          </p:cNvSpPr>
          <p:nvPr/>
        </p:nvSpPr>
        <p:spPr>
          <a:xfrm>
            <a:off x="269885" y="72839"/>
            <a:ext cx="7886700" cy="377136"/>
          </a:xfrm>
          <a:prstGeom prst="rect">
            <a:avLst/>
          </a:prstGeom>
        </p:spPr>
        <p:txBody>
          <a:bodyPr anchor="ctr"/>
          <a:lstStyle>
            <a:lvl1pPr algn="l" defTabSz="457200" rtl="0" eaLnBrk="1" latinLnBrk="0" hangingPunct="1">
              <a:spcBef>
                <a:spcPct val="0"/>
              </a:spcBef>
              <a:buNone/>
              <a:defRPr sz="1800" b="1"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cs typeface="+mn-ea"/>
                <a:sym typeface="+mn-lt"/>
              </a:rPr>
              <a:t>智慧</a:t>
            </a:r>
            <a:r>
              <a:rPr lang="zh-CN" altLang="en-US" dirty="0" smtClean="0">
                <a:cs typeface="+mn-ea"/>
                <a:sym typeface="+mn-lt"/>
              </a:rPr>
              <a:t>运营</a:t>
            </a:r>
            <a:r>
              <a:rPr lang="en-US" altLang="zh-CN" dirty="0" smtClean="0">
                <a:cs typeface="+mn-ea"/>
                <a:sym typeface="+mn-lt"/>
              </a:rPr>
              <a:t>-</a:t>
            </a:r>
            <a:r>
              <a:rPr lang="zh-CN" altLang="en-US" dirty="0">
                <a:sym typeface="+mn-ea"/>
              </a:rPr>
              <a:t>研判</a:t>
            </a:r>
            <a:r>
              <a:rPr lang="zh-CN" altLang="en-US" dirty="0" smtClean="0">
                <a:sym typeface="+mn-ea"/>
              </a:rPr>
              <a:t>分析</a:t>
            </a:r>
            <a:r>
              <a:rPr lang="en-US" altLang="zh-CN" dirty="0" smtClean="0">
                <a:sym typeface="+mn-ea"/>
              </a:rPr>
              <a:t>+</a:t>
            </a:r>
            <a:r>
              <a:rPr lang="zh-CN" altLang="en-US" dirty="0" smtClean="0">
                <a:sym typeface="+mn-ea"/>
              </a:rPr>
              <a:t>智能处置</a:t>
            </a:r>
            <a:endParaRPr lang="zh-CN" altLang="en-US" dirty="0"/>
          </a:p>
        </p:txBody>
      </p:sp>
      <p:pic>
        <p:nvPicPr>
          <p:cNvPr id="96" name="图片 9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94329" y="1430020"/>
            <a:ext cx="273166" cy="273166"/>
          </a:xfrm>
          <a:prstGeom prst="rect">
            <a:avLst/>
          </a:prstGeom>
        </p:spPr>
      </p:pic>
      <p:pic>
        <p:nvPicPr>
          <p:cNvPr id="53" name="图片 52"/>
          <p:cNvPicPr>
            <a:picLocks noChangeAspect="1"/>
          </p:cNvPicPr>
          <p:nvPr/>
        </p:nvPicPr>
        <p:blipFill>
          <a:blip r:embed="rId20"/>
          <a:stretch>
            <a:fillRect/>
          </a:stretch>
        </p:blipFill>
        <p:spPr>
          <a:xfrm>
            <a:off x="64135" y="524510"/>
            <a:ext cx="3822065" cy="2020570"/>
          </a:xfrm>
          <a:prstGeom prst="rect">
            <a:avLst/>
          </a:prstGeom>
        </p:spPr>
      </p:pic>
      <p:sp>
        <p:nvSpPr>
          <p:cNvPr id="62" name="圆角矩形 61"/>
          <p:cNvSpPr/>
          <p:nvPr>
            <p:custDataLst>
              <p:tags r:id="rId2"/>
            </p:custDataLst>
          </p:nvPr>
        </p:nvSpPr>
        <p:spPr>
          <a:xfrm>
            <a:off x="4961822" y="449975"/>
            <a:ext cx="3749909" cy="2623122"/>
          </a:xfrm>
          <a:prstGeom prst="roundRect">
            <a:avLst/>
          </a:prstGeom>
          <a:gradFill flip="none" rotWithShape="1">
            <a:gsLst>
              <a:gs pos="0">
                <a:srgbClr val="00A84D">
                  <a:tint val="66000"/>
                  <a:satMod val="160000"/>
                </a:srgbClr>
              </a:gs>
              <a:gs pos="50000">
                <a:srgbClr val="00A84D">
                  <a:tint val="44500"/>
                  <a:satMod val="160000"/>
                </a:srgbClr>
              </a:gs>
              <a:gs pos="100000">
                <a:srgbClr val="00A84D">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3" name="文本框 62"/>
          <p:cNvSpPr txBox="1"/>
          <p:nvPr>
            <p:custDataLst>
              <p:tags r:id="rId3"/>
            </p:custDataLst>
          </p:nvPr>
        </p:nvSpPr>
        <p:spPr>
          <a:xfrm>
            <a:off x="5059045" y="449976"/>
            <a:ext cx="2519680" cy="691087"/>
          </a:xfrm>
          <a:prstGeom prst="rect">
            <a:avLst/>
          </a:prstGeom>
          <a:noFill/>
        </p:spPr>
        <p:txBody>
          <a:bodyPr wrap="square" rtlCol="0">
            <a:spAutoFit/>
          </a:bodyPr>
          <a:lstStyle/>
          <a:p>
            <a:pPr>
              <a:lnSpc>
                <a:spcPct val="150000"/>
              </a:lnSpc>
            </a:pPr>
            <a:r>
              <a:rPr lang="zh-CN" altLang="en-US" sz="900" b="1" dirty="0" smtClean="0">
                <a:latin typeface="微软雅黑" panose="020B0503020204020204" pitchFamily="34" charset="-122"/>
                <a:ea typeface="微软雅黑" panose="020B0503020204020204" pitchFamily="34" charset="-122"/>
              </a:rPr>
              <a:t>告警解读</a:t>
            </a:r>
            <a:r>
              <a:rPr lang="zh-CN" altLang="en-US" sz="900" dirty="0" smtClean="0">
                <a:latin typeface="微软雅黑" panose="020B0503020204020204" pitchFamily="34" charset="-122"/>
                <a:ea typeface="微软雅黑" panose="020B0503020204020204" pitchFamily="34" charset="-122"/>
              </a:rPr>
              <a:t>：持续研判告警行为，推导攻击结果，自然语言直观解读告警内容，</a:t>
            </a:r>
            <a:r>
              <a:rPr lang="zh-CN" altLang="en-US" sz="900" b="1" dirty="0" smtClean="0">
                <a:solidFill>
                  <a:srgbClr val="00AB7A"/>
                </a:solidFill>
                <a:latin typeface="微软雅黑" panose="020B0503020204020204" pitchFamily="34" charset="-122"/>
                <a:ea typeface="微软雅黑" panose="020B0503020204020204" pitchFamily="34" charset="-122"/>
              </a:rPr>
              <a:t>快速定性严重程度</a:t>
            </a:r>
            <a:r>
              <a:rPr lang="zh-CN" altLang="en-US" sz="900" dirty="0" smtClean="0">
                <a:latin typeface="微软雅黑" panose="020B0503020204020204" pitchFamily="34" charset="-122"/>
                <a:ea typeface="微软雅黑" panose="020B0503020204020204" pitchFamily="34" charset="-122"/>
              </a:rPr>
              <a:t>。</a:t>
            </a:r>
          </a:p>
        </p:txBody>
      </p:sp>
      <p:sp>
        <p:nvSpPr>
          <p:cNvPr id="74" name="文本框 73"/>
          <p:cNvSpPr txBox="1"/>
          <p:nvPr>
            <p:custDataLst>
              <p:tags r:id="rId4"/>
            </p:custDataLst>
          </p:nvPr>
        </p:nvSpPr>
        <p:spPr>
          <a:xfrm>
            <a:off x="5059045" y="1179232"/>
            <a:ext cx="2519680" cy="691087"/>
          </a:xfrm>
          <a:prstGeom prst="rect">
            <a:avLst/>
          </a:prstGeom>
          <a:noFill/>
        </p:spPr>
        <p:txBody>
          <a:bodyPr wrap="square" rtlCol="0">
            <a:spAutoFit/>
          </a:bodyPr>
          <a:lstStyle/>
          <a:p>
            <a:pPr>
              <a:lnSpc>
                <a:spcPct val="150000"/>
              </a:lnSpc>
            </a:pPr>
            <a:r>
              <a:rPr lang="en-US" altLang="zh-CN" sz="900" dirty="0" smtClean="0">
                <a:latin typeface="微软雅黑" panose="020B0503020204020204" pitchFamily="34" charset="-122"/>
                <a:ea typeface="微软雅黑" panose="020B0503020204020204" pitchFamily="34" charset="-122"/>
              </a:rPr>
              <a:t>AI</a:t>
            </a:r>
            <a:r>
              <a:rPr lang="zh-CN" altLang="en-US" sz="900" dirty="0" smtClean="0">
                <a:latin typeface="微软雅黑" panose="020B0503020204020204" pitchFamily="34" charset="-122"/>
                <a:ea typeface="微软雅黑" panose="020B0503020204020204" pitchFamily="34" charset="-122"/>
              </a:rPr>
              <a:t>事件分析：融合云、网、端等多维数据进行逻辑推演，绘制攻击链路，还原攻击过程，</a:t>
            </a:r>
            <a:r>
              <a:rPr lang="zh-CN" altLang="en-US" sz="900" b="1" dirty="0" smtClean="0">
                <a:solidFill>
                  <a:srgbClr val="00AB7A"/>
                </a:solidFill>
                <a:latin typeface="微软雅黑" panose="020B0503020204020204" pitchFamily="34" charset="-122"/>
                <a:ea typeface="微软雅黑" panose="020B0503020204020204" pitchFamily="34" charset="-122"/>
              </a:rPr>
              <a:t>加速分析研判效率</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sp>
        <p:nvSpPr>
          <p:cNvPr id="75" name="文本框 74"/>
          <p:cNvSpPr txBox="1"/>
          <p:nvPr>
            <p:custDataLst>
              <p:tags r:id="rId5"/>
            </p:custDataLst>
          </p:nvPr>
        </p:nvSpPr>
        <p:spPr>
          <a:xfrm>
            <a:off x="5049520" y="1891067"/>
            <a:ext cx="2524125" cy="691087"/>
          </a:xfrm>
          <a:prstGeom prst="rect">
            <a:avLst/>
          </a:prstGeom>
          <a:noFill/>
        </p:spPr>
        <p:txBody>
          <a:bodyPr wrap="square" rtlCol="0">
            <a:spAutoFit/>
          </a:bodyPr>
          <a:lstStyle/>
          <a:p>
            <a:pPr>
              <a:lnSpc>
                <a:spcPct val="150000"/>
              </a:lnSpc>
            </a:pPr>
            <a:r>
              <a:rPr lang="en-US" altLang="zh-CN" sz="900" b="1" dirty="0" smtClean="0">
                <a:latin typeface="微软雅黑" panose="020B0503020204020204" pitchFamily="34" charset="-122"/>
                <a:ea typeface="微软雅黑" panose="020B0503020204020204" pitchFamily="34" charset="-122"/>
              </a:rPr>
              <a:t>AI</a:t>
            </a:r>
            <a:r>
              <a:rPr lang="zh-CN" altLang="en-US" sz="900" b="1" dirty="0" smtClean="0">
                <a:latin typeface="微软雅黑" panose="020B0503020204020204" pitchFamily="34" charset="-122"/>
                <a:ea typeface="微软雅黑" panose="020B0503020204020204" pitchFamily="34" charset="-122"/>
              </a:rPr>
              <a:t>影响面</a:t>
            </a:r>
            <a:r>
              <a:rPr lang="zh-CN" altLang="en-US" sz="900" dirty="0" smtClean="0">
                <a:latin typeface="微软雅黑" panose="020B0503020204020204" pitchFamily="34" charset="-122"/>
                <a:ea typeface="微软雅黑" panose="020B0503020204020204" pitchFamily="34" charset="-122"/>
              </a:rPr>
              <a:t>：自动提取受害资产信息，结合情报、知识等分析攻击者，理解攻击意图，直观</a:t>
            </a:r>
            <a:r>
              <a:rPr lang="zh-CN" altLang="en-US" sz="900" b="1" dirty="0" smtClean="0">
                <a:solidFill>
                  <a:srgbClr val="00AB7A"/>
                </a:solidFill>
                <a:latin typeface="微软雅黑" panose="020B0503020204020204" pitchFamily="34" charset="-122"/>
                <a:ea typeface="微软雅黑" panose="020B0503020204020204" pitchFamily="34" charset="-122"/>
              </a:rPr>
              <a:t>洞悉影响范围</a:t>
            </a:r>
            <a:r>
              <a:rPr lang="zh-CN" altLang="en-US" sz="900" dirty="0" smtClean="0">
                <a:latin typeface="微软雅黑" panose="020B0503020204020204" pitchFamily="34" charset="-122"/>
                <a:ea typeface="微软雅黑" panose="020B0503020204020204" pitchFamily="34" charset="-122"/>
              </a:rPr>
              <a:t>。</a:t>
            </a:r>
            <a:endParaRPr lang="en-US" altLang="zh-CN" sz="900" dirty="0" smtClean="0">
              <a:latin typeface="微软雅黑" panose="020B0503020204020204" pitchFamily="34" charset="-122"/>
              <a:ea typeface="微软雅黑" panose="020B0503020204020204" pitchFamily="34" charset="-122"/>
            </a:endParaRPr>
          </a:p>
        </p:txBody>
      </p:sp>
      <p:sp>
        <p:nvSpPr>
          <p:cNvPr id="77" name="文本框 76"/>
          <p:cNvSpPr txBox="1"/>
          <p:nvPr>
            <p:custDataLst>
              <p:tags r:id="rId6"/>
            </p:custDataLst>
          </p:nvPr>
        </p:nvSpPr>
        <p:spPr>
          <a:xfrm>
            <a:off x="5059045" y="2556822"/>
            <a:ext cx="2730273" cy="507831"/>
          </a:xfrm>
          <a:prstGeom prst="rect">
            <a:avLst/>
          </a:prstGeom>
          <a:noFill/>
        </p:spPr>
        <p:txBody>
          <a:bodyPr wrap="square" rtlCol="0">
            <a:spAutoFit/>
          </a:bodyPr>
          <a:lstStyle/>
          <a:p>
            <a:pPr>
              <a:lnSpc>
                <a:spcPct val="150000"/>
              </a:lnSpc>
            </a:pPr>
            <a:r>
              <a:rPr lang="zh-CN" altLang="en-US" sz="900" b="1" dirty="0" smtClean="0">
                <a:latin typeface="微软雅黑" panose="020B0503020204020204" pitchFamily="34" charset="-122"/>
                <a:ea typeface="微软雅黑" panose="020B0503020204020204" pitchFamily="34" charset="-122"/>
              </a:rPr>
              <a:t>处置建议</a:t>
            </a:r>
            <a:r>
              <a:rPr lang="zh-CN" altLang="en-US" sz="900" dirty="0" smtClean="0">
                <a:latin typeface="微软雅黑" panose="020B0503020204020204" pitchFamily="34" charset="-122"/>
                <a:ea typeface="微软雅黑" panose="020B0503020204020204" pitchFamily="34" charset="-122"/>
              </a:rPr>
              <a:t>：汇总分析结论，推导最优处置方案，智能推荐处置预案，</a:t>
            </a:r>
            <a:r>
              <a:rPr lang="zh-CN" altLang="en-US" sz="900" b="1" dirty="0" smtClean="0">
                <a:solidFill>
                  <a:srgbClr val="00AB7A"/>
                </a:solidFill>
                <a:latin typeface="微软雅黑" panose="020B0503020204020204" pitchFamily="34" charset="-122"/>
                <a:ea typeface="微软雅黑" panose="020B0503020204020204" pitchFamily="34" charset="-122"/>
              </a:rPr>
              <a:t>辅助决策</a:t>
            </a:r>
            <a:r>
              <a:rPr lang="zh-CN" altLang="en-US" sz="900" dirty="0" smtClean="0">
                <a:latin typeface="微软雅黑" panose="020B0503020204020204" pitchFamily="34" charset="-122"/>
                <a:ea typeface="微软雅黑" panose="020B0503020204020204" pitchFamily="34" charset="-122"/>
              </a:rPr>
              <a:t>。</a:t>
            </a:r>
          </a:p>
        </p:txBody>
      </p:sp>
      <p:pic>
        <p:nvPicPr>
          <p:cNvPr id="81" name="图片 80"/>
          <p:cNvPicPr>
            <a:picLocks noChangeAspect="1"/>
          </p:cNvPicPr>
          <p:nvPr>
            <p:custDataLst>
              <p:tags r:id="rId7"/>
            </p:custDataLst>
          </p:nvPr>
        </p:nvPicPr>
        <p:blipFill>
          <a:blip r:embed="rId21"/>
          <a:stretch>
            <a:fillRect/>
          </a:stretch>
        </p:blipFill>
        <p:spPr>
          <a:xfrm>
            <a:off x="7789318" y="520638"/>
            <a:ext cx="734534" cy="1004298"/>
          </a:xfrm>
          <a:prstGeom prst="rect">
            <a:avLst/>
          </a:prstGeom>
        </p:spPr>
      </p:pic>
      <p:pic>
        <p:nvPicPr>
          <p:cNvPr id="83" name="图片 82"/>
          <p:cNvPicPr>
            <a:picLocks noChangeAspect="1"/>
          </p:cNvPicPr>
          <p:nvPr>
            <p:custDataLst>
              <p:tags r:id="rId8"/>
            </p:custDataLst>
          </p:nvPr>
        </p:nvPicPr>
        <p:blipFill>
          <a:blip r:embed="rId22"/>
          <a:stretch>
            <a:fillRect/>
          </a:stretch>
        </p:blipFill>
        <p:spPr>
          <a:xfrm>
            <a:off x="7789318" y="1882294"/>
            <a:ext cx="759934" cy="1024964"/>
          </a:xfrm>
          <a:prstGeom prst="rect">
            <a:avLst/>
          </a:prstGeom>
        </p:spPr>
      </p:pic>
      <p:pic>
        <p:nvPicPr>
          <p:cNvPr id="84" name="图片 83"/>
          <p:cNvPicPr>
            <a:picLocks noChangeAspect="1"/>
          </p:cNvPicPr>
          <p:nvPr/>
        </p:nvPicPr>
        <p:blipFill rotWithShape="1">
          <a:blip r:embed="rId23"/>
          <a:srcRect t="7742" b="29965"/>
          <a:stretch/>
        </p:blipFill>
        <p:spPr>
          <a:xfrm>
            <a:off x="64135" y="2370464"/>
            <a:ext cx="4100830" cy="2396690"/>
          </a:xfrm>
          <a:prstGeom prst="rect">
            <a:avLst/>
          </a:prstGeom>
        </p:spPr>
      </p:pic>
      <p:sp>
        <p:nvSpPr>
          <p:cNvPr id="97" name="圆角矩形 96"/>
          <p:cNvSpPr/>
          <p:nvPr/>
        </p:nvSpPr>
        <p:spPr>
          <a:xfrm>
            <a:off x="5049520" y="3104640"/>
            <a:ext cx="3674312" cy="1677668"/>
          </a:xfrm>
          <a:prstGeom prst="roundRect">
            <a:avLst/>
          </a:prstGeom>
          <a:gradFill flip="none" rotWithShape="1">
            <a:gsLst>
              <a:gs pos="0">
                <a:srgbClr val="00A84D">
                  <a:tint val="66000"/>
                  <a:satMod val="160000"/>
                </a:srgbClr>
              </a:gs>
              <a:gs pos="50000">
                <a:srgbClr val="00A84D">
                  <a:tint val="44500"/>
                  <a:satMod val="160000"/>
                </a:srgbClr>
              </a:gs>
              <a:gs pos="100000">
                <a:srgbClr val="00A84D">
                  <a:tint val="23500"/>
                  <a:satMod val="160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8" name="文本框 97"/>
          <p:cNvSpPr txBox="1"/>
          <p:nvPr>
            <p:custDataLst>
              <p:tags r:id="rId9"/>
            </p:custDataLst>
          </p:nvPr>
        </p:nvSpPr>
        <p:spPr>
          <a:xfrm>
            <a:off x="5184469" y="3249957"/>
            <a:ext cx="3304613" cy="1546577"/>
          </a:xfrm>
          <a:prstGeom prst="rect">
            <a:avLst/>
          </a:prstGeom>
          <a:noFill/>
        </p:spPr>
        <p:txBody>
          <a:bodyPr wrap="square" rtlCol="0">
            <a:spAutoFit/>
          </a:bodyPr>
          <a:lstStyle/>
          <a:p>
            <a:pPr>
              <a:lnSpc>
                <a:spcPct val="150000"/>
              </a:lnSpc>
            </a:pPr>
            <a:r>
              <a:rPr lang="zh-CN" altLang="en-US" sz="900" b="1" dirty="0" smtClean="0">
                <a:latin typeface="微软雅黑" panose="020B0503020204020204" pitchFamily="34" charset="-122"/>
                <a:ea typeface="微软雅黑" panose="020B0503020204020204" pitchFamily="34" charset="-122"/>
              </a:rPr>
              <a:t>智能处置</a:t>
            </a:r>
            <a:r>
              <a:rPr lang="zh-CN" altLang="en-US" sz="900" dirty="0" smtClean="0">
                <a:latin typeface="微软雅黑" panose="020B0503020204020204" pitchFamily="34" charset="-122"/>
                <a:ea typeface="微软雅黑" panose="020B0503020204020204" pitchFamily="34" charset="-122"/>
              </a:rPr>
              <a:t>：结合安全大模型研判结果，实现告警</a:t>
            </a:r>
            <a:r>
              <a:rPr lang="zh-CN" altLang="en-US" sz="900" b="1" dirty="0" smtClean="0">
                <a:latin typeface="微软雅黑" panose="020B0503020204020204" pitchFamily="34" charset="-122"/>
                <a:ea typeface="微软雅黑" panose="020B0503020204020204" pitchFamily="34" charset="-122"/>
              </a:rPr>
              <a:t>智能化自动闭环处置</a:t>
            </a:r>
            <a:r>
              <a:rPr lang="zh-CN" altLang="en-US" sz="900" dirty="0" smtClean="0">
                <a:latin typeface="微软雅黑" panose="020B0503020204020204" pitchFamily="34" charset="-122"/>
                <a:ea typeface="微软雅黑" panose="020B0503020204020204" pitchFamily="34" charset="-122"/>
              </a:rPr>
              <a:t>。</a:t>
            </a:r>
          </a:p>
          <a:p>
            <a:pPr>
              <a:lnSpc>
                <a:spcPct val="150000"/>
              </a:lnSpc>
            </a:pPr>
            <a:r>
              <a:rPr lang="zh-CN" altLang="en-US" sz="900" b="1" dirty="0" smtClean="0">
                <a:latin typeface="微软雅黑" panose="020B0503020204020204" pitchFamily="34" charset="-122"/>
                <a:ea typeface="微软雅黑" panose="020B0503020204020204" pitchFamily="34" charset="-122"/>
              </a:rPr>
              <a:t>丰富的自定义参数：</a:t>
            </a:r>
            <a:r>
              <a:rPr lang="zh-CN" altLang="en-US" sz="900" dirty="0" smtClean="0">
                <a:latin typeface="微软雅黑" panose="020B0503020204020204" pitchFamily="34" charset="-122"/>
                <a:ea typeface="微软雅黑" panose="020B0503020204020204" pitchFamily="34" charset="-122"/>
              </a:rPr>
              <a:t>客户可结合业务情况，自由在</a:t>
            </a:r>
            <a:r>
              <a:rPr lang="en-US" altLang="zh-CN" sz="900" dirty="0" smtClean="0">
                <a:latin typeface="微软雅黑" panose="020B0503020204020204" pitchFamily="34" charset="-122"/>
                <a:ea typeface="微软雅黑" panose="020B0503020204020204" pitchFamily="34" charset="-122"/>
              </a:rPr>
              <a:t>web</a:t>
            </a:r>
            <a:r>
              <a:rPr lang="zh-CN" altLang="en-US" sz="900" dirty="0" smtClean="0">
                <a:latin typeface="微软雅黑" panose="020B0503020204020204" pitchFamily="34" charset="-122"/>
                <a:ea typeface="微软雅黑" panose="020B0503020204020204" pitchFamily="34" charset="-122"/>
              </a:rPr>
              <a:t>页面配置源目的、告警级别、告警类型等参数。</a:t>
            </a:r>
          </a:p>
          <a:p>
            <a:pPr>
              <a:lnSpc>
                <a:spcPct val="150000"/>
              </a:lnSpc>
            </a:pPr>
            <a:r>
              <a:rPr lang="zh-CN" altLang="en-US" sz="900" b="1" dirty="0" smtClean="0">
                <a:latin typeface="微软雅黑" panose="020B0503020204020204" pitchFamily="34" charset="-122"/>
                <a:ea typeface="微软雅黑" panose="020B0503020204020204" pitchFamily="34" charset="-122"/>
              </a:rPr>
              <a:t>高兼容：</a:t>
            </a:r>
            <a:r>
              <a:rPr lang="zh-CN" altLang="en-US" sz="900" dirty="0" smtClean="0">
                <a:latin typeface="微软雅黑" panose="020B0503020204020204" pitchFamily="34" charset="-122"/>
                <a:ea typeface="微软雅黑" panose="020B0503020204020204" pitchFamily="34" charset="-122"/>
              </a:rPr>
              <a:t>复用产品</a:t>
            </a:r>
            <a:r>
              <a:rPr lang="en-US" altLang="zh-CN" sz="900" dirty="0" smtClean="0">
                <a:latin typeface="微软雅黑" panose="020B0503020204020204" pitchFamily="34" charset="-122"/>
                <a:ea typeface="微软雅黑" panose="020B0503020204020204" pitchFamily="34" charset="-122"/>
              </a:rPr>
              <a:t>SOAR</a:t>
            </a:r>
            <a:r>
              <a:rPr lang="zh-CN" altLang="en-US" sz="900" dirty="0" smtClean="0">
                <a:latin typeface="微软雅黑" panose="020B0503020204020204" pitchFamily="34" charset="-122"/>
                <a:ea typeface="微软雅黑" panose="020B0503020204020204" pitchFamily="34" charset="-122"/>
              </a:rPr>
              <a:t>能力，能覆盖联动客户处的各类设备，如防火墙、终端、</a:t>
            </a:r>
            <a:r>
              <a:rPr lang="en-US" altLang="zh-CN" sz="900" dirty="0" smtClean="0">
                <a:latin typeface="微软雅黑" panose="020B0503020204020204" pitchFamily="34" charset="-122"/>
                <a:ea typeface="微软雅黑" panose="020B0503020204020204" pitchFamily="34" charset="-122"/>
              </a:rPr>
              <a:t>IPS</a:t>
            </a:r>
            <a:r>
              <a:rPr lang="zh-CN" altLang="en-US" sz="900" dirty="0" smtClean="0">
                <a:latin typeface="微软雅黑" panose="020B0503020204020204" pitchFamily="34" charset="-122"/>
                <a:ea typeface="微软雅黑" panose="020B0503020204020204" pitchFamily="34" charset="-122"/>
              </a:rPr>
              <a:t>等，且不限品牌。</a:t>
            </a:r>
          </a:p>
          <a:p>
            <a:pPr>
              <a:lnSpc>
                <a:spcPct val="150000"/>
              </a:lnSpc>
            </a:pPr>
            <a:endParaRPr lang="zh-CN" altLang="en-US" sz="900" dirty="0" smtClean="0">
              <a:latin typeface="微软雅黑" panose="020B0503020204020204" pitchFamily="34" charset="-122"/>
              <a:ea typeface="微软雅黑" panose="020B0503020204020204" pitchFamily="34" charset="-122"/>
            </a:endParaRPr>
          </a:p>
        </p:txBody>
      </p:sp>
      <p:sp>
        <p:nvSpPr>
          <p:cNvPr id="99" name="下箭头 98"/>
          <p:cNvSpPr/>
          <p:nvPr>
            <p:custDataLst>
              <p:tags r:id="rId10"/>
            </p:custDataLst>
          </p:nvPr>
        </p:nvSpPr>
        <p:spPr>
          <a:xfrm rot="5400000" flipH="1">
            <a:off x="4260528" y="1572032"/>
            <a:ext cx="384350" cy="212224"/>
          </a:xfrm>
          <a:prstGeom prst="downArrow">
            <a:avLst>
              <a:gd name="adj1" fmla="val 100000"/>
              <a:gd name="adj2" fmla="val 100000"/>
            </a:avLst>
          </a:prstGeom>
          <a:solidFill>
            <a:schemeClr val="accent3"/>
          </a:solidFill>
          <a:ln>
            <a:solidFill>
              <a:srgbClr val="00AB7A"/>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zh-CN" altLang="en-US" sz="900">
              <a:solidFill>
                <a:schemeClr val="bg1">
                  <a:lumMod val="50000"/>
                </a:schemeClr>
              </a:solidFill>
              <a:latin typeface="微软雅黑" panose="020B0503020204020204" pitchFamily="34" charset="-122"/>
              <a:ea typeface="微软雅黑" panose="020B0503020204020204" pitchFamily="34" charset="-122"/>
            </a:endParaRPr>
          </a:p>
        </p:txBody>
      </p:sp>
      <p:sp>
        <p:nvSpPr>
          <p:cNvPr id="100" name="下箭头 99"/>
          <p:cNvSpPr/>
          <p:nvPr>
            <p:custDataLst>
              <p:tags r:id="rId11"/>
            </p:custDataLst>
          </p:nvPr>
        </p:nvSpPr>
        <p:spPr>
          <a:xfrm rot="5400000" flipH="1">
            <a:off x="4213851" y="3837362"/>
            <a:ext cx="384350" cy="212224"/>
          </a:xfrm>
          <a:prstGeom prst="downArrow">
            <a:avLst>
              <a:gd name="adj1" fmla="val 100000"/>
              <a:gd name="adj2" fmla="val 100000"/>
            </a:avLst>
          </a:prstGeom>
          <a:solidFill>
            <a:schemeClr val="accent3"/>
          </a:solidFill>
          <a:ln>
            <a:solidFill>
              <a:srgbClr val="00AB7A"/>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zh-CN" altLang="en-US" sz="900">
              <a:solidFill>
                <a:schemeClr val="bg1">
                  <a:lumMod val="50000"/>
                </a:schemeClr>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969105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43"/>
          <p:cNvSpPr/>
          <p:nvPr/>
        </p:nvSpPr>
        <p:spPr>
          <a:xfrm>
            <a:off x="242539" y="2225547"/>
            <a:ext cx="8604250" cy="2568034"/>
          </a:xfrm>
          <a:prstGeom prst="roundRect">
            <a:avLst>
              <a:gd name="adj" fmla="val 0"/>
            </a:avLst>
          </a:prstGeom>
          <a:solidFill>
            <a:schemeClr val="bg1">
              <a:lumMod val="85000"/>
              <a:alpha val="42000"/>
            </a:schemeClr>
          </a:solid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indent="0" algn="ctr" defTabSz="914400" rtl="0" eaLnBrk="1" fontAlgn="auto" latinLnBrk="0" hangingPunct="1">
              <a:lnSpc>
                <a:spcPct val="100000"/>
              </a:lnSpc>
              <a:spcBef>
                <a:spcPts val="0"/>
              </a:spcBef>
              <a:spcAft>
                <a:spcPts val="0"/>
              </a:spcAft>
              <a:buClrTx/>
              <a:buSzTx/>
              <a:buFontTx/>
              <a:buNone/>
              <a:tabLst/>
            </a:pPr>
            <a:endParaRPr lang="zh-CN" altLang="en-US" noProof="0" dirty="0" err="1">
              <a:solidFill>
                <a:schemeClr val="tx1"/>
              </a:solidFill>
              <a:ea typeface="微软雅黑" panose="020B0503020204020204" pitchFamily="34" charset="-122"/>
              <a:sym typeface="+mn-lt"/>
            </a:endParaRPr>
          </a:p>
        </p:txBody>
      </p:sp>
      <p:sp>
        <p:nvSpPr>
          <p:cNvPr id="7" name="标题 6">
            <a:extLst>
              <a:ext uri="{FF2B5EF4-FFF2-40B4-BE49-F238E27FC236}">
                <a16:creationId xmlns:a16="http://schemas.microsoft.com/office/drawing/2014/main" id="{ED3AEB08-A47E-49EA-AA6D-7B063E9E8730}"/>
              </a:ext>
            </a:extLst>
          </p:cNvPr>
          <p:cNvSpPr>
            <a:spLocks noGrp="1"/>
          </p:cNvSpPr>
          <p:nvPr>
            <p:ph type="title"/>
          </p:nvPr>
        </p:nvSpPr>
        <p:spPr/>
        <p:txBody>
          <a:bodyPr/>
          <a:lstStyle/>
          <a:p>
            <a:r>
              <a:rPr lang="zh-CN" altLang="en-US" dirty="0" smtClean="0">
                <a:cs typeface="+mn-cs"/>
                <a:sym typeface="+mn-lt"/>
              </a:rPr>
              <a:t>资漏管理</a:t>
            </a:r>
            <a:r>
              <a:rPr lang="en-US" altLang="zh-CN" dirty="0" smtClean="0">
                <a:cs typeface="+mn-cs"/>
                <a:sym typeface="+mn-lt"/>
              </a:rPr>
              <a:t>-</a:t>
            </a:r>
            <a:r>
              <a:rPr lang="zh-CN" altLang="en-US" dirty="0">
                <a:cs typeface="+mn-cs"/>
                <a:sym typeface="+mn-lt"/>
              </a:rPr>
              <a:t>资产全流程管理</a:t>
            </a:r>
            <a:endParaRPr lang="zh-CN" altLang="en-US" dirty="0">
              <a:latin typeface="+mn-lt"/>
              <a:sym typeface="+mn-lt"/>
            </a:endParaRPr>
          </a:p>
        </p:txBody>
      </p:sp>
      <p:grpSp>
        <p:nvGrpSpPr>
          <p:cNvPr id="22" name="组合 21"/>
          <p:cNvGrpSpPr/>
          <p:nvPr/>
        </p:nvGrpSpPr>
        <p:grpSpPr>
          <a:xfrm>
            <a:off x="2670508" y="2059974"/>
            <a:ext cx="1611365" cy="291997"/>
            <a:chOff x="2723949" y="1725474"/>
            <a:chExt cx="1611365" cy="291997"/>
          </a:xfrm>
        </p:grpSpPr>
        <p:sp>
          <p:nvSpPr>
            <p:cNvPr id="26" name="圆角矩形 25"/>
            <p:cNvSpPr>
              <a:spLocks/>
            </p:cNvSpPr>
            <p:nvPr/>
          </p:nvSpPr>
          <p:spPr>
            <a:xfrm>
              <a:off x="2723949" y="1725474"/>
              <a:ext cx="1611365" cy="291997"/>
            </a:xfrm>
            <a:prstGeom prst="roundRect">
              <a:avLst/>
            </a:prstGeom>
            <a:solidFill>
              <a:srgbClr val="009E71"/>
            </a:solidFill>
            <a:ln>
              <a:noFill/>
              <a:prstDash val="dash"/>
            </a:ln>
          </p:spPr>
          <p:style>
            <a:lnRef idx="1">
              <a:schemeClr val="accent5"/>
            </a:lnRef>
            <a:fillRef idx="2">
              <a:schemeClr val="accent5"/>
            </a:fillRef>
            <a:effectRef idx="1">
              <a:schemeClr val="accent5"/>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zh-CN" altLang="en-US" sz="1200" b="1" noProof="0" dirty="0">
                  <a:solidFill>
                    <a:schemeClr val="bg1"/>
                  </a:solidFill>
                  <a:ea typeface="微软雅黑" panose="020B0503020204020204" pitchFamily="34" charset="-122"/>
                  <a:sym typeface="+mn-lt"/>
                </a:rPr>
                <a:t>      资产入库确认</a:t>
              </a:r>
            </a:p>
          </p:txBody>
        </p:sp>
        <p:sp>
          <p:nvSpPr>
            <p:cNvPr id="29" name="skills_154185">
              <a:extLst>
                <a:ext uri="{FF2B5EF4-FFF2-40B4-BE49-F238E27FC236}">
                  <a16:creationId xmlns:a16="http://schemas.microsoft.com/office/drawing/2014/main" id="{54405246-CCE2-4201-BBB1-D3F3EB6E740D}"/>
                </a:ext>
              </a:extLst>
            </p:cNvPr>
            <p:cNvSpPr>
              <a:spLocks/>
            </p:cNvSpPr>
            <p:nvPr/>
          </p:nvSpPr>
          <p:spPr>
            <a:xfrm>
              <a:off x="2911985" y="1772650"/>
              <a:ext cx="198715" cy="197644"/>
            </a:xfrm>
            <a:custGeom>
              <a:avLst/>
              <a:gdLst>
                <a:gd name="connsiteX0" fmla="*/ 254801 w 606768"/>
                <a:gd name="connsiteY0" fmla="*/ 394814 h 503202"/>
                <a:gd name="connsiteX1" fmla="*/ 567661 w 606768"/>
                <a:gd name="connsiteY1" fmla="*/ 394814 h 503202"/>
                <a:gd name="connsiteX2" fmla="*/ 606768 w 606768"/>
                <a:gd name="connsiteY2" fmla="*/ 433872 h 503202"/>
                <a:gd name="connsiteX3" fmla="*/ 567661 w 606768"/>
                <a:gd name="connsiteY3" fmla="*/ 472930 h 503202"/>
                <a:gd name="connsiteX4" fmla="*/ 254801 w 606768"/>
                <a:gd name="connsiteY4" fmla="*/ 472930 h 503202"/>
                <a:gd name="connsiteX5" fmla="*/ 215694 w 606768"/>
                <a:gd name="connsiteY5" fmla="*/ 433872 h 503202"/>
                <a:gd name="connsiteX6" fmla="*/ 254801 w 606768"/>
                <a:gd name="connsiteY6" fmla="*/ 394814 h 503202"/>
                <a:gd name="connsiteX7" fmla="*/ 71952 w 606768"/>
                <a:gd name="connsiteY7" fmla="*/ 364541 h 503202"/>
                <a:gd name="connsiteX8" fmla="*/ 89549 w 606768"/>
                <a:gd name="connsiteY8" fmla="*/ 375282 h 503202"/>
                <a:gd name="connsiteX9" fmla="*/ 101084 w 606768"/>
                <a:gd name="connsiteY9" fmla="*/ 398913 h 503202"/>
                <a:gd name="connsiteX10" fmla="*/ 127087 w 606768"/>
                <a:gd name="connsiteY10" fmla="*/ 402624 h 503202"/>
                <a:gd name="connsiteX11" fmla="*/ 142924 w 606768"/>
                <a:gd name="connsiteY11" fmla="*/ 415904 h 503202"/>
                <a:gd name="connsiteX12" fmla="*/ 138036 w 606768"/>
                <a:gd name="connsiteY12" fmla="*/ 436020 h 503202"/>
                <a:gd name="connsiteX13" fmla="*/ 119071 w 606768"/>
                <a:gd name="connsiteY13" fmla="*/ 454378 h 503202"/>
                <a:gd name="connsiteX14" fmla="*/ 123373 w 606768"/>
                <a:gd name="connsiteY14" fmla="*/ 478790 h 503202"/>
                <a:gd name="connsiteX15" fmla="*/ 123959 w 606768"/>
                <a:gd name="connsiteY15" fmla="*/ 483672 h 503202"/>
                <a:gd name="connsiteX16" fmla="*/ 104408 w 606768"/>
                <a:gd name="connsiteY16" fmla="*/ 503202 h 503202"/>
                <a:gd name="connsiteX17" fmla="*/ 95219 w 606768"/>
                <a:gd name="connsiteY17" fmla="*/ 500858 h 503202"/>
                <a:gd name="connsiteX18" fmla="*/ 71952 w 606768"/>
                <a:gd name="connsiteY18" fmla="*/ 488555 h 503202"/>
                <a:gd name="connsiteX19" fmla="*/ 48686 w 606768"/>
                <a:gd name="connsiteY19" fmla="*/ 500858 h 503202"/>
                <a:gd name="connsiteX20" fmla="*/ 39497 w 606768"/>
                <a:gd name="connsiteY20" fmla="*/ 503202 h 503202"/>
                <a:gd name="connsiteX21" fmla="*/ 28158 w 606768"/>
                <a:gd name="connsiteY21" fmla="*/ 499296 h 503202"/>
                <a:gd name="connsiteX22" fmla="*/ 20337 w 606768"/>
                <a:gd name="connsiteY22" fmla="*/ 480352 h 503202"/>
                <a:gd name="connsiteX23" fmla="*/ 24834 w 606768"/>
                <a:gd name="connsiteY23" fmla="*/ 454378 h 503202"/>
                <a:gd name="connsiteX24" fmla="*/ 5869 w 606768"/>
                <a:gd name="connsiteY24" fmla="*/ 436020 h 503202"/>
                <a:gd name="connsiteX25" fmla="*/ 981 w 606768"/>
                <a:gd name="connsiteY25" fmla="*/ 415904 h 503202"/>
                <a:gd name="connsiteX26" fmla="*/ 16818 w 606768"/>
                <a:gd name="connsiteY26" fmla="*/ 402624 h 503202"/>
                <a:gd name="connsiteX27" fmla="*/ 42821 w 606768"/>
                <a:gd name="connsiteY27" fmla="*/ 398913 h 503202"/>
                <a:gd name="connsiteX28" fmla="*/ 54356 w 606768"/>
                <a:gd name="connsiteY28" fmla="*/ 375282 h 503202"/>
                <a:gd name="connsiteX29" fmla="*/ 71952 w 606768"/>
                <a:gd name="connsiteY29" fmla="*/ 364541 h 503202"/>
                <a:gd name="connsiteX30" fmla="*/ 254801 w 606768"/>
                <a:gd name="connsiteY30" fmla="*/ 212402 h 503202"/>
                <a:gd name="connsiteX31" fmla="*/ 567661 w 606768"/>
                <a:gd name="connsiteY31" fmla="*/ 212402 h 503202"/>
                <a:gd name="connsiteX32" fmla="*/ 606768 w 606768"/>
                <a:gd name="connsiteY32" fmla="*/ 251460 h 503202"/>
                <a:gd name="connsiteX33" fmla="*/ 567661 w 606768"/>
                <a:gd name="connsiteY33" fmla="*/ 290518 h 503202"/>
                <a:gd name="connsiteX34" fmla="*/ 254801 w 606768"/>
                <a:gd name="connsiteY34" fmla="*/ 290518 h 503202"/>
                <a:gd name="connsiteX35" fmla="*/ 215694 w 606768"/>
                <a:gd name="connsiteY35" fmla="*/ 251460 h 503202"/>
                <a:gd name="connsiteX36" fmla="*/ 254801 w 606768"/>
                <a:gd name="connsiteY36" fmla="*/ 212402 h 503202"/>
                <a:gd name="connsiteX37" fmla="*/ 71952 w 606768"/>
                <a:gd name="connsiteY37" fmla="*/ 182200 h 503202"/>
                <a:gd name="connsiteX38" fmla="*/ 89549 w 606768"/>
                <a:gd name="connsiteY38" fmla="*/ 193131 h 503202"/>
                <a:gd name="connsiteX39" fmla="*/ 101084 w 606768"/>
                <a:gd name="connsiteY39" fmla="*/ 216750 h 503202"/>
                <a:gd name="connsiteX40" fmla="*/ 127087 w 606768"/>
                <a:gd name="connsiteY40" fmla="*/ 220459 h 503202"/>
                <a:gd name="connsiteX41" fmla="*/ 142924 w 606768"/>
                <a:gd name="connsiteY41" fmla="*/ 233732 h 503202"/>
                <a:gd name="connsiteX42" fmla="*/ 138036 w 606768"/>
                <a:gd name="connsiteY42" fmla="*/ 253837 h 503202"/>
                <a:gd name="connsiteX43" fmla="*/ 119071 w 606768"/>
                <a:gd name="connsiteY43" fmla="*/ 272186 h 503202"/>
                <a:gd name="connsiteX44" fmla="*/ 123373 w 606768"/>
                <a:gd name="connsiteY44" fmla="*/ 296586 h 503202"/>
                <a:gd name="connsiteX45" fmla="*/ 123959 w 606768"/>
                <a:gd name="connsiteY45" fmla="*/ 301270 h 503202"/>
                <a:gd name="connsiteX46" fmla="*/ 104408 w 606768"/>
                <a:gd name="connsiteY46" fmla="*/ 320790 h 503202"/>
                <a:gd name="connsiteX47" fmla="*/ 95219 w 606768"/>
                <a:gd name="connsiteY47" fmla="*/ 318643 h 503202"/>
                <a:gd name="connsiteX48" fmla="*/ 71952 w 606768"/>
                <a:gd name="connsiteY48" fmla="*/ 306345 h 503202"/>
                <a:gd name="connsiteX49" fmla="*/ 48686 w 606768"/>
                <a:gd name="connsiteY49" fmla="*/ 318643 h 503202"/>
                <a:gd name="connsiteX50" fmla="*/ 39497 w 606768"/>
                <a:gd name="connsiteY50" fmla="*/ 320790 h 503202"/>
                <a:gd name="connsiteX51" fmla="*/ 28158 w 606768"/>
                <a:gd name="connsiteY51" fmla="*/ 317081 h 503202"/>
                <a:gd name="connsiteX52" fmla="*/ 20337 w 606768"/>
                <a:gd name="connsiteY52" fmla="*/ 297952 h 503202"/>
                <a:gd name="connsiteX53" fmla="*/ 24834 w 606768"/>
                <a:gd name="connsiteY53" fmla="*/ 272186 h 503202"/>
                <a:gd name="connsiteX54" fmla="*/ 5869 w 606768"/>
                <a:gd name="connsiteY54" fmla="*/ 253837 h 503202"/>
                <a:gd name="connsiteX55" fmla="*/ 981 w 606768"/>
                <a:gd name="connsiteY55" fmla="*/ 233732 h 503202"/>
                <a:gd name="connsiteX56" fmla="*/ 16818 w 606768"/>
                <a:gd name="connsiteY56" fmla="*/ 220459 h 503202"/>
                <a:gd name="connsiteX57" fmla="*/ 42821 w 606768"/>
                <a:gd name="connsiteY57" fmla="*/ 216750 h 503202"/>
                <a:gd name="connsiteX58" fmla="*/ 54356 w 606768"/>
                <a:gd name="connsiteY58" fmla="*/ 193131 h 503202"/>
                <a:gd name="connsiteX59" fmla="*/ 71952 w 606768"/>
                <a:gd name="connsiteY59" fmla="*/ 182200 h 503202"/>
                <a:gd name="connsiteX60" fmla="*/ 254801 w 606768"/>
                <a:gd name="connsiteY60" fmla="*/ 30273 h 503202"/>
                <a:gd name="connsiteX61" fmla="*/ 567661 w 606768"/>
                <a:gd name="connsiteY61" fmla="*/ 30273 h 503202"/>
                <a:gd name="connsiteX62" fmla="*/ 606768 w 606768"/>
                <a:gd name="connsiteY62" fmla="*/ 69331 h 503202"/>
                <a:gd name="connsiteX63" fmla="*/ 567661 w 606768"/>
                <a:gd name="connsiteY63" fmla="*/ 108389 h 503202"/>
                <a:gd name="connsiteX64" fmla="*/ 254801 w 606768"/>
                <a:gd name="connsiteY64" fmla="*/ 108389 h 503202"/>
                <a:gd name="connsiteX65" fmla="*/ 215694 w 606768"/>
                <a:gd name="connsiteY65" fmla="*/ 69331 h 503202"/>
                <a:gd name="connsiteX66" fmla="*/ 254801 w 606768"/>
                <a:gd name="connsiteY66" fmla="*/ 30273 h 503202"/>
                <a:gd name="connsiteX67" fmla="*/ 71952 w 606768"/>
                <a:gd name="connsiteY67" fmla="*/ 0 h 503202"/>
                <a:gd name="connsiteX68" fmla="*/ 89549 w 606768"/>
                <a:gd name="connsiteY68" fmla="*/ 10931 h 503202"/>
                <a:gd name="connsiteX69" fmla="*/ 101084 w 606768"/>
                <a:gd name="connsiteY69" fmla="*/ 34355 h 503202"/>
                <a:gd name="connsiteX70" fmla="*/ 127087 w 606768"/>
                <a:gd name="connsiteY70" fmla="*/ 38259 h 503202"/>
                <a:gd name="connsiteX71" fmla="*/ 142924 w 606768"/>
                <a:gd name="connsiteY71" fmla="*/ 51532 h 503202"/>
                <a:gd name="connsiteX72" fmla="*/ 138036 w 606768"/>
                <a:gd name="connsiteY72" fmla="*/ 71442 h 503202"/>
                <a:gd name="connsiteX73" fmla="*/ 119071 w 606768"/>
                <a:gd name="connsiteY73" fmla="*/ 89791 h 503202"/>
                <a:gd name="connsiteX74" fmla="*/ 123373 w 606768"/>
                <a:gd name="connsiteY74" fmla="*/ 114386 h 503202"/>
                <a:gd name="connsiteX75" fmla="*/ 123959 w 606768"/>
                <a:gd name="connsiteY75" fmla="*/ 119070 h 503202"/>
                <a:gd name="connsiteX76" fmla="*/ 104408 w 606768"/>
                <a:gd name="connsiteY76" fmla="*/ 138590 h 503202"/>
                <a:gd name="connsiteX77" fmla="*/ 95219 w 606768"/>
                <a:gd name="connsiteY77" fmla="*/ 136248 h 503202"/>
                <a:gd name="connsiteX78" fmla="*/ 71952 w 606768"/>
                <a:gd name="connsiteY78" fmla="*/ 124145 h 503202"/>
                <a:gd name="connsiteX79" fmla="*/ 48686 w 606768"/>
                <a:gd name="connsiteY79" fmla="*/ 136248 h 503202"/>
                <a:gd name="connsiteX80" fmla="*/ 39497 w 606768"/>
                <a:gd name="connsiteY80" fmla="*/ 138590 h 503202"/>
                <a:gd name="connsiteX81" fmla="*/ 28158 w 606768"/>
                <a:gd name="connsiteY81" fmla="*/ 134881 h 503202"/>
                <a:gd name="connsiteX82" fmla="*/ 20337 w 606768"/>
                <a:gd name="connsiteY82" fmla="*/ 115752 h 503202"/>
                <a:gd name="connsiteX83" fmla="*/ 24834 w 606768"/>
                <a:gd name="connsiteY83" fmla="*/ 89791 h 503202"/>
                <a:gd name="connsiteX84" fmla="*/ 5869 w 606768"/>
                <a:gd name="connsiteY84" fmla="*/ 71442 h 503202"/>
                <a:gd name="connsiteX85" fmla="*/ 981 w 606768"/>
                <a:gd name="connsiteY85" fmla="*/ 51532 h 503202"/>
                <a:gd name="connsiteX86" fmla="*/ 16818 w 606768"/>
                <a:gd name="connsiteY86" fmla="*/ 38259 h 503202"/>
                <a:gd name="connsiteX87" fmla="*/ 42821 w 606768"/>
                <a:gd name="connsiteY87" fmla="*/ 34355 h 503202"/>
                <a:gd name="connsiteX88" fmla="*/ 54356 w 606768"/>
                <a:gd name="connsiteY88" fmla="*/ 10931 h 503202"/>
                <a:gd name="connsiteX89" fmla="*/ 71952 w 606768"/>
                <a:gd name="connsiteY89" fmla="*/ 0 h 50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6768" h="503202">
                  <a:moveTo>
                    <a:pt x="254801" y="394814"/>
                  </a:moveTo>
                  <a:lnTo>
                    <a:pt x="567661" y="394814"/>
                  </a:lnTo>
                  <a:cubicBezTo>
                    <a:pt x="589170" y="394814"/>
                    <a:pt x="606768" y="412195"/>
                    <a:pt x="606768" y="433872"/>
                  </a:cubicBezTo>
                  <a:cubicBezTo>
                    <a:pt x="606768" y="455354"/>
                    <a:pt x="589170" y="472930"/>
                    <a:pt x="567661" y="472930"/>
                  </a:cubicBezTo>
                  <a:lnTo>
                    <a:pt x="254801" y="472930"/>
                  </a:lnTo>
                  <a:cubicBezTo>
                    <a:pt x="233097" y="472930"/>
                    <a:pt x="215694" y="455354"/>
                    <a:pt x="215694" y="433872"/>
                  </a:cubicBezTo>
                  <a:cubicBezTo>
                    <a:pt x="215694" y="412195"/>
                    <a:pt x="233097" y="394814"/>
                    <a:pt x="254801" y="394814"/>
                  </a:cubicBezTo>
                  <a:close/>
                  <a:moveTo>
                    <a:pt x="71952" y="364541"/>
                  </a:moveTo>
                  <a:cubicBezTo>
                    <a:pt x="79382" y="364541"/>
                    <a:pt x="86225" y="368642"/>
                    <a:pt x="89549" y="375282"/>
                  </a:cubicBezTo>
                  <a:lnTo>
                    <a:pt x="101084" y="398913"/>
                  </a:lnTo>
                  <a:lnTo>
                    <a:pt x="127087" y="402624"/>
                  </a:lnTo>
                  <a:cubicBezTo>
                    <a:pt x="134517" y="403796"/>
                    <a:pt x="140578" y="408873"/>
                    <a:pt x="142924" y="415904"/>
                  </a:cubicBezTo>
                  <a:cubicBezTo>
                    <a:pt x="145270" y="423130"/>
                    <a:pt x="143315" y="430747"/>
                    <a:pt x="138036" y="436020"/>
                  </a:cubicBezTo>
                  <a:lnTo>
                    <a:pt x="119071" y="454378"/>
                  </a:lnTo>
                  <a:lnTo>
                    <a:pt x="123373" y="478790"/>
                  </a:lnTo>
                  <a:cubicBezTo>
                    <a:pt x="123764" y="480352"/>
                    <a:pt x="123959" y="481915"/>
                    <a:pt x="123959" y="483672"/>
                  </a:cubicBezTo>
                  <a:cubicBezTo>
                    <a:pt x="123959" y="494414"/>
                    <a:pt x="115161" y="503007"/>
                    <a:pt x="104408" y="503202"/>
                  </a:cubicBezTo>
                  <a:cubicBezTo>
                    <a:pt x="101280" y="503202"/>
                    <a:pt x="98151" y="502421"/>
                    <a:pt x="95219" y="500858"/>
                  </a:cubicBezTo>
                  <a:lnTo>
                    <a:pt x="71952" y="488555"/>
                  </a:lnTo>
                  <a:lnTo>
                    <a:pt x="48686" y="500858"/>
                  </a:lnTo>
                  <a:cubicBezTo>
                    <a:pt x="45754" y="502421"/>
                    <a:pt x="42626" y="503202"/>
                    <a:pt x="39497" y="503202"/>
                  </a:cubicBezTo>
                  <a:cubicBezTo>
                    <a:pt x="35587" y="503202"/>
                    <a:pt x="31481" y="501835"/>
                    <a:pt x="28158" y="499296"/>
                  </a:cubicBezTo>
                  <a:cubicBezTo>
                    <a:pt x="22097" y="495000"/>
                    <a:pt x="18968" y="487578"/>
                    <a:pt x="20337" y="480352"/>
                  </a:cubicBezTo>
                  <a:lnTo>
                    <a:pt x="24834" y="454378"/>
                  </a:lnTo>
                  <a:lnTo>
                    <a:pt x="5869" y="436020"/>
                  </a:lnTo>
                  <a:cubicBezTo>
                    <a:pt x="590" y="430747"/>
                    <a:pt x="-1365" y="423130"/>
                    <a:pt x="981" y="415904"/>
                  </a:cubicBezTo>
                  <a:cubicBezTo>
                    <a:pt x="3327" y="408873"/>
                    <a:pt x="9388" y="403796"/>
                    <a:pt x="16818" y="402624"/>
                  </a:cubicBezTo>
                  <a:lnTo>
                    <a:pt x="42821" y="398913"/>
                  </a:lnTo>
                  <a:lnTo>
                    <a:pt x="54356" y="375282"/>
                  </a:lnTo>
                  <a:cubicBezTo>
                    <a:pt x="57680" y="368642"/>
                    <a:pt x="64523" y="364541"/>
                    <a:pt x="71952" y="364541"/>
                  </a:cubicBezTo>
                  <a:close/>
                  <a:moveTo>
                    <a:pt x="254801" y="212402"/>
                  </a:moveTo>
                  <a:lnTo>
                    <a:pt x="567661" y="212402"/>
                  </a:lnTo>
                  <a:cubicBezTo>
                    <a:pt x="589170" y="212402"/>
                    <a:pt x="606768" y="229978"/>
                    <a:pt x="606768" y="251460"/>
                  </a:cubicBezTo>
                  <a:cubicBezTo>
                    <a:pt x="606768" y="273137"/>
                    <a:pt x="589170" y="290518"/>
                    <a:pt x="567661" y="290518"/>
                  </a:cubicBezTo>
                  <a:lnTo>
                    <a:pt x="254801" y="290518"/>
                  </a:lnTo>
                  <a:cubicBezTo>
                    <a:pt x="233097" y="290518"/>
                    <a:pt x="215694" y="273137"/>
                    <a:pt x="215694" y="251460"/>
                  </a:cubicBezTo>
                  <a:cubicBezTo>
                    <a:pt x="215694" y="229978"/>
                    <a:pt x="233097" y="212402"/>
                    <a:pt x="254801" y="212402"/>
                  </a:cubicBezTo>
                  <a:close/>
                  <a:moveTo>
                    <a:pt x="71952" y="182200"/>
                  </a:moveTo>
                  <a:cubicBezTo>
                    <a:pt x="79382" y="182200"/>
                    <a:pt x="86225" y="186494"/>
                    <a:pt x="89549" y="193131"/>
                  </a:cubicBezTo>
                  <a:lnTo>
                    <a:pt x="101084" y="216750"/>
                  </a:lnTo>
                  <a:lnTo>
                    <a:pt x="127087" y="220459"/>
                  </a:lnTo>
                  <a:cubicBezTo>
                    <a:pt x="134517" y="221630"/>
                    <a:pt x="140578" y="226705"/>
                    <a:pt x="142924" y="233732"/>
                  </a:cubicBezTo>
                  <a:cubicBezTo>
                    <a:pt x="145270" y="240759"/>
                    <a:pt x="143315" y="248567"/>
                    <a:pt x="138036" y="253837"/>
                  </a:cubicBezTo>
                  <a:lnTo>
                    <a:pt x="119071" y="272186"/>
                  </a:lnTo>
                  <a:lnTo>
                    <a:pt x="123373" y="296586"/>
                  </a:lnTo>
                  <a:cubicBezTo>
                    <a:pt x="123764" y="298147"/>
                    <a:pt x="123959" y="299709"/>
                    <a:pt x="123959" y="301270"/>
                  </a:cubicBezTo>
                  <a:cubicBezTo>
                    <a:pt x="123959" y="312006"/>
                    <a:pt x="115161" y="320790"/>
                    <a:pt x="104408" y="320790"/>
                  </a:cubicBezTo>
                  <a:cubicBezTo>
                    <a:pt x="101280" y="320790"/>
                    <a:pt x="98151" y="320009"/>
                    <a:pt x="95219" y="318643"/>
                  </a:cubicBezTo>
                  <a:lnTo>
                    <a:pt x="71952" y="306345"/>
                  </a:lnTo>
                  <a:lnTo>
                    <a:pt x="48686" y="318643"/>
                  </a:lnTo>
                  <a:cubicBezTo>
                    <a:pt x="45754" y="320009"/>
                    <a:pt x="42626" y="320790"/>
                    <a:pt x="39497" y="320790"/>
                  </a:cubicBezTo>
                  <a:cubicBezTo>
                    <a:pt x="35587" y="320790"/>
                    <a:pt x="31481" y="319619"/>
                    <a:pt x="28158" y="317081"/>
                  </a:cubicBezTo>
                  <a:cubicBezTo>
                    <a:pt x="22097" y="312787"/>
                    <a:pt x="18968" y="305369"/>
                    <a:pt x="20337" y="297952"/>
                  </a:cubicBezTo>
                  <a:lnTo>
                    <a:pt x="24834" y="272186"/>
                  </a:lnTo>
                  <a:lnTo>
                    <a:pt x="5869" y="253837"/>
                  </a:lnTo>
                  <a:cubicBezTo>
                    <a:pt x="590" y="248567"/>
                    <a:pt x="-1365" y="240759"/>
                    <a:pt x="981" y="233732"/>
                  </a:cubicBezTo>
                  <a:cubicBezTo>
                    <a:pt x="3327" y="226705"/>
                    <a:pt x="9388" y="221630"/>
                    <a:pt x="16818" y="220459"/>
                  </a:cubicBezTo>
                  <a:lnTo>
                    <a:pt x="42821" y="216750"/>
                  </a:lnTo>
                  <a:lnTo>
                    <a:pt x="54356" y="193131"/>
                  </a:lnTo>
                  <a:cubicBezTo>
                    <a:pt x="57680" y="186494"/>
                    <a:pt x="64523" y="182200"/>
                    <a:pt x="71952" y="182200"/>
                  </a:cubicBezTo>
                  <a:close/>
                  <a:moveTo>
                    <a:pt x="254801" y="30273"/>
                  </a:moveTo>
                  <a:lnTo>
                    <a:pt x="567661" y="30273"/>
                  </a:lnTo>
                  <a:cubicBezTo>
                    <a:pt x="589170" y="30273"/>
                    <a:pt x="606768" y="47654"/>
                    <a:pt x="606768" y="69331"/>
                  </a:cubicBezTo>
                  <a:cubicBezTo>
                    <a:pt x="606768" y="90813"/>
                    <a:pt x="589170" y="108389"/>
                    <a:pt x="567661" y="108389"/>
                  </a:cubicBezTo>
                  <a:lnTo>
                    <a:pt x="254801" y="108389"/>
                  </a:lnTo>
                  <a:cubicBezTo>
                    <a:pt x="233097" y="108389"/>
                    <a:pt x="215694" y="90813"/>
                    <a:pt x="215694" y="69331"/>
                  </a:cubicBezTo>
                  <a:cubicBezTo>
                    <a:pt x="215694" y="47654"/>
                    <a:pt x="233097" y="30273"/>
                    <a:pt x="254801" y="30273"/>
                  </a:cubicBezTo>
                  <a:close/>
                  <a:moveTo>
                    <a:pt x="71952" y="0"/>
                  </a:moveTo>
                  <a:cubicBezTo>
                    <a:pt x="79382" y="0"/>
                    <a:pt x="86225" y="4294"/>
                    <a:pt x="89549" y="10931"/>
                  </a:cubicBezTo>
                  <a:lnTo>
                    <a:pt x="101084" y="34355"/>
                  </a:lnTo>
                  <a:lnTo>
                    <a:pt x="127087" y="38259"/>
                  </a:lnTo>
                  <a:cubicBezTo>
                    <a:pt x="134517" y="39235"/>
                    <a:pt x="140578" y="44505"/>
                    <a:pt x="142924" y="51532"/>
                  </a:cubicBezTo>
                  <a:cubicBezTo>
                    <a:pt x="145270" y="58559"/>
                    <a:pt x="143315" y="66367"/>
                    <a:pt x="138036" y="71442"/>
                  </a:cubicBezTo>
                  <a:lnTo>
                    <a:pt x="119071" y="89791"/>
                  </a:lnTo>
                  <a:lnTo>
                    <a:pt x="123373" y="114386"/>
                  </a:lnTo>
                  <a:cubicBezTo>
                    <a:pt x="123764" y="115752"/>
                    <a:pt x="123959" y="117314"/>
                    <a:pt x="123959" y="119070"/>
                  </a:cubicBezTo>
                  <a:cubicBezTo>
                    <a:pt x="123959" y="129806"/>
                    <a:pt x="115161" y="138590"/>
                    <a:pt x="104408" y="138590"/>
                  </a:cubicBezTo>
                  <a:cubicBezTo>
                    <a:pt x="101280" y="138590"/>
                    <a:pt x="98151" y="137809"/>
                    <a:pt x="95219" y="136248"/>
                  </a:cubicBezTo>
                  <a:lnTo>
                    <a:pt x="71952" y="124145"/>
                  </a:lnTo>
                  <a:lnTo>
                    <a:pt x="48686" y="136248"/>
                  </a:lnTo>
                  <a:cubicBezTo>
                    <a:pt x="45754" y="137809"/>
                    <a:pt x="42626" y="138590"/>
                    <a:pt x="39497" y="138590"/>
                  </a:cubicBezTo>
                  <a:cubicBezTo>
                    <a:pt x="35587" y="138590"/>
                    <a:pt x="31481" y="137224"/>
                    <a:pt x="28158" y="134881"/>
                  </a:cubicBezTo>
                  <a:cubicBezTo>
                    <a:pt x="22097" y="130392"/>
                    <a:pt x="18968" y="122974"/>
                    <a:pt x="20337" y="115752"/>
                  </a:cubicBezTo>
                  <a:lnTo>
                    <a:pt x="24834" y="89791"/>
                  </a:lnTo>
                  <a:lnTo>
                    <a:pt x="5869" y="71442"/>
                  </a:lnTo>
                  <a:cubicBezTo>
                    <a:pt x="590" y="66367"/>
                    <a:pt x="-1365" y="58559"/>
                    <a:pt x="981" y="51532"/>
                  </a:cubicBezTo>
                  <a:cubicBezTo>
                    <a:pt x="3327" y="44505"/>
                    <a:pt x="9388" y="39235"/>
                    <a:pt x="16818" y="38259"/>
                  </a:cubicBezTo>
                  <a:lnTo>
                    <a:pt x="42821" y="34355"/>
                  </a:lnTo>
                  <a:lnTo>
                    <a:pt x="54356" y="10931"/>
                  </a:lnTo>
                  <a:cubicBezTo>
                    <a:pt x="57680" y="4294"/>
                    <a:pt x="64523" y="0"/>
                    <a:pt x="7195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mn-lt"/>
              </a:endParaRPr>
            </a:p>
          </p:txBody>
        </p:sp>
      </p:grpSp>
      <p:grpSp>
        <p:nvGrpSpPr>
          <p:cNvPr id="21" name="组合 20"/>
          <p:cNvGrpSpPr/>
          <p:nvPr/>
        </p:nvGrpSpPr>
        <p:grpSpPr>
          <a:xfrm>
            <a:off x="479759" y="2059974"/>
            <a:ext cx="1611365" cy="291997"/>
            <a:chOff x="533199" y="1725474"/>
            <a:chExt cx="1611365" cy="291997"/>
          </a:xfrm>
        </p:grpSpPr>
        <p:sp>
          <p:nvSpPr>
            <p:cNvPr id="25" name="圆角矩形 24"/>
            <p:cNvSpPr>
              <a:spLocks/>
            </p:cNvSpPr>
            <p:nvPr/>
          </p:nvSpPr>
          <p:spPr>
            <a:xfrm>
              <a:off x="533199" y="1725474"/>
              <a:ext cx="1611365" cy="291997"/>
            </a:xfrm>
            <a:prstGeom prst="roundRect">
              <a:avLst/>
            </a:prstGeom>
            <a:solidFill>
              <a:srgbClr val="009E71"/>
            </a:solidFill>
            <a:ln>
              <a:noFill/>
              <a:prstDash val="dash"/>
            </a:ln>
          </p:spPr>
          <p:style>
            <a:lnRef idx="1">
              <a:schemeClr val="accent5"/>
            </a:lnRef>
            <a:fillRef idx="2">
              <a:schemeClr val="accent5"/>
            </a:fillRef>
            <a:effectRef idx="1">
              <a:schemeClr val="accent5"/>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zh-CN" altLang="en-US" sz="1200" b="1" noProof="0" dirty="0">
                  <a:solidFill>
                    <a:schemeClr val="bg1"/>
                  </a:solidFill>
                  <a:ea typeface="微软雅黑" panose="020B0503020204020204" pitchFamily="34" charset="-122"/>
                  <a:sym typeface="+mn-lt"/>
                </a:rPr>
                <a:t>      资产数据采集</a:t>
              </a:r>
            </a:p>
          </p:txBody>
        </p:sp>
        <p:sp>
          <p:nvSpPr>
            <p:cNvPr id="30" name="sync-circular-arrows_78645">
              <a:extLst>
                <a:ext uri="{FF2B5EF4-FFF2-40B4-BE49-F238E27FC236}">
                  <a16:creationId xmlns:a16="http://schemas.microsoft.com/office/drawing/2014/main" id="{54405246-CCE2-4201-BBB1-D3F3EB6E740D}"/>
                </a:ext>
              </a:extLst>
            </p:cNvPr>
            <p:cNvSpPr>
              <a:spLocks/>
            </p:cNvSpPr>
            <p:nvPr/>
          </p:nvSpPr>
          <p:spPr>
            <a:xfrm>
              <a:off x="725211" y="1772650"/>
              <a:ext cx="198715" cy="197644"/>
            </a:xfrm>
            <a:custGeom>
              <a:avLst/>
              <a:gdLst>
                <a:gd name="connsiteX0" fmla="*/ 35803 w 578533"/>
                <a:gd name="connsiteY0" fmla="*/ 339632 h 604091"/>
                <a:gd name="connsiteX1" fmla="*/ 42789 w 578533"/>
                <a:gd name="connsiteY1" fmla="*/ 341300 h 604091"/>
                <a:gd name="connsiteX2" fmla="*/ 142711 w 578533"/>
                <a:gd name="connsiteY2" fmla="*/ 389363 h 604091"/>
                <a:gd name="connsiteX3" fmla="*/ 151671 w 578533"/>
                <a:gd name="connsiteY3" fmla="*/ 402858 h 604091"/>
                <a:gd name="connsiteX4" fmla="*/ 144078 w 578533"/>
                <a:gd name="connsiteY4" fmla="*/ 417110 h 604091"/>
                <a:gd name="connsiteX5" fmla="*/ 132992 w 578533"/>
                <a:gd name="connsiteY5" fmla="*/ 423933 h 604091"/>
                <a:gd name="connsiteX6" fmla="*/ 419699 w 578533"/>
                <a:gd name="connsiteY6" fmla="*/ 447585 h 604091"/>
                <a:gd name="connsiteX7" fmla="*/ 438985 w 578533"/>
                <a:gd name="connsiteY7" fmla="*/ 515814 h 604091"/>
                <a:gd name="connsiteX8" fmla="*/ 463738 w 578533"/>
                <a:gd name="connsiteY8" fmla="*/ 542651 h 604091"/>
                <a:gd name="connsiteX9" fmla="*/ 47800 w 578533"/>
                <a:gd name="connsiteY9" fmla="*/ 476544 h 604091"/>
                <a:gd name="connsiteX10" fmla="*/ 42485 w 578533"/>
                <a:gd name="connsiteY10" fmla="*/ 479728 h 604091"/>
                <a:gd name="connsiteX11" fmla="*/ 34133 w 578533"/>
                <a:gd name="connsiteY11" fmla="*/ 482154 h 604091"/>
                <a:gd name="connsiteX12" fmla="*/ 26236 w 578533"/>
                <a:gd name="connsiteY12" fmla="*/ 480032 h 604091"/>
                <a:gd name="connsiteX13" fmla="*/ 18188 w 578533"/>
                <a:gd name="connsiteY13" fmla="*/ 466083 h 604091"/>
                <a:gd name="connsiteX14" fmla="*/ 20010 w 578533"/>
                <a:gd name="connsiteY14" fmla="*/ 355249 h 604091"/>
                <a:gd name="connsiteX15" fmla="*/ 27451 w 578533"/>
                <a:gd name="connsiteY15" fmla="*/ 342058 h 604091"/>
                <a:gd name="connsiteX16" fmla="*/ 35803 w 578533"/>
                <a:gd name="connsiteY16" fmla="*/ 339632 h 604091"/>
                <a:gd name="connsiteX17" fmla="*/ 421655 w 578533"/>
                <a:gd name="connsiteY17" fmla="*/ 66896 h 604091"/>
                <a:gd name="connsiteX18" fmla="*/ 555863 w 578533"/>
                <a:gd name="connsiteY18" fmla="*/ 413915 h 604091"/>
                <a:gd name="connsiteX19" fmla="*/ 567250 w 578533"/>
                <a:gd name="connsiteY19" fmla="*/ 417401 h 604091"/>
                <a:gd name="connsiteX20" fmla="*/ 578181 w 578533"/>
                <a:gd name="connsiteY20" fmla="*/ 429226 h 604091"/>
                <a:gd name="connsiteX21" fmla="*/ 573019 w 578533"/>
                <a:gd name="connsiteY21" fmla="*/ 444538 h 604091"/>
                <a:gd name="connsiteX22" fmla="*/ 488759 w 578533"/>
                <a:gd name="connsiteY22" fmla="*/ 516701 h 604091"/>
                <a:gd name="connsiteX23" fmla="*/ 478436 w 578533"/>
                <a:gd name="connsiteY23" fmla="*/ 520491 h 604091"/>
                <a:gd name="connsiteX24" fmla="*/ 473881 w 578533"/>
                <a:gd name="connsiteY24" fmla="*/ 519885 h 604091"/>
                <a:gd name="connsiteX25" fmla="*/ 463102 w 578533"/>
                <a:gd name="connsiteY25" fmla="*/ 508969 h 604091"/>
                <a:gd name="connsiteX26" fmla="*/ 433042 w 578533"/>
                <a:gd name="connsiteY26" fmla="*/ 402393 h 604091"/>
                <a:gd name="connsiteX27" fmla="*/ 437141 w 578533"/>
                <a:gd name="connsiteY27" fmla="*/ 386778 h 604091"/>
                <a:gd name="connsiteX28" fmla="*/ 448224 w 578533"/>
                <a:gd name="connsiteY28" fmla="*/ 382230 h 604091"/>
                <a:gd name="connsiteX29" fmla="*/ 452930 w 578533"/>
                <a:gd name="connsiteY29" fmla="*/ 382988 h 604091"/>
                <a:gd name="connsiteX30" fmla="*/ 459762 w 578533"/>
                <a:gd name="connsiteY30" fmla="*/ 384959 h 604091"/>
                <a:gd name="connsiteX31" fmla="*/ 349845 w 578533"/>
                <a:gd name="connsiteY31" fmla="*/ 144365 h 604091"/>
                <a:gd name="connsiteX32" fmla="*/ 403893 w 578533"/>
                <a:gd name="connsiteY32" fmla="*/ 109951 h 604091"/>
                <a:gd name="connsiteX33" fmla="*/ 422718 w 578533"/>
                <a:gd name="connsiteY33" fmla="*/ 75538 h 604091"/>
                <a:gd name="connsiteX34" fmla="*/ 421655 w 578533"/>
                <a:gd name="connsiteY34" fmla="*/ 66896 h 604091"/>
                <a:gd name="connsiteX35" fmla="*/ 288353 w 578533"/>
                <a:gd name="connsiteY35" fmla="*/ 0 h 604091"/>
                <a:gd name="connsiteX36" fmla="*/ 296857 w 578533"/>
                <a:gd name="connsiteY36" fmla="*/ 2426 h 604091"/>
                <a:gd name="connsiteX37" fmla="*/ 390400 w 578533"/>
                <a:gd name="connsiteY37" fmla="*/ 62164 h 604091"/>
                <a:gd name="connsiteX38" fmla="*/ 397689 w 578533"/>
                <a:gd name="connsiteY38" fmla="*/ 75506 h 604091"/>
                <a:gd name="connsiteX39" fmla="*/ 390400 w 578533"/>
                <a:gd name="connsiteY39" fmla="*/ 88849 h 604091"/>
                <a:gd name="connsiteX40" fmla="*/ 296857 w 578533"/>
                <a:gd name="connsiteY40" fmla="*/ 148435 h 604091"/>
                <a:gd name="connsiteX41" fmla="*/ 288353 w 578533"/>
                <a:gd name="connsiteY41" fmla="*/ 151013 h 604091"/>
                <a:gd name="connsiteX42" fmla="*/ 280608 w 578533"/>
                <a:gd name="connsiteY42" fmla="*/ 149042 h 604091"/>
                <a:gd name="connsiteX43" fmla="*/ 272408 w 578533"/>
                <a:gd name="connsiteY43" fmla="*/ 135093 h 604091"/>
                <a:gd name="connsiteX44" fmla="*/ 272408 w 578533"/>
                <a:gd name="connsiteY44" fmla="*/ 133425 h 604091"/>
                <a:gd name="connsiteX45" fmla="*/ 101571 w 578533"/>
                <a:gd name="connsiteY45" fmla="*/ 341749 h 604091"/>
                <a:gd name="connsiteX46" fmla="*/ 35817 w 578533"/>
                <a:gd name="connsiteY46" fmla="*/ 314609 h 604091"/>
                <a:gd name="connsiteX47" fmla="*/ 435 w 578533"/>
                <a:gd name="connsiteY47" fmla="*/ 335078 h 604091"/>
                <a:gd name="connsiteX48" fmla="*/ 272408 w 578533"/>
                <a:gd name="connsiteY48" fmla="*/ 33356 h 604091"/>
                <a:gd name="connsiteX49" fmla="*/ 272408 w 578533"/>
                <a:gd name="connsiteY49" fmla="*/ 15920 h 604091"/>
                <a:gd name="connsiteX50" fmla="*/ 280608 w 578533"/>
                <a:gd name="connsiteY50" fmla="*/ 1971 h 604091"/>
                <a:gd name="connsiteX51" fmla="*/ 288353 w 578533"/>
                <a:gd name="connsiteY51" fmla="*/ 0 h 60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78533" h="604091">
                  <a:moveTo>
                    <a:pt x="35803" y="339632"/>
                  </a:moveTo>
                  <a:cubicBezTo>
                    <a:pt x="38233" y="339632"/>
                    <a:pt x="40511" y="340239"/>
                    <a:pt x="42789" y="341300"/>
                  </a:cubicBezTo>
                  <a:lnTo>
                    <a:pt x="142711" y="389363"/>
                  </a:lnTo>
                  <a:cubicBezTo>
                    <a:pt x="147874" y="391941"/>
                    <a:pt x="151367" y="397096"/>
                    <a:pt x="151671" y="402858"/>
                  </a:cubicBezTo>
                  <a:cubicBezTo>
                    <a:pt x="151974" y="408619"/>
                    <a:pt x="149089" y="414077"/>
                    <a:pt x="144078" y="417110"/>
                  </a:cubicBezTo>
                  <a:lnTo>
                    <a:pt x="132992" y="423933"/>
                  </a:lnTo>
                  <a:cubicBezTo>
                    <a:pt x="154860" y="457744"/>
                    <a:pt x="275131" y="575249"/>
                    <a:pt x="419699" y="447585"/>
                  </a:cubicBezTo>
                  <a:lnTo>
                    <a:pt x="438985" y="515814"/>
                  </a:lnTo>
                  <a:cubicBezTo>
                    <a:pt x="442630" y="528247"/>
                    <a:pt x="451741" y="537950"/>
                    <a:pt x="463738" y="542651"/>
                  </a:cubicBezTo>
                  <a:cubicBezTo>
                    <a:pt x="349845" y="639535"/>
                    <a:pt x="139522" y="624980"/>
                    <a:pt x="47800" y="476544"/>
                  </a:cubicBezTo>
                  <a:lnTo>
                    <a:pt x="42485" y="479728"/>
                  </a:lnTo>
                  <a:cubicBezTo>
                    <a:pt x="39904" y="481396"/>
                    <a:pt x="37018" y="482154"/>
                    <a:pt x="34133" y="482154"/>
                  </a:cubicBezTo>
                  <a:cubicBezTo>
                    <a:pt x="31399" y="482154"/>
                    <a:pt x="28666" y="481548"/>
                    <a:pt x="26236" y="480032"/>
                  </a:cubicBezTo>
                  <a:cubicBezTo>
                    <a:pt x="21225" y="477303"/>
                    <a:pt x="18188" y="471844"/>
                    <a:pt x="18188" y="466083"/>
                  </a:cubicBezTo>
                  <a:lnTo>
                    <a:pt x="20010" y="355249"/>
                  </a:lnTo>
                  <a:cubicBezTo>
                    <a:pt x="20010" y="349791"/>
                    <a:pt x="22895" y="344939"/>
                    <a:pt x="27451" y="342058"/>
                  </a:cubicBezTo>
                  <a:cubicBezTo>
                    <a:pt x="30033" y="340390"/>
                    <a:pt x="32918" y="339632"/>
                    <a:pt x="35803" y="339632"/>
                  </a:cubicBezTo>
                  <a:close/>
                  <a:moveTo>
                    <a:pt x="421655" y="66896"/>
                  </a:moveTo>
                  <a:cubicBezTo>
                    <a:pt x="578484" y="157555"/>
                    <a:pt x="589415" y="319921"/>
                    <a:pt x="555863" y="413915"/>
                  </a:cubicBezTo>
                  <a:lnTo>
                    <a:pt x="567250" y="417401"/>
                  </a:lnTo>
                  <a:cubicBezTo>
                    <a:pt x="572715" y="419069"/>
                    <a:pt x="576966" y="423617"/>
                    <a:pt x="578181" y="429226"/>
                  </a:cubicBezTo>
                  <a:cubicBezTo>
                    <a:pt x="579395" y="434987"/>
                    <a:pt x="577421" y="440748"/>
                    <a:pt x="573019" y="444538"/>
                  </a:cubicBezTo>
                  <a:lnTo>
                    <a:pt x="488759" y="516701"/>
                  </a:lnTo>
                  <a:cubicBezTo>
                    <a:pt x="485875" y="519278"/>
                    <a:pt x="482231" y="520491"/>
                    <a:pt x="478436" y="520491"/>
                  </a:cubicBezTo>
                  <a:cubicBezTo>
                    <a:pt x="476917" y="520491"/>
                    <a:pt x="475399" y="520340"/>
                    <a:pt x="473881" y="519885"/>
                  </a:cubicBezTo>
                  <a:cubicBezTo>
                    <a:pt x="468719" y="518369"/>
                    <a:pt x="464620" y="514276"/>
                    <a:pt x="463102" y="508969"/>
                  </a:cubicBezTo>
                  <a:lnTo>
                    <a:pt x="433042" y="402393"/>
                  </a:lnTo>
                  <a:cubicBezTo>
                    <a:pt x="431372" y="396784"/>
                    <a:pt x="433042" y="390871"/>
                    <a:pt x="437141" y="386778"/>
                  </a:cubicBezTo>
                  <a:cubicBezTo>
                    <a:pt x="440177" y="383897"/>
                    <a:pt x="444125" y="382230"/>
                    <a:pt x="448224" y="382230"/>
                  </a:cubicBezTo>
                  <a:cubicBezTo>
                    <a:pt x="449742" y="382230"/>
                    <a:pt x="451412" y="382533"/>
                    <a:pt x="452930" y="382988"/>
                  </a:cubicBezTo>
                  <a:lnTo>
                    <a:pt x="459762" y="384959"/>
                  </a:lnTo>
                  <a:cubicBezTo>
                    <a:pt x="506978" y="243362"/>
                    <a:pt x="397668" y="158161"/>
                    <a:pt x="349845" y="144365"/>
                  </a:cubicBezTo>
                  <a:lnTo>
                    <a:pt x="403893" y="109951"/>
                  </a:lnTo>
                  <a:cubicBezTo>
                    <a:pt x="415734" y="102523"/>
                    <a:pt x="422718" y="89637"/>
                    <a:pt x="422718" y="75538"/>
                  </a:cubicBezTo>
                  <a:cubicBezTo>
                    <a:pt x="422718" y="72657"/>
                    <a:pt x="422263" y="69777"/>
                    <a:pt x="421655" y="66896"/>
                  </a:cubicBezTo>
                  <a:close/>
                  <a:moveTo>
                    <a:pt x="288353" y="0"/>
                  </a:moveTo>
                  <a:cubicBezTo>
                    <a:pt x="291238" y="0"/>
                    <a:pt x="294275" y="909"/>
                    <a:pt x="296857" y="2426"/>
                  </a:cubicBezTo>
                  <a:lnTo>
                    <a:pt x="390400" y="62164"/>
                  </a:lnTo>
                  <a:cubicBezTo>
                    <a:pt x="394956" y="65044"/>
                    <a:pt x="397689" y="70048"/>
                    <a:pt x="397689" y="75506"/>
                  </a:cubicBezTo>
                  <a:cubicBezTo>
                    <a:pt x="397689" y="80965"/>
                    <a:pt x="394956" y="85968"/>
                    <a:pt x="390400" y="88849"/>
                  </a:cubicBezTo>
                  <a:lnTo>
                    <a:pt x="296857" y="148435"/>
                  </a:lnTo>
                  <a:cubicBezTo>
                    <a:pt x="294275" y="150103"/>
                    <a:pt x="291238" y="151013"/>
                    <a:pt x="288353" y="151013"/>
                  </a:cubicBezTo>
                  <a:cubicBezTo>
                    <a:pt x="285620" y="151013"/>
                    <a:pt x="283038" y="150406"/>
                    <a:pt x="280608" y="149042"/>
                  </a:cubicBezTo>
                  <a:cubicBezTo>
                    <a:pt x="275597" y="146312"/>
                    <a:pt x="272408" y="141006"/>
                    <a:pt x="272408" y="135093"/>
                  </a:cubicBezTo>
                  <a:lnTo>
                    <a:pt x="272408" y="133425"/>
                  </a:lnTo>
                  <a:cubicBezTo>
                    <a:pt x="132094" y="148738"/>
                    <a:pt x="89726" y="278069"/>
                    <a:pt x="101571" y="341749"/>
                  </a:cubicBezTo>
                  <a:cubicBezTo>
                    <a:pt x="50092" y="317035"/>
                    <a:pt x="47966" y="314609"/>
                    <a:pt x="35817" y="314609"/>
                  </a:cubicBezTo>
                  <a:cubicBezTo>
                    <a:pt x="21543" y="314609"/>
                    <a:pt x="435" y="335078"/>
                    <a:pt x="435" y="335078"/>
                  </a:cubicBezTo>
                  <a:cubicBezTo>
                    <a:pt x="-8980" y="161474"/>
                    <a:pt x="136042" y="32749"/>
                    <a:pt x="272408" y="33356"/>
                  </a:cubicBezTo>
                  <a:lnTo>
                    <a:pt x="272408" y="15920"/>
                  </a:lnTo>
                  <a:cubicBezTo>
                    <a:pt x="272408" y="10007"/>
                    <a:pt x="275597" y="4700"/>
                    <a:pt x="280608" y="1971"/>
                  </a:cubicBezTo>
                  <a:cubicBezTo>
                    <a:pt x="283038" y="606"/>
                    <a:pt x="285620" y="0"/>
                    <a:pt x="288353"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mn-lt"/>
              </a:endParaRPr>
            </a:p>
          </p:txBody>
        </p:sp>
      </p:grpSp>
      <p:grpSp>
        <p:nvGrpSpPr>
          <p:cNvPr id="23" name="组合 22"/>
          <p:cNvGrpSpPr/>
          <p:nvPr/>
        </p:nvGrpSpPr>
        <p:grpSpPr>
          <a:xfrm>
            <a:off x="4861257" y="2059974"/>
            <a:ext cx="1611365" cy="291997"/>
            <a:chOff x="4914699" y="1725474"/>
            <a:chExt cx="1611365" cy="291997"/>
          </a:xfrm>
        </p:grpSpPr>
        <p:sp>
          <p:nvSpPr>
            <p:cNvPr id="27" name="圆角矩形 26"/>
            <p:cNvSpPr>
              <a:spLocks/>
            </p:cNvSpPr>
            <p:nvPr/>
          </p:nvSpPr>
          <p:spPr>
            <a:xfrm>
              <a:off x="4914699" y="1725474"/>
              <a:ext cx="1611365" cy="291997"/>
            </a:xfrm>
            <a:prstGeom prst="roundRect">
              <a:avLst/>
            </a:prstGeom>
            <a:solidFill>
              <a:srgbClr val="009E71"/>
            </a:solidFill>
            <a:ln>
              <a:noFill/>
              <a:prstDash val="dash"/>
            </a:ln>
          </p:spPr>
          <p:style>
            <a:lnRef idx="1">
              <a:schemeClr val="accent5"/>
            </a:lnRef>
            <a:fillRef idx="2">
              <a:schemeClr val="accent5"/>
            </a:fillRef>
            <a:effectRef idx="1">
              <a:schemeClr val="accent5"/>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zh-CN" altLang="en-US" sz="1200" b="1" noProof="0" dirty="0">
                  <a:solidFill>
                    <a:schemeClr val="bg1"/>
                  </a:solidFill>
                  <a:ea typeface="微软雅黑" panose="020B0503020204020204" pitchFamily="34" charset="-122"/>
                  <a:sym typeface="+mn-lt"/>
                </a:rPr>
                <a:t>      资产信息维护</a:t>
              </a:r>
            </a:p>
          </p:txBody>
        </p:sp>
        <p:sp>
          <p:nvSpPr>
            <p:cNvPr id="32" name="iconfont-11255-5323804">
              <a:extLst>
                <a:ext uri="{FF2B5EF4-FFF2-40B4-BE49-F238E27FC236}">
                  <a16:creationId xmlns:a16="http://schemas.microsoft.com/office/drawing/2014/main" id="{54405246-CCE2-4201-BBB1-D3F3EB6E740D}"/>
                </a:ext>
              </a:extLst>
            </p:cNvPr>
            <p:cNvSpPr>
              <a:spLocks/>
            </p:cNvSpPr>
            <p:nvPr/>
          </p:nvSpPr>
          <p:spPr>
            <a:xfrm>
              <a:off x="5109616" y="1772650"/>
              <a:ext cx="198715" cy="197644"/>
            </a:xfrm>
            <a:custGeom>
              <a:avLst/>
              <a:gdLst>
                <a:gd name="T0" fmla="*/ 5876 w 9602"/>
                <a:gd name="T1" fmla="*/ 1050 h 10362"/>
                <a:gd name="T2" fmla="*/ 5876 w 9602"/>
                <a:gd name="T3" fmla="*/ 0 h 10362"/>
                <a:gd name="T4" fmla="*/ 3201 w 9602"/>
                <a:gd name="T5" fmla="*/ 525 h 10362"/>
                <a:gd name="T6" fmla="*/ 8602 w 9602"/>
                <a:gd name="T7" fmla="*/ 372 h 10362"/>
                <a:gd name="T8" fmla="*/ 7339 w 9602"/>
                <a:gd name="T9" fmla="*/ 525 h 10362"/>
                <a:gd name="T10" fmla="*/ 3096 w 9602"/>
                <a:gd name="T11" fmla="*/ 1357 h 10362"/>
                <a:gd name="T12" fmla="*/ 2277 w 9602"/>
                <a:gd name="T13" fmla="*/ 372 h 10362"/>
                <a:gd name="T14" fmla="*/ 0 w 9602"/>
                <a:gd name="T15" fmla="*/ 1372 h 10362"/>
                <a:gd name="T16" fmla="*/ 1000 w 9602"/>
                <a:gd name="T17" fmla="*/ 10362 h 10362"/>
                <a:gd name="T18" fmla="*/ 9602 w 9602"/>
                <a:gd name="T19" fmla="*/ 9362 h 10362"/>
                <a:gd name="T20" fmla="*/ 8602 w 9602"/>
                <a:gd name="T21" fmla="*/ 372 h 10362"/>
                <a:gd name="T22" fmla="*/ 1087 w 9602"/>
                <a:gd name="T23" fmla="*/ 8035 h 10362"/>
                <a:gd name="T24" fmla="*/ 2087 w 9602"/>
                <a:gd name="T25" fmla="*/ 8035 h 10362"/>
                <a:gd name="T26" fmla="*/ 1587 w 9602"/>
                <a:gd name="T27" fmla="*/ 6328 h 10362"/>
                <a:gd name="T28" fmla="*/ 1587 w 9602"/>
                <a:gd name="T29" fmla="*/ 5328 h 10362"/>
                <a:gd name="T30" fmla="*/ 1587 w 9602"/>
                <a:gd name="T31" fmla="*/ 6328 h 10362"/>
                <a:gd name="T32" fmla="*/ 1087 w 9602"/>
                <a:gd name="T33" fmla="*/ 3624 h 10362"/>
                <a:gd name="T34" fmla="*/ 2087 w 9602"/>
                <a:gd name="T35" fmla="*/ 3624 h 10362"/>
                <a:gd name="T36" fmla="*/ 5152 w 9602"/>
                <a:gd name="T37" fmla="*/ 8285 h 10362"/>
                <a:gd name="T38" fmla="*/ 2905 w 9602"/>
                <a:gd name="T39" fmla="*/ 8035 h 10362"/>
                <a:gd name="T40" fmla="*/ 5152 w 9602"/>
                <a:gd name="T41" fmla="*/ 7785 h 10362"/>
                <a:gd name="T42" fmla="*/ 5152 w 9602"/>
                <a:gd name="T43" fmla="*/ 8285 h 10362"/>
                <a:gd name="T44" fmla="*/ 3155 w 9602"/>
                <a:gd name="T45" fmla="*/ 6078 h 10362"/>
                <a:gd name="T46" fmla="*/ 3155 w 9602"/>
                <a:gd name="T47" fmla="*/ 5578 h 10362"/>
                <a:gd name="T48" fmla="*/ 5402 w 9602"/>
                <a:gd name="T49" fmla="*/ 5828 h 10362"/>
                <a:gd name="T50" fmla="*/ 7729 w 9602"/>
                <a:gd name="T51" fmla="*/ 7347 h 10362"/>
                <a:gd name="T52" fmla="*/ 7526 w 9602"/>
                <a:gd name="T53" fmla="*/ 9532 h 10362"/>
                <a:gd name="T54" fmla="*/ 6646 w 9602"/>
                <a:gd name="T55" fmla="*/ 9330 h 10362"/>
                <a:gd name="T56" fmla="*/ 5860 w 9602"/>
                <a:gd name="T57" fmla="*/ 6142 h 10362"/>
                <a:gd name="T58" fmla="*/ 6747 w 9602"/>
                <a:gd name="T59" fmla="*/ 6150 h 10362"/>
                <a:gd name="T60" fmla="*/ 7627 w 9602"/>
                <a:gd name="T61" fmla="*/ 4895 h 10362"/>
                <a:gd name="T62" fmla="*/ 7729 w 9602"/>
                <a:gd name="T63" fmla="*/ 7347 h 10362"/>
                <a:gd name="T64" fmla="*/ 3155 w 9602"/>
                <a:gd name="T65" fmla="*/ 3874 h 10362"/>
                <a:gd name="T66" fmla="*/ 3155 w 9602"/>
                <a:gd name="T67" fmla="*/ 3374 h 10362"/>
                <a:gd name="T68" fmla="*/ 8515 w 9602"/>
                <a:gd name="T69" fmla="*/ 3624 h 10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02" h="10362">
                  <a:moveTo>
                    <a:pt x="3726" y="1050"/>
                  </a:moveTo>
                  <a:lnTo>
                    <a:pt x="5876" y="1050"/>
                  </a:lnTo>
                  <a:cubicBezTo>
                    <a:pt x="6166" y="1050"/>
                    <a:pt x="6401" y="815"/>
                    <a:pt x="6401" y="525"/>
                  </a:cubicBezTo>
                  <a:cubicBezTo>
                    <a:pt x="6401" y="235"/>
                    <a:pt x="6166" y="0"/>
                    <a:pt x="5876" y="0"/>
                  </a:cubicBezTo>
                  <a:lnTo>
                    <a:pt x="3726" y="0"/>
                  </a:lnTo>
                  <a:cubicBezTo>
                    <a:pt x="3436" y="0"/>
                    <a:pt x="3201" y="235"/>
                    <a:pt x="3201" y="525"/>
                  </a:cubicBezTo>
                  <a:cubicBezTo>
                    <a:pt x="3201" y="815"/>
                    <a:pt x="3436" y="1050"/>
                    <a:pt x="3726" y="1050"/>
                  </a:cubicBezTo>
                  <a:close/>
                  <a:moveTo>
                    <a:pt x="8602" y="372"/>
                  </a:moveTo>
                  <a:lnTo>
                    <a:pt x="7325" y="372"/>
                  </a:lnTo>
                  <a:cubicBezTo>
                    <a:pt x="7334" y="422"/>
                    <a:pt x="7339" y="472"/>
                    <a:pt x="7339" y="525"/>
                  </a:cubicBezTo>
                  <a:cubicBezTo>
                    <a:pt x="7339" y="985"/>
                    <a:pt x="6966" y="1357"/>
                    <a:pt x="6506" y="1357"/>
                  </a:cubicBezTo>
                  <a:lnTo>
                    <a:pt x="3096" y="1357"/>
                  </a:lnTo>
                  <a:cubicBezTo>
                    <a:pt x="2636" y="1357"/>
                    <a:pt x="2264" y="985"/>
                    <a:pt x="2264" y="525"/>
                  </a:cubicBezTo>
                  <a:cubicBezTo>
                    <a:pt x="2264" y="472"/>
                    <a:pt x="2268" y="422"/>
                    <a:pt x="2277" y="372"/>
                  </a:cubicBezTo>
                  <a:lnTo>
                    <a:pt x="1000" y="372"/>
                  </a:lnTo>
                  <a:cubicBezTo>
                    <a:pt x="447" y="372"/>
                    <a:pt x="0" y="820"/>
                    <a:pt x="0" y="1372"/>
                  </a:cubicBezTo>
                  <a:lnTo>
                    <a:pt x="0" y="9362"/>
                  </a:lnTo>
                  <a:cubicBezTo>
                    <a:pt x="0" y="9915"/>
                    <a:pt x="447" y="10362"/>
                    <a:pt x="1000" y="10362"/>
                  </a:cubicBezTo>
                  <a:lnTo>
                    <a:pt x="8602" y="10362"/>
                  </a:lnTo>
                  <a:cubicBezTo>
                    <a:pt x="9155" y="10362"/>
                    <a:pt x="9602" y="9915"/>
                    <a:pt x="9602" y="9362"/>
                  </a:cubicBezTo>
                  <a:lnTo>
                    <a:pt x="9602" y="1372"/>
                  </a:lnTo>
                  <a:cubicBezTo>
                    <a:pt x="9602" y="820"/>
                    <a:pt x="9155" y="372"/>
                    <a:pt x="8602" y="372"/>
                  </a:cubicBezTo>
                  <a:close/>
                  <a:moveTo>
                    <a:pt x="1587" y="8535"/>
                  </a:moveTo>
                  <a:cubicBezTo>
                    <a:pt x="1311" y="8535"/>
                    <a:pt x="1087" y="8311"/>
                    <a:pt x="1087" y="8035"/>
                  </a:cubicBezTo>
                  <a:cubicBezTo>
                    <a:pt x="1087" y="7759"/>
                    <a:pt x="1311" y="7535"/>
                    <a:pt x="1587" y="7535"/>
                  </a:cubicBezTo>
                  <a:cubicBezTo>
                    <a:pt x="1864" y="7535"/>
                    <a:pt x="2087" y="7759"/>
                    <a:pt x="2087" y="8035"/>
                  </a:cubicBezTo>
                  <a:cubicBezTo>
                    <a:pt x="2087" y="8311"/>
                    <a:pt x="1864" y="8535"/>
                    <a:pt x="1587" y="8535"/>
                  </a:cubicBezTo>
                  <a:close/>
                  <a:moveTo>
                    <a:pt x="1587" y="6328"/>
                  </a:moveTo>
                  <a:cubicBezTo>
                    <a:pt x="1311" y="6328"/>
                    <a:pt x="1087" y="6105"/>
                    <a:pt x="1087" y="5828"/>
                  </a:cubicBezTo>
                  <a:cubicBezTo>
                    <a:pt x="1087" y="5552"/>
                    <a:pt x="1311" y="5328"/>
                    <a:pt x="1587" y="5328"/>
                  </a:cubicBezTo>
                  <a:cubicBezTo>
                    <a:pt x="1864" y="5328"/>
                    <a:pt x="2087" y="5552"/>
                    <a:pt x="2087" y="5828"/>
                  </a:cubicBezTo>
                  <a:cubicBezTo>
                    <a:pt x="2087" y="6105"/>
                    <a:pt x="1864" y="6328"/>
                    <a:pt x="1587" y="6328"/>
                  </a:cubicBezTo>
                  <a:close/>
                  <a:moveTo>
                    <a:pt x="1587" y="4124"/>
                  </a:moveTo>
                  <a:cubicBezTo>
                    <a:pt x="1311" y="4124"/>
                    <a:pt x="1087" y="3900"/>
                    <a:pt x="1087" y="3624"/>
                  </a:cubicBezTo>
                  <a:cubicBezTo>
                    <a:pt x="1087" y="3347"/>
                    <a:pt x="1311" y="3124"/>
                    <a:pt x="1587" y="3124"/>
                  </a:cubicBezTo>
                  <a:cubicBezTo>
                    <a:pt x="1864" y="3124"/>
                    <a:pt x="2087" y="3347"/>
                    <a:pt x="2087" y="3624"/>
                  </a:cubicBezTo>
                  <a:cubicBezTo>
                    <a:pt x="2087" y="3900"/>
                    <a:pt x="1864" y="4124"/>
                    <a:pt x="1587" y="4124"/>
                  </a:cubicBezTo>
                  <a:close/>
                  <a:moveTo>
                    <a:pt x="5152" y="8285"/>
                  </a:moveTo>
                  <a:lnTo>
                    <a:pt x="3155" y="8285"/>
                  </a:lnTo>
                  <a:cubicBezTo>
                    <a:pt x="3017" y="8285"/>
                    <a:pt x="2905" y="8172"/>
                    <a:pt x="2905" y="8035"/>
                  </a:cubicBezTo>
                  <a:cubicBezTo>
                    <a:pt x="2905" y="7897"/>
                    <a:pt x="3017" y="7785"/>
                    <a:pt x="3155" y="7785"/>
                  </a:cubicBezTo>
                  <a:lnTo>
                    <a:pt x="5152" y="7785"/>
                  </a:lnTo>
                  <a:cubicBezTo>
                    <a:pt x="5290" y="7785"/>
                    <a:pt x="5402" y="7897"/>
                    <a:pt x="5402" y="8035"/>
                  </a:cubicBezTo>
                  <a:cubicBezTo>
                    <a:pt x="5402" y="8172"/>
                    <a:pt x="5290" y="8285"/>
                    <a:pt x="5152" y="8285"/>
                  </a:cubicBezTo>
                  <a:close/>
                  <a:moveTo>
                    <a:pt x="5152" y="6078"/>
                  </a:moveTo>
                  <a:lnTo>
                    <a:pt x="3155" y="6078"/>
                  </a:lnTo>
                  <a:cubicBezTo>
                    <a:pt x="3017" y="6078"/>
                    <a:pt x="2905" y="5966"/>
                    <a:pt x="2905" y="5828"/>
                  </a:cubicBezTo>
                  <a:cubicBezTo>
                    <a:pt x="2905" y="5691"/>
                    <a:pt x="3017" y="5578"/>
                    <a:pt x="3155" y="5578"/>
                  </a:cubicBezTo>
                  <a:lnTo>
                    <a:pt x="5152" y="5578"/>
                  </a:lnTo>
                  <a:cubicBezTo>
                    <a:pt x="5290" y="5578"/>
                    <a:pt x="5402" y="5691"/>
                    <a:pt x="5402" y="5828"/>
                  </a:cubicBezTo>
                  <a:cubicBezTo>
                    <a:pt x="5402" y="5966"/>
                    <a:pt x="5290" y="6078"/>
                    <a:pt x="5152" y="6078"/>
                  </a:cubicBezTo>
                  <a:close/>
                  <a:moveTo>
                    <a:pt x="7729" y="7347"/>
                  </a:moveTo>
                  <a:lnTo>
                    <a:pt x="7729" y="9330"/>
                  </a:lnTo>
                  <a:cubicBezTo>
                    <a:pt x="7729" y="9446"/>
                    <a:pt x="7635" y="9540"/>
                    <a:pt x="7526" y="9532"/>
                  </a:cubicBezTo>
                  <a:lnTo>
                    <a:pt x="6848" y="9532"/>
                  </a:lnTo>
                  <a:cubicBezTo>
                    <a:pt x="6740" y="9539"/>
                    <a:pt x="6646" y="9445"/>
                    <a:pt x="6646" y="9330"/>
                  </a:cubicBezTo>
                  <a:lnTo>
                    <a:pt x="6646" y="7347"/>
                  </a:lnTo>
                  <a:cubicBezTo>
                    <a:pt x="6185" y="7145"/>
                    <a:pt x="5860" y="6676"/>
                    <a:pt x="5860" y="6142"/>
                  </a:cubicBezTo>
                  <a:cubicBezTo>
                    <a:pt x="5860" y="5566"/>
                    <a:pt x="6235" y="5075"/>
                    <a:pt x="6747" y="4895"/>
                  </a:cubicBezTo>
                  <a:lnTo>
                    <a:pt x="6747" y="6150"/>
                  </a:lnTo>
                  <a:lnTo>
                    <a:pt x="7627" y="6150"/>
                  </a:lnTo>
                  <a:lnTo>
                    <a:pt x="7627" y="4895"/>
                  </a:lnTo>
                  <a:cubicBezTo>
                    <a:pt x="8140" y="5075"/>
                    <a:pt x="8515" y="5565"/>
                    <a:pt x="8515" y="6142"/>
                  </a:cubicBezTo>
                  <a:cubicBezTo>
                    <a:pt x="8515" y="6675"/>
                    <a:pt x="8190" y="7145"/>
                    <a:pt x="7729" y="7347"/>
                  </a:cubicBezTo>
                  <a:close/>
                  <a:moveTo>
                    <a:pt x="8265" y="3874"/>
                  </a:moveTo>
                  <a:lnTo>
                    <a:pt x="3155" y="3874"/>
                  </a:lnTo>
                  <a:cubicBezTo>
                    <a:pt x="3017" y="3874"/>
                    <a:pt x="2905" y="3761"/>
                    <a:pt x="2905" y="3624"/>
                  </a:cubicBezTo>
                  <a:cubicBezTo>
                    <a:pt x="2905" y="3486"/>
                    <a:pt x="3017" y="3374"/>
                    <a:pt x="3155" y="3374"/>
                  </a:cubicBezTo>
                  <a:lnTo>
                    <a:pt x="8265" y="3374"/>
                  </a:lnTo>
                  <a:cubicBezTo>
                    <a:pt x="8402" y="3374"/>
                    <a:pt x="8515" y="3486"/>
                    <a:pt x="8515" y="3624"/>
                  </a:cubicBezTo>
                  <a:cubicBezTo>
                    <a:pt x="8515" y="3761"/>
                    <a:pt x="8402" y="3874"/>
                    <a:pt x="8265" y="387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mn-lt"/>
              </a:endParaRPr>
            </a:p>
          </p:txBody>
        </p:sp>
      </p:grpSp>
      <p:grpSp>
        <p:nvGrpSpPr>
          <p:cNvPr id="24" name="组合 23"/>
          <p:cNvGrpSpPr/>
          <p:nvPr/>
        </p:nvGrpSpPr>
        <p:grpSpPr>
          <a:xfrm>
            <a:off x="7052009" y="2059974"/>
            <a:ext cx="1611365" cy="291997"/>
            <a:chOff x="7105449" y="1725474"/>
            <a:chExt cx="1611365" cy="291997"/>
          </a:xfrm>
        </p:grpSpPr>
        <p:sp>
          <p:nvSpPr>
            <p:cNvPr id="28" name="圆角矩形 27"/>
            <p:cNvSpPr>
              <a:spLocks/>
            </p:cNvSpPr>
            <p:nvPr/>
          </p:nvSpPr>
          <p:spPr>
            <a:xfrm>
              <a:off x="7105449" y="1725474"/>
              <a:ext cx="1611365" cy="291997"/>
            </a:xfrm>
            <a:prstGeom prst="roundRect">
              <a:avLst/>
            </a:prstGeom>
            <a:solidFill>
              <a:srgbClr val="009E71"/>
            </a:solidFill>
            <a:ln>
              <a:noFill/>
              <a:prstDash val="dash"/>
            </a:ln>
          </p:spPr>
          <p:style>
            <a:lnRef idx="1">
              <a:schemeClr val="accent5"/>
            </a:lnRef>
            <a:fillRef idx="2">
              <a:schemeClr val="accent5"/>
            </a:fillRef>
            <a:effectRef idx="1">
              <a:schemeClr val="accent5"/>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zh-CN" altLang="en-US" sz="1200" b="1" noProof="0" dirty="0">
                  <a:solidFill>
                    <a:schemeClr val="bg1"/>
                  </a:solidFill>
                  <a:ea typeface="微软雅黑" panose="020B0503020204020204" pitchFamily="34" charset="-122"/>
                  <a:sym typeface="+mn-lt"/>
                </a:rPr>
                <a:t>      资产退库处理</a:t>
              </a:r>
            </a:p>
          </p:txBody>
        </p:sp>
        <p:sp>
          <p:nvSpPr>
            <p:cNvPr id="33" name="eraser_351588">
              <a:extLst>
                <a:ext uri="{FF2B5EF4-FFF2-40B4-BE49-F238E27FC236}">
                  <a16:creationId xmlns:a16="http://schemas.microsoft.com/office/drawing/2014/main" id="{54405246-CCE2-4201-BBB1-D3F3EB6E740D}"/>
                </a:ext>
              </a:extLst>
            </p:cNvPr>
            <p:cNvSpPr>
              <a:spLocks/>
            </p:cNvSpPr>
            <p:nvPr/>
          </p:nvSpPr>
          <p:spPr>
            <a:xfrm>
              <a:off x="7311443" y="1772650"/>
              <a:ext cx="198715" cy="197644"/>
            </a:xfrm>
            <a:custGeom>
              <a:avLst/>
              <a:gdLst>
                <a:gd name="connsiteX0" fmla="*/ 165560 w 607639"/>
                <a:gd name="connsiteY0" fmla="*/ 193233 h 562855"/>
                <a:gd name="connsiteX1" fmla="*/ 414078 w 607639"/>
                <a:gd name="connsiteY1" fmla="*/ 441366 h 562855"/>
                <a:gd name="connsiteX2" fmla="*/ 292400 w 607639"/>
                <a:gd name="connsiteY2" fmla="*/ 562855 h 562855"/>
                <a:gd name="connsiteX3" fmla="*/ 142951 w 607639"/>
                <a:gd name="connsiteY3" fmla="*/ 562855 h 562855"/>
                <a:gd name="connsiteX4" fmla="*/ 21808 w 607639"/>
                <a:gd name="connsiteY4" fmla="*/ 441899 h 562855"/>
                <a:gd name="connsiteX5" fmla="*/ 0 w 607639"/>
                <a:gd name="connsiteY5" fmla="*/ 389286 h 562855"/>
                <a:gd name="connsiteX6" fmla="*/ 21808 w 607639"/>
                <a:gd name="connsiteY6" fmla="*/ 336674 h 562855"/>
                <a:gd name="connsiteX7" fmla="*/ 389895 w 607639"/>
                <a:gd name="connsiteY7" fmla="*/ 0 h 562855"/>
                <a:gd name="connsiteX8" fmla="*/ 442620 w 607639"/>
                <a:gd name="connsiteY8" fmla="*/ 21730 h 562855"/>
                <a:gd name="connsiteX9" fmla="*/ 585743 w 607639"/>
                <a:gd name="connsiteY9" fmla="*/ 164728 h 562855"/>
                <a:gd name="connsiteX10" fmla="*/ 607639 w 607639"/>
                <a:gd name="connsiteY10" fmla="*/ 217341 h 562855"/>
                <a:gd name="connsiteX11" fmla="*/ 585743 w 607639"/>
                <a:gd name="connsiteY11" fmla="*/ 269955 h 562855"/>
                <a:gd name="connsiteX12" fmla="*/ 442086 w 607639"/>
                <a:gd name="connsiteY12" fmla="*/ 413397 h 562855"/>
                <a:gd name="connsiteX13" fmla="*/ 193490 w 607639"/>
                <a:gd name="connsiteY13" fmla="*/ 165261 h 562855"/>
                <a:gd name="connsiteX14" fmla="*/ 337236 w 607639"/>
                <a:gd name="connsiteY14" fmla="*/ 21730 h 562855"/>
                <a:gd name="connsiteX15" fmla="*/ 389895 w 607639"/>
                <a:gd name="connsiteY15" fmla="*/ 0 h 5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639" h="562855">
                  <a:moveTo>
                    <a:pt x="165560" y="193233"/>
                  </a:moveTo>
                  <a:lnTo>
                    <a:pt x="414078" y="441366"/>
                  </a:lnTo>
                  <a:lnTo>
                    <a:pt x="292400" y="562855"/>
                  </a:lnTo>
                  <a:lnTo>
                    <a:pt x="142951" y="562855"/>
                  </a:lnTo>
                  <a:lnTo>
                    <a:pt x="21808" y="441899"/>
                  </a:lnTo>
                  <a:cubicBezTo>
                    <a:pt x="7744" y="427857"/>
                    <a:pt x="0" y="409194"/>
                    <a:pt x="0" y="389286"/>
                  </a:cubicBezTo>
                  <a:cubicBezTo>
                    <a:pt x="0" y="369379"/>
                    <a:pt x="7744" y="350716"/>
                    <a:pt x="21808" y="336674"/>
                  </a:cubicBezTo>
                  <a:close/>
                  <a:moveTo>
                    <a:pt x="389895" y="0"/>
                  </a:moveTo>
                  <a:cubicBezTo>
                    <a:pt x="408976" y="0"/>
                    <a:pt x="428068" y="7244"/>
                    <a:pt x="442620" y="21730"/>
                  </a:cubicBezTo>
                  <a:lnTo>
                    <a:pt x="585743" y="164728"/>
                  </a:lnTo>
                  <a:cubicBezTo>
                    <a:pt x="599895" y="178770"/>
                    <a:pt x="607639" y="197522"/>
                    <a:pt x="607639" y="217341"/>
                  </a:cubicBezTo>
                  <a:cubicBezTo>
                    <a:pt x="607639" y="237249"/>
                    <a:pt x="599895" y="255912"/>
                    <a:pt x="585743" y="269955"/>
                  </a:cubicBezTo>
                  <a:lnTo>
                    <a:pt x="442086" y="413397"/>
                  </a:lnTo>
                  <a:lnTo>
                    <a:pt x="193490" y="165261"/>
                  </a:lnTo>
                  <a:lnTo>
                    <a:pt x="337236" y="21730"/>
                  </a:lnTo>
                  <a:cubicBezTo>
                    <a:pt x="351744" y="7244"/>
                    <a:pt x="370814" y="0"/>
                    <a:pt x="389895"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mn-lt"/>
              </a:endParaRPr>
            </a:p>
          </p:txBody>
        </p:sp>
      </p:grpSp>
      <p:cxnSp>
        <p:nvCxnSpPr>
          <p:cNvPr id="36" name="直接箭头连接符 35"/>
          <p:cNvCxnSpPr>
            <a:stCxn id="25" idx="3"/>
            <a:endCxn id="26" idx="1"/>
          </p:cNvCxnSpPr>
          <p:nvPr/>
        </p:nvCxnSpPr>
        <p:spPr>
          <a:xfrm>
            <a:off x="2091124" y="2205973"/>
            <a:ext cx="579384"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26" idx="3"/>
            <a:endCxn id="27" idx="1"/>
          </p:cNvCxnSpPr>
          <p:nvPr/>
        </p:nvCxnSpPr>
        <p:spPr>
          <a:xfrm>
            <a:off x="4281873" y="2205973"/>
            <a:ext cx="579384"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7" idx="3"/>
          </p:cNvCxnSpPr>
          <p:nvPr/>
        </p:nvCxnSpPr>
        <p:spPr>
          <a:xfrm>
            <a:off x="6472622" y="2205973"/>
            <a:ext cx="579387"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肘形连接符 42"/>
          <p:cNvCxnSpPr>
            <a:stCxn id="25" idx="0"/>
            <a:endCxn id="27" idx="0"/>
          </p:cNvCxnSpPr>
          <p:nvPr/>
        </p:nvCxnSpPr>
        <p:spPr>
          <a:xfrm rot="5400000" flipH="1" flipV="1">
            <a:off x="3476191" y="-130775"/>
            <a:ext cx="12700" cy="4381498"/>
          </a:xfrm>
          <a:prstGeom prst="bentConnector3">
            <a:avLst>
              <a:gd name="adj1" fmla="val 919425"/>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380816" y="2597447"/>
            <a:ext cx="0" cy="2172376"/>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571565" y="2597447"/>
            <a:ext cx="0" cy="2172376"/>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762314" y="2597447"/>
            <a:ext cx="0" cy="2172376"/>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99416" y="2517351"/>
            <a:ext cx="1869325" cy="669414"/>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资漏神经元（最优）：</a:t>
            </a:r>
            <a:endParaRPr lang="en-US" altLang="zh-CN" sz="900" b="1" dirty="0">
              <a:solidFill>
                <a:srgbClr val="009E71"/>
              </a:solidFill>
              <a:sym typeface="+mn-lt"/>
            </a:endParaRPr>
          </a:p>
          <a:p>
            <a:pPr>
              <a:lnSpc>
                <a:spcPct val="150000"/>
              </a:lnSpc>
            </a:pPr>
            <a:r>
              <a:rPr lang="zh-CN" altLang="en-US" sz="800" dirty="0">
                <a:ea typeface="+mj-ea"/>
                <a:sym typeface="+mn-lt"/>
              </a:rPr>
              <a:t>上报</a:t>
            </a:r>
            <a:r>
              <a:rPr lang="en-US" altLang="zh-CN" sz="800" dirty="0">
                <a:ea typeface="+mj-ea"/>
                <a:sym typeface="+mn-lt"/>
              </a:rPr>
              <a:t>IP</a:t>
            </a:r>
            <a:r>
              <a:rPr lang="zh-CN" altLang="en-US" sz="800" dirty="0">
                <a:ea typeface="+mj-ea"/>
                <a:sym typeface="+mn-lt"/>
              </a:rPr>
              <a:t>、端口、操作系统、服务、网站、域名、漏洞等信息。</a:t>
            </a:r>
            <a:endParaRPr lang="en-US" altLang="zh-CN" sz="800" dirty="0">
              <a:ea typeface="+mj-ea"/>
              <a:sym typeface="+mn-lt"/>
            </a:endParaRPr>
          </a:p>
        </p:txBody>
      </p:sp>
      <p:sp>
        <p:nvSpPr>
          <p:cNvPr id="62" name="文本框 61"/>
          <p:cNvSpPr txBox="1"/>
          <p:nvPr/>
        </p:nvSpPr>
        <p:spPr>
          <a:xfrm>
            <a:off x="399416" y="3300244"/>
            <a:ext cx="1869325" cy="669414"/>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终端神经元（次优）：</a:t>
            </a:r>
            <a:endParaRPr lang="en-US" altLang="zh-CN" sz="900" b="1" dirty="0">
              <a:solidFill>
                <a:srgbClr val="009E71"/>
              </a:solidFill>
              <a:sym typeface="+mn-lt"/>
            </a:endParaRPr>
          </a:p>
          <a:p>
            <a:pPr>
              <a:lnSpc>
                <a:spcPct val="150000"/>
              </a:lnSpc>
            </a:pPr>
            <a:r>
              <a:rPr lang="zh-CN" altLang="en-US" sz="800" dirty="0">
                <a:ea typeface="+mj-ea"/>
                <a:sym typeface="+mn-lt"/>
              </a:rPr>
              <a:t>上报</a:t>
            </a:r>
            <a:r>
              <a:rPr lang="en-US" altLang="zh-CN" sz="800" dirty="0">
                <a:ea typeface="+mj-ea"/>
                <a:sym typeface="+mn-lt"/>
              </a:rPr>
              <a:t>IP</a:t>
            </a:r>
            <a:r>
              <a:rPr lang="zh-CN" altLang="en-US" sz="800" dirty="0">
                <a:ea typeface="+mj-ea"/>
                <a:sym typeface="+mn-lt"/>
              </a:rPr>
              <a:t>、端口、</a:t>
            </a:r>
            <a:r>
              <a:rPr lang="en-US" altLang="zh-CN" sz="800" dirty="0">
                <a:ea typeface="+mj-ea"/>
                <a:sym typeface="+mn-lt"/>
              </a:rPr>
              <a:t>MAC</a:t>
            </a:r>
            <a:r>
              <a:rPr lang="zh-CN" altLang="en-US" sz="800" dirty="0">
                <a:ea typeface="+mj-ea"/>
                <a:sym typeface="+mn-lt"/>
              </a:rPr>
              <a:t>、操作系统等信息。</a:t>
            </a:r>
            <a:endParaRPr lang="en-US" altLang="zh-CN" sz="800" dirty="0">
              <a:ea typeface="+mj-ea"/>
              <a:sym typeface="+mn-lt"/>
            </a:endParaRPr>
          </a:p>
        </p:txBody>
      </p:sp>
      <p:sp>
        <p:nvSpPr>
          <p:cNvPr id="63" name="文本框 62"/>
          <p:cNvSpPr txBox="1"/>
          <p:nvPr/>
        </p:nvSpPr>
        <p:spPr>
          <a:xfrm>
            <a:off x="390951" y="4083137"/>
            <a:ext cx="1869325" cy="669414"/>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流量神经元（补充）：</a:t>
            </a:r>
            <a:endParaRPr lang="en-US" altLang="zh-CN" sz="900" b="1" dirty="0">
              <a:solidFill>
                <a:srgbClr val="009E71"/>
              </a:solidFill>
              <a:sym typeface="+mn-lt"/>
            </a:endParaRPr>
          </a:p>
          <a:p>
            <a:pPr>
              <a:lnSpc>
                <a:spcPct val="150000"/>
              </a:lnSpc>
            </a:pPr>
            <a:r>
              <a:rPr lang="zh-CN" altLang="en-US" sz="800" dirty="0">
                <a:ea typeface="+mj-ea"/>
                <a:sym typeface="+mn-lt"/>
              </a:rPr>
              <a:t>上报</a:t>
            </a:r>
            <a:r>
              <a:rPr lang="en-US" altLang="zh-CN" sz="800" dirty="0">
                <a:ea typeface="+mj-ea"/>
                <a:sym typeface="+mn-lt"/>
              </a:rPr>
              <a:t>IP</a:t>
            </a:r>
            <a:r>
              <a:rPr lang="zh-CN" altLang="en-US" sz="800" dirty="0">
                <a:ea typeface="+mj-ea"/>
                <a:sym typeface="+mn-lt"/>
              </a:rPr>
              <a:t>、端口、操作系统、服务、域名等信息。</a:t>
            </a:r>
            <a:endParaRPr lang="en-US" altLang="zh-CN" sz="800" dirty="0">
              <a:ea typeface="+mj-ea"/>
              <a:sym typeface="+mn-lt"/>
            </a:endParaRPr>
          </a:p>
        </p:txBody>
      </p:sp>
      <p:sp>
        <p:nvSpPr>
          <p:cNvPr id="74" name="文本框 73"/>
          <p:cNvSpPr txBox="1"/>
          <p:nvPr/>
        </p:nvSpPr>
        <p:spPr>
          <a:xfrm>
            <a:off x="2541527" y="2517351"/>
            <a:ext cx="1869325" cy="854080"/>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资产入库审核：</a:t>
            </a:r>
          </a:p>
          <a:p>
            <a:pPr>
              <a:lnSpc>
                <a:spcPct val="150000"/>
              </a:lnSpc>
            </a:pPr>
            <a:r>
              <a:rPr lang="zh-CN" altLang="en-US" sz="800" dirty="0">
                <a:ea typeface="+mj-ea"/>
                <a:sym typeface="+mn-lt"/>
              </a:rPr>
              <a:t>对未在资产库的内网</a:t>
            </a:r>
            <a:r>
              <a:rPr lang="en-US" altLang="zh-CN" sz="800" dirty="0">
                <a:ea typeface="+mj-ea"/>
                <a:sym typeface="+mn-lt"/>
              </a:rPr>
              <a:t>IP</a:t>
            </a:r>
            <a:r>
              <a:rPr lang="zh-CN" altLang="en-US" sz="800" dirty="0">
                <a:ea typeface="+mj-ea"/>
                <a:sym typeface="+mn-lt"/>
              </a:rPr>
              <a:t>进行</a:t>
            </a:r>
            <a:r>
              <a:rPr lang="zh-CN" altLang="en-US" sz="800" b="1" dirty="0">
                <a:ea typeface="+mj-ea"/>
                <a:sym typeface="+mn-lt"/>
              </a:rPr>
              <a:t>入库审核</a:t>
            </a:r>
            <a:r>
              <a:rPr lang="zh-CN" altLang="en-US" sz="800" dirty="0">
                <a:ea typeface="+mj-ea"/>
                <a:sym typeface="+mn-lt"/>
              </a:rPr>
              <a:t>，人工确认其是否为合法资产，</a:t>
            </a:r>
            <a:r>
              <a:rPr lang="zh-CN" altLang="en-US" sz="800" b="1" dirty="0">
                <a:ea typeface="+mj-ea"/>
                <a:sym typeface="+mn-lt"/>
              </a:rPr>
              <a:t>及时识别近期活跃的非法资产</a:t>
            </a:r>
            <a:r>
              <a:rPr lang="zh-CN" altLang="en-US" sz="800" dirty="0">
                <a:ea typeface="+mj-ea"/>
                <a:sym typeface="+mn-lt"/>
              </a:rPr>
              <a:t>。</a:t>
            </a:r>
            <a:endParaRPr lang="en-US" altLang="zh-CN" sz="800" dirty="0">
              <a:ea typeface="+mj-ea"/>
              <a:sym typeface="+mn-lt"/>
            </a:endParaRPr>
          </a:p>
        </p:txBody>
      </p:sp>
      <p:sp>
        <p:nvSpPr>
          <p:cNvPr id="75" name="文本框 74"/>
          <p:cNvSpPr txBox="1"/>
          <p:nvPr/>
        </p:nvSpPr>
        <p:spPr>
          <a:xfrm>
            <a:off x="2547878" y="3423973"/>
            <a:ext cx="1869325" cy="1223412"/>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资产分组及责任人确认：</a:t>
            </a:r>
          </a:p>
          <a:p>
            <a:pPr>
              <a:lnSpc>
                <a:spcPct val="150000"/>
              </a:lnSpc>
            </a:pPr>
            <a:r>
              <a:rPr lang="zh-CN" altLang="en-US" sz="800" dirty="0">
                <a:ea typeface="+mj-ea"/>
                <a:sym typeface="+mn-lt"/>
              </a:rPr>
              <a:t>对审核通过的合法资产分配资产分组及责任人，便于管理及风险通知；</a:t>
            </a:r>
            <a:endParaRPr lang="en-US" altLang="zh-CN" sz="800" dirty="0">
              <a:ea typeface="+mj-ea"/>
              <a:sym typeface="+mn-lt"/>
            </a:endParaRPr>
          </a:p>
          <a:p>
            <a:pPr>
              <a:lnSpc>
                <a:spcPct val="150000"/>
              </a:lnSpc>
            </a:pPr>
            <a:r>
              <a:rPr lang="zh-CN" altLang="en-US" sz="800" dirty="0">
                <a:ea typeface="+mj-ea"/>
                <a:sym typeface="+mn-lt"/>
              </a:rPr>
              <a:t>支持对单个资产从安全域、业务系统、物理位置、组织机构四个维度分别确认分组归属。</a:t>
            </a:r>
            <a:endParaRPr lang="en-US" altLang="zh-CN" sz="800" dirty="0">
              <a:ea typeface="+mj-ea"/>
              <a:sym typeface="+mn-lt"/>
            </a:endParaRPr>
          </a:p>
        </p:txBody>
      </p:sp>
      <p:sp>
        <p:nvSpPr>
          <p:cNvPr id="77" name="文本框 76"/>
          <p:cNvSpPr txBox="1"/>
          <p:nvPr/>
        </p:nvSpPr>
        <p:spPr>
          <a:xfrm>
            <a:off x="4725922" y="3179869"/>
            <a:ext cx="1911704" cy="1038746"/>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资产信息自动更新：</a:t>
            </a:r>
          </a:p>
          <a:p>
            <a:pPr>
              <a:lnSpc>
                <a:spcPct val="150000"/>
              </a:lnSpc>
            </a:pPr>
            <a:r>
              <a:rPr lang="zh-CN" altLang="en-US" sz="800" dirty="0">
                <a:ea typeface="+mj-ea"/>
                <a:sym typeface="+mn-lt"/>
              </a:rPr>
              <a:t>基于各神经元实时上报的资产数据自动更新入库资产信息；</a:t>
            </a:r>
            <a:endParaRPr lang="en-US" altLang="zh-CN" sz="800" dirty="0">
              <a:ea typeface="+mj-ea"/>
              <a:sym typeface="+mn-lt"/>
            </a:endParaRPr>
          </a:p>
          <a:p>
            <a:pPr>
              <a:lnSpc>
                <a:spcPct val="150000"/>
              </a:lnSpc>
            </a:pPr>
            <a:r>
              <a:rPr lang="zh-CN" altLang="en-US" sz="800" dirty="0">
                <a:sym typeface="+mn-lt"/>
              </a:rPr>
              <a:t>内置</a:t>
            </a:r>
            <a:r>
              <a:rPr lang="zh-CN" altLang="en-US" sz="800" b="1" dirty="0">
                <a:sym typeface="+mn-lt"/>
              </a:rPr>
              <a:t>资产信息扫描插件</a:t>
            </a:r>
            <a:r>
              <a:rPr lang="zh-CN" altLang="en-US" sz="800" dirty="0">
                <a:sym typeface="+mn-lt"/>
              </a:rPr>
              <a:t>，集成</a:t>
            </a:r>
            <a:r>
              <a:rPr lang="en-US" altLang="zh-CN" sz="800" dirty="0">
                <a:sym typeface="+mn-lt"/>
              </a:rPr>
              <a:t>4000+</a:t>
            </a:r>
            <a:r>
              <a:rPr lang="zh-CN" altLang="en-US" sz="800" dirty="0">
                <a:sym typeface="+mn-lt"/>
              </a:rPr>
              <a:t>资产指纹，自动探测入库资产更多信息。</a:t>
            </a:r>
            <a:endParaRPr lang="en-US" altLang="zh-CN" sz="800" dirty="0">
              <a:sym typeface="+mn-lt"/>
            </a:endParaRPr>
          </a:p>
        </p:txBody>
      </p:sp>
      <p:sp>
        <p:nvSpPr>
          <p:cNvPr id="81" name="文本框 80"/>
          <p:cNvSpPr txBox="1"/>
          <p:nvPr/>
        </p:nvSpPr>
        <p:spPr>
          <a:xfrm>
            <a:off x="4725922" y="4211833"/>
            <a:ext cx="1869325" cy="669414"/>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资产脆弱性自动关联：</a:t>
            </a:r>
          </a:p>
          <a:p>
            <a:pPr>
              <a:lnSpc>
                <a:spcPct val="150000"/>
              </a:lnSpc>
            </a:pPr>
            <a:r>
              <a:rPr lang="zh-CN" altLang="en-US" sz="800" dirty="0">
                <a:ea typeface="+mj-ea"/>
                <a:sym typeface="+mn-lt"/>
              </a:rPr>
              <a:t>支持</a:t>
            </a:r>
            <a:r>
              <a:rPr lang="zh-CN" altLang="en-US" sz="800" b="1" dirty="0">
                <a:ea typeface="+mj-ea"/>
                <a:sym typeface="+mn-lt"/>
              </a:rPr>
              <a:t>导入第三方漏扫报告</a:t>
            </a:r>
            <a:r>
              <a:rPr lang="zh-CN" altLang="en-US" sz="800" dirty="0">
                <a:ea typeface="+mj-ea"/>
                <a:sym typeface="+mn-lt"/>
              </a:rPr>
              <a:t>，自动关联资产脆弱性信息。</a:t>
            </a:r>
            <a:endParaRPr lang="en-US" altLang="zh-CN" sz="800" dirty="0">
              <a:ea typeface="+mj-ea"/>
              <a:sym typeface="+mn-lt"/>
            </a:endParaRPr>
          </a:p>
        </p:txBody>
      </p:sp>
      <p:sp>
        <p:nvSpPr>
          <p:cNvPr id="83" name="圆角矩形 82"/>
          <p:cNvSpPr/>
          <p:nvPr/>
        </p:nvSpPr>
        <p:spPr>
          <a:xfrm>
            <a:off x="269440" y="652069"/>
            <a:ext cx="8604250" cy="934762"/>
          </a:xfrm>
          <a:prstGeom prst="roundRect">
            <a:avLst>
              <a:gd name="adj" fmla="val 4974"/>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285750" indent="-285750">
              <a:lnSpc>
                <a:spcPct val="200000"/>
              </a:lnSpc>
              <a:buFont typeface="Wingdings" panose="05000000000000000000" pitchFamily="2" charset="2"/>
              <a:buChar char="p"/>
            </a:pPr>
            <a:r>
              <a:rPr lang="zh-CN" altLang="en-US" sz="1200" dirty="0">
                <a:solidFill>
                  <a:schemeClr val="bg1"/>
                </a:solidFill>
                <a:ea typeface="微软雅黑" panose="020B0503020204020204" pitchFamily="34" charset="-122"/>
                <a:sym typeface="+mn-lt"/>
              </a:rPr>
              <a:t>提供完善的资产管理支撑，</a:t>
            </a:r>
            <a:r>
              <a:rPr lang="zh-CN" altLang="en-US" sz="1200" b="1" dirty="0">
                <a:solidFill>
                  <a:schemeClr val="bg1"/>
                </a:solidFill>
                <a:ea typeface="微软雅黑" panose="020B0503020204020204" pitchFamily="34" charset="-122"/>
                <a:sym typeface="+mn-lt"/>
              </a:rPr>
              <a:t>覆盖“资产</a:t>
            </a:r>
            <a:r>
              <a:rPr lang="zh-CN" altLang="en-US" sz="1200" b="1" dirty="0" smtClean="0">
                <a:solidFill>
                  <a:schemeClr val="bg1"/>
                </a:solidFill>
                <a:ea typeface="微软雅黑" panose="020B0503020204020204" pitchFamily="34" charset="-122"/>
                <a:sym typeface="+mn-lt"/>
              </a:rPr>
              <a:t>采集</a:t>
            </a:r>
            <a:r>
              <a:rPr kumimoji="1" lang="en-US" altLang="zh-CN" sz="1200" b="1" dirty="0">
                <a:solidFill>
                  <a:schemeClr val="bg1"/>
                </a:solidFill>
                <a:cs typeface="+mn-ea"/>
                <a:sym typeface="+mn-lt"/>
              </a:rPr>
              <a:t>□</a:t>
            </a:r>
            <a:r>
              <a:rPr lang="zh-CN" altLang="en-US" sz="1200" b="1" dirty="0" smtClean="0">
                <a:solidFill>
                  <a:schemeClr val="bg1"/>
                </a:solidFill>
                <a:ea typeface="微软雅黑" panose="020B0503020204020204" pitchFamily="34" charset="-122"/>
                <a:sym typeface="+mn-lt"/>
              </a:rPr>
              <a:t>入库确认</a:t>
            </a:r>
            <a:r>
              <a:rPr kumimoji="1" lang="en-US" altLang="zh-CN" sz="1200" b="1" dirty="0">
                <a:solidFill>
                  <a:schemeClr val="bg1"/>
                </a:solidFill>
                <a:cs typeface="+mn-ea"/>
                <a:sym typeface="+mn-lt"/>
              </a:rPr>
              <a:t>□</a:t>
            </a:r>
            <a:r>
              <a:rPr lang="zh-CN" altLang="en-US" sz="1200" b="1" dirty="0" smtClean="0">
                <a:solidFill>
                  <a:schemeClr val="bg1"/>
                </a:solidFill>
                <a:ea typeface="微软雅黑" panose="020B0503020204020204" pitchFamily="34" charset="-122"/>
                <a:sym typeface="+mn-lt"/>
              </a:rPr>
              <a:t>信息维护</a:t>
            </a:r>
            <a:r>
              <a:rPr kumimoji="1" lang="en-US" altLang="zh-CN" sz="1200" b="1" dirty="0">
                <a:solidFill>
                  <a:schemeClr val="bg1"/>
                </a:solidFill>
                <a:cs typeface="+mn-ea"/>
                <a:sym typeface="+mn-lt"/>
              </a:rPr>
              <a:t>□</a:t>
            </a:r>
            <a:r>
              <a:rPr lang="zh-CN" altLang="en-US" sz="1200" b="1" dirty="0" smtClean="0">
                <a:solidFill>
                  <a:schemeClr val="bg1"/>
                </a:solidFill>
                <a:ea typeface="微软雅黑" panose="020B0503020204020204" pitchFamily="34" charset="-122"/>
                <a:sym typeface="+mn-lt"/>
              </a:rPr>
              <a:t>资产</a:t>
            </a:r>
            <a:r>
              <a:rPr lang="zh-CN" altLang="en-US" sz="1200" b="1" dirty="0">
                <a:solidFill>
                  <a:schemeClr val="bg1"/>
                </a:solidFill>
                <a:ea typeface="微软雅黑" panose="020B0503020204020204" pitchFamily="34" charset="-122"/>
                <a:sym typeface="+mn-lt"/>
              </a:rPr>
              <a:t>退库”的全生命周期流程</a:t>
            </a:r>
            <a:r>
              <a:rPr lang="zh-CN" altLang="en-US" sz="1200" dirty="0">
                <a:solidFill>
                  <a:schemeClr val="bg1"/>
                </a:solidFill>
                <a:ea typeface="微软雅黑" panose="020B0503020204020204" pitchFamily="34" charset="-122"/>
                <a:sym typeface="+mn-lt"/>
              </a:rPr>
              <a:t>；</a:t>
            </a:r>
            <a:endParaRPr lang="en-US" altLang="zh-CN" sz="1200" dirty="0">
              <a:solidFill>
                <a:schemeClr val="bg1"/>
              </a:solidFill>
              <a:ea typeface="微软雅黑" panose="020B0503020204020204" pitchFamily="34" charset="-122"/>
              <a:sym typeface="+mn-lt"/>
            </a:endParaRPr>
          </a:p>
          <a:p>
            <a:pPr marL="285750" indent="-285750">
              <a:lnSpc>
                <a:spcPct val="200000"/>
              </a:lnSpc>
              <a:buFont typeface="Wingdings" panose="05000000000000000000" pitchFamily="2" charset="2"/>
              <a:buChar char="p"/>
            </a:pPr>
            <a:r>
              <a:rPr lang="zh-CN" altLang="en-US" sz="1200" dirty="0">
                <a:solidFill>
                  <a:schemeClr val="bg1"/>
                </a:solidFill>
                <a:ea typeface="微软雅黑" panose="020B0503020204020204" pitchFamily="34" charset="-122"/>
                <a:sym typeface="+mn-lt"/>
              </a:rPr>
              <a:t>支持从</a:t>
            </a:r>
            <a:r>
              <a:rPr lang="zh-CN" altLang="en-US" sz="1200" b="1" dirty="0">
                <a:solidFill>
                  <a:schemeClr val="bg1"/>
                </a:solidFill>
                <a:ea typeface="微软雅黑" panose="020B0503020204020204" pitchFamily="34" charset="-122"/>
                <a:sym typeface="+mn-lt"/>
              </a:rPr>
              <a:t>多种神经元获取</a:t>
            </a:r>
            <a:r>
              <a:rPr lang="zh-CN" altLang="en-US" sz="1200" dirty="0">
                <a:solidFill>
                  <a:schemeClr val="bg1"/>
                </a:solidFill>
                <a:ea typeface="微软雅黑" panose="020B0503020204020204" pitchFamily="34" charset="-122"/>
                <a:sym typeface="+mn-lt"/>
              </a:rPr>
              <a:t>资产及漏洞数据，并预置</a:t>
            </a:r>
            <a:r>
              <a:rPr lang="zh-CN" altLang="en-US" sz="1200" b="1" dirty="0">
                <a:solidFill>
                  <a:schemeClr val="bg1"/>
                </a:solidFill>
                <a:ea typeface="微软雅黑" panose="020B0503020204020204" pitchFamily="34" charset="-122"/>
                <a:sym typeface="+mn-lt"/>
              </a:rPr>
              <a:t>扫描插件自动化探测已入库资产的服务信息</a:t>
            </a:r>
            <a:r>
              <a:rPr lang="zh-CN" altLang="en-US" sz="1200" dirty="0">
                <a:solidFill>
                  <a:schemeClr val="bg1"/>
                </a:solidFill>
                <a:ea typeface="微软雅黑" panose="020B0503020204020204" pitchFamily="34" charset="-122"/>
                <a:sym typeface="+mn-lt"/>
              </a:rPr>
              <a:t>，资产信息更加完善。</a:t>
            </a:r>
            <a:endParaRPr lang="en-US" altLang="zh-CN" sz="1200" dirty="0">
              <a:solidFill>
                <a:schemeClr val="bg1"/>
              </a:solidFill>
              <a:ea typeface="微软雅黑" panose="020B0503020204020204" pitchFamily="34" charset="-122"/>
              <a:sym typeface="+mn-lt"/>
            </a:endParaRPr>
          </a:p>
        </p:txBody>
      </p:sp>
      <p:sp>
        <p:nvSpPr>
          <p:cNvPr id="84" name="文本框 83"/>
          <p:cNvSpPr txBox="1"/>
          <p:nvPr/>
        </p:nvSpPr>
        <p:spPr>
          <a:xfrm>
            <a:off x="4725922" y="2517237"/>
            <a:ext cx="1869325" cy="669414"/>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手动创建、导入、修改：</a:t>
            </a:r>
          </a:p>
          <a:p>
            <a:pPr>
              <a:lnSpc>
                <a:spcPct val="150000"/>
              </a:lnSpc>
            </a:pPr>
            <a:r>
              <a:rPr lang="zh-CN" altLang="en-US" sz="800" dirty="0">
                <a:ea typeface="+mj-ea"/>
                <a:sym typeface="+mn-lt"/>
              </a:rPr>
              <a:t>提供手动在线创建资产、修改资产能力，并支持批量导入导出。</a:t>
            </a:r>
            <a:endParaRPr lang="en-US" altLang="zh-CN" sz="800" dirty="0">
              <a:ea typeface="+mj-ea"/>
              <a:sym typeface="+mn-lt"/>
            </a:endParaRPr>
          </a:p>
        </p:txBody>
      </p:sp>
      <p:sp>
        <p:nvSpPr>
          <p:cNvPr id="85" name="文本框 84"/>
          <p:cNvSpPr txBox="1"/>
          <p:nvPr/>
        </p:nvSpPr>
        <p:spPr>
          <a:xfrm>
            <a:off x="6883825" y="2517351"/>
            <a:ext cx="1869325" cy="1038746"/>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900" b="1" dirty="0">
                <a:solidFill>
                  <a:srgbClr val="009E71"/>
                </a:solidFill>
                <a:sym typeface="+mn-lt"/>
              </a:rPr>
              <a:t>资产退库：</a:t>
            </a:r>
          </a:p>
          <a:p>
            <a:pPr>
              <a:lnSpc>
                <a:spcPct val="150000"/>
              </a:lnSpc>
            </a:pPr>
            <a:r>
              <a:rPr lang="zh-CN" altLang="en-US" sz="800" dirty="0">
                <a:ea typeface="+mj-ea"/>
                <a:sym typeface="+mn-lt"/>
              </a:rPr>
              <a:t>支持对</a:t>
            </a:r>
            <a:r>
              <a:rPr lang="zh-CN" altLang="en-US" sz="800" b="1" dirty="0">
                <a:ea typeface="+mj-ea"/>
                <a:sym typeface="+mn-lt"/>
              </a:rPr>
              <a:t>已下线资产进行退库操作</a:t>
            </a:r>
            <a:r>
              <a:rPr lang="zh-CN" altLang="en-US" sz="800" dirty="0">
                <a:ea typeface="+mj-ea"/>
                <a:sym typeface="+mn-lt"/>
              </a:rPr>
              <a:t>，便于安全运营人员动态维护资产台账，避免僵尸资产“复活”带来的风险隐患。</a:t>
            </a:r>
            <a:endParaRPr lang="en-US" altLang="zh-CN" sz="800" dirty="0">
              <a:ea typeface="+mj-ea"/>
              <a:sym typeface="+mn-lt"/>
            </a:endParaRPr>
          </a:p>
        </p:txBody>
      </p:sp>
      <p:cxnSp>
        <p:nvCxnSpPr>
          <p:cNvPr id="87" name="肘形连接符 86"/>
          <p:cNvCxnSpPr>
            <a:stCxn id="28" idx="2"/>
            <a:endCxn id="25" idx="2"/>
          </p:cNvCxnSpPr>
          <p:nvPr/>
        </p:nvCxnSpPr>
        <p:spPr>
          <a:xfrm rot="5400000">
            <a:off x="4571567" y="-934154"/>
            <a:ext cx="12700" cy="6572250"/>
          </a:xfrm>
          <a:prstGeom prst="bentConnector3">
            <a:avLst>
              <a:gd name="adj1" fmla="val 1126614"/>
            </a:avLst>
          </a:prstGeom>
          <a:ln w="127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6C4DEE6C-5651-DC1C-A6E7-27F46C2EE44A}"/>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29</a:t>
            </a:fld>
            <a:endParaRPr lang="zh-CN" altLang="en-US" dirty="0"/>
          </a:p>
        </p:txBody>
      </p:sp>
      <p:cxnSp>
        <p:nvCxnSpPr>
          <p:cNvPr id="8" name="直接连接符 40">
            <a:extLst>
              <a:ext uri="{FF2B5EF4-FFF2-40B4-BE49-F238E27FC236}">
                <a16:creationId xmlns:a16="http://schemas.microsoft.com/office/drawing/2014/main" id="{1AB78E93-B378-3F44-43A6-87EE252C0E94}"/>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9" name="直接连接符 39">
            <a:extLst>
              <a:ext uri="{FF2B5EF4-FFF2-40B4-BE49-F238E27FC236}">
                <a16:creationId xmlns:a16="http://schemas.microsoft.com/office/drawing/2014/main" id="{5B00CCF0-3D7B-D550-E62A-46FE672A9BA8}"/>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graphicFrame>
        <p:nvGraphicFramePr>
          <p:cNvPr id="45" name="图示 44">
            <a:extLst>
              <a:ext uri="{FF2B5EF4-FFF2-40B4-BE49-F238E27FC236}">
                <a16:creationId xmlns:a16="http://schemas.microsoft.com/office/drawing/2014/main" id="{D0E90F21-356D-75E6-94F1-A5D5401E5CAB}"/>
              </a:ext>
            </a:extLst>
          </p:cNvPr>
          <p:cNvGraphicFramePr/>
          <p:nvPr>
            <p:extLst>
              <p:ext uri="{D42A27DB-BD31-4B8C-83A1-F6EECF244321}">
                <p14:modId xmlns:p14="http://schemas.microsoft.com/office/powerpoint/2010/main" val="3617805576"/>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2637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13379" y="2342939"/>
            <a:ext cx="3917243" cy="707886"/>
          </a:xfrm>
          <a:prstGeom prst="rect">
            <a:avLst/>
          </a:prstGeom>
          <a:noFill/>
        </p:spPr>
        <p:txBody>
          <a:bodyPr wrap="square" rtlCol="0">
            <a:spAutoFit/>
          </a:bodyPr>
          <a:lstStyle/>
          <a:p>
            <a:pPr algn="ctr"/>
            <a:r>
              <a:rPr lang="zh-CN" altLang="en-US" sz="4000" b="1" dirty="0">
                <a:solidFill>
                  <a:srgbClr val="4E5766"/>
                </a:solidFill>
                <a:latin typeface="Arial" panose="020B0604020202020204" pitchFamily="34" charset="0"/>
                <a:ea typeface="微软雅黑" panose="020B0503020204020204" pitchFamily="34" charset="-122"/>
                <a:sym typeface="Arial" panose="020B0604020202020204" pitchFamily="34" charset="0"/>
              </a:rPr>
              <a:t>需求背景</a:t>
            </a:r>
          </a:p>
        </p:txBody>
      </p:sp>
      <p:sp>
        <p:nvSpPr>
          <p:cNvPr id="9" name="文本框 8"/>
          <p:cNvSpPr txBox="1"/>
          <p:nvPr/>
        </p:nvSpPr>
        <p:spPr>
          <a:xfrm>
            <a:off x="250023" y="18728"/>
            <a:ext cx="6510541" cy="400110"/>
          </a:xfrm>
          <a:prstGeom prst="rect">
            <a:avLst/>
          </a:prstGeom>
          <a:noFill/>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标题微软雅黑</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号字</a:t>
            </a:r>
          </a:p>
        </p:txBody>
      </p:sp>
      <p:grpSp>
        <p:nvGrpSpPr>
          <p:cNvPr id="4" name="组合 3"/>
          <p:cNvGrpSpPr/>
          <p:nvPr/>
        </p:nvGrpSpPr>
        <p:grpSpPr>
          <a:xfrm>
            <a:off x="3620126" y="1586867"/>
            <a:ext cx="1903750" cy="470604"/>
            <a:chOff x="3360674" y="1589916"/>
            <a:chExt cx="2485489" cy="614408"/>
          </a:xfrm>
        </p:grpSpPr>
        <p:sp>
          <p:nvSpPr>
            <p:cNvPr id="11" name="任意多边形 10"/>
            <p:cNvSpPr/>
            <p:nvPr/>
          </p:nvSpPr>
          <p:spPr>
            <a:xfrm>
              <a:off x="4939538"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1738568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ED3AEB08-A47E-49EA-AA6D-7B063E9E8730}"/>
              </a:ext>
            </a:extLst>
          </p:cNvPr>
          <p:cNvSpPr>
            <a:spLocks noGrp="1"/>
          </p:cNvSpPr>
          <p:nvPr>
            <p:ph type="title"/>
          </p:nvPr>
        </p:nvSpPr>
        <p:spPr/>
        <p:txBody>
          <a:bodyPr/>
          <a:lstStyle/>
          <a:p>
            <a:r>
              <a:rPr lang="zh-CN" altLang="en-US" dirty="0" smtClean="0">
                <a:cs typeface="+mn-cs"/>
                <a:sym typeface="+mn-lt"/>
              </a:rPr>
              <a:t>响应编排</a:t>
            </a:r>
            <a:r>
              <a:rPr lang="en-US" altLang="zh-CN" dirty="0" smtClean="0">
                <a:cs typeface="+mn-cs"/>
                <a:sym typeface="+mn-lt"/>
              </a:rPr>
              <a:t>-</a:t>
            </a:r>
            <a:r>
              <a:rPr lang="zh-CN" altLang="en-US" dirty="0">
                <a:cs typeface="+mn-cs"/>
                <a:sym typeface="+mn-lt"/>
              </a:rPr>
              <a:t>自动化安全响应处置</a:t>
            </a:r>
          </a:p>
        </p:txBody>
      </p:sp>
      <p:grpSp>
        <p:nvGrpSpPr>
          <p:cNvPr id="5" name="组合 4"/>
          <p:cNvGrpSpPr/>
          <p:nvPr/>
        </p:nvGrpSpPr>
        <p:grpSpPr>
          <a:xfrm>
            <a:off x="878060" y="461607"/>
            <a:ext cx="7752031" cy="1939528"/>
            <a:chOff x="878060" y="553815"/>
            <a:chExt cx="7752031" cy="1939528"/>
          </a:xfrm>
        </p:grpSpPr>
        <p:sp>
          <p:nvSpPr>
            <p:cNvPr id="69" name="圆角矩形 68"/>
            <p:cNvSpPr/>
            <p:nvPr/>
          </p:nvSpPr>
          <p:spPr>
            <a:xfrm>
              <a:off x="8346755" y="553815"/>
              <a:ext cx="283336" cy="1686288"/>
            </a:xfrm>
            <a:prstGeom prst="roundRect">
              <a:avLst/>
            </a:prstGeom>
            <a:solidFill>
              <a:srgbClr val="C0000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white"/>
                  </a:solidFill>
                  <a:effectLst/>
                  <a:uLnTx/>
                  <a:uFillTx/>
                  <a:cs typeface="+mn-ea"/>
                  <a:sym typeface="+mn-lt"/>
                </a:rPr>
                <a:t>安全风险</a:t>
              </a:r>
            </a:p>
          </p:txBody>
        </p:sp>
        <p:cxnSp>
          <p:nvCxnSpPr>
            <p:cNvPr id="71" name="肘形连接符 70"/>
            <p:cNvCxnSpPr>
              <a:stCxn id="69" idx="2"/>
              <a:endCxn id="48" idx="2"/>
            </p:cNvCxnSpPr>
            <p:nvPr/>
          </p:nvCxnSpPr>
          <p:spPr>
            <a:xfrm rot="5400000">
              <a:off x="7735835" y="1493865"/>
              <a:ext cx="6350" cy="1498827"/>
            </a:xfrm>
            <a:prstGeom prst="bentConnector3">
              <a:avLst>
                <a:gd name="adj1" fmla="val 370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肘形连接符 73"/>
            <p:cNvCxnSpPr/>
            <p:nvPr/>
          </p:nvCxnSpPr>
          <p:spPr>
            <a:xfrm rot="5400000">
              <a:off x="5375936" y="826970"/>
              <a:ext cx="12700" cy="2864722"/>
            </a:xfrm>
            <a:prstGeom prst="bentConnector3">
              <a:avLst>
                <a:gd name="adj1" fmla="val 180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肘形连接符 81"/>
            <p:cNvCxnSpPr/>
            <p:nvPr/>
          </p:nvCxnSpPr>
          <p:spPr>
            <a:xfrm rot="5400000">
              <a:off x="2320168" y="797997"/>
              <a:ext cx="12700" cy="2896915"/>
            </a:xfrm>
            <a:prstGeom prst="bentConnector3">
              <a:avLst>
                <a:gd name="adj1" fmla="val 180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flipH="1">
              <a:off x="7382013" y="2273648"/>
              <a:ext cx="7139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C00000"/>
                  </a:solidFill>
                  <a:effectLst/>
                  <a:uLnTx/>
                  <a:uFillTx/>
                  <a:cs typeface="+mn-ea"/>
                  <a:sym typeface="+mn-lt"/>
                </a:rPr>
                <a:t>①调用预案</a:t>
              </a:r>
            </a:p>
          </p:txBody>
        </p:sp>
        <p:sp>
          <p:nvSpPr>
            <p:cNvPr id="84" name="文本框 83"/>
            <p:cNvSpPr txBox="1"/>
            <p:nvPr/>
          </p:nvSpPr>
          <p:spPr>
            <a:xfrm flipH="1">
              <a:off x="5065179" y="2272216"/>
              <a:ext cx="71394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C00000"/>
                  </a:solidFill>
                  <a:effectLst/>
                  <a:uLnTx/>
                  <a:uFillTx/>
                  <a:cs typeface="+mn-ea"/>
                  <a:sym typeface="+mn-lt"/>
                </a:rPr>
                <a:t>②关联动作</a:t>
              </a:r>
            </a:p>
          </p:txBody>
        </p:sp>
        <p:sp>
          <p:nvSpPr>
            <p:cNvPr id="85" name="文本框 84"/>
            <p:cNvSpPr txBox="1"/>
            <p:nvPr/>
          </p:nvSpPr>
          <p:spPr>
            <a:xfrm flipH="1">
              <a:off x="1825488" y="2277899"/>
              <a:ext cx="69523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srgbClr val="C00000"/>
                  </a:solidFill>
                  <a:effectLst/>
                  <a:uLnTx/>
                  <a:uFillTx/>
                  <a:cs typeface="+mn-ea"/>
                  <a:sym typeface="+mn-lt"/>
                </a:rPr>
                <a:t>③联动响应</a:t>
              </a:r>
            </a:p>
          </p:txBody>
        </p:sp>
        <p:grpSp>
          <p:nvGrpSpPr>
            <p:cNvPr id="88" name="组合 87">
              <a:extLst>
                <a:ext uri="{FF2B5EF4-FFF2-40B4-BE49-F238E27FC236}">
                  <a16:creationId xmlns:a16="http://schemas.microsoft.com/office/drawing/2014/main" id="{E55558FD-C719-4D08-95DE-64CE3F7905A8}"/>
                </a:ext>
              </a:extLst>
            </p:cNvPr>
            <p:cNvGrpSpPr>
              <a:grpSpLocks/>
            </p:cNvGrpSpPr>
            <p:nvPr/>
          </p:nvGrpSpPr>
          <p:grpSpPr>
            <a:xfrm>
              <a:off x="8405270" y="835415"/>
              <a:ext cx="172559" cy="169054"/>
              <a:chOff x="7724738" y="921045"/>
              <a:chExt cx="1731978" cy="1571947"/>
            </a:xfrm>
            <a:solidFill>
              <a:schemeClr val="bg1"/>
            </a:solidFill>
          </p:grpSpPr>
          <p:sp>
            <p:nvSpPr>
              <p:cNvPr id="89" name="任意多边形: 形状 72">
                <a:extLst>
                  <a:ext uri="{FF2B5EF4-FFF2-40B4-BE49-F238E27FC236}">
                    <a16:creationId xmlns:a16="http://schemas.microsoft.com/office/drawing/2014/main" id="{A1462813-BC48-4B5C-A7BD-377048D2B1C9}"/>
                  </a:ext>
                </a:extLst>
              </p:cNvPr>
              <p:cNvSpPr/>
              <p:nvPr/>
            </p:nvSpPr>
            <p:spPr>
              <a:xfrm>
                <a:off x="7988899" y="1280043"/>
                <a:ext cx="1467817" cy="1212949"/>
              </a:xfrm>
              <a:custGeom>
                <a:avLst/>
                <a:gdLst>
                  <a:gd name="connsiteX0" fmla="*/ 1024890 w 1467817"/>
                  <a:gd name="connsiteY0" fmla="*/ 589056 h 1212949"/>
                  <a:gd name="connsiteX1" fmla="*/ 844549 w 1467817"/>
                  <a:gd name="connsiteY1" fmla="*/ 769397 h 1212949"/>
                  <a:gd name="connsiteX2" fmla="*/ 1024890 w 1467817"/>
                  <a:gd name="connsiteY2" fmla="*/ 949738 h 1212949"/>
                  <a:gd name="connsiteX3" fmla="*/ 1205229 w 1467817"/>
                  <a:gd name="connsiteY3" fmla="*/ 769397 h 1212949"/>
                  <a:gd name="connsiteX4" fmla="*/ 1152525 w 1467817"/>
                  <a:gd name="connsiteY4" fmla="*/ 641762 h 1212949"/>
                  <a:gd name="connsiteX5" fmla="*/ 1024890 w 1467817"/>
                  <a:gd name="connsiteY5" fmla="*/ 589056 h 1212949"/>
                  <a:gd name="connsiteX6" fmla="*/ 942975 w 1467817"/>
                  <a:gd name="connsiteY6" fmla="*/ 720501 h 1212949"/>
                  <a:gd name="connsiteX7" fmla="*/ 909954 w 1467817"/>
                  <a:gd name="connsiteY7" fmla="*/ 818927 h 1212949"/>
                  <a:gd name="connsiteX8" fmla="*/ 909954 w 1467817"/>
                  <a:gd name="connsiteY8" fmla="*/ 687482 h 1212949"/>
                  <a:gd name="connsiteX9" fmla="*/ 1074420 w 1467817"/>
                  <a:gd name="connsiteY9" fmla="*/ 687482 h 1212949"/>
                  <a:gd name="connsiteX10" fmla="*/ 942975 w 1467817"/>
                  <a:gd name="connsiteY10" fmla="*/ 720501 h 1212949"/>
                  <a:gd name="connsiteX11" fmla="*/ 1271269 w 1467817"/>
                  <a:gd name="connsiteY11" fmla="*/ 293781 h 1212949"/>
                  <a:gd name="connsiteX12" fmla="*/ 680085 w 1467817"/>
                  <a:gd name="connsiteY12" fmla="*/ 293781 h 1212949"/>
                  <a:gd name="connsiteX13" fmla="*/ 680085 w 1467817"/>
                  <a:gd name="connsiteY13" fmla="*/ 1213262 h 1212949"/>
                  <a:gd name="connsiteX14" fmla="*/ 1468119 w 1467817"/>
                  <a:gd name="connsiteY14" fmla="*/ 1213262 h 1212949"/>
                  <a:gd name="connsiteX15" fmla="*/ 1468119 w 1467817"/>
                  <a:gd name="connsiteY15" fmla="*/ 490633 h 1212949"/>
                  <a:gd name="connsiteX16" fmla="*/ 1271269 w 1467817"/>
                  <a:gd name="connsiteY16" fmla="*/ 293781 h 1212949"/>
                  <a:gd name="connsiteX17" fmla="*/ 1350645 w 1467817"/>
                  <a:gd name="connsiteY17" fmla="*/ 1116107 h 1212949"/>
                  <a:gd name="connsiteX18" fmla="*/ 1315719 w 1467817"/>
                  <a:gd name="connsiteY18" fmla="*/ 1130713 h 1212949"/>
                  <a:gd name="connsiteX19" fmla="*/ 1280794 w 1467817"/>
                  <a:gd name="connsiteY19" fmla="*/ 1116107 h 1212949"/>
                  <a:gd name="connsiteX20" fmla="*/ 1148079 w 1467817"/>
                  <a:gd name="connsiteY20" fmla="*/ 983391 h 1212949"/>
                  <a:gd name="connsiteX21" fmla="*/ 1024254 w 1467817"/>
                  <a:gd name="connsiteY21" fmla="*/ 1016413 h 1212949"/>
                  <a:gd name="connsiteX22" fmla="*/ 850264 w 1467817"/>
                  <a:gd name="connsiteY22" fmla="*/ 944023 h 1212949"/>
                  <a:gd name="connsiteX23" fmla="*/ 777874 w 1467817"/>
                  <a:gd name="connsiteY23" fmla="*/ 770031 h 1212949"/>
                  <a:gd name="connsiteX24" fmla="*/ 1024254 w 1467817"/>
                  <a:gd name="connsiteY24" fmla="*/ 523652 h 1212949"/>
                  <a:gd name="connsiteX25" fmla="*/ 1270635 w 1467817"/>
                  <a:gd name="connsiteY25" fmla="*/ 770031 h 1212949"/>
                  <a:gd name="connsiteX26" fmla="*/ 1221739 w 1467817"/>
                  <a:gd name="connsiteY26" fmla="*/ 917353 h 1212949"/>
                  <a:gd name="connsiteX27" fmla="*/ 1350645 w 1467817"/>
                  <a:gd name="connsiteY27" fmla="*/ 1046256 h 1212949"/>
                  <a:gd name="connsiteX28" fmla="*/ 1350645 w 1467817"/>
                  <a:gd name="connsiteY28" fmla="*/ 1116107 h 1212949"/>
                  <a:gd name="connsiteX29" fmla="*/ 604519 w 1467817"/>
                  <a:gd name="connsiteY29" fmla="*/ 206151 h 1212949"/>
                  <a:gd name="connsiteX30" fmla="*/ 753109 w 1467817"/>
                  <a:gd name="connsiteY30" fmla="*/ 206151 h 1212949"/>
                  <a:gd name="connsiteX31" fmla="*/ 584835 w 1467817"/>
                  <a:gd name="connsiteY31" fmla="*/ 22637 h 1212949"/>
                  <a:gd name="connsiteX32" fmla="*/ 471169 w 1467817"/>
                  <a:gd name="connsiteY32" fmla="*/ 24542 h 1212949"/>
                  <a:gd name="connsiteX33" fmla="*/ 462915 w 1467817"/>
                  <a:gd name="connsiteY33" fmla="*/ 34067 h 1212949"/>
                  <a:gd name="connsiteX34" fmla="*/ 206374 w 1467817"/>
                  <a:gd name="connsiteY34" fmla="*/ 318546 h 1212949"/>
                  <a:gd name="connsiteX35" fmla="*/ 80644 w 1467817"/>
                  <a:gd name="connsiteY35" fmla="*/ 318546 h 1212949"/>
                  <a:gd name="connsiteX36" fmla="*/ 0 w 1467817"/>
                  <a:gd name="connsiteY36" fmla="*/ 399193 h 1212949"/>
                  <a:gd name="connsiteX37" fmla="*/ 80644 w 1467817"/>
                  <a:gd name="connsiteY37" fmla="*/ 479837 h 1212949"/>
                  <a:gd name="connsiteX38" fmla="*/ 240030 w 1467817"/>
                  <a:gd name="connsiteY38" fmla="*/ 479837 h 1212949"/>
                  <a:gd name="connsiteX39" fmla="*/ 262254 w 1467817"/>
                  <a:gd name="connsiteY39" fmla="*/ 479203 h 1212949"/>
                  <a:gd name="connsiteX40" fmla="*/ 318135 w 1467817"/>
                  <a:gd name="connsiteY40" fmla="*/ 438561 h 1212949"/>
                  <a:gd name="connsiteX41" fmla="*/ 538479 w 1467817"/>
                  <a:gd name="connsiteY41" fmla="*/ 201707 h 1212949"/>
                  <a:gd name="connsiteX42" fmla="*/ 604519 w 1467817"/>
                  <a:gd name="connsiteY42" fmla="*/ 275368 h 1212949"/>
                  <a:gd name="connsiteX43" fmla="*/ 604519 w 1467817"/>
                  <a:gd name="connsiteY43" fmla="*/ 206151 h 12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67817" h="1212949">
                    <a:moveTo>
                      <a:pt x="1024890" y="589056"/>
                    </a:moveTo>
                    <a:cubicBezTo>
                      <a:pt x="925194" y="589056"/>
                      <a:pt x="844549" y="669703"/>
                      <a:pt x="844549" y="769397"/>
                    </a:cubicBezTo>
                    <a:cubicBezTo>
                      <a:pt x="844549" y="869091"/>
                      <a:pt x="925194" y="949738"/>
                      <a:pt x="1024890" y="949738"/>
                    </a:cubicBezTo>
                    <a:cubicBezTo>
                      <a:pt x="1124584" y="949738"/>
                      <a:pt x="1205229" y="869091"/>
                      <a:pt x="1205229" y="769397"/>
                    </a:cubicBezTo>
                    <a:cubicBezTo>
                      <a:pt x="1205229" y="721772"/>
                      <a:pt x="1186179" y="675418"/>
                      <a:pt x="1152525" y="641762"/>
                    </a:cubicBezTo>
                    <a:cubicBezTo>
                      <a:pt x="1118870" y="608106"/>
                      <a:pt x="1072515" y="589056"/>
                      <a:pt x="1024890" y="589056"/>
                    </a:cubicBezTo>
                    <a:close/>
                    <a:moveTo>
                      <a:pt x="942975" y="720501"/>
                    </a:moveTo>
                    <a:lnTo>
                      <a:pt x="909954" y="818927"/>
                    </a:lnTo>
                    <a:cubicBezTo>
                      <a:pt x="912495" y="723043"/>
                      <a:pt x="909954" y="687482"/>
                      <a:pt x="909954" y="687482"/>
                    </a:cubicBezTo>
                    <a:cubicBezTo>
                      <a:pt x="984249" y="685577"/>
                      <a:pt x="1074420" y="687482"/>
                      <a:pt x="1074420" y="687482"/>
                    </a:cubicBezTo>
                    <a:lnTo>
                      <a:pt x="942975" y="720501"/>
                    </a:lnTo>
                    <a:close/>
                    <a:moveTo>
                      <a:pt x="1271269" y="293781"/>
                    </a:moveTo>
                    <a:lnTo>
                      <a:pt x="680085" y="293781"/>
                    </a:lnTo>
                    <a:lnTo>
                      <a:pt x="680085" y="1213262"/>
                    </a:lnTo>
                    <a:lnTo>
                      <a:pt x="1468119" y="1213262"/>
                    </a:lnTo>
                    <a:lnTo>
                      <a:pt x="1468119" y="490633"/>
                    </a:lnTo>
                    <a:lnTo>
                      <a:pt x="1271269" y="293781"/>
                    </a:lnTo>
                    <a:close/>
                    <a:moveTo>
                      <a:pt x="1350645" y="1116107"/>
                    </a:moveTo>
                    <a:cubicBezTo>
                      <a:pt x="1341120" y="1125632"/>
                      <a:pt x="1329054" y="1130713"/>
                      <a:pt x="1315719" y="1130713"/>
                    </a:cubicBezTo>
                    <a:cubicBezTo>
                      <a:pt x="1302384" y="1130713"/>
                      <a:pt x="1290319" y="1125632"/>
                      <a:pt x="1280794" y="1116107"/>
                    </a:cubicBezTo>
                    <a:lnTo>
                      <a:pt x="1148079" y="983391"/>
                    </a:lnTo>
                    <a:cubicBezTo>
                      <a:pt x="1110615" y="1004983"/>
                      <a:pt x="1068069" y="1016413"/>
                      <a:pt x="1024254" y="1016413"/>
                    </a:cubicBezTo>
                    <a:cubicBezTo>
                      <a:pt x="958849" y="1016413"/>
                      <a:pt x="895984" y="990377"/>
                      <a:pt x="850264" y="944023"/>
                    </a:cubicBezTo>
                    <a:cubicBezTo>
                      <a:pt x="803910" y="897666"/>
                      <a:pt x="777874" y="835438"/>
                      <a:pt x="777874" y="770031"/>
                    </a:cubicBezTo>
                    <a:cubicBezTo>
                      <a:pt x="777874" y="634142"/>
                      <a:pt x="888364" y="523652"/>
                      <a:pt x="1024254" y="523652"/>
                    </a:cubicBezTo>
                    <a:cubicBezTo>
                      <a:pt x="1160145" y="523652"/>
                      <a:pt x="1270635" y="634142"/>
                      <a:pt x="1270635" y="770031"/>
                    </a:cubicBezTo>
                    <a:cubicBezTo>
                      <a:pt x="1270635" y="823371"/>
                      <a:pt x="1253490" y="874806"/>
                      <a:pt x="1221739" y="917353"/>
                    </a:cubicBezTo>
                    <a:lnTo>
                      <a:pt x="1350645" y="1046256"/>
                    </a:lnTo>
                    <a:cubicBezTo>
                      <a:pt x="1370329" y="1065306"/>
                      <a:pt x="1370329" y="1096423"/>
                      <a:pt x="1350645" y="1116107"/>
                    </a:cubicBezTo>
                    <a:close/>
                    <a:moveTo>
                      <a:pt x="604519" y="206151"/>
                    </a:moveTo>
                    <a:lnTo>
                      <a:pt x="753109" y="206151"/>
                    </a:lnTo>
                    <a:lnTo>
                      <a:pt x="584835" y="22637"/>
                    </a:lnTo>
                    <a:cubicBezTo>
                      <a:pt x="553084" y="-8477"/>
                      <a:pt x="502284" y="-7209"/>
                      <a:pt x="471169" y="24542"/>
                    </a:cubicBezTo>
                    <a:cubicBezTo>
                      <a:pt x="467994" y="27718"/>
                      <a:pt x="465454" y="30891"/>
                      <a:pt x="462915" y="34067"/>
                    </a:cubicBezTo>
                    <a:lnTo>
                      <a:pt x="206374" y="318546"/>
                    </a:lnTo>
                    <a:lnTo>
                      <a:pt x="80644" y="318546"/>
                    </a:lnTo>
                    <a:cubicBezTo>
                      <a:pt x="36195" y="318546"/>
                      <a:pt x="0" y="354741"/>
                      <a:pt x="0" y="399193"/>
                    </a:cubicBezTo>
                    <a:cubicBezTo>
                      <a:pt x="0" y="443642"/>
                      <a:pt x="36195" y="479837"/>
                      <a:pt x="80644" y="479837"/>
                    </a:cubicBezTo>
                    <a:lnTo>
                      <a:pt x="240030" y="479837"/>
                    </a:lnTo>
                    <a:cubicBezTo>
                      <a:pt x="247650" y="481742"/>
                      <a:pt x="255270" y="480471"/>
                      <a:pt x="262254" y="479203"/>
                    </a:cubicBezTo>
                    <a:cubicBezTo>
                      <a:pt x="286384" y="474756"/>
                      <a:pt x="306705" y="460153"/>
                      <a:pt x="318135" y="438561"/>
                    </a:cubicBezTo>
                    <a:lnTo>
                      <a:pt x="538479" y="201707"/>
                    </a:lnTo>
                    <a:lnTo>
                      <a:pt x="604519" y="275368"/>
                    </a:lnTo>
                    <a:lnTo>
                      <a:pt x="604519" y="206151"/>
                    </a:lnTo>
                    <a:close/>
                  </a:path>
                </a:pathLst>
              </a:custGeom>
              <a:grpFill/>
              <a:ln w="1860" cap="flat">
                <a:noFill/>
                <a:prstDash val="solid"/>
                <a:miter/>
              </a:ln>
              <a:effectLst/>
            </p:spPr>
            <p:txBody>
              <a:bodyPr rot="0" spcFirstLastPara="0" vertOverflow="overflow" horzOverflow="overflow" vert="horz" wrap="square" lIns="81280" tIns="40640" rIns="81280" bIns="40640" numCol="1" spcCol="0" rtlCol="0" fromWordArt="0" anchor="ctr" anchorCtr="0" forceAA="0" compatLnSpc="1">
                <a:noAutofit/>
              </a:bodyPr>
              <a:lstStyle/>
              <a:p>
                <a:pPr marL="0" marR="0" lvl="0" indent="0" algn="l" defTabSz="406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cs typeface="+mn-ea"/>
                  <a:sym typeface="+mn-lt"/>
                </a:endParaRPr>
              </a:p>
            </p:txBody>
          </p:sp>
          <p:sp>
            <p:nvSpPr>
              <p:cNvPr id="90" name="任意多边形: 形状 73">
                <a:extLst>
                  <a:ext uri="{FF2B5EF4-FFF2-40B4-BE49-F238E27FC236}">
                    <a16:creationId xmlns:a16="http://schemas.microsoft.com/office/drawing/2014/main" id="{DE70A94C-1E4D-46C8-8616-7AF6F4F45535}"/>
                  </a:ext>
                </a:extLst>
              </p:cNvPr>
              <p:cNvSpPr/>
              <p:nvPr/>
            </p:nvSpPr>
            <p:spPr>
              <a:xfrm>
                <a:off x="7724738" y="921045"/>
                <a:ext cx="1687339" cy="1465957"/>
              </a:xfrm>
              <a:custGeom>
                <a:avLst/>
                <a:gdLst>
                  <a:gd name="connsiteX0" fmla="*/ 868680 w 1687338"/>
                  <a:gd name="connsiteY0" fmla="*/ 1045209 h 1465957"/>
                  <a:gd name="connsiteX1" fmla="*/ 260351 w 1687338"/>
                  <a:gd name="connsiteY1" fmla="*/ 1045209 h 1465957"/>
                  <a:gd name="connsiteX2" fmla="*/ 189866 w 1687338"/>
                  <a:gd name="connsiteY2" fmla="*/ 1016000 h 1465957"/>
                  <a:gd name="connsiteX3" fmla="*/ 160654 w 1687338"/>
                  <a:gd name="connsiteY3" fmla="*/ 944881 h 1465957"/>
                  <a:gd name="connsiteX4" fmla="*/ 160654 w 1687338"/>
                  <a:gd name="connsiteY4" fmla="*/ 261620 h 1465957"/>
                  <a:gd name="connsiteX5" fmla="*/ 189866 w 1687338"/>
                  <a:gd name="connsiteY5" fmla="*/ 190501 h 1465957"/>
                  <a:gd name="connsiteX6" fmla="*/ 260351 w 1687338"/>
                  <a:gd name="connsiteY6" fmla="*/ 161289 h 1465957"/>
                  <a:gd name="connsiteX7" fmla="*/ 1425574 w 1687338"/>
                  <a:gd name="connsiteY7" fmla="*/ 161289 h 1465957"/>
                  <a:gd name="connsiteX8" fmla="*/ 1526539 w 1687338"/>
                  <a:gd name="connsiteY8" fmla="*/ 261620 h 1465957"/>
                  <a:gd name="connsiteX9" fmla="*/ 1526539 w 1687338"/>
                  <a:gd name="connsiteY9" fmla="*/ 564515 h 1465957"/>
                  <a:gd name="connsiteX10" fmla="*/ 1572896 w 1687338"/>
                  <a:gd name="connsiteY10" fmla="*/ 564515 h 1465957"/>
                  <a:gd name="connsiteX11" fmla="*/ 1687830 w 1687338"/>
                  <a:gd name="connsiteY11" fmla="*/ 678815 h 1465957"/>
                  <a:gd name="connsiteX12" fmla="*/ 1687830 w 1687338"/>
                  <a:gd name="connsiteY12" fmla="*/ 201294 h 1465957"/>
                  <a:gd name="connsiteX13" fmla="*/ 1628775 w 1687338"/>
                  <a:gd name="connsiteY13" fmla="*/ 59056 h 1465957"/>
                  <a:gd name="connsiteX14" fmla="*/ 1486534 w 1687338"/>
                  <a:gd name="connsiteY14" fmla="*/ 0 h 1465957"/>
                  <a:gd name="connsiteX15" fmla="*/ 200659 w 1687338"/>
                  <a:gd name="connsiteY15" fmla="*/ 0 h 1465957"/>
                  <a:gd name="connsiteX16" fmla="*/ 0 w 1687338"/>
                  <a:gd name="connsiteY16" fmla="*/ 200660 h 1465957"/>
                  <a:gd name="connsiteX17" fmla="*/ 0 w 1687338"/>
                  <a:gd name="connsiteY17" fmla="*/ 1004570 h 1465957"/>
                  <a:gd name="connsiteX18" fmla="*/ 59055 w 1687338"/>
                  <a:gd name="connsiteY18" fmla="*/ 1146811 h 1465957"/>
                  <a:gd name="connsiteX19" fmla="*/ 201296 w 1687338"/>
                  <a:gd name="connsiteY19" fmla="*/ 1205866 h 1465957"/>
                  <a:gd name="connsiteX20" fmla="*/ 869314 w 1687338"/>
                  <a:gd name="connsiteY20" fmla="*/ 1205866 h 1465957"/>
                  <a:gd name="connsiteX21" fmla="*/ 868680 w 1687338"/>
                  <a:gd name="connsiteY21" fmla="*/ 1045209 h 1465957"/>
                  <a:gd name="connsiteX22" fmla="*/ 868680 w 1687338"/>
                  <a:gd name="connsiteY22" fmla="*/ 1306831 h 1465957"/>
                  <a:gd name="connsiteX23" fmla="*/ 501649 w 1687338"/>
                  <a:gd name="connsiteY23" fmla="*/ 1306831 h 1465957"/>
                  <a:gd name="connsiteX24" fmla="*/ 431801 w 1687338"/>
                  <a:gd name="connsiteY24" fmla="*/ 1346836 h 1465957"/>
                  <a:gd name="connsiteX25" fmla="*/ 431801 w 1687338"/>
                  <a:gd name="connsiteY25" fmla="*/ 1427480 h 1465957"/>
                  <a:gd name="connsiteX26" fmla="*/ 501649 w 1687338"/>
                  <a:gd name="connsiteY26" fmla="*/ 1467485 h 1465957"/>
                  <a:gd name="connsiteX27" fmla="*/ 868680 w 1687338"/>
                  <a:gd name="connsiteY27" fmla="*/ 1467485 h 1465957"/>
                  <a:gd name="connsiteX28" fmla="*/ 868680 w 1687338"/>
                  <a:gd name="connsiteY28" fmla="*/ 1306831 h 146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7338" h="1465957">
                    <a:moveTo>
                      <a:pt x="868680" y="1045209"/>
                    </a:moveTo>
                    <a:lnTo>
                      <a:pt x="260351" y="1045209"/>
                    </a:lnTo>
                    <a:cubicBezTo>
                      <a:pt x="233681" y="1045209"/>
                      <a:pt x="208279" y="1034416"/>
                      <a:pt x="189866" y="1016000"/>
                    </a:cubicBezTo>
                    <a:cubicBezTo>
                      <a:pt x="171450" y="996950"/>
                      <a:pt x="160654" y="971551"/>
                      <a:pt x="160654" y="944881"/>
                    </a:cubicBezTo>
                    <a:lnTo>
                      <a:pt x="160654" y="261620"/>
                    </a:lnTo>
                    <a:cubicBezTo>
                      <a:pt x="160654" y="234950"/>
                      <a:pt x="170816" y="209551"/>
                      <a:pt x="189866" y="190501"/>
                    </a:cubicBezTo>
                    <a:cubicBezTo>
                      <a:pt x="208279" y="171451"/>
                      <a:pt x="234315" y="161289"/>
                      <a:pt x="260351" y="161289"/>
                    </a:cubicBezTo>
                    <a:lnTo>
                      <a:pt x="1425574" y="161289"/>
                    </a:lnTo>
                    <a:cubicBezTo>
                      <a:pt x="1480819" y="161289"/>
                      <a:pt x="1526539" y="206375"/>
                      <a:pt x="1526539" y="261620"/>
                    </a:cubicBezTo>
                    <a:lnTo>
                      <a:pt x="1526539" y="564515"/>
                    </a:lnTo>
                    <a:lnTo>
                      <a:pt x="1572896" y="564515"/>
                    </a:lnTo>
                    <a:lnTo>
                      <a:pt x="1687830" y="678815"/>
                    </a:lnTo>
                    <a:lnTo>
                      <a:pt x="1687830" y="201294"/>
                    </a:lnTo>
                    <a:cubicBezTo>
                      <a:pt x="1687830" y="147954"/>
                      <a:pt x="1666875" y="97156"/>
                      <a:pt x="1628775" y="59056"/>
                    </a:cubicBezTo>
                    <a:cubicBezTo>
                      <a:pt x="1591309" y="21590"/>
                      <a:pt x="1539874" y="0"/>
                      <a:pt x="1486534" y="0"/>
                    </a:cubicBezTo>
                    <a:lnTo>
                      <a:pt x="200659" y="0"/>
                    </a:lnTo>
                    <a:cubicBezTo>
                      <a:pt x="89535" y="0"/>
                      <a:pt x="0" y="90170"/>
                      <a:pt x="0" y="200660"/>
                    </a:cubicBezTo>
                    <a:lnTo>
                      <a:pt x="0" y="1004570"/>
                    </a:lnTo>
                    <a:cubicBezTo>
                      <a:pt x="0" y="1057910"/>
                      <a:pt x="20955" y="1108711"/>
                      <a:pt x="59055" y="1146811"/>
                    </a:cubicBezTo>
                    <a:cubicBezTo>
                      <a:pt x="96520" y="1184274"/>
                      <a:pt x="147956" y="1205866"/>
                      <a:pt x="201296" y="1205866"/>
                    </a:cubicBezTo>
                    <a:lnTo>
                      <a:pt x="869314" y="1205866"/>
                    </a:lnTo>
                    <a:lnTo>
                      <a:pt x="868680" y="1045209"/>
                    </a:lnTo>
                    <a:close/>
                    <a:moveTo>
                      <a:pt x="868680" y="1306831"/>
                    </a:moveTo>
                    <a:lnTo>
                      <a:pt x="501649" y="1306831"/>
                    </a:lnTo>
                    <a:cubicBezTo>
                      <a:pt x="473074" y="1306831"/>
                      <a:pt x="446404" y="1322071"/>
                      <a:pt x="431801" y="1346836"/>
                    </a:cubicBezTo>
                    <a:cubicBezTo>
                      <a:pt x="417195" y="1371601"/>
                      <a:pt x="417195" y="1402081"/>
                      <a:pt x="431801" y="1427480"/>
                    </a:cubicBezTo>
                    <a:cubicBezTo>
                      <a:pt x="446404" y="1452245"/>
                      <a:pt x="472440" y="1467485"/>
                      <a:pt x="501649" y="1467485"/>
                    </a:cubicBezTo>
                    <a:lnTo>
                      <a:pt x="868680" y="1467485"/>
                    </a:lnTo>
                    <a:lnTo>
                      <a:pt x="868680" y="1306831"/>
                    </a:lnTo>
                    <a:close/>
                  </a:path>
                </a:pathLst>
              </a:custGeom>
              <a:grpFill/>
              <a:ln w="1860" cap="flat">
                <a:noFill/>
                <a:prstDash val="solid"/>
                <a:miter/>
              </a:ln>
              <a:effectLst/>
            </p:spPr>
            <p:txBody>
              <a:bodyPr rot="0" spcFirstLastPara="0" vertOverflow="overflow" horzOverflow="overflow" vert="horz" wrap="square" lIns="81280" tIns="40640" rIns="81280" bIns="40640" numCol="1" spcCol="0" rtlCol="0" fromWordArt="0" anchor="ctr" anchorCtr="0" forceAA="0" compatLnSpc="1">
                <a:noAutofit/>
              </a:bodyPr>
              <a:lstStyle/>
              <a:p>
                <a:pPr marL="0" marR="0" lvl="0" indent="0" algn="l" defTabSz="406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solidFill>
                  <a:effectLst/>
                  <a:uLnTx/>
                  <a:uFillTx/>
                  <a:cs typeface="+mn-ea"/>
                  <a:sym typeface="+mn-lt"/>
                </a:endParaRPr>
              </a:p>
            </p:txBody>
          </p:sp>
        </p:grpSp>
      </p:grpSp>
      <p:grpSp>
        <p:nvGrpSpPr>
          <p:cNvPr id="4" name="组合 3"/>
          <p:cNvGrpSpPr/>
          <p:nvPr/>
        </p:nvGrpSpPr>
        <p:grpSpPr>
          <a:xfrm>
            <a:off x="432689" y="461607"/>
            <a:ext cx="7319983" cy="1692638"/>
            <a:chOff x="432689" y="553815"/>
            <a:chExt cx="7319983" cy="1692638"/>
          </a:xfrm>
        </p:grpSpPr>
        <p:grpSp>
          <p:nvGrpSpPr>
            <p:cNvPr id="52" name="组合 51"/>
            <p:cNvGrpSpPr/>
            <p:nvPr/>
          </p:nvGrpSpPr>
          <p:grpSpPr>
            <a:xfrm>
              <a:off x="432689" y="783887"/>
              <a:ext cx="1700012" cy="1462566"/>
              <a:chOff x="759854" y="962323"/>
              <a:chExt cx="1700012" cy="1462566"/>
            </a:xfrm>
          </p:grpSpPr>
          <p:sp>
            <p:nvSpPr>
              <p:cNvPr id="18" name="iconfont-11464-5383808">
                <a:extLst>
                  <a:ext uri="{FF2B5EF4-FFF2-40B4-BE49-F238E27FC236}">
                    <a16:creationId xmlns:a16="http://schemas.microsoft.com/office/drawing/2014/main" id="{54405246-CCE2-4201-BBB1-D3F3EB6E740D}"/>
                  </a:ext>
                </a:extLst>
              </p:cNvPr>
              <p:cNvSpPr>
                <a:spLocks/>
              </p:cNvSpPr>
              <p:nvPr/>
            </p:nvSpPr>
            <p:spPr>
              <a:xfrm>
                <a:off x="898236" y="1036851"/>
                <a:ext cx="306989" cy="264590"/>
              </a:xfrm>
              <a:custGeom>
                <a:avLst/>
                <a:gdLst>
                  <a:gd name="connsiteX0" fmla="*/ 479515 w 609540"/>
                  <a:gd name="connsiteY0" fmla="*/ 79862 h 471112"/>
                  <a:gd name="connsiteX1" fmla="*/ 565135 w 609540"/>
                  <a:gd name="connsiteY1" fmla="*/ 149295 h 471112"/>
                  <a:gd name="connsiteX2" fmla="*/ 525278 w 609540"/>
                  <a:gd name="connsiteY2" fmla="*/ 252064 h 471112"/>
                  <a:gd name="connsiteX3" fmla="*/ 526564 w 609540"/>
                  <a:gd name="connsiteY3" fmla="*/ 265827 h 471112"/>
                  <a:gd name="connsiteX4" fmla="*/ 609279 w 609540"/>
                  <a:gd name="connsiteY4" fmla="*/ 368643 h 471112"/>
                  <a:gd name="connsiteX5" fmla="*/ 589850 w 609540"/>
                  <a:gd name="connsiteY5" fmla="*/ 391406 h 471112"/>
                  <a:gd name="connsiteX6" fmla="*/ 530278 w 609540"/>
                  <a:gd name="connsiteY6" fmla="*/ 391406 h 471112"/>
                  <a:gd name="connsiteX7" fmla="*/ 426705 w 609540"/>
                  <a:gd name="connsiteY7" fmla="*/ 266208 h 471112"/>
                  <a:gd name="connsiteX8" fmla="*/ 479087 w 609540"/>
                  <a:gd name="connsiteY8" fmla="*/ 137723 h 471112"/>
                  <a:gd name="connsiteX9" fmla="*/ 467849 w 609540"/>
                  <a:gd name="connsiteY9" fmla="*/ 79958 h 471112"/>
                  <a:gd name="connsiteX10" fmla="*/ 479515 w 609540"/>
                  <a:gd name="connsiteY10" fmla="*/ 79862 h 471112"/>
                  <a:gd name="connsiteX11" fmla="*/ 140131 w 609540"/>
                  <a:gd name="connsiteY11" fmla="*/ 79862 h 471112"/>
                  <a:gd name="connsiteX12" fmla="*/ 141512 w 609540"/>
                  <a:gd name="connsiteY12" fmla="*/ 79958 h 471112"/>
                  <a:gd name="connsiteX13" fmla="*/ 182750 w 609540"/>
                  <a:gd name="connsiteY13" fmla="*/ 266255 h 471112"/>
                  <a:gd name="connsiteX14" fmla="*/ 182703 w 609540"/>
                  <a:gd name="connsiteY14" fmla="*/ 266255 h 471112"/>
                  <a:gd name="connsiteX15" fmla="*/ 79225 w 609540"/>
                  <a:gd name="connsiteY15" fmla="*/ 391454 h 471112"/>
                  <a:gd name="connsiteX16" fmla="*/ 19701 w 609540"/>
                  <a:gd name="connsiteY16" fmla="*/ 391454 h 471112"/>
                  <a:gd name="connsiteX17" fmla="*/ 272 w 609540"/>
                  <a:gd name="connsiteY17" fmla="*/ 368643 h 471112"/>
                  <a:gd name="connsiteX18" fmla="*/ 82987 w 609540"/>
                  <a:gd name="connsiteY18" fmla="*/ 265827 h 471112"/>
                  <a:gd name="connsiteX19" fmla="*/ 84321 w 609540"/>
                  <a:gd name="connsiteY19" fmla="*/ 252064 h 471112"/>
                  <a:gd name="connsiteX20" fmla="*/ 45844 w 609540"/>
                  <a:gd name="connsiteY20" fmla="*/ 144438 h 471112"/>
                  <a:gd name="connsiteX21" fmla="*/ 140131 w 609540"/>
                  <a:gd name="connsiteY21" fmla="*/ 79862 h 471112"/>
                  <a:gd name="connsiteX22" fmla="*/ 312419 w 609540"/>
                  <a:gd name="connsiteY22" fmla="*/ 209 h 471112"/>
                  <a:gd name="connsiteX23" fmla="*/ 446289 w 609540"/>
                  <a:gd name="connsiteY23" fmla="*/ 138475 h 471112"/>
                  <a:gd name="connsiteX24" fmla="*/ 381616 w 609540"/>
                  <a:gd name="connsiteY24" fmla="*/ 260451 h 471112"/>
                  <a:gd name="connsiteX25" fmla="*/ 383521 w 609540"/>
                  <a:gd name="connsiteY25" fmla="*/ 281312 h 471112"/>
                  <a:gd name="connsiteX26" fmla="*/ 508439 w 609540"/>
                  <a:gd name="connsiteY26" fmla="*/ 436629 h 471112"/>
                  <a:gd name="connsiteX27" fmla="*/ 479197 w 609540"/>
                  <a:gd name="connsiteY27" fmla="*/ 471112 h 471112"/>
                  <a:gd name="connsiteX28" fmla="*/ 130352 w 609540"/>
                  <a:gd name="connsiteY28" fmla="*/ 471112 h 471112"/>
                  <a:gd name="connsiteX29" fmla="*/ 101064 w 609540"/>
                  <a:gd name="connsiteY29" fmla="*/ 436629 h 471112"/>
                  <a:gd name="connsiteX30" fmla="*/ 225981 w 609540"/>
                  <a:gd name="connsiteY30" fmla="*/ 281265 h 471112"/>
                  <a:gd name="connsiteX31" fmla="*/ 227934 w 609540"/>
                  <a:gd name="connsiteY31" fmla="*/ 260451 h 471112"/>
                  <a:gd name="connsiteX32" fmla="*/ 170118 w 609540"/>
                  <a:gd name="connsiteY32" fmla="*/ 97848 h 471112"/>
                  <a:gd name="connsiteX33" fmla="*/ 312419 w 609540"/>
                  <a:gd name="connsiteY33" fmla="*/ 209 h 47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540" h="471112">
                    <a:moveTo>
                      <a:pt x="479515" y="79862"/>
                    </a:moveTo>
                    <a:cubicBezTo>
                      <a:pt x="520135" y="81958"/>
                      <a:pt x="554707" y="110007"/>
                      <a:pt x="565135" y="149295"/>
                    </a:cubicBezTo>
                    <a:cubicBezTo>
                      <a:pt x="575564" y="188584"/>
                      <a:pt x="559469" y="230110"/>
                      <a:pt x="525278" y="252064"/>
                    </a:cubicBezTo>
                    <a:cubicBezTo>
                      <a:pt x="519992" y="255493"/>
                      <a:pt x="520706" y="263446"/>
                      <a:pt x="526564" y="265827"/>
                    </a:cubicBezTo>
                    <a:cubicBezTo>
                      <a:pt x="569897" y="283685"/>
                      <a:pt x="601088" y="322497"/>
                      <a:pt x="609279" y="368643"/>
                    </a:cubicBezTo>
                    <a:cubicBezTo>
                      <a:pt x="611231" y="380596"/>
                      <a:pt x="601993" y="391502"/>
                      <a:pt x="589850" y="391406"/>
                    </a:cubicBezTo>
                    <a:lnTo>
                      <a:pt x="530278" y="391406"/>
                    </a:lnTo>
                    <a:cubicBezTo>
                      <a:pt x="511373" y="338879"/>
                      <a:pt x="474753" y="294591"/>
                      <a:pt x="426705" y="266208"/>
                    </a:cubicBezTo>
                    <a:cubicBezTo>
                      <a:pt x="461229" y="232491"/>
                      <a:pt x="480230" y="185964"/>
                      <a:pt x="479087" y="137723"/>
                    </a:cubicBezTo>
                    <a:cubicBezTo>
                      <a:pt x="478706" y="117960"/>
                      <a:pt x="474896" y="98435"/>
                      <a:pt x="467849" y="79958"/>
                    </a:cubicBezTo>
                    <a:cubicBezTo>
                      <a:pt x="471753" y="79672"/>
                      <a:pt x="475658" y="79672"/>
                      <a:pt x="479515" y="79862"/>
                    </a:cubicBezTo>
                    <a:close/>
                    <a:moveTo>
                      <a:pt x="140131" y="79862"/>
                    </a:moveTo>
                    <a:lnTo>
                      <a:pt x="141512" y="79958"/>
                    </a:lnTo>
                    <a:cubicBezTo>
                      <a:pt x="117178" y="144724"/>
                      <a:pt x="133369" y="217776"/>
                      <a:pt x="182750" y="266255"/>
                    </a:cubicBezTo>
                    <a:lnTo>
                      <a:pt x="182703" y="266255"/>
                    </a:lnTo>
                    <a:cubicBezTo>
                      <a:pt x="134702" y="294686"/>
                      <a:pt x="98130" y="338974"/>
                      <a:pt x="79225" y="391454"/>
                    </a:cubicBezTo>
                    <a:lnTo>
                      <a:pt x="19701" y="391454"/>
                    </a:lnTo>
                    <a:cubicBezTo>
                      <a:pt x="7558" y="391549"/>
                      <a:pt x="-1728" y="380596"/>
                      <a:pt x="272" y="368643"/>
                    </a:cubicBezTo>
                    <a:cubicBezTo>
                      <a:pt x="8463" y="322450"/>
                      <a:pt x="39653" y="283685"/>
                      <a:pt x="82987" y="265827"/>
                    </a:cubicBezTo>
                    <a:cubicBezTo>
                      <a:pt x="88844" y="263446"/>
                      <a:pt x="89606" y="255493"/>
                      <a:pt x="84321" y="252064"/>
                    </a:cubicBezTo>
                    <a:cubicBezTo>
                      <a:pt x="48558" y="229110"/>
                      <a:pt x="32749" y="184917"/>
                      <a:pt x="45844" y="144438"/>
                    </a:cubicBezTo>
                    <a:cubicBezTo>
                      <a:pt x="58987" y="104007"/>
                      <a:pt x="97702" y="77481"/>
                      <a:pt x="140131" y="79862"/>
                    </a:cubicBezTo>
                    <a:close/>
                    <a:moveTo>
                      <a:pt x="312419" y="209"/>
                    </a:moveTo>
                    <a:cubicBezTo>
                      <a:pt x="385950" y="4067"/>
                      <a:pt x="444622" y="64840"/>
                      <a:pt x="446289" y="138475"/>
                    </a:cubicBezTo>
                    <a:cubicBezTo>
                      <a:pt x="447385" y="187580"/>
                      <a:pt x="422906" y="233779"/>
                      <a:pt x="381616" y="260451"/>
                    </a:cubicBezTo>
                    <a:cubicBezTo>
                      <a:pt x="373520" y="265595"/>
                      <a:pt x="374663" y="277740"/>
                      <a:pt x="383521" y="281312"/>
                    </a:cubicBezTo>
                    <a:cubicBezTo>
                      <a:pt x="449004" y="308318"/>
                      <a:pt x="496104" y="366901"/>
                      <a:pt x="508439" y="436629"/>
                    </a:cubicBezTo>
                    <a:cubicBezTo>
                      <a:pt x="511534" y="454728"/>
                      <a:pt x="497533" y="471207"/>
                      <a:pt x="479197" y="471112"/>
                    </a:cubicBezTo>
                    <a:lnTo>
                      <a:pt x="130352" y="471112"/>
                    </a:lnTo>
                    <a:cubicBezTo>
                      <a:pt x="111969" y="471207"/>
                      <a:pt x="97968" y="454728"/>
                      <a:pt x="101064" y="436629"/>
                    </a:cubicBezTo>
                    <a:cubicBezTo>
                      <a:pt x="113398" y="366901"/>
                      <a:pt x="160498" y="308270"/>
                      <a:pt x="225981" y="281265"/>
                    </a:cubicBezTo>
                    <a:cubicBezTo>
                      <a:pt x="234792" y="277645"/>
                      <a:pt x="235935" y="265643"/>
                      <a:pt x="227934" y="260451"/>
                    </a:cubicBezTo>
                    <a:cubicBezTo>
                      <a:pt x="174023" y="225635"/>
                      <a:pt x="150307" y="158907"/>
                      <a:pt x="170118" y="97848"/>
                    </a:cubicBezTo>
                    <a:cubicBezTo>
                      <a:pt x="189930" y="36787"/>
                      <a:pt x="248317" y="-3268"/>
                      <a:pt x="312419" y="20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9" name="gears_229793">
                <a:extLst>
                  <a:ext uri="{FF2B5EF4-FFF2-40B4-BE49-F238E27FC236}">
                    <a16:creationId xmlns:a16="http://schemas.microsoft.com/office/drawing/2014/main" id="{54405246-CCE2-4201-BBB1-D3F3EB6E740D}"/>
                  </a:ext>
                </a:extLst>
              </p:cNvPr>
              <p:cNvSpPr>
                <a:spLocks/>
              </p:cNvSpPr>
              <p:nvPr/>
            </p:nvSpPr>
            <p:spPr>
              <a:xfrm>
                <a:off x="898236" y="1799484"/>
                <a:ext cx="306989" cy="264590"/>
              </a:xfrm>
              <a:custGeom>
                <a:avLst/>
                <a:gdLst>
                  <a:gd name="connsiteX0" fmla="*/ 391380 w 587245"/>
                  <a:gd name="connsiteY0" fmla="*/ 404873 h 606369"/>
                  <a:gd name="connsiteX1" fmla="*/ 349559 w 587245"/>
                  <a:gd name="connsiteY1" fmla="*/ 446514 h 606369"/>
                  <a:gd name="connsiteX2" fmla="*/ 391380 w 587245"/>
                  <a:gd name="connsiteY2" fmla="*/ 488275 h 606369"/>
                  <a:gd name="connsiteX3" fmla="*/ 433081 w 587245"/>
                  <a:gd name="connsiteY3" fmla="*/ 446514 h 606369"/>
                  <a:gd name="connsiteX4" fmla="*/ 391380 w 587245"/>
                  <a:gd name="connsiteY4" fmla="*/ 404873 h 606369"/>
                  <a:gd name="connsiteX5" fmla="*/ 391380 w 587245"/>
                  <a:gd name="connsiteY5" fmla="*/ 349511 h 606369"/>
                  <a:gd name="connsiteX6" fmla="*/ 488524 w 587245"/>
                  <a:gd name="connsiteY6" fmla="*/ 446514 h 606369"/>
                  <a:gd name="connsiteX7" fmla="*/ 391380 w 587245"/>
                  <a:gd name="connsiteY7" fmla="*/ 543637 h 606369"/>
                  <a:gd name="connsiteX8" fmla="*/ 294116 w 587245"/>
                  <a:gd name="connsiteY8" fmla="*/ 446514 h 606369"/>
                  <a:gd name="connsiteX9" fmla="*/ 391380 w 587245"/>
                  <a:gd name="connsiteY9" fmla="*/ 349511 h 606369"/>
                  <a:gd name="connsiteX10" fmla="*/ 391356 w 587245"/>
                  <a:gd name="connsiteY10" fmla="*/ 336226 h 606369"/>
                  <a:gd name="connsiteX11" fmla="*/ 280830 w 587245"/>
                  <a:gd name="connsiteY11" fmla="*/ 446478 h 606369"/>
                  <a:gd name="connsiteX12" fmla="*/ 391356 w 587245"/>
                  <a:gd name="connsiteY12" fmla="*/ 556851 h 606369"/>
                  <a:gd name="connsiteX13" fmla="*/ 501763 w 587245"/>
                  <a:gd name="connsiteY13" fmla="*/ 446478 h 606369"/>
                  <a:gd name="connsiteX14" fmla="*/ 391356 w 587245"/>
                  <a:gd name="connsiteY14" fmla="*/ 336226 h 606369"/>
                  <a:gd name="connsiteX15" fmla="*/ 391356 w 587245"/>
                  <a:gd name="connsiteY15" fmla="*/ 286707 h 606369"/>
                  <a:gd name="connsiteX16" fmla="*/ 391356 w 587245"/>
                  <a:gd name="connsiteY16" fmla="*/ 304844 h 606369"/>
                  <a:gd name="connsiteX17" fmla="*/ 432579 w 587245"/>
                  <a:gd name="connsiteY17" fmla="*/ 310929 h 606369"/>
                  <a:gd name="connsiteX18" fmla="*/ 437837 w 587245"/>
                  <a:gd name="connsiteY18" fmla="*/ 293508 h 606369"/>
                  <a:gd name="connsiteX19" fmla="*/ 484556 w 587245"/>
                  <a:gd name="connsiteY19" fmla="*/ 316537 h 606369"/>
                  <a:gd name="connsiteX20" fmla="*/ 473802 w 587245"/>
                  <a:gd name="connsiteY20" fmla="*/ 331453 h 606369"/>
                  <a:gd name="connsiteX21" fmla="*/ 510844 w 587245"/>
                  <a:gd name="connsiteY21" fmla="*/ 370351 h 606369"/>
                  <a:gd name="connsiteX22" fmla="*/ 526258 w 587245"/>
                  <a:gd name="connsiteY22" fmla="*/ 360448 h 606369"/>
                  <a:gd name="connsiteX23" fmla="*/ 546809 w 587245"/>
                  <a:gd name="connsiteY23" fmla="*/ 408296 h 606369"/>
                  <a:gd name="connsiteX24" fmla="*/ 529006 w 587245"/>
                  <a:gd name="connsiteY24" fmla="*/ 412591 h 606369"/>
                  <a:gd name="connsiteX25" fmla="*/ 533188 w 587245"/>
                  <a:gd name="connsiteY25" fmla="*/ 446478 h 606369"/>
                  <a:gd name="connsiteX26" fmla="*/ 531754 w 587245"/>
                  <a:gd name="connsiteY26" fmla="*/ 466167 h 606369"/>
                  <a:gd name="connsiteX27" fmla="*/ 549916 w 587245"/>
                  <a:gd name="connsiteY27" fmla="*/ 468792 h 606369"/>
                  <a:gd name="connsiteX28" fmla="*/ 534383 w 587245"/>
                  <a:gd name="connsiteY28" fmla="*/ 518429 h 606369"/>
                  <a:gd name="connsiteX29" fmla="*/ 518013 w 587245"/>
                  <a:gd name="connsiteY29" fmla="*/ 510196 h 606369"/>
                  <a:gd name="connsiteX30" fmla="*/ 485154 w 587245"/>
                  <a:gd name="connsiteY30" fmla="*/ 552675 h 606369"/>
                  <a:gd name="connsiteX31" fmla="*/ 497342 w 587245"/>
                  <a:gd name="connsiteY31" fmla="*/ 566396 h 606369"/>
                  <a:gd name="connsiteX32" fmla="*/ 453251 w 587245"/>
                  <a:gd name="connsiteY32" fmla="*/ 593960 h 606369"/>
                  <a:gd name="connsiteX33" fmla="*/ 446201 w 587245"/>
                  <a:gd name="connsiteY33" fmla="*/ 577255 h 606369"/>
                  <a:gd name="connsiteX34" fmla="*/ 393626 w 587245"/>
                  <a:gd name="connsiteY34" fmla="*/ 588113 h 606369"/>
                  <a:gd name="connsiteX35" fmla="*/ 393865 w 587245"/>
                  <a:gd name="connsiteY35" fmla="*/ 606369 h 606369"/>
                  <a:gd name="connsiteX36" fmla="*/ 391356 w 587245"/>
                  <a:gd name="connsiteY36" fmla="*/ 606369 h 606369"/>
                  <a:gd name="connsiteX37" fmla="*/ 342366 w 587245"/>
                  <a:gd name="connsiteY37" fmla="*/ 598852 h 606369"/>
                  <a:gd name="connsiteX38" fmla="*/ 347982 w 587245"/>
                  <a:gd name="connsiteY38" fmla="*/ 581431 h 606369"/>
                  <a:gd name="connsiteX39" fmla="*/ 300785 w 587245"/>
                  <a:gd name="connsiteY39" fmla="*/ 555658 h 606369"/>
                  <a:gd name="connsiteX40" fmla="*/ 289194 w 587245"/>
                  <a:gd name="connsiteY40" fmla="*/ 569618 h 606369"/>
                  <a:gd name="connsiteX41" fmla="*/ 255021 w 587245"/>
                  <a:gd name="connsiteY41" fmla="*/ 530481 h 606369"/>
                  <a:gd name="connsiteX42" fmla="*/ 270674 w 587245"/>
                  <a:gd name="connsiteY42" fmla="*/ 520816 h 606369"/>
                  <a:gd name="connsiteX43" fmla="*/ 251556 w 587245"/>
                  <a:gd name="connsiteY43" fmla="*/ 470701 h 606369"/>
                  <a:gd name="connsiteX44" fmla="*/ 233513 w 587245"/>
                  <a:gd name="connsiteY44" fmla="*/ 473803 h 606369"/>
                  <a:gd name="connsiteX45" fmla="*/ 231243 w 587245"/>
                  <a:gd name="connsiteY45" fmla="*/ 446478 h 606369"/>
                  <a:gd name="connsiteX46" fmla="*/ 233155 w 587245"/>
                  <a:gd name="connsiteY46" fmla="*/ 421779 h 606369"/>
                  <a:gd name="connsiteX47" fmla="*/ 251317 w 587245"/>
                  <a:gd name="connsiteY47" fmla="*/ 424643 h 606369"/>
                  <a:gd name="connsiteX48" fmla="*/ 269479 w 587245"/>
                  <a:gd name="connsiteY48" fmla="*/ 374170 h 606369"/>
                  <a:gd name="connsiteX49" fmla="*/ 253707 w 587245"/>
                  <a:gd name="connsiteY49" fmla="*/ 364743 h 606369"/>
                  <a:gd name="connsiteX50" fmla="*/ 287283 w 587245"/>
                  <a:gd name="connsiteY50" fmla="*/ 325009 h 606369"/>
                  <a:gd name="connsiteX51" fmla="*/ 299112 w 587245"/>
                  <a:gd name="connsiteY51" fmla="*/ 338970 h 606369"/>
                  <a:gd name="connsiteX52" fmla="*/ 345831 w 587245"/>
                  <a:gd name="connsiteY52" fmla="*/ 312361 h 606369"/>
                  <a:gd name="connsiteX53" fmla="*/ 339977 w 587245"/>
                  <a:gd name="connsiteY53" fmla="*/ 295060 h 606369"/>
                  <a:gd name="connsiteX54" fmla="*/ 391356 w 587245"/>
                  <a:gd name="connsiteY54" fmla="*/ 286707 h 606369"/>
                  <a:gd name="connsiteX55" fmla="*/ 167197 w 587245"/>
                  <a:gd name="connsiteY55" fmla="*/ 174818 h 606369"/>
                  <a:gd name="connsiteX56" fmla="*/ 118931 w 587245"/>
                  <a:gd name="connsiteY56" fmla="*/ 208949 h 606369"/>
                  <a:gd name="connsiteX57" fmla="*/ 153100 w 587245"/>
                  <a:gd name="connsiteY57" fmla="*/ 257042 h 606369"/>
                  <a:gd name="connsiteX58" fmla="*/ 201247 w 587245"/>
                  <a:gd name="connsiteY58" fmla="*/ 223031 h 606369"/>
                  <a:gd name="connsiteX59" fmla="*/ 167197 w 587245"/>
                  <a:gd name="connsiteY59" fmla="*/ 174818 h 606369"/>
                  <a:gd name="connsiteX60" fmla="*/ 176516 w 587245"/>
                  <a:gd name="connsiteY60" fmla="*/ 120281 h 606369"/>
                  <a:gd name="connsiteX61" fmla="*/ 255964 w 587245"/>
                  <a:gd name="connsiteY61" fmla="*/ 232339 h 606369"/>
                  <a:gd name="connsiteX62" fmla="*/ 143781 w 587245"/>
                  <a:gd name="connsiteY62" fmla="*/ 311699 h 606369"/>
                  <a:gd name="connsiteX63" fmla="*/ 64333 w 587245"/>
                  <a:gd name="connsiteY63" fmla="*/ 199641 h 606369"/>
                  <a:gd name="connsiteX64" fmla="*/ 176516 w 587245"/>
                  <a:gd name="connsiteY64" fmla="*/ 120281 h 606369"/>
                  <a:gd name="connsiteX65" fmla="*/ 178915 w 587245"/>
                  <a:gd name="connsiteY65" fmla="*/ 106556 h 606369"/>
                  <a:gd name="connsiteX66" fmla="*/ 50555 w 587245"/>
                  <a:gd name="connsiteY66" fmla="*/ 197231 h 606369"/>
                  <a:gd name="connsiteX67" fmla="*/ 141387 w 587245"/>
                  <a:gd name="connsiteY67" fmla="*/ 325368 h 606369"/>
                  <a:gd name="connsiteX68" fmla="*/ 269746 w 587245"/>
                  <a:gd name="connsiteY68" fmla="*/ 234694 h 606369"/>
                  <a:gd name="connsiteX69" fmla="*/ 178915 w 587245"/>
                  <a:gd name="connsiteY69" fmla="*/ 106556 h 606369"/>
                  <a:gd name="connsiteX70" fmla="*/ 458762 w 587245"/>
                  <a:gd name="connsiteY70" fmla="*/ 95461 h 606369"/>
                  <a:gd name="connsiteX71" fmla="*/ 425296 w 587245"/>
                  <a:gd name="connsiteY71" fmla="*/ 129349 h 606369"/>
                  <a:gd name="connsiteX72" fmla="*/ 459240 w 587245"/>
                  <a:gd name="connsiteY72" fmla="*/ 162880 h 606369"/>
                  <a:gd name="connsiteX73" fmla="*/ 483024 w 587245"/>
                  <a:gd name="connsiteY73" fmla="*/ 152737 h 606369"/>
                  <a:gd name="connsiteX74" fmla="*/ 490195 w 587245"/>
                  <a:gd name="connsiteY74" fmla="*/ 141998 h 606369"/>
                  <a:gd name="connsiteX75" fmla="*/ 492825 w 587245"/>
                  <a:gd name="connsiteY75" fmla="*/ 128872 h 606369"/>
                  <a:gd name="connsiteX76" fmla="*/ 458762 w 587245"/>
                  <a:gd name="connsiteY76" fmla="*/ 95461 h 606369"/>
                  <a:gd name="connsiteX77" fmla="*/ 135053 w 587245"/>
                  <a:gd name="connsiteY77" fmla="*/ 57997 h 606369"/>
                  <a:gd name="connsiteX78" fmla="*/ 187161 w 587245"/>
                  <a:gd name="connsiteY78" fmla="*/ 58355 h 606369"/>
                  <a:gd name="connsiteX79" fmla="*/ 184054 w 587245"/>
                  <a:gd name="connsiteY79" fmla="*/ 76251 h 606369"/>
                  <a:gd name="connsiteX80" fmla="*/ 223614 w 587245"/>
                  <a:gd name="connsiteY80" fmla="*/ 89256 h 606369"/>
                  <a:gd name="connsiteX81" fmla="*/ 231860 w 587245"/>
                  <a:gd name="connsiteY81" fmla="*/ 72911 h 606369"/>
                  <a:gd name="connsiteX82" fmla="*/ 273930 w 587245"/>
                  <a:gd name="connsiteY82" fmla="*/ 103454 h 606369"/>
                  <a:gd name="connsiteX83" fmla="*/ 260902 w 587245"/>
                  <a:gd name="connsiteY83" fmla="*/ 116339 h 606369"/>
                  <a:gd name="connsiteX84" fmla="*/ 290781 w 587245"/>
                  <a:gd name="connsiteY84" fmla="*/ 160961 h 606369"/>
                  <a:gd name="connsiteX85" fmla="*/ 307752 w 587245"/>
                  <a:gd name="connsiteY85" fmla="*/ 153802 h 606369"/>
                  <a:gd name="connsiteX86" fmla="*/ 319943 w 587245"/>
                  <a:gd name="connsiteY86" fmla="*/ 204389 h 606369"/>
                  <a:gd name="connsiteX87" fmla="*/ 301538 w 587245"/>
                  <a:gd name="connsiteY87" fmla="*/ 205702 h 606369"/>
                  <a:gd name="connsiteX88" fmla="*/ 300103 w 587245"/>
                  <a:gd name="connsiteY88" fmla="*/ 239824 h 606369"/>
                  <a:gd name="connsiteX89" fmla="*/ 295203 w 587245"/>
                  <a:gd name="connsiteY89" fmla="*/ 258913 h 606369"/>
                  <a:gd name="connsiteX90" fmla="*/ 312772 w 587245"/>
                  <a:gd name="connsiteY90" fmla="*/ 264521 h 606369"/>
                  <a:gd name="connsiteX91" fmla="*/ 288988 w 587245"/>
                  <a:gd name="connsiteY91" fmla="*/ 310813 h 606369"/>
                  <a:gd name="connsiteX92" fmla="*/ 274288 w 587245"/>
                  <a:gd name="connsiteY92" fmla="*/ 299956 h 606369"/>
                  <a:gd name="connsiteX93" fmla="*/ 234728 w 587245"/>
                  <a:gd name="connsiteY93" fmla="*/ 336345 h 606369"/>
                  <a:gd name="connsiteX94" fmla="*/ 244409 w 587245"/>
                  <a:gd name="connsiteY94" fmla="*/ 351855 h 606369"/>
                  <a:gd name="connsiteX95" fmla="*/ 196244 w 587245"/>
                  <a:gd name="connsiteY95" fmla="*/ 371660 h 606369"/>
                  <a:gd name="connsiteX96" fmla="*/ 192181 w 587245"/>
                  <a:gd name="connsiteY96" fmla="*/ 354003 h 606369"/>
                  <a:gd name="connsiteX97" fmla="*/ 138518 w 587245"/>
                  <a:gd name="connsiteY97" fmla="*/ 355912 h 606369"/>
                  <a:gd name="connsiteX98" fmla="*/ 135650 w 587245"/>
                  <a:gd name="connsiteY98" fmla="*/ 373927 h 606369"/>
                  <a:gd name="connsiteX99" fmla="*/ 133140 w 587245"/>
                  <a:gd name="connsiteY99" fmla="*/ 373569 h 606369"/>
                  <a:gd name="connsiteX100" fmla="*/ 86171 w 587245"/>
                  <a:gd name="connsiteY100" fmla="*/ 357820 h 606369"/>
                  <a:gd name="connsiteX101" fmla="*/ 94656 w 587245"/>
                  <a:gd name="connsiteY101" fmla="*/ 341594 h 606369"/>
                  <a:gd name="connsiteX102" fmla="*/ 52467 w 587245"/>
                  <a:gd name="connsiteY102" fmla="*/ 308307 h 606369"/>
                  <a:gd name="connsiteX103" fmla="*/ 38723 w 587245"/>
                  <a:gd name="connsiteY103" fmla="*/ 320119 h 606369"/>
                  <a:gd name="connsiteX104" fmla="*/ 11593 w 587245"/>
                  <a:gd name="connsiteY104" fmla="*/ 275736 h 606369"/>
                  <a:gd name="connsiteX105" fmla="*/ 28564 w 587245"/>
                  <a:gd name="connsiteY105" fmla="*/ 268816 h 606369"/>
                  <a:gd name="connsiteX106" fmla="*/ 18286 w 587245"/>
                  <a:gd name="connsiteY106" fmla="*/ 216201 h 606369"/>
                  <a:gd name="connsiteX107" fmla="*/ 0 w 587245"/>
                  <a:gd name="connsiteY107" fmla="*/ 216201 h 606369"/>
                  <a:gd name="connsiteX108" fmla="*/ 2271 w 587245"/>
                  <a:gd name="connsiteY108" fmla="*/ 188998 h 606369"/>
                  <a:gd name="connsiteX109" fmla="*/ 8366 w 587245"/>
                  <a:gd name="connsiteY109" fmla="*/ 164898 h 606369"/>
                  <a:gd name="connsiteX110" fmla="*/ 25696 w 587245"/>
                  <a:gd name="connsiteY110" fmla="*/ 170744 h 606369"/>
                  <a:gd name="connsiteX111" fmla="*/ 52228 w 587245"/>
                  <a:gd name="connsiteY111" fmla="*/ 124094 h 606369"/>
                  <a:gd name="connsiteX112" fmla="*/ 38245 w 587245"/>
                  <a:gd name="connsiteY112" fmla="*/ 112163 h 606369"/>
                  <a:gd name="connsiteX113" fmla="*/ 78044 w 587245"/>
                  <a:gd name="connsiteY113" fmla="*/ 78638 h 606369"/>
                  <a:gd name="connsiteX114" fmla="*/ 87366 w 587245"/>
                  <a:gd name="connsiteY114" fmla="*/ 94386 h 606369"/>
                  <a:gd name="connsiteX115" fmla="*/ 137921 w 587245"/>
                  <a:gd name="connsiteY115" fmla="*/ 76013 h 606369"/>
                  <a:gd name="connsiteX116" fmla="*/ 458164 w 587245"/>
                  <a:gd name="connsiteY116" fmla="*/ 0 h 606369"/>
                  <a:gd name="connsiteX117" fmla="*/ 458164 w 587245"/>
                  <a:gd name="connsiteY117" fmla="*/ 14677 h 606369"/>
                  <a:gd name="connsiteX118" fmla="*/ 483502 w 587245"/>
                  <a:gd name="connsiteY118" fmla="*/ 17302 h 606369"/>
                  <a:gd name="connsiteX119" fmla="*/ 491510 w 587245"/>
                  <a:gd name="connsiteY119" fmla="*/ 19331 h 606369"/>
                  <a:gd name="connsiteX120" fmla="*/ 495693 w 587245"/>
                  <a:gd name="connsiteY120" fmla="*/ 5250 h 606369"/>
                  <a:gd name="connsiteX121" fmla="*/ 533581 w 587245"/>
                  <a:gd name="connsiteY121" fmla="*/ 23627 h 606369"/>
                  <a:gd name="connsiteX122" fmla="*/ 525095 w 587245"/>
                  <a:gd name="connsiteY122" fmla="*/ 35678 h 606369"/>
                  <a:gd name="connsiteX123" fmla="*/ 555214 w 587245"/>
                  <a:gd name="connsiteY123" fmla="*/ 66822 h 606369"/>
                  <a:gd name="connsiteX124" fmla="*/ 567524 w 587245"/>
                  <a:gd name="connsiteY124" fmla="*/ 58828 h 606369"/>
                  <a:gd name="connsiteX125" fmla="*/ 584496 w 587245"/>
                  <a:gd name="connsiteY125" fmla="*/ 97370 h 606369"/>
                  <a:gd name="connsiteX126" fmla="*/ 570034 w 587245"/>
                  <a:gd name="connsiteY126" fmla="*/ 100950 h 606369"/>
                  <a:gd name="connsiteX127" fmla="*/ 573739 w 587245"/>
                  <a:gd name="connsiteY127" fmla="*/ 128275 h 606369"/>
                  <a:gd name="connsiteX128" fmla="*/ 572664 w 587245"/>
                  <a:gd name="connsiteY128" fmla="*/ 144146 h 606369"/>
                  <a:gd name="connsiteX129" fmla="*/ 587245 w 587245"/>
                  <a:gd name="connsiteY129" fmla="*/ 146174 h 606369"/>
                  <a:gd name="connsiteX130" fmla="*/ 575054 w 587245"/>
                  <a:gd name="connsiteY130" fmla="*/ 186387 h 606369"/>
                  <a:gd name="connsiteX131" fmla="*/ 561787 w 587245"/>
                  <a:gd name="connsiteY131" fmla="*/ 179824 h 606369"/>
                  <a:gd name="connsiteX132" fmla="*/ 535493 w 587245"/>
                  <a:gd name="connsiteY132" fmla="*/ 214309 h 606369"/>
                  <a:gd name="connsiteX133" fmla="*/ 545413 w 587245"/>
                  <a:gd name="connsiteY133" fmla="*/ 225287 h 606369"/>
                  <a:gd name="connsiteX134" fmla="*/ 509916 w 587245"/>
                  <a:gd name="connsiteY134" fmla="*/ 247959 h 606369"/>
                  <a:gd name="connsiteX135" fmla="*/ 504179 w 587245"/>
                  <a:gd name="connsiteY135" fmla="*/ 234356 h 606369"/>
                  <a:gd name="connsiteX136" fmla="*/ 461750 w 587245"/>
                  <a:gd name="connsiteY136" fmla="*/ 243544 h 606369"/>
                  <a:gd name="connsiteX137" fmla="*/ 462108 w 587245"/>
                  <a:gd name="connsiteY137" fmla="*/ 258221 h 606369"/>
                  <a:gd name="connsiteX138" fmla="*/ 459957 w 587245"/>
                  <a:gd name="connsiteY138" fmla="*/ 258340 h 606369"/>
                  <a:gd name="connsiteX139" fmla="*/ 420396 w 587245"/>
                  <a:gd name="connsiteY139" fmla="*/ 252374 h 606369"/>
                  <a:gd name="connsiteX140" fmla="*/ 424818 w 587245"/>
                  <a:gd name="connsiteY140" fmla="*/ 238413 h 606369"/>
                  <a:gd name="connsiteX141" fmla="*/ 386572 w 587245"/>
                  <a:gd name="connsiteY141" fmla="*/ 217889 h 606369"/>
                  <a:gd name="connsiteX142" fmla="*/ 377250 w 587245"/>
                  <a:gd name="connsiteY142" fmla="*/ 229225 h 606369"/>
                  <a:gd name="connsiteX143" fmla="*/ 349402 w 587245"/>
                  <a:gd name="connsiteY143" fmla="*/ 197723 h 606369"/>
                  <a:gd name="connsiteX144" fmla="*/ 361951 w 587245"/>
                  <a:gd name="connsiteY144" fmla="*/ 189847 h 606369"/>
                  <a:gd name="connsiteX145" fmla="*/ 346294 w 587245"/>
                  <a:gd name="connsiteY145" fmla="*/ 149515 h 606369"/>
                  <a:gd name="connsiteX146" fmla="*/ 331713 w 587245"/>
                  <a:gd name="connsiteY146" fmla="*/ 152021 h 606369"/>
                  <a:gd name="connsiteX147" fmla="*/ 329681 w 587245"/>
                  <a:gd name="connsiteY147" fmla="*/ 130065 h 606369"/>
                  <a:gd name="connsiteX148" fmla="*/ 331115 w 587245"/>
                  <a:gd name="connsiteY148" fmla="*/ 110138 h 606369"/>
                  <a:gd name="connsiteX149" fmla="*/ 345697 w 587245"/>
                  <a:gd name="connsiteY149" fmla="*/ 112286 h 606369"/>
                  <a:gd name="connsiteX150" fmla="*/ 360158 w 587245"/>
                  <a:gd name="connsiteY150" fmla="*/ 71476 h 606369"/>
                  <a:gd name="connsiteX151" fmla="*/ 347370 w 587245"/>
                  <a:gd name="connsiteY151" fmla="*/ 63959 h 606369"/>
                  <a:gd name="connsiteX152" fmla="*/ 374262 w 587245"/>
                  <a:gd name="connsiteY152" fmla="*/ 31621 h 606369"/>
                  <a:gd name="connsiteX153" fmla="*/ 383943 w 587245"/>
                  <a:gd name="connsiteY153" fmla="*/ 42719 h 606369"/>
                  <a:gd name="connsiteX154" fmla="*/ 421472 w 587245"/>
                  <a:gd name="connsiteY154" fmla="*/ 21001 h 606369"/>
                  <a:gd name="connsiteX155" fmla="*/ 416691 w 587245"/>
                  <a:gd name="connsiteY155" fmla="*/ 7160 h 606369"/>
                  <a:gd name="connsiteX156" fmla="*/ 458164 w 587245"/>
                  <a:gd name="connsiteY156" fmla="*/ 0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87245" h="606369">
                    <a:moveTo>
                      <a:pt x="391380" y="404873"/>
                    </a:moveTo>
                    <a:cubicBezTo>
                      <a:pt x="368199" y="404873"/>
                      <a:pt x="349559" y="423487"/>
                      <a:pt x="349559" y="446514"/>
                    </a:cubicBezTo>
                    <a:cubicBezTo>
                      <a:pt x="349559" y="469662"/>
                      <a:pt x="368318" y="488275"/>
                      <a:pt x="391380" y="488275"/>
                    </a:cubicBezTo>
                    <a:cubicBezTo>
                      <a:pt x="414441" y="488275"/>
                      <a:pt x="433081" y="469542"/>
                      <a:pt x="433081" y="446514"/>
                    </a:cubicBezTo>
                    <a:cubicBezTo>
                      <a:pt x="433081" y="423487"/>
                      <a:pt x="414441" y="404873"/>
                      <a:pt x="391380" y="404873"/>
                    </a:cubicBezTo>
                    <a:close/>
                    <a:moveTo>
                      <a:pt x="391380" y="349511"/>
                    </a:moveTo>
                    <a:cubicBezTo>
                      <a:pt x="445030" y="349511"/>
                      <a:pt x="488524" y="392942"/>
                      <a:pt x="488524" y="446514"/>
                    </a:cubicBezTo>
                    <a:cubicBezTo>
                      <a:pt x="488524" y="500206"/>
                      <a:pt x="445030" y="543637"/>
                      <a:pt x="391380" y="543637"/>
                    </a:cubicBezTo>
                    <a:cubicBezTo>
                      <a:pt x="337610" y="543637"/>
                      <a:pt x="294116" y="500206"/>
                      <a:pt x="294116" y="446514"/>
                    </a:cubicBezTo>
                    <a:cubicBezTo>
                      <a:pt x="294116" y="392942"/>
                      <a:pt x="337610" y="349511"/>
                      <a:pt x="391380" y="349511"/>
                    </a:cubicBezTo>
                    <a:close/>
                    <a:moveTo>
                      <a:pt x="391356" y="336226"/>
                    </a:moveTo>
                    <a:cubicBezTo>
                      <a:pt x="330298" y="336226"/>
                      <a:pt x="280830" y="385625"/>
                      <a:pt x="280830" y="446478"/>
                    </a:cubicBezTo>
                    <a:cubicBezTo>
                      <a:pt x="280830" y="507452"/>
                      <a:pt x="330298" y="556851"/>
                      <a:pt x="391356" y="556851"/>
                    </a:cubicBezTo>
                    <a:cubicBezTo>
                      <a:pt x="452295" y="556851"/>
                      <a:pt x="501763" y="507452"/>
                      <a:pt x="501763" y="446478"/>
                    </a:cubicBezTo>
                    <a:cubicBezTo>
                      <a:pt x="501763" y="385625"/>
                      <a:pt x="452295" y="336226"/>
                      <a:pt x="391356" y="336226"/>
                    </a:cubicBezTo>
                    <a:close/>
                    <a:moveTo>
                      <a:pt x="391356" y="286707"/>
                    </a:moveTo>
                    <a:lnTo>
                      <a:pt x="391356" y="304844"/>
                    </a:lnTo>
                    <a:cubicBezTo>
                      <a:pt x="405695" y="304844"/>
                      <a:pt x="419436" y="306992"/>
                      <a:pt x="432579" y="310929"/>
                    </a:cubicBezTo>
                    <a:lnTo>
                      <a:pt x="437837" y="293508"/>
                    </a:lnTo>
                    <a:cubicBezTo>
                      <a:pt x="454565" y="298639"/>
                      <a:pt x="470218" y="306276"/>
                      <a:pt x="484556" y="316537"/>
                    </a:cubicBezTo>
                    <a:lnTo>
                      <a:pt x="473802" y="331453"/>
                    </a:lnTo>
                    <a:cubicBezTo>
                      <a:pt x="488499" y="341953"/>
                      <a:pt x="501046" y="355078"/>
                      <a:pt x="510844" y="370351"/>
                    </a:cubicBezTo>
                    <a:lnTo>
                      <a:pt x="526258" y="360448"/>
                    </a:lnTo>
                    <a:cubicBezTo>
                      <a:pt x="535697" y="375244"/>
                      <a:pt x="542627" y="391352"/>
                      <a:pt x="546809" y="408296"/>
                    </a:cubicBezTo>
                    <a:lnTo>
                      <a:pt x="529006" y="412591"/>
                    </a:lnTo>
                    <a:cubicBezTo>
                      <a:pt x="531634" y="423569"/>
                      <a:pt x="533188" y="434785"/>
                      <a:pt x="533188" y="446478"/>
                    </a:cubicBezTo>
                    <a:cubicBezTo>
                      <a:pt x="533188" y="453280"/>
                      <a:pt x="532590" y="459723"/>
                      <a:pt x="531754" y="466167"/>
                    </a:cubicBezTo>
                    <a:lnTo>
                      <a:pt x="549916" y="468792"/>
                    </a:lnTo>
                    <a:cubicBezTo>
                      <a:pt x="547407" y="486093"/>
                      <a:pt x="542269" y="502798"/>
                      <a:pt x="534383" y="518429"/>
                    </a:cubicBezTo>
                    <a:lnTo>
                      <a:pt x="518013" y="510196"/>
                    </a:lnTo>
                    <a:cubicBezTo>
                      <a:pt x="509768" y="526304"/>
                      <a:pt x="498656" y="540742"/>
                      <a:pt x="485154" y="552675"/>
                    </a:cubicBezTo>
                    <a:lnTo>
                      <a:pt x="497342" y="566396"/>
                    </a:lnTo>
                    <a:cubicBezTo>
                      <a:pt x="484198" y="577971"/>
                      <a:pt x="469381" y="587278"/>
                      <a:pt x="453251" y="593960"/>
                    </a:cubicBezTo>
                    <a:lnTo>
                      <a:pt x="446201" y="577255"/>
                    </a:lnTo>
                    <a:cubicBezTo>
                      <a:pt x="429951" y="584056"/>
                      <a:pt x="412147" y="587874"/>
                      <a:pt x="393626" y="588113"/>
                    </a:cubicBezTo>
                    <a:lnTo>
                      <a:pt x="393865" y="606369"/>
                    </a:lnTo>
                    <a:cubicBezTo>
                      <a:pt x="393029" y="606369"/>
                      <a:pt x="392193" y="606369"/>
                      <a:pt x="391356" y="606369"/>
                    </a:cubicBezTo>
                    <a:cubicBezTo>
                      <a:pt x="374628" y="606369"/>
                      <a:pt x="358139" y="603863"/>
                      <a:pt x="342366" y="598852"/>
                    </a:cubicBezTo>
                    <a:lnTo>
                      <a:pt x="347982" y="581431"/>
                    </a:lnTo>
                    <a:cubicBezTo>
                      <a:pt x="330537" y="575823"/>
                      <a:pt x="314526" y="567112"/>
                      <a:pt x="300785" y="555658"/>
                    </a:cubicBezTo>
                    <a:lnTo>
                      <a:pt x="289194" y="569618"/>
                    </a:lnTo>
                    <a:cubicBezTo>
                      <a:pt x="275692" y="558521"/>
                      <a:pt x="264222" y="545277"/>
                      <a:pt x="255021" y="530481"/>
                    </a:cubicBezTo>
                    <a:lnTo>
                      <a:pt x="270674" y="520816"/>
                    </a:lnTo>
                    <a:cubicBezTo>
                      <a:pt x="261354" y="505781"/>
                      <a:pt x="254782" y="488838"/>
                      <a:pt x="251556" y="470701"/>
                    </a:cubicBezTo>
                    <a:lnTo>
                      <a:pt x="233513" y="473803"/>
                    </a:lnTo>
                    <a:cubicBezTo>
                      <a:pt x="231960" y="464854"/>
                      <a:pt x="231243" y="455666"/>
                      <a:pt x="231243" y="446478"/>
                    </a:cubicBezTo>
                    <a:cubicBezTo>
                      <a:pt x="231243" y="438245"/>
                      <a:pt x="231840" y="429893"/>
                      <a:pt x="233155" y="421779"/>
                    </a:cubicBezTo>
                    <a:lnTo>
                      <a:pt x="251317" y="424643"/>
                    </a:lnTo>
                    <a:cubicBezTo>
                      <a:pt x="254065" y="406386"/>
                      <a:pt x="260398" y="389443"/>
                      <a:pt x="269479" y="374170"/>
                    </a:cubicBezTo>
                    <a:lnTo>
                      <a:pt x="253707" y="364743"/>
                    </a:lnTo>
                    <a:cubicBezTo>
                      <a:pt x="262668" y="349828"/>
                      <a:pt x="273900" y="336464"/>
                      <a:pt x="287283" y="325009"/>
                    </a:cubicBezTo>
                    <a:lnTo>
                      <a:pt x="299112" y="338970"/>
                    </a:lnTo>
                    <a:cubicBezTo>
                      <a:pt x="312733" y="327276"/>
                      <a:pt x="328506" y="318208"/>
                      <a:pt x="345831" y="312361"/>
                    </a:cubicBezTo>
                    <a:lnTo>
                      <a:pt x="339977" y="295060"/>
                    </a:lnTo>
                    <a:cubicBezTo>
                      <a:pt x="356466" y="289452"/>
                      <a:pt x="373672" y="286707"/>
                      <a:pt x="391356" y="286707"/>
                    </a:cubicBezTo>
                    <a:close/>
                    <a:moveTo>
                      <a:pt x="167197" y="174818"/>
                    </a:moveTo>
                    <a:cubicBezTo>
                      <a:pt x="144378" y="170999"/>
                      <a:pt x="122874" y="186275"/>
                      <a:pt x="118931" y="208949"/>
                    </a:cubicBezTo>
                    <a:cubicBezTo>
                      <a:pt x="115108" y="231623"/>
                      <a:pt x="130400" y="253223"/>
                      <a:pt x="153100" y="257042"/>
                    </a:cubicBezTo>
                    <a:cubicBezTo>
                      <a:pt x="175799" y="260980"/>
                      <a:pt x="197423" y="245705"/>
                      <a:pt x="201247" y="223031"/>
                    </a:cubicBezTo>
                    <a:cubicBezTo>
                      <a:pt x="205189" y="200237"/>
                      <a:pt x="189897" y="178756"/>
                      <a:pt x="167197" y="174818"/>
                    </a:cubicBezTo>
                    <a:close/>
                    <a:moveTo>
                      <a:pt x="176516" y="120281"/>
                    </a:moveTo>
                    <a:cubicBezTo>
                      <a:pt x="229442" y="129350"/>
                      <a:pt x="265044" y="179472"/>
                      <a:pt x="255964" y="232339"/>
                    </a:cubicBezTo>
                    <a:cubicBezTo>
                      <a:pt x="246884" y="285206"/>
                      <a:pt x="196707" y="320649"/>
                      <a:pt x="143781" y="311699"/>
                    </a:cubicBezTo>
                    <a:cubicBezTo>
                      <a:pt x="90855" y="302629"/>
                      <a:pt x="55253" y="252507"/>
                      <a:pt x="64333" y="199641"/>
                    </a:cubicBezTo>
                    <a:cubicBezTo>
                      <a:pt x="73413" y="146774"/>
                      <a:pt x="123590" y="111211"/>
                      <a:pt x="176516" y="120281"/>
                    </a:cubicBezTo>
                    <a:close/>
                    <a:moveTo>
                      <a:pt x="178915" y="106556"/>
                    </a:moveTo>
                    <a:cubicBezTo>
                      <a:pt x="118320" y="96176"/>
                      <a:pt x="60833" y="136741"/>
                      <a:pt x="50555" y="197231"/>
                    </a:cubicBezTo>
                    <a:cubicBezTo>
                      <a:pt x="40157" y="257720"/>
                      <a:pt x="80912" y="314989"/>
                      <a:pt x="141387" y="325368"/>
                    </a:cubicBezTo>
                    <a:cubicBezTo>
                      <a:pt x="201981" y="335748"/>
                      <a:pt x="259349" y="295064"/>
                      <a:pt x="269746" y="234694"/>
                    </a:cubicBezTo>
                    <a:cubicBezTo>
                      <a:pt x="280144" y="174204"/>
                      <a:pt x="239390" y="116817"/>
                      <a:pt x="178915" y="106556"/>
                    </a:cubicBezTo>
                    <a:close/>
                    <a:moveTo>
                      <a:pt x="458762" y="95461"/>
                    </a:moveTo>
                    <a:cubicBezTo>
                      <a:pt x="440117" y="95580"/>
                      <a:pt x="425177" y="110734"/>
                      <a:pt x="425296" y="129349"/>
                    </a:cubicBezTo>
                    <a:cubicBezTo>
                      <a:pt x="425416" y="147964"/>
                      <a:pt x="440595" y="162999"/>
                      <a:pt x="459240" y="162880"/>
                    </a:cubicBezTo>
                    <a:cubicBezTo>
                      <a:pt x="468562" y="162760"/>
                      <a:pt x="477048" y="158942"/>
                      <a:pt x="483024" y="152737"/>
                    </a:cubicBezTo>
                    <a:cubicBezTo>
                      <a:pt x="486132" y="149754"/>
                      <a:pt x="488522" y="146055"/>
                      <a:pt x="490195" y="141998"/>
                    </a:cubicBezTo>
                    <a:cubicBezTo>
                      <a:pt x="491869" y="137941"/>
                      <a:pt x="492825" y="133526"/>
                      <a:pt x="492825" y="128872"/>
                    </a:cubicBezTo>
                    <a:cubicBezTo>
                      <a:pt x="492586" y="110257"/>
                      <a:pt x="477407" y="95341"/>
                      <a:pt x="458762" y="95461"/>
                    </a:cubicBezTo>
                    <a:close/>
                    <a:moveTo>
                      <a:pt x="135053" y="57997"/>
                    </a:moveTo>
                    <a:cubicBezTo>
                      <a:pt x="152263" y="55253"/>
                      <a:pt x="169832" y="55372"/>
                      <a:pt x="187161" y="58355"/>
                    </a:cubicBezTo>
                    <a:lnTo>
                      <a:pt x="184054" y="76251"/>
                    </a:lnTo>
                    <a:cubicBezTo>
                      <a:pt x="198157" y="78638"/>
                      <a:pt x="211423" y="83171"/>
                      <a:pt x="223614" y="89256"/>
                    </a:cubicBezTo>
                    <a:lnTo>
                      <a:pt x="231860" y="72911"/>
                    </a:lnTo>
                    <a:cubicBezTo>
                      <a:pt x="247517" y="80785"/>
                      <a:pt x="261619" y="91046"/>
                      <a:pt x="273930" y="103454"/>
                    </a:cubicBezTo>
                    <a:lnTo>
                      <a:pt x="260902" y="116339"/>
                    </a:lnTo>
                    <a:cubicBezTo>
                      <a:pt x="273690" y="129225"/>
                      <a:pt x="283849" y="144258"/>
                      <a:pt x="290781" y="160961"/>
                    </a:cubicBezTo>
                    <a:lnTo>
                      <a:pt x="307752" y="153802"/>
                    </a:lnTo>
                    <a:cubicBezTo>
                      <a:pt x="314565" y="169909"/>
                      <a:pt x="318628" y="186970"/>
                      <a:pt x="319943" y="204389"/>
                    </a:cubicBezTo>
                    <a:lnTo>
                      <a:pt x="301538" y="205702"/>
                    </a:lnTo>
                    <a:cubicBezTo>
                      <a:pt x="302374" y="216917"/>
                      <a:pt x="302016" y="228251"/>
                      <a:pt x="300103" y="239824"/>
                    </a:cubicBezTo>
                    <a:cubicBezTo>
                      <a:pt x="298908" y="246386"/>
                      <a:pt x="297235" y="252709"/>
                      <a:pt x="295203" y="258913"/>
                    </a:cubicBezTo>
                    <a:lnTo>
                      <a:pt x="312772" y="264521"/>
                    </a:lnTo>
                    <a:cubicBezTo>
                      <a:pt x="307394" y="281224"/>
                      <a:pt x="299506" y="296734"/>
                      <a:pt x="288988" y="310813"/>
                    </a:cubicBezTo>
                    <a:lnTo>
                      <a:pt x="274288" y="299956"/>
                    </a:lnTo>
                    <a:cubicBezTo>
                      <a:pt x="263532" y="314511"/>
                      <a:pt x="250026" y="326800"/>
                      <a:pt x="234728" y="336345"/>
                    </a:cubicBezTo>
                    <a:lnTo>
                      <a:pt x="244409" y="351855"/>
                    </a:lnTo>
                    <a:cubicBezTo>
                      <a:pt x="229470" y="361042"/>
                      <a:pt x="213335" y="367723"/>
                      <a:pt x="196244" y="371660"/>
                    </a:cubicBezTo>
                    <a:lnTo>
                      <a:pt x="192181" y="354003"/>
                    </a:lnTo>
                    <a:cubicBezTo>
                      <a:pt x="175090" y="357940"/>
                      <a:pt x="156924" y="358775"/>
                      <a:pt x="138518" y="355912"/>
                    </a:cubicBezTo>
                    <a:lnTo>
                      <a:pt x="135650" y="373927"/>
                    </a:lnTo>
                    <a:cubicBezTo>
                      <a:pt x="134813" y="373808"/>
                      <a:pt x="133977" y="373689"/>
                      <a:pt x="133140" y="373569"/>
                    </a:cubicBezTo>
                    <a:cubicBezTo>
                      <a:pt x="116647" y="370706"/>
                      <a:pt x="100871" y="365456"/>
                      <a:pt x="86171" y="357820"/>
                    </a:cubicBezTo>
                    <a:lnTo>
                      <a:pt x="94656" y="341594"/>
                    </a:lnTo>
                    <a:cubicBezTo>
                      <a:pt x="78402" y="333124"/>
                      <a:pt x="64180" y="321789"/>
                      <a:pt x="52467" y="308307"/>
                    </a:cubicBezTo>
                    <a:lnTo>
                      <a:pt x="38723" y="320119"/>
                    </a:lnTo>
                    <a:cubicBezTo>
                      <a:pt x="27250" y="306876"/>
                      <a:pt x="18166" y="291843"/>
                      <a:pt x="11593" y="275736"/>
                    </a:cubicBezTo>
                    <a:lnTo>
                      <a:pt x="28564" y="268816"/>
                    </a:lnTo>
                    <a:cubicBezTo>
                      <a:pt x="21991" y="252351"/>
                      <a:pt x="18286" y="234574"/>
                      <a:pt x="18286" y="216201"/>
                    </a:cubicBezTo>
                    <a:lnTo>
                      <a:pt x="0" y="216201"/>
                    </a:lnTo>
                    <a:cubicBezTo>
                      <a:pt x="0" y="207133"/>
                      <a:pt x="717" y="197947"/>
                      <a:pt x="2271" y="188998"/>
                    </a:cubicBezTo>
                    <a:cubicBezTo>
                      <a:pt x="3705" y="180885"/>
                      <a:pt x="5737" y="172772"/>
                      <a:pt x="8366" y="164898"/>
                    </a:cubicBezTo>
                    <a:lnTo>
                      <a:pt x="25696" y="170744"/>
                    </a:lnTo>
                    <a:cubicBezTo>
                      <a:pt x="31672" y="153325"/>
                      <a:pt x="40635" y="137576"/>
                      <a:pt x="52228" y="124094"/>
                    </a:cubicBezTo>
                    <a:lnTo>
                      <a:pt x="38245" y="112163"/>
                    </a:lnTo>
                    <a:cubicBezTo>
                      <a:pt x="49599" y="98920"/>
                      <a:pt x="62985" y="87705"/>
                      <a:pt x="78044" y="78638"/>
                    </a:cubicBezTo>
                    <a:lnTo>
                      <a:pt x="87366" y="94386"/>
                    </a:lnTo>
                    <a:cubicBezTo>
                      <a:pt x="102783" y="85200"/>
                      <a:pt x="119874" y="78876"/>
                      <a:pt x="137921" y="76013"/>
                    </a:cubicBezTo>
                    <a:close/>
                    <a:moveTo>
                      <a:pt x="458164" y="0"/>
                    </a:moveTo>
                    <a:lnTo>
                      <a:pt x="458164" y="14677"/>
                    </a:lnTo>
                    <a:cubicBezTo>
                      <a:pt x="466889" y="14558"/>
                      <a:pt x="475375" y="15512"/>
                      <a:pt x="483502" y="17302"/>
                    </a:cubicBezTo>
                    <a:cubicBezTo>
                      <a:pt x="486251" y="17899"/>
                      <a:pt x="488881" y="18615"/>
                      <a:pt x="491510" y="19331"/>
                    </a:cubicBezTo>
                    <a:lnTo>
                      <a:pt x="495693" y="5250"/>
                    </a:lnTo>
                    <a:cubicBezTo>
                      <a:pt x="509318" y="9308"/>
                      <a:pt x="521987" y="15393"/>
                      <a:pt x="533581" y="23627"/>
                    </a:cubicBezTo>
                    <a:lnTo>
                      <a:pt x="525095" y="35678"/>
                    </a:lnTo>
                    <a:cubicBezTo>
                      <a:pt x="537047" y="44031"/>
                      <a:pt x="547206" y="54651"/>
                      <a:pt x="555214" y="66822"/>
                    </a:cubicBezTo>
                    <a:lnTo>
                      <a:pt x="567524" y="58828"/>
                    </a:lnTo>
                    <a:cubicBezTo>
                      <a:pt x="575293" y="70641"/>
                      <a:pt x="581030" y="83647"/>
                      <a:pt x="584496" y="97370"/>
                    </a:cubicBezTo>
                    <a:lnTo>
                      <a:pt x="570034" y="100950"/>
                    </a:lnTo>
                    <a:cubicBezTo>
                      <a:pt x="572305" y="109780"/>
                      <a:pt x="573620" y="118848"/>
                      <a:pt x="573739" y="128275"/>
                    </a:cubicBezTo>
                    <a:cubicBezTo>
                      <a:pt x="573739" y="133764"/>
                      <a:pt x="573261" y="139014"/>
                      <a:pt x="572664" y="144146"/>
                    </a:cubicBezTo>
                    <a:lnTo>
                      <a:pt x="587245" y="146174"/>
                    </a:lnTo>
                    <a:cubicBezTo>
                      <a:pt x="585452" y="160135"/>
                      <a:pt x="581269" y="173738"/>
                      <a:pt x="575054" y="186387"/>
                    </a:cubicBezTo>
                    <a:lnTo>
                      <a:pt x="561787" y="179824"/>
                    </a:lnTo>
                    <a:cubicBezTo>
                      <a:pt x="555214" y="192950"/>
                      <a:pt x="546369" y="204644"/>
                      <a:pt x="535493" y="214309"/>
                    </a:cubicBezTo>
                    <a:lnTo>
                      <a:pt x="545413" y="225287"/>
                    </a:lnTo>
                    <a:cubicBezTo>
                      <a:pt x="534896" y="234714"/>
                      <a:pt x="522944" y="242350"/>
                      <a:pt x="509916" y="247959"/>
                    </a:cubicBezTo>
                    <a:lnTo>
                      <a:pt x="504179" y="234356"/>
                    </a:lnTo>
                    <a:cubicBezTo>
                      <a:pt x="491152" y="239964"/>
                      <a:pt x="476809" y="243186"/>
                      <a:pt x="461750" y="243544"/>
                    </a:cubicBezTo>
                    <a:lnTo>
                      <a:pt x="462108" y="258221"/>
                    </a:lnTo>
                    <a:cubicBezTo>
                      <a:pt x="461391" y="258221"/>
                      <a:pt x="460674" y="258340"/>
                      <a:pt x="459957" y="258340"/>
                    </a:cubicBezTo>
                    <a:cubicBezTo>
                      <a:pt x="446451" y="258340"/>
                      <a:pt x="433185" y="256431"/>
                      <a:pt x="420396" y="252374"/>
                    </a:cubicBezTo>
                    <a:lnTo>
                      <a:pt x="424818" y="238413"/>
                    </a:lnTo>
                    <a:cubicBezTo>
                      <a:pt x="410715" y="233998"/>
                      <a:pt x="397687" y="226957"/>
                      <a:pt x="386572" y="217889"/>
                    </a:cubicBezTo>
                    <a:lnTo>
                      <a:pt x="377250" y="229225"/>
                    </a:lnTo>
                    <a:cubicBezTo>
                      <a:pt x="366254" y="220275"/>
                      <a:pt x="356931" y="209655"/>
                      <a:pt x="349402" y="197723"/>
                    </a:cubicBezTo>
                    <a:lnTo>
                      <a:pt x="361951" y="189847"/>
                    </a:lnTo>
                    <a:cubicBezTo>
                      <a:pt x="354302" y="177795"/>
                      <a:pt x="348924" y="164073"/>
                      <a:pt x="346294" y="149515"/>
                    </a:cubicBezTo>
                    <a:lnTo>
                      <a:pt x="331713" y="152021"/>
                    </a:lnTo>
                    <a:cubicBezTo>
                      <a:pt x="330398" y="144861"/>
                      <a:pt x="329801" y="137463"/>
                      <a:pt x="329681" y="130065"/>
                    </a:cubicBezTo>
                    <a:cubicBezTo>
                      <a:pt x="329681" y="123383"/>
                      <a:pt x="330159" y="116701"/>
                      <a:pt x="331115" y="110138"/>
                    </a:cubicBezTo>
                    <a:lnTo>
                      <a:pt x="345697" y="112286"/>
                    </a:lnTo>
                    <a:cubicBezTo>
                      <a:pt x="347967" y="97608"/>
                      <a:pt x="352868" y="83767"/>
                      <a:pt x="360158" y="71476"/>
                    </a:cubicBezTo>
                    <a:lnTo>
                      <a:pt x="347370" y="63959"/>
                    </a:lnTo>
                    <a:cubicBezTo>
                      <a:pt x="354541" y="51787"/>
                      <a:pt x="363505" y="40929"/>
                      <a:pt x="374262" y="31621"/>
                    </a:cubicBezTo>
                    <a:lnTo>
                      <a:pt x="383943" y="42719"/>
                    </a:lnTo>
                    <a:cubicBezTo>
                      <a:pt x="394819" y="33292"/>
                      <a:pt x="407488" y="25894"/>
                      <a:pt x="421472" y="21001"/>
                    </a:cubicBezTo>
                    <a:lnTo>
                      <a:pt x="416691" y="7160"/>
                    </a:lnTo>
                    <a:cubicBezTo>
                      <a:pt x="429958" y="2506"/>
                      <a:pt x="443941" y="119"/>
                      <a:pt x="4581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3" name="文本框 2"/>
              <p:cNvSpPr txBox="1"/>
              <p:nvPr/>
            </p:nvSpPr>
            <p:spPr>
              <a:xfrm>
                <a:off x="1205225" y="1046035"/>
                <a:ext cx="69762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A84B"/>
                    </a:solidFill>
                    <a:effectLst/>
                    <a:uLnTx/>
                    <a:uFillTx/>
                    <a:cs typeface="+mn-ea"/>
                    <a:sym typeface="+mn-lt"/>
                  </a:rPr>
                  <a:t>安全团队</a:t>
                </a:r>
              </a:p>
            </p:txBody>
          </p:sp>
          <p:sp>
            <p:nvSpPr>
              <p:cNvPr id="20" name="文本框 19"/>
              <p:cNvSpPr txBox="1"/>
              <p:nvPr/>
            </p:nvSpPr>
            <p:spPr>
              <a:xfrm>
                <a:off x="1205226" y="1808668"/>
                <a:ext cx="69762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A84B"/>
                    </a:solidFill>
                    <a:effectLst/>
                    <a:uLnTx/>
                    <a:uFillTx/>
                    <a:cs typeface="+mn-ea"/>
                    <a:sym typeface="+mn-lt"/>
                  </a:rPr>
                  <a:t>安全资源</a:t>
                </a:r>
              </a:p>
            </p:txBody>
          </p:sp>
          <p:sp>
            <p:nvSpPr>
              <p:cNvPr id="24" name="文本框 23"/>
              <p:cNvSpPr txBox="1"/>
              <p:nvPr/>
            </p:nvSpPr>
            <p:spPr>
              <a:xfrm>
                <a:off x="1205225" y="2086335"/>
                <a:ext cx="11451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防火墙、</a:t>
                </a:r>
                <a:r>
                  <a:rPr kumimoji="0" lang="en-US" altLang="zh-CN" sz="800" b="0" i="0" u="none" strike="noStrike" kern="1200" cap="none" spc="0" normalizeH="0" baseline="0" noProof="0" dirty="0">
                    <a:ln>
                      <a:noFill/>
                    </a:ln>
                    <a:solidFill>
                      <a:prstClr val="black"/>
                    </a:solidFill>
                    <a:effectLst/>
                    <a:uLnTx/>
                    <a:uFillTx/>
                    <a:cs typeface="+mn-ea"/>
                    <a:sym typeface="+mn-lt"/>
                  </a:rPr>
                  <a:t>EDR</a:t>
                </a:r>
                <a:r>
                  <a:rPr kumimoji="0" lang="zh-CN" altLang="en-US" sz="800" b="0" i="0" u="none" strike="noStrike" kern="1200" cap="none" spc="0" normalizeH="0" baseline="0" noProof="0" dirty="0">
                    <a:ln>
                      <a:noFill/>
                    </a:ln>
                    <a:solidFill>
                      <a:prstClr val="black"/>
                    </a:solidFill>
                    <a:effectLst/>
                    <a:uLnTx/>
                    <a:uFillTx/>
                    <a:cs typeface="+mn-ea"/>
                    <a:sym typeface="+mn-lt"/>
                  </a:rPr>
                  <a:t>、态势感知</a:t>
                </a:r>
                <a:r>
                  <a:rPr kumimoji="0" lang="en-US" altLang="zh-CN" sz="800" b="0" i="0" u="none" strike="noStrike" kern="1200" cap="none" spc="0" normalizeH="0" baseline="0" noProof="0" dirty="0">
                    <a:ln>
                      <a:noFill/>
                    </a:ln>
                    <a:solidFill>
                      <a:prstClr val="black"/>
                    </a:solidFill>
                    <a:effectLst/>
                    <a:uLnTx/>
                    <a:uFillTx/>
                    <a:cs typeface="+mn-ea"/>
                    <a:sym typeface="+mn-lt"/>
                  </a:rPr>
                  <a:t>……</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sp>
            <p:nvSpPr>
              <p:cNvPr id="25" name="文本框 24"/>
              <p:cNvSpPr txBox="1"/>
              <p:nvPr/>
            </p:nvSpPr>
            <p:spPr>
              <a:xfrm>
                <a:off x="1205226" y="1317858"/>
                <a:ext cx="125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威胁分析、病毒处置、重保值守</a:t>
                </a:r>
                <a:r>
                  <a:rPr kumimoji="0" lang="en-US" altLang="zh-CN" sz="800" b="0" i="0" u="none" strike="noStrike" kern="1200" cap="none" spc="0" normalizeH="0" baseline="0" noProof="0" dirty="0">
                    <a:ln>
                      <a:noFill/>
                    </a:ln>
                    <a:solidFill>
                      <a:prstClr val="black"/>
                    </a:solidFill>
                    <a:effectLst/>
                    <a:uLnTx/>
                    <a:uFillTx/>
                    <a:cs typeface="+mn-ea"/>
                    <a:sym typeface="+mn-lt"/>
                  </a:rPr>
                  <a:t>……</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sp>
            <p:nvSpPr>
              <p:cNvPr id="46" name="圆角矩形 45"/>
              <p:cNvSpPr/>
              <p:nvPr/>
            </p:nvSpPr>
            <p:spPr>
              <a:xfrm>
                <a:off x="759854" y="962323"/>
                <a:ext cx="1590540" cy="1462566"/>
              </a:xfrm>
              <a:prstGeom prst="roundRect">
                <a:avLst>
                  <a:gd name="adj" fmla="val 2241"/>
                </a:avLst>
              </a:prstGeom>
              <a:noFill/>
              <a:ln>
                <a:solidFill>
                  <a:schemeClr val="tx1"/>
                </a:solidFill>
                <a:prstDash val="dash"/>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err="1">
                  <a:ln>
                    <a:noFill/>
                  </a:ln>
                  <a:solidFill>
                    <a:prstClr val="black"/>
                  </a:solidFill>
                  <a:effectLst/>
                  <a:uLnTx/>
                  <a:uFillTx/>
                  <a:cs typeface="+mn-ea"/>
                  <a:sym typeface="+mn-lt"/>
                </a:endParaRPr>
              </a:p>
            </p:txBody>
          </p:sp>
        </p:grpSp>
        <p:grpSp>
          <p:nvGrpSpPr>
            <p:cNvPr id="50" name="组合 49"/>
            <p:cNvGrpSpPr/>
            <p:nvPr/>
          </p:nvGrpSpPr>
          <p:grpSpPr>
            <a:xfrm>
              <a:off x="2918017" y="783887"/>
              <a:ext cx="2413714" cy="1462566"/>
              <a:chOff x="2840866" y="962323"/>
              <a:chExt cx="2413714" cy="1462566"/>
            </a:xfrm>
          </p:grpSpPr>
          <p:sp>
            <p:nvSpPr>
              <p:cNvPr id="26" name="圆角矩形 25"/>
              <p:cNvSpPr>
                <a:spLocks/>
              </p:cNvSpPr>
              <p:nvPr/>
            </p:nvSpPr>
            <p:spPr>
              <a:xfrm>
                <a:off x="2952481" y="1013836"/>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cs typeface="+mn-ea"/>
                    <a:sym typeface="+mn-lt"/>
                  </a:rPr>
                  <a:t>IP/</a:t>
                </a:r>
                <a:r>
                  <a:rPr kumimoji="0" lang="zh-CN" altLang="en-US" sz="800" b="0" i="0" u="none" strike="noStrike" kern="1200" cap="none" spc="0" normalizeH="0" baseline="0" noProof="0" dirty="0">
                    <a:ln>
                      <a:noFill/>
                    </a:ln>
                    <a:solidFill>
                      <a:prstClr val="white"/>
                    </a:solidFill>
                    <a:effectLst/>
                    <a:uLnTx/>
                    <a:uFillTx/>
                    <a:cs typeface="+mn-ea"/>
                    <a:sym typeface="+mn-lt"/>
                  </a:rPr>
                  <a:t>端口</a:t>
                </a:r>
                <a:r>
                  <a:rPr kumimoji="0" lang="en-US" altLang="zh-CN" sz="800" b="0" i="0" u="none" strike="noStrike" kern="1200" cap="none" spc="0" normalizeH="0" baseline="0" noProof="0" dirty="0">
                    <a:ln>
                      <a:noFill/>
                    </a:ln>
                    <a:solidFill>
                      <a:prstClr val="white"/>
                    </a:solidFill>
                    <a:effectLst/>
                    <a:uLnTx/>
                    <a:uFillTx/>
                    <a:cs typeface="+mn-ea"/>
                    <a:sym typeface="+mn-lt"/>
                  </a:rPr>
                  <a:t>/</a:t>
                </a:r>
                <a:r>
                  <a:rPr kumimoji="0" lang="zh-CN" altLang="en-US" sz="800" b="0" i="0" u="none" strike="noStrike" kern="1200" cap="none" spc="0" normalizeH="0" baseline="0" noProof="0" dirty="0">
                    <a:ln>
                      <a:noFill/>
                    </a:ln>
                    <a:solidFill>
                      <a:prstClr val="white"/>
                    </a:solidFill>
                    <a:effectLst/>
                    <a:uLnTx/>
                    <a:uFillTx/>
                    <a:cs typeface="+mn-ea"/>
                    <a:sym typeface="+mn-lt"/>
                  </a:rPr>
                  <a:t>域名封禁</a:t>
                </a:r>
              </a:p>
            </p:txBody>
          </p:sp>
          <p:sp>
            <p:nvSpPr>
              <p:cNvPr id="27" name="圆角矩形 26"/>
              <p:cNvSpPr>
                <a:spLocks/>
              </p:cNvSpPr>
              <p:nvPr/>
            </p:nvSpPr>
            <p:spPr>
              <a:xfrm>
                <a:off x="3716627" y="1013836"/>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主机隔离</a:t>
                </a:r>
              </a:p>
            </p:txBody>
          </p:sp>
          <p:sp>
            <p:nvSpPr>
              <p:cNvPr id="28" name="圆角矩形 27"/>
              <p:cNvSpPr>
                <a:spLocks/>
              </p:cNvSpPr>
              <p:nvPr/>
            </p:nvSpPr>
            <p:spPr>
              <a:xfrm>
                <a:off x="4480773" y="1013836"/>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病毒查杀</a:t>
                </a:r>
              </a:p>
            </p:txBody>
          </p:sp>
          <p:sp>
            <p:nvSpPr>
              <p:cNvPr id="29" name="圆角矩形 28"/>
              <p:cNvSpPr>
                <a:spLocks/>
              </p:cNvSpPr>
              <p:nvPr/>
            </p:nvSpPr>
            <p:spPr>
              <a:xfrm>
                <a:off x="2952481" y="1385357"/>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提取</a:t>
                </a:r>
                <a:r>
                  <a:rPr kumimoji="0" lang="en-US" altLang="zh-CN" sz="800" b="0" i="0" u="none" strike="noStrike" kern="1200" cap="none" spc="0" normalizeH="0" baseline="0" noProof="0" dirty="0">
                    <a:ln>
                      <a:noFill/>
                    </a:ln>
                    <a:solidFill>
                      <a:prstClr val="white"/>
                    </a:solidFill>
                    <a:effectLst/>
                    <a:uLnTx/>
                    <a:uFillTx/>
                    <a:cs typeface="+mn-ea"/>
                    <a:sym typeface="+mn-lt"/>
                  </a:rPr>
                  <a:t>MD5</a:t>
                </a:r>
                <a:endParaRPr kumimoji="0" lang="zh-CN" altLang="en-US" sz="800" b="0" i="0" u="none" strike="noStrike" kern="1200" cap="none" spc="0" normalizeH="0" baseline="0" noProof="0" dirty="0">
                  <a:ln>
                    <a:noFill/>
                  </a:ln>
                  <a:solidFill>
                    <a:prstClr val="white"/>
                  </a:solidFill>
                  <a:effectLst/>
                  <a:uLnTx/>
                  <a:uFillTx/>
                  <a:cs typeface="+mn-ea"/>
                  <a:sym typeface="+mn-lt"/>
                </a:endParaRPr>
              </a:p>
            </p:txBody>
          </p:sp>
          <p:sp>
            <p:nvSpPr>
              <p:cNvPr id="30" name="圆角矩形 29"/>
              <p:cNvSpPr>
                <a:spLocks/>
              </p:cNvSpPr>
              <p:nvPr/>
            </p:nvSpPr>
            <p:spPr>
              <a:xfrm>
                <a:off x="3716626" y="1385357"/>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漏洞扫描</a:t>
                </a:r>
              </a:p>
            </p:txBody>
          </p:sp>
          <p:sp>
            <p:nvSpPr>
              <p:cNvPr id="31" name="圆角矩形 30"/>
              <p:cNvSpPr>
                <a:spLocks/>
              </p:cNvSpPr>
              <p:nvPr/>
            </p:nvSpPr>
            <p:spPr>
              <a:xfrm>
                <a:off x="4480771" y="1388903"/>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威胁分值计算</a:t>
                </a:r>
              </a:p>
            </p:txBody>
          </p:sp>
          <p:sp>
            <p:nvSpPr>
              <p:cNvPr id="32" name="圆角矩形 31"/>
              <p:cNvSpPr>
                <a:spLocks/>
              </p:cNvSpPr>
              <p:nvPr/>
            </p:nvSpPr>
            <p:spPr>
              <a:xfrm>
                <a:off x="2952481" y="1756878"/>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判断所属安全域</a:t>
                </a:r>
              </a:p>
            </p:txBody>
          </p:sp>
          <p:sp>
            <p:nvSpPr>
              <p:cNvPr id="33" name="圆角矩形 32"/>
              <p:cNvSpPr>
                <a:spLocks/>
              </p:cNvSpPr>
              <p:nvPr/>
            </p:nvSpPr>
            <p:spPr>
              <a:xfrm>
                <a:off x="3716626" y="1756878"/>
                <a:ext cx="683655" cy="246519"/>
              </a:xfrm>
              <a:prstGeom prst="roundRect">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cs typeface="+mn-ea"/>
                    <a:sym typeface="+mn-lt"/>
                  </a:rPr>
                  <a:t>上报安全事件</a:t>
                </a:r>
              </a:p>
            </p:txBody>
          </p:sp>
          <p:sp>
            <p:nvSpPr>
              <p:cNvPr id="34" name="圆角矩形 33"/>
              <p:cNvSpPr>
                <a:spLocks/>
              </p:cNvSpPr>
              <p:nvPr/>
            </p:nvSpPr>
            <p:spPr>
              <a:xfrm>
                <a:off x="4480771" y="1760424"/>
                <a:ext cx="683655" cy="246519"/>
              </a:xfrm>
              <a:prstGeom prst="round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告警有效性判断</a:t>
                </a:r>
              </a:p>
            </p:txBody>
          </p:sp>
          <p:sp>
            <p:nvSpPr>
              <p:cNvPr id="35" name="圆角矩形 34"/>
              <p:cNvSpPr>
                <a:spLocks/>
              </p:cNvSpPr>
              <p:nvPr/>
            </p:nvSpPr>
            <p:spPr>
              <a:xfrm>
                <a:off x="2952481" y="2128399"/>
                <a:ext cx="683655" cy="246519"/>
              </a:xfrm>
              <a:prstGeom prst="round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处置动作审批</a:t>
                </a:r>
              </a:p>
            </p:txBody>
          </p:sp>
          <p:sp>
            <p:nvSpPr>
              <p:cNvPr id="36" name="圆角矩形 35"/>
              <p:cNvSpPr>
                <a:spLocks/>
              </p:cNvSpPr>
              <p:nvPr/>
            </p:nvSpPr>
            <p:spPr>
              <a:xfrm>
                <a:off x="3716626" y="2128399"/>
                <a:ext cx="683655" cy="246519"/>
              </a:xfrm>
              <a:prstGeom prst="roundRect">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业务信息收集</a:t>
                </a:r>
              </a:p>
            </p:txBody>
          </p:sp>
          <p:sp>
            <p:nvSpPr>
              <p:cNvPr id="37" name="圆角矩形 36"/>
              <p:cNvSpPr>
                <a:spLocks/>
              </p:cNvSpPr>
              <p:nvPr/>
            </p:nvSpPr>
            <p:spPr>
              <a:xfrm>
                <a:off x="4480771" y="2131946"/>
                <a:ext cx="683655" cy="246519"/>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cs typeface="+mn-ea"/>
                    <a:sym typeface="+mn-lt"/>
                  </a:rPr>
                  <a:t>……</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sp>
            <p:nvSpPr>
              <p:cNvPr id="47" name="圆角矩形 46"/>
              <p:cNvSpPr/>
              <p:nvPr/>
            </p:nvSpPr>
            <p:spPr>
              <a:xfrm>
                <a:off x="2840866" y="962323"/>
                <a:ext cx="2413714" cy="1462566"/>
              </a:xfrm>
              <a:prstGeom prst="roundRect">
                <a:avLst>
                  <a:gd name="adj" fmla="val 4442"/>
                </a:avLst>
              </a:prstGeom>
              <a:noFill/>
              <a:ln>
                <a:solidFill>
                  <a:schemeClr val="tx1"/>
                </a:solidFill>
                <a:prstDash val="dash"/>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err="1">
                  <a:ln>
                    <a:noFill/>
                  </a:ln>
                  <a:solidFill>
                    <a:prstClr val="black"/>
                  </a:solidFill>
                  <a:effectLst/>
                  <a:uLnTx/>
                  <a:uFillTx/>
                  <a:cs typeface="+mn-ea"/>
                  <a:sym typeface="+mn-lt"/>
                </a:endParaRPr>
              </a:p>
            </p:txBody>
          </p:sp>
        </p:grpSp>
        <p:grpSp>
          <p:nvGrpSpPr>
            <p:cNvPr id="51" name="组合 50"/>
            <p:cNvGrpSpPr/>
            <p:nvPr/>
          </p:nvGrpSpPr>
          <p:grpSpPr>
            <a:xfrm>
              <a:off x="6226520" y="783887"/>
              <a:ext cx="1526152" cy="1462566"/>
              <a:chOff x="6040186" y="962323"/>
              <a:chExt cx="1526152" cy="1462566"/>
            </a:xfrm>
          </p:grpSpPr>
          <p:sp>
            <p:nvSpPr>
              <p:cNvPr id="41" name="圆角矩形 40"/>
              <p:cNvSpPr>
                <a:spLocks/>
              </p:cNvSpPr>
              <p:nvPr/>
            </p:nvSpPr>
            <p:spPr>
              <a:xfrm>
                <a:off x="6146440" y="1013837"/>
                <a:ext cx="1342625" cy="193184"/>
              </a:xfrm>
              <a:prstGeom prst="roundRect">
                <a:avLst/>
              </a:prstGeom>
              <a:solidFill>
                <a:schemeClr val="accent3">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cs typeface="+mn-ea"/>
                    <a:sym typeface="+mn-lt"/>
                  </a:rPr>
                  <a:t>HW</a:t>
                </a:r>
                <a:r>
                  <a:rPr kumimoji="0" lang="zh-CN" altLang="en-US" sz="800" b="0" i="0" u="none" strike="noStrike" kern="1200" cap="none" spc="0" normalizeH="0" baseline="0" noProof="0" dirty="0">
                    <a:ln>
                      <a:noFill/>
                    </a:ln>
                    <a:solidFill>
                      <a:prstClr val="black"/>
                    </a:solidFill>
                    <a:effectLst/>
                    <a:uLnTx/>
                    <a:uFillTx/>
                    <a:cs typeface="+mn-ea"/>
                    <a:sym typeface="+mn-lt"/>
                  </a:rPr>
                  <a:t>期间自动封堵</a:t>
                </a:r>
              </a:p>
            </p:txBody>
          </p:sp>
          <p:sp>
            <p:nvSpPr>
              <p:cNvPr id="42" name="圆角矩形 41"/>
              <p:cNvSpPr>
                <a:spLocks/>
              </p:cNvSpPr>
              <p:nvPr/>
            </p:nvSpPr>
            <p:spPr>
              <a:xfrm>
                <a:off x="6146440" y="1301441"/>
                <a:ext cx="1342625" cy="193184"/>
              </a:xfrm>
              <a:prstGeom prst="roundRect">
                <a:avLst/>
              </a:prstGeom>
              <a:solidFill>
                <a:schemeClr val="accent3">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勒索软件快速处置</a:t>
                </a:r>
              </a:p>
            </p:txBody>
          </p:sp>
          <p:sp>
            <p:nvSpPr>
              <p:cNvPr id="43" name="圆角矩形 42"/>
              <p:cNvSpPr>
                <a:spLocks/>
              </p:cNvSpPr>
              <p:nvPr/>
            </p:nvSpPr>
            <p:spPr>
              <a:xfrm>
                <a:off x="6146440" y="1601020"/>
                <a:ext cx="1342625" cy="193184"/>
              </a:xfrm>
              <a:prstGeom prst="roundRect">
                <a:avLst/>
              </a:prstGeom>
              <a:solidFill>
                <a:schemeClr val="accent3">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钓鱼邮件查杀并上报</a:t>
                </a:r>
              </a:p>
            </p:txBody>
          </p:sp>
          <p:sp>
            <p:nvSpPr>
              <p:cNvPr id="44" name="圆角矩形 43"/>
              <p:cNvSpPr>
                <a:spLocks/>
              </p:cNvSpPr>
              <p:nvPr/>
            </p:nvSpPr>
            <p:spPr>
              <a:xfrm>
                <a:off x="6146440" y="1893151"/>
                <a:ext cx="1342625" cy="193184"/>
              </a:xfrm>
              <a:prstGeom prst="roundRect">
                <a:avLst/>
              </a:prstGeom>
              <a:solidFill>
                <a:schemeClr val="accent3">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cs typeface="+mn-ea"/>
                    <a:sym typeface="+mn-lt"/>
                  </a:rPr>
                  <a:t>AD</a:t>
                </a:r>
                <a:r>
                  <a:rPr kumimoji="0" lang="zh-CN" altLang="en-US" sz="800" b="0" i="0" u="none" strike="noStrike" kern="1200" cap="none" spc="0" normalizeH="0" baseline="0" noProof="0" dirty="0">
                    <a:ln>
                      <a:noFill/>
                    </a:ln>
                    <a:solidFill>
                      <a:prstClr val="black"/>
                    </a:solidFill>
                    <a:effectLst/>
                    <a:uLnTx/>
                    <a:uFillTx/>
                    <a:cs typeface="+mn-ea"/>
                    <a:sym typeface="+mn-lt"/>
                  </a:rPr>
                  <a:t>账号暴力破解后溯源</a:t>
                </a:r>
              </a:p>
            </p:txBody>
          </p:sp>
          <p:sp>
            <p:nvSpPr>
              <p:cNvPr id="45" name="圆角矩形 44"/>
              <p:cNvSpPr>
                <a:spLocks/>
              </p:cNvSpPr>
              <p:nvPr/>
            </p:nvSpPr>
            <p:spPr>
              <a:xfrm>
                <a:off x="6146440" y="2185282"/>
                <a:ext cx="1342625" cy="193184"/>
              </a:xfrm>
              <a:prstGeom prst="roundRect">
                <a:avLst/>
              </a:prstGeom>
              <a:solidFill>
                <a:schemeClr val="accent3">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cs typeface="+mn-ea"/>
                    <a:sym typeface="+mn-lt"/>
                  </a:rPr>
                  <a:t>……</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sp>
            <p:nvSpPr>
              <p:cNvPr id="48" name="圆角矩形 47"/>
              <p:cNvSpPr/>
              <p:nvPr/>
            </p:nvSpPr>
            <p:spPr>
              <a:xfrm>
                <a:off x="6040186" y="962323"/>
                <a:ext cx="1526152" cy="1462566"/>
              </a:xfrm>
              <a:prstGeom prst="roundRect">
                <a:avLst>
                  <a:gd name="adj" fmla="val 2241"/>
                </a:avLst>
              </a:prstGeom>
              <a:noFill/>
              <a:ln>
                <a:solidFill>
                  <a:schemeClr val="tx1"/>
                </a:solidFill>
                <a:prstDash val="dash"/>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err="1">
                  <a:ln>
                    <a:noFill/>
                  </a:ln>
                  <a:solidFill>
                    <a:prstClr val="black"/>
                  </a:solidFill>
                  <a:effectLst/>
                  <a:uLnTx/>
                  <a:uFillTx/>
                  <a:cs typeface="+mn-ea"/>
                  <a:sym typeface="+mn-lt"/>
                </a:endParaRPr>
              </a:p>
            </p:txBody>
          </p:sp>
        </p:grpSp>
        <p:sp>
          <p:nvSpPr>
            <p:cNvPr id="58" name="圆角矩形 57"/>
            <p:cNvSpPr/>
            <p:nvPr/>
          </p:nvSpPr>
          <p:spPr>
            <a:xfrm>
              <a:off x="432689" y="553815"/>
              <a:ext cx="1590540" cy="231820"/>
            </a:xfrm>
            <a:prstGeom prst="roundRect">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white"/>
                  </a:solidFill>
                  <a:effectLst/>
                  <a:uLnTx/>
                  <a:uFillTx/>
                  <a:cs typeface="+mn-ea"/>
                  <a:sym typeface="+mn-lt"/>
                </a:rPr>
                <a:t>       安全应用及人员</a:t>
              </a:r>
            </a:p>
          </p:txBody>
        </p:sp>
        <p:sp>
          <p:nvSpPr>
            <p:cNvPr id="61" name="圆角矩形 60"/>
            <p:cNvSpPr/>
            <p:nvPr/>
          </p:nvSpPr>
          <p:spPr>
            <a:xfrm>
              <a:off x="2918017" y="553815"/>
              <a:ext cx="2413714" cy="231820"/>
            </a:xfrm>
            <a:prstGeom prst="roundRect">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white"/>
                  </a:solidFill>
                  <a:effectLst/>
                  <a:uLnTx/>
                  <a:uFillTx/>
                  <a:cs typeface="+mn-ea"/>
                  <a:sym typeface="+mn-lt"/>
                </a:rPr>
                <a:t>       自动化动作、人工动作</a:t>
              </a:r>
            </a:p>
          </p:txBody>
        </p:sp>
        <p:sp>
          <p:nvSpPr>
            <p:cNvPr id="62" name="圆角矩形 61"/>
            <p:cNvSpPr/>
            <p:nvPr/>
          </p:nvSpPr>
          <p:spPr>
            <a:xfrm>
              <a:off x="6226520" y="553815"/>
              <a:ext cx="1526152" cy="231820"/>
            </a:xfrm>
            <a:prstGeom prst="roundRect">
              <a:avLst/>
            </a:prstGeom>
            <a:solidFill>
              <a:srgbClr val="00AB7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white"/>
                  </a:solidFill>
                  <a:effectLst/>
                  <a:uLnTx/>
                  <a:uFillTx/>
                  <a:cs typeface="+mn-ea"/>
                  <a:sym typeface="+mn-lt"/>
                </a:rPr>
                <a:t>       响应预案</a:t>
              </a:r>
            </a:p>
          </p:txBody>
        </p:sp>
        <p:cxnSp>
          <p:nvCxnSpPr>
            <p:cNvPr id="64" name="直接箭头连接符 63"/>
            <p:cNvCxnSpPr>
              <a:stCxn id="46" idx="3"/>
              <a:endCxn id="47" idx="1"/>
            </p:cNvCxnSpPr>
            <p:nvPr/>
          </p:nvCxnSpPr>
          <p:spPr>
            <a:xfrm>
              <a:off x="2023229" y="1515170"/>
              <a:ext cx="8947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47" idx="3"/>
              <a:endCxn id="48" idx="1"/>
            </p:cNvCxnSpPr>
            <p:nvPr/>
          </p:nvCxnSpPr>
          <p:spPr>
            <a:xfrm>
              <a:off x="5331731" y="1515170"/>
              <a:ext cx="8947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2173105" y="1313667"/>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动作拆解</a:t>
              </a:r>
            </a:p>
          </p:txBody>
        </p:sp>
        <p:sp>
          <p:nvSpPr>
            <p:cNvPr id="68" name="文本框 67"/>
            <p:cNvSpPr txBox="1"/>
            <p:nvPr/>
          </p:nvSpPr>
          <p:spPr>
            <a:xfrm>
              <a:off x="5333231" y="1313667"/>
              <a:ext cx="90281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cs typeface="+mn-ea"/>
                  <a:sym typeface="+mn-lt"/>
                </a:rPr>
                <a:t>可视化拖拽编排</a:t>
              </a:r>
            </a:p>
          </p:txBody>
        </p:sp>
        <p:sp>
          <p:nvSpPr>
            <p:cNvPr id="92" name="KSO_Shape">
              <a:extLst>
                <a:ext uri="{FF2B5EF4-FFF2-40B4-BE49-F238E27FC236}">
                  <a16:creationId xmlns:a16="http://schemas.microsoft.com/office/drawing/2014/main" id="{BCB47762-52C3-4622-B19B-E843DC010CA2}"/>
                </a:ext>
              </a:extLst>
            </p:cNvPr>
            <p:cNvSpPr>
              <a:spLocks/>
            </p:cNvSpPr>
            <p:nvPr/>
          </p:nvSpPr>
          <p:spPr bwMode="auto">
            <a:xfrm>
              <a:off x="3380857" y="591969"/>
              <a:ext cx="172559" cy="169054"/>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6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5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chemeClr val="bg1"/>
            </a:solidFill>
            <a:ln w="1860" cap="flat">
              <a:noFill/>
              <a:prstDash val="solid"/>
              <a:miter/>
            </a:ln>
            <a:effectLst/>
          </p:spPr>
          <p:txBody>
            <a:bodyPr rot="0" spcFirstLastPara="0" vertOverflow="overflow" horzOverflow="overflow" vert="horz" wrap="square" lIns="81280" tIns="40640" rIns="81280" bIns="40640" numCol="1" spcCol="0" rtlCol="0" fromWordArt="0" anchor="ctr" anchorCtr="0" forceAA="0" compatLnSpc="1">
              <a:no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06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mn-lt"/>
                <a:ea typeface="+mn-ea"/>
                <a:cs typeface="+mn-ea"/>
                <a:sym typeface="+mn-lt"/>
              </a:endParaRPr>
            </a:p>
          </p:txBody>
        </p:sp>
        <p:sp>
          <p:nvSpPr>
            <p:cNvPr id="93" name="KSO_Shape">
              <a:extLst>
                <a:ext uri="{FF2B5EF4-FFF2-40B4-BE49-F238E27FC236}">
                  <a16:creationId xmlns:a16="http://schemas.microsoft.com/office/drawing/2014/main" id="{246AF3D9-84A5-4C6C-8F3B-E4CDBBBF8A0B}"/>
                </a:ext>
              </a:extLst>
            </p:cNvPr>
            <p:cNvSpPr>
              <a:spLocks/>
            </p:cNvSpPr>
            <p:nvPr/>
          </p:nvSpPr>
          <p:spPr bwMode="auto">
            <a:xfrm>
              <a:off x="682094" y="591969"/>
              <a:ext cx="172559" cy="169054"/>
            </a:xfrm>
            <a:custGeom>
              <a:avLst/>
              <a:gdLst>
                <a:gd name="T0" fmla="*/ 2147483646 w 78"/>
                <a:gd name="T1" fmla="*/ 2147483646 h 112"/>
                <a:gd name="T2" fmla="*/ 2147483646 w 78"/>
                <a:gd name="T3" fmla="*/ 2147483646 h 112"/>
                <a:gd name="T4" fmla="*/ 2147483646 w 78"/>
                <a:gd name="T5" fmla="*/ 2147483646 h 112"/>
                <a:gd name="T6" fmla="*/ 2147483646 w 78"/>
                <a:gd name="T7" fmla="*/ 2147483646 h 112"/>
                <a:gd name="T8" fmla="*/ 2147483646 w 78"/>
                <a:gd name="T9" fmla="*/ 2147483646 h 112"/>
                <a:gd name="T10" fmla="*/ 2147483646 w 78"/>
                <a:gd name="T11" fmla="*/ 2147483646 h 112"/>
                <a:gd name="T12" fmla="*/ 2147483646 w 78"/>
                <a:gd name="T13" fmla="*/ 2147483646 h 112"/>
                <a:gd name="T14" fmla="*/ 2147483646 w 78"/>
                <a:gd name="T15" fmla="*/ 2147483646 h 112"/>
                <a:gd name="T16" fmla="*/ 2147483646 w 78"/>
                <a:gd name="T17" fmla="*/ 2147483646 h 112"/>
                <a:gd name="T18" fmla="*/ 2147483646 w 78"/>
                <a:gd name="T19" fmla="*/ 2147483646 h 112"/>
                <a:gd name="T20" fmla="*/ 2147483646 w 78"/>
                <a:gd name="T21" fmla="*/ 2147483646 h 112"/>
                <a:gd name="T22" fmla="*/ 2147483646 w 78"/>
                <a:gd name="T23" fmla="*/ 2147483646 h 112"/>
                <a:gd name="T24" fmla="*/ 2147483646 w 78"/>
                <a:gd name="T25" fmla="*/ 2147483646 h 112"/>
                <a:gd name="T26" fmla="*/ 2147483646 w 78"/>
                <a:gd name="T27" fmla="*/ 2147483646 h 112"/>
                <a:gd name="T28" fmla="*/ 2147483646 w 78"/>
                <a:gd name="T29" fmla="*/ 2147483646 h 112"/>
                <a:gd name="T30" fmla="*/ 2147483646 w 78"/>
                <a:gd name="T31" fmla="*/ 2147483646 h 112"/>
                <a:gd name="T32" fmla="*/ 2147483646 w 78"/>
                <a:gd name="T33" fmla="*/ 2147483646 h 112"/>
                <a:gd name="T34" fmla="*/ 2147483646 w 78"/>
                <a:gd name="T35" fmla="*/ 2147483646 h 112"/>
                <a:gd name="T36" fmla="*/ 2147483646 w 78"/>
                <a:gd name="T37" fmla="*/ 2147483646 h 112"/>
                <a:gd name="T38" fmla="*/ 2147483646 w 78"/>
                <a:gd name="T39" fmla="*/ 2147483646 h 112"/>
                <a:gd name="T40" fmla="*/ 2147483646 w 78"/>
                <a:gd name="T41" fmla="*/ 2147483646 h 112"/>
                <a:gd name="T42" fmla="*/ 2147483646 w 78"/>
                <a:gd name="T43" fmla="*/ 2147483646 h 112"/>
                <a:gd name="T44" fmla="*/ 2147483646 w 78"/>
                <a:gd name="T45" fmla="*/ 2147483646 h 112"/>
                <a:gd name="T46" fmla="*/ 2147483646 w 78"/>
                <a:gd name="T47" fmla="*/ 2147483646 h 112"/>
                <a:gd name="T48" fmla="*/ 2147483646 w 78"/>
                <a:gd name="T49" fmla="*/ 2147483646 h 112"/>
                <a:gd name="T50" fmla="*/ 2147483646 w 78"/>
                <a:gd name="T51" fmla="*/ 2147483646 h 112"/>
                <a:gd name="T52" fmla="*/ 2147483646 w 78"/>
                <a:gd name="T53" fmla="*/ 2147483646 h 112"/>
                <a:gd name="T54" fmla="*/ 2147483646 w 78"/>
                <a:gd name="T55" fmla="*/ 2147483646 h 112"/>
                <a:gd name="T56" fmla="*/ 2147483646 w 78"/>
                <a:gd name="T57" fmla="*/ 2147483646 h 112"/>
                <a:gd name="T58" fmla="*/ 2147483646 w 78"/>
                <a:gd name="T59" fmla="*/ 2147483646 h 112"/>
                <a:gd name="T60" fmla="*/ 2147483646 w 78"/>
                <a:gd name="T61" fmla="*/ 2147483646 h 112"/>
                <a:gd name="T62" fmla="*/ 2147483646 w 78"/>
                <a:gd name="T63" fmla="*/ 2147483646 h 112"/>
                <a:gd name="T64" fmla="*/ 2147483646 w 78"/>
                <a:gd name="T65" fmla="*/ 2147483646 h 112"/>
                <a:gd name="T66" fmla="*/ 2147483646 w 78"/>
                <a:gd name="T67" fmla="*/ 2147483646 h 112"/>
                <a:gd name="T68" fmla="*/ 2147483646 w 78"/>
                <a:gd name="T69" fmla="*/ 2147483646 h 112"/>
                <a:gd name="T70" fmla="*/ 2147483646 w 78"/>
                <a:gd name="T71" fmla="*/ 2147483646 h 112"/>
                <a:gd name="T72" fmla="*/ 2147483646 w 78"/>
                <a:gd name="T73" fmla="*/ 2147483646 h 112"/>
                <a:gd name="T74" fmla="*/ 2147483646 w 78"/>
                <a:gd name="T75" fmla="*/ 2147483646 h 112"/>
                <a:gd name="T76" fmla="*/ 2147483646 w 78"/>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 h="112">
                  <a:moveTo>
                    <a:pt x="21" y="36"/>
                  </a:moveTo>
                  <a:cubicBezTo>
                    <a:pt x="20" y="27"/>
                    <a:pt x="20" y="19"/>
                    <a:pt x="21" y="11"/>
                  </a:cubicBezTo>
                  <a:cubicBezTo>
                    <a:pt x="37" y="0"/>
                    <a:pt x="45" y="13"/>
                    <a:pt x="58" y="11"/>
                  </a:cubicBezTo>
                  <a:cubicBezTo>
                    <a:pt x="59" y="19"/>
                    <a:pt x="59" y="29"/>
                    <a:pt x="57" y="36"/>
                  </a:cubicBezTo>
                  <a:cubicBezTo>
                    <a:pt x="57" y="40"/>
                    <a:pt x="55" y="44"/>
                    <a:pt x="53" y="47"/>
                  </a:cubicBezTo>
                  <a:cubicBezTo>
                    <a:pt x="49" y="51"/>
                    <a:pt x="44" y="53"/>
                    <a:pt x="39" y="53"/>
                  </a:cubicBezTo>
                  <a:cubicBezTo>
                    <a:pt x="39" y="53"/>
                    <a:pt x="39" y="53"/>
                    <a:pt x="39" y="53"/>
                  </a:cubicBezTo>
                  <a:cubicBezTo>
                    <a:pt x="34" y="53"/>
                    <a:pt x="29" y="51"/>
                    <a:pt x="26" y="47"/>
                  </a:cubicBezTo>
                  <a:cubicBezTo>
                    <a:pt x="24" y="44"/>
                    <a:pt x="22" y="40"/>
                    <a:pt x="21" y="36"/>
                  </a:cubicBezTo>
                  <a:close/>
                  <a:moveTo>
                    <a:pt x="13" y="107"/>
                  </a:moveTo>
                  <a:cubicBezTo>
                    <a:pt x="67" y="107"/>
                    <a:pt x="67" y="107"/>
                    <a:pt x="67" y="107"/>
                  </a:cubicBezTo>
                  <a:cubicBezTo>
                    <a:pt x="64" y="112"/>
                    <a:pt x="64" y="112"/>
                    <a:pt x="64" y="112"/>
                  </a:cubicBezTo>
                  <a:cubicBezTo>
                    <a:pt x="16" y="112"/>
                    <a:pt x="16" y="112"/>
                    <a:pt x="16" y="112"/>
                  </a:cubicBezTo>
                  <a:cubicBezTo>
                    <a:pt x="13" y="107"/>
                    <a:pt x="13" y="107"/>
                    <a:pt x="13" y="107"/>
                  </a:cubicBezTo>
                  <a:close/>
                  <a:moveTo>
                    <a:pt x="70" y="67"/>
                  </a:moveTo>
                  <a:cubicBezTo>
                    <a:pt x="76" y="90"/>
                    <a:pt x="76" y="90"/>
                    <a:pt x="76" y="90"/>
                  </a:cubicBezTo>
                  <a:cubicBezTo>
                    <a:pt x="78" y="98"/>
                    <a:pt x="77" y="103"/>
                    <a:pt x="68" y="103"/>
                  </a:cubicBezTo>
                  <a:cubicBezTo>
                    <a:pt x="66" y="103"/>
                    <a:pt x="66" y="103"/>
                    <a:pt x="66" y="103"/>
                  </a:cubicBezTo>
                  <a:cubicBezTo>
                    <a:pt x="66" y="72"/>
                    <a:pt x="66" y="72"/>
                    <a:pt x="66" y="72"/>
                  </a:cubicBezTo>
                  <a:cubicBezTo>
                    <a:pt x="42" y="72"/>
                    <a:pt x="42" y="72"/>
                    <a:pt x="42" y="72"/>
                  </a:cubicBezTo>
                  <a:cubicBezTo>
                    <a:pt x="49" y="56"/>
                    <a:pt x="49" y="56"/>
                    <a:pt x="49" y="56"/>
                  </a:cubicBezTo>
                  <a:cubicBezTo>
                    <a:pt x="51" y="54"/>
                    <a:pt x="51" y="54"/>
                    <a:pt x="51" y="54"/>
                  </a:cubicBezTo>
                  <a:cubicBezTo>
                    <a:pt x="65" y="57"/>
                    <a:pt x="65" y="57"/>
                    <a:pt x="65" y="57"/>
                  </a:cubicBezTo>
                  <a:cubicBezTo>
                    <a:pt x="66" y="57"/>
                    <a:pt x="66" y="57"/>
                    <a:pt x="66" y="57"/>
                  </a:cubicBezTo>
                  <a:cubicBezTo>
                    <a:pt x="66" y="58"/>
                    <a:pt x="66" y="58"/>
                    <a:pt x="66" y="58"/>
                  </a:cubicBezTo>
                  <a:cubicBezTo>
                    <a:pt x="68" y="61"/>
                    <a:pt x="69" y="64"/>
                    <a:pt x="70" y="67"/>
                  </a:cubicBezTo>
                  <a:cubicBezTo>
                    <a:pt x="70" y="67"/>
                    <a:pt x="70" y="67"/>
                    <a:pt x="70" y="67"/>
                  </a:cubicBezTo>
                  <a:close/>
                  <a:moveTo>
                    <a:pt x="14" y="103"/>
                  </a:moveTo>
                  <a:cubicBezTo>
                    <a:pt x="11" y="103"/>
                    <a:pt x="11" y="103"/>
                    <a:pt x="11" y="103"/>
                  </a:cubicBezTo>
                  <a:cubicBezTo>
                    <a:pt x="1" y="103"/>
                    <a:pt x="0" y="98"/>
                    <a:pt x="3" y="90"/>
                  </a:cubicBezTo>
                  <a:cubicBezTo>
                    <a:pt x="9" y="67"/>
                    <a:pt x="9" y="67"/>
                    <a:pt x="9" y="67"/>
                  </a:cubicBezTo>
                  <a:cubicBezTo>
                    <a:pt x="9" y="63"/>
                    <a:pt x="11" y="60"/>
                    <a:pt x="14" y="58"/>
                  </a:cubicBezTo>
                  <a:cubicBezTo>
                    <a:pt x="14" y="57"/>
                    <a:pt x="14" y="57"/>
                    <a:pt x="14" y="57"/>
                  </a:cubicBezTo>
                  <a:cubicBezTo>
                    <a:pt x="14" y="57"/>
                    <a:pt x="14" y="57"/>
                    <a:pt x="14" y="57"/>
                  </a:cubicBezTo>
                  <a:cubicBezTo>
                    <a:pt x="28" y="54"/>
                    <a:pt x="28" y="54"/>
                    <a:pt x="28" y="54"/>
                  </a:cubicBezTo>
                  <a:cubicBezTo>
                    <a:pt x="30" y="56"/>
                    <a:pt x="30" y="56"/>
                    <a:pt x="30" y="56"/>
                  </a:cubicBezTo>
                  <a:cubicBezTo>
                    <a:pt x="38" y="72"/>
                    <a:pt x="38" y="72"/>
                    <a:pt x="38" y="72"/>
                  </a:cubicBezTo>
                  <a:cubicBezTo>
                    <a:pt x="14" y="72"/>
                    <a:pt x="14" y="72"/>
                    <a:pt x="14" y="72"/>
                  </a:cubicBezTo>
                  <a:lnTo>
                    <a:pt x="14" y="103"/>
                  </a:lnTo>
                  <a:close/>
                </a:path>
              </a:pathLst>
            </a:custGeom>
            <a:solidFill>
              <a:schemeClr val="bg1"/>
            </a:solidFill>
            <a:ln w="1860" cap="flat">
              <a:noFill/>
              <a:prstDash val="solid"/>
              <a:miter/>
            </a:ln>
            <a:effectLst/>
          </p:spPr>
          <p:txBody>
            <a:bodyPr rot="0" spcFirstLastPara="0" vertOverflow="overflow" horzOverflow="overflow" vert="horz" wrap="square" lIns="81280" tIns="40640" rIns="81280" bIns="40640" numCol="1" spcCol="0" rtlCol="0" fromWordArt="0" anchor="ctr" anchorCtr="0" forceAA="0" compatLnSpc="1">
              <a:no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06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mn-lt"/>
                <a:ea typeface="+mn-ea"/>
                <a:cs typeface="+mn-ea"/>
                <a:sym typeface="+mn-lt"/>
              </a:endParaRPr>
            </a:p>
          </p:txBody>
        </p:sp>
        <p:sp>
          <p:nvSpPr>
            <p:cNvPr id="94" name="Freeform 31">
              <a:extLst>
                <a:ext uri="{FF2B5EF4-FFF2-40B4-BE49-F238E27FC236}">
                  <a16:creationId xmlns:a16="http://schemas.microsoft.com/office/drawing/2014/main" id="{671B271D-3058-484F-8D6D-84653603EE4A}"/>
                </a:ext>
              </a:extLst>
            </p:cNvPr>
            <p:cNvSpPr>
              <a:spLocks noEditPoints="1"/>
            </p:cNvSpPr>
            <p:nvPr/>
          </p:nvSpPr>
          <p:spPr bwMode="auto">
            <a:xfrm>
              <a:off x="6642088" y="591969"/>
              <a:ext cx="172559" cy="169054"/>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80604020202020204" charset="0"/>
                <a:buNone/>
                <a:tabLst/>
                <a:defRPr/>
              </a:pPr>
              <a:endParaRPr kumimoji="0" lang="zh-CN" altLang="en-US" sz="1800" b="0" i="0" u="none" strike="noStrike" kern="0" cap="none" spc="0" normalizeH="0" baseline="0" noProof="0" dirty="0">
                <a:ln>
                  <a:noFill/>
                </a:ln>
                <a:solidFill>
                  <a:srgbClr val="FFFFFF"/>
                </a:solidFill>
                <a:effectLst/>
                <a:uLnTx/>
                <a:uFillTx/>
                <a:cs typeface="+mn-ea"/>
                <a:sym typeface="+mn-lt"/>
              </a:endParaRPr>
            </a:p>
          </p:txBody>
        </p:sp>
      </p:grpSp>
      <p:grpSp>
        <p:nvGrpSpPr>
          <p:cNvPr id="137" name="组合 136"/>
          <p:cNvGrpSpPr/>
          <p:nvPr/>
        </p:nvGrpSpPr>
        <p:grpSpPr>
          <a:xfrm>
            <a:off x="224613" y="2490840"/>
            <a:ext cx="5016964" cy="2343445"/>
            <a:chOff x="0" y="2603500"/>
            <a:chExt cx="5241579" cy="2540000"/>
          </a:xfrm>
        </p:grpSpPr>
        <p:sp>
          <p:nvSpPr>
            <p:cNvPr id="134" name="圆角矩形 133"/>
            <p:cNvSpPr/>
            <p:nvPr/>
          </p:nvSpPr>
          <p:spPr>
            <a:xfrm>
              <a:off x="0" y="2603500"/>
              <a:ext cx="5241579" cy="2540000"/>
            </a:xfrm>
            <a:prstGeom prst="roundRect">
              <a:avLst>
                <a:gd name="adj" fmla="val 0"/>
              </a:avLst>
            </a:prstGeom>
            <a:solidFill>
              <a:schemeClr val="bg1">
                <a:lumMod val="95000"/>
              </a:schemeClr>
            </a:solidFill>
            <a:ln w="3175">
              <a:solidFill>
                <a:schemeClr val="tx1"/>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err="1">
                <a:ln>
                  <a:noFill/>
                </a:ln>
                <a:solidFill>
                  <a:prstClr val="black"/>
                </a:solidFill>
                <a:effectLst/>
                <a:uLnTx/>
                <a:uFillTx/>
                <a:cs typeface="+mn-ea"/>
                <a:sym typeface="+mn-lt"/>
              </a:endParaRPr>
            </a:p>
          </p:txBody>
        </p:sp>
        <p:sp>
          <p:nvSpPr>
            <p:cNvPr id="95" name="流程图: 可选过程 94"/>
            <p:cNvSpPr/>
            <p:nvPr/>
          </p:nvSpPr>
          <p:spPr>
            <a:xfrm>
              <a:off x="1532874" y="2662014"/>
              <a:ext cx="764500" cy="154160"/>
            </a:xfrm>
            <a:prstGeom prst="flowChartAlternate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开始</a:t>
              </a:r>
            </a:p>
          </p:txBody>
        </p:sp>
        <p:cxnSp>
          <p:nvCxnSpPr>
            <p:cNvPr id="96" name="直接箭头连接符 95"/>
            <p:cNvCxnSpPr>
              <a:stCxn id="95" idx="2"/>
              <a:endCxn id="97" idx="0"/>
            </p:cNvCxnSpPr>
            <p:nvPr/>
          </p:nvCxnSpPr>
          <p:spPr>
            <a:xfrm>
              <a:off x="1915125" y="2816174"/>
              <a:ext cx="0" cy="161256"/>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97" name="流程图: 过程 96"/>
            <p:cNvSpPr/>
            <p:nvPr/>
          </p:nvSpPr>
          <p:spPr>
            <a:xfrm>
              <a:off x="1532874" y="2977430"/>
              <a:ext cx="764500"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勒索病毒事件专项检测模型告警</a:t>
              </a:r>
            </a:p>
          </p:txBody>
        </p:sp>
        <p:sp>
          <p:nvSpPr>
            <p:cNvPr id="98" name="流程图: 过程 97"/>
            <p:cNvSpPr/>
            <p:nvPr/>
          </p:nvSpPr>
          <p:spPr>
            <a:xfrm>
              <a:off x="768374" y="3334718"/>
              <a:ext cx="764500"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提取受害者主机</a:t>
              </a:r>
            </a:p>
          </p:txBody>
        </p:sp>
        <p:sp>
          <p:nvSpPr>
            <p:cNvPr id="99" name="流程图: 过程 98"/>
            <p:cNvSpPr/>
            <p:nvPr/>
          </p:nvSpPr>
          <p:spPr>
            <a:xfrm>
              <a:off x="2297375" y="3334718"/>
              <a:ext cx="925199"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提取该事件相关恶意文件</a:t>
              </a:r>
              <a:r>
                <a:rPr kumimoji="0" lang="en-US" altLang="zh-CN" sz="600" b="1" i="0" u="none" strike="noStrike" kern="1200" cap="none" spc="0" normalizeH="0" baseline="0" noProof="0" dirty="0">
                  <a:ln>
                    <a:noFill/>
                  </a:ln>
                  <a:solidFill>
                    <a:prstClr val="white"/>
                  </a:solidFill>
                  <a:effectLst/>
                  <a:uLnTx/>
                  <a:uFillTx/>
                  <a:cs typeface="+mn-ea"/>
                  <a:sym typeface="+mn-lt"/>
                </a:rPr>
                <a:t>MD5</a:t>
              </a:r>
              <a:endParaRPr kumimoji="0" lang="zh-CN" altLang="en-US" sz="600" b="1" i="0" u="none" strike="noStrike" kern="1200" cap="none" spc="0" normalizeH="0" baseline="0" noProof="0" dirty="0">
                <a:ln>
                  <a:noFill/>
                </a:ln>
                <a:solidFill>
                  <a:prstClr val="white"/>
                </a:solidFill>
                <a:effectLst/>
                <a:uLnTx/>
                <a:uFillTx/>
                <a:cs typeface="+mn-ea"/>
                <a:sym typeface="+mn-lt"/>
              </a:endParaRPr>
            </a:p>
          </p:txBody>
        </p:sp>
        <p:sp>
          <p:nvSpPr>
            <p:cNvPr id="100" name="流程图: 决策 99"/>
            <p:cNvSpPr/>
            <p:nvPr/>
          </p:nvSpPr>
          <p:spPr>
            <a:xfrm>
              <a:off x="651052" y="3692006"/>
              <a:ext cx="999144" cy="226091"/>
            </a:xfrm>
            <a:prstGeom prst="flowChartDecision">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black"/>
                  </a:solidFill>
                  <a:effectLst/>
                  <a:uLnTx/>
                  <a:uFillTx/>
                  <a:cs typeface="+mn-ea"/>
                  <a:sym typeface="+mn-lt"/>
                </a:rPr>
                <a:t>人工确认是否隔离</a:t>
              </a:r>
            </a:p>
          </p:txBody>
        </p:sp>
        <p:sp>
          <p:nvSpPr>
            <p:cNvPr id="101" name="流程图: 过程 100"/>
            <p:cNvSpPr/>
            <p:nvPr/>
          </p:nvSpPr>
          <p:spPr>
            <a:xfrm>
              <a:off x="768374" y="4085481"/>
              <a:ext cx="764500"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联动</a:t>
              </a:r>
              <a:r>
                <a:rPr kumimoji="0" lang="en-US" altLang="zh-CN" sz="600" b="1" i="0" u="none" strike="noStrike" kern="1200" cap="none" spc="0" normalizeH="0" baseline="0" noProof="0" dirty="0">
                  <a:ln>
                    <a:noFill/>
                  </a:ln>
                  <a:solidFill>
                    <a:prstClr val="white"/>
                  </a:solidFill>
                  <a:effectLst/>
                  <a:uLnTx/>
                  <a:uFillTx/>
                  <a:cs typeface="+mn-ea"/>
                  <a:sym typeface="+mn-lt"/>
                </a:rPr>
                <a:t>EDR</a:t>
              </a:r>
              <a:r>
                <a:rPr kumimoji="0" lang="zh-CN" altLang="en-US" sz="600" b="1" i="0" u="none" strike="noStrike" kern="1200" cap="none" spc="0" normalizeH="0" baseline="0" noProof="0" dirty="0">
                  <a:ln>
                    <a:noFill/>
                  </a:ln>
                  <a:solidFill>
                    <a:prstClr val="white"/>
                  </a:solidFill>
                  <a:effectLst/>
                  <a:uLnTx/>
                  <a:uFillTx/>
                  <a:cs typeface="+mn-ea"/>
                  <a:sym typeface="+mn-lt"/>
                </a:rPr>
                <a:t>隔离受害主机</a:t>
              </a:r>
            </a:p>
          </p:txBody>
        </p:sp>
        <p:sp>
          <p:nvSpPr>
            <p:cNvPr id="102" name="流程图: 过程 101"/>
            <p:cNvSpPr/>
            <p:nvPr/>
          </p:nvSpPr>
          <p:spPr>
            <a:xfrm>
              <a:off x="2297374" y="3879818"/>
              <a:ext cx="925200"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基于恶意文件</a:t>
              </a:r>
              <a:r>
                <a:rPr kumimoji="0" lang="en-US" altLang="zh-CN" sz="600" b="1" i="0" u="none" strike="noStrike" kern="1200" cap="none" spc="0" normalizeH="0" baseline="0" noProof="0" dirty="0">
                  <a:ln>
                    <a:noFill/>
                  </a:ln>
                  <a:solidFill>
                    <a:prstClr val="white"/>
                  </a:solidFill>
                  <a:effectLst/>
                  <a:uLnTx/>
                  <a:uFillTx/>
                  <a:cs typeface="+mn-ea"/>
                  <a:sym typeface="+mn-lt"/>
                </a:rPr>
                <a:t>MD5</a:t>
              </a:r>
              <a:r>
                <a:rPr kumimoji="0" lang="zh-CN" altLang="en-US" sz="600" b="1" i="0" u="none" strike="noStrike" kern="1200" cap="none" spc="0" normalizeH="0" baseline="0" noProof="0" dirty="0">
                  <a:ln>
                    <a:noFill/>
                  </a:ln>
                  <a:solidFill>
                    <a:prstClr val="white"/>
                  </a:solidFill>
                  <a:effectLst/>
                  <a:uLnTx/>
                  <a:uFillTx/>
                  <a:cs typeface="+mn-ea"/>
                  <a:sym typeface="+mn-lt"/>
                </a:rPr>
                <a:t>进行病毒查杀</a:t>
              </a:r>
            </a:p>
          </p:txBody>
        </p:sp>
        <p:sp>
          <p:nvSpPr>
            <p:cNvPr id="103" name="流程图: 过程 102"/>
            <p:cNvSpPr/>
            <p:nvPr/>
          </p:nvSpPr>
          <p:spPr>
            <a:xfrm>
              <a:off x="1532874" y="4428693"/>
              <a:ext cx="764500" cy="191587"/>
            </a:xfrm>
            <a:prstGeom prst="flowChartProcess">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black"/>
                  </a:solidFill>
                  <a:effectLst/>
                  <a:uLnTx/>
                  <a:uFillTx/>
                  <a:cs typeface="+mn-ea"/>
                  <a:sym typeface="+mn-lt"/>
                </a:rPr>
                <a:t>处置结果查看及确认</a:t>
              </a:r>
            </a:p>
          </p:txBody>
        </p:sp>
        <p:sp>
          <p:nvSpPr>
            <p:cNvPr id="104" name="流程图: 可选过程 103"/>
            <p:cNvSpPr/>
            <p:nvPr/>
          </p:nvSpPr>
          <p:spPr>
            <a:xfrm>
              <a:off x="1532874" y="4853276"/>
              <a:ext cx="764500" cy="154160"/>
            </a:xfrm>
            <a:prstGeom prst="flowChartAlternate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结束</a:t>
              </a:r>
            </a:p>
          </p:txBody>
        </p:sp>
        <p:sp>
          <p:nvSpPr>
            <p:cNvPr id="105" name="流程图: 决策 104"/>
            <p:cNvSpPr/>
            <p:nvPr/>
          </p:nvSpPr>
          <p:spPr>
            <a:xfrm>
              <a:off x="3924554" y="3717475"/>
              <a:ext cx="999144" cy="226091"/>
            </a:xfrm>
            <a:prstGeom prst="flowChartDecision">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black"/>
                  </a:solidFill>
                  <a:effectLst/>
                  <a:uLnTx/>
                  <a:uFillTx/>
                  <a:cs typeface="+mn-ea"/>
                  <a:sym typeface="+mn-lt"/>
                </a:rPr>
                <a:t>人工确认是否隔离</a:t>
              </a:r>
            </a:p>
          </p:txBody>
        </p:sp>
        <p:cxnSp>
          <p:nvCxnSpPr>
            <p:cNvPr id="106" name="肘形连接符 105"/>
            <p:cNvCxnSpPr>
              <a:stCxn id="97" idx="2"/>
              <a:endCxn id="98" idx="0"/>
            </p:cNvCxnSpPr>
            <p:nvPr/>
          </p:nvCxnSpPr>
          <p:spPr>
            <a:xfrm rot="5400000">
              <a:off x="1450024" y="2869617"/>
              <a:ext cx="165702" cy="764500"/>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肘形连接符 106"/>
            <p:cNvCxnSpPr>
              <a:stCxn id="97" idx="2"/>
              <a:endCxn id="99" idx="0"/>
            </p:cNvCxnSpPr>
            <p:nvPr/>
          </p:nvCxnSpPr>
          <p:spPr>
            <a:xfrm rot="16200000" flipH="1">
              <a:off x="2254699" y="2829442"/>
              <a:ext cx="165702" cy="844850"/>
            </a:xfrm>
            <a:prstGeom prst="bentConnector3">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a:stCxn id="98" idx="2"/>
              <a:endCxn id="100" idx="0"/>
            </p:cNvCxnSpPr>
            <p:nvPr/>
          </p:nvCxnSpPr>
          <p:spPr>
            <a:xfrm>
              <a:off x="1150624" y="3526305"/>
              <a:ext cx="0" cy="16570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a:stCxn id="100" idx="2"/>
              <a:endCxn id="101" idx="0"/>
            </p:cNvCxnSpPr>
            <p:nvPr/>
          </p:nvCxnSpPr>
          <p:spPr>
            <a:xfrm>
              <a:off x="1150624" y="3918098"/>
              <a:ext cx="0" cy="16738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0" name="肘形连接符 109"/>
            <p:cNvCxnSpPr>
              <a:stCxn id="101" idx="2"/>
              <a:endCxn id="103" idx="0"/>
            </p:cNvCxnSpPr>
            <p:nvPr/>
          </p:nvCxnSpPr>
          <p:spPr>
            <a:xfrm rot="16200000" flipH="1">
              <a:off x="1457061" y="3970630"/>
              <a:ext cx="151625" cy="764500"/>
            </a:xfrm>
            <a:prstGeom prst="bentConnector3">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1" name="肘形连接符 110"/>
            <p:cNvCxnSpPr>
              <a:stCxn id="100" idx="1"/>
            </p:cNvCxnSpPr>
            <p:nvPr/>
          </p:nvCxnSpPr>
          <p:spPr>
            <a:xfrm rot="10800000" flipH="1" flipV="1">
              <a:off x="651052" y="3805051"/>
              <a:ext cx="1264072" cy="1042471"/>
            </a:xfrm>
            <a:prstGeom prst="bentConnector4">
              <a:avLst>
                <a:gd name="adj1" fmla="val -10438"/>
                <a:gd name="adj2" fmla="val 88189"/>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2" name="直接箭头连接符 111"/>
            <p:cNvCxnSpPr>
              <a:stCxn id="99" idx="2"/>
              <a:endCxn id="102" idx="0"/>
            </p:cNvCxnSpPr>
            <p:nvPr/>
          </p:nvCxnSpPr>
          <p:spPr>
            <a:xfrm>
              <a:off x="2759974" y="3526305"/>
              <a:ext cx="0" cy="3535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3" name="肘形连接符 112"/>
            <p:cNvCxnSpPr>
              <a:stCxn id="102" idx="2"/>
              <a:endCxn id="103" idx="0"/>
            </p:cNvCxnSpPr>
            <p:nvPr/>
          </p:nvCxnSpPr>
          <p:spPr>
            <a:xfrm rot="5400000">
              <a:off x="2158906" y="3827623"/>
              <a:ext cx="357288" cy="844850"/>
            </a:xfrm>
            <a:prstGeom prst="bentConnector3">
              <a:avLst>
                <a:gd name="adj1" fmla="val 7967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14" name="流程图: 过程 113"/>
            <p:cNvSpPr/>
            <p:nvPr/>
          </p:nvSpPr>
          <p:spPr>
            <a:xfrm>
              <a:off x="4003296" y="3376188"/>
              <a:ext cx="841661"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提取受害者主机对外传播主机列表</a:t>
              </a:r>
            </a:p>
          </p:txBody>
        </p:sp>
        <p:cxnSp>
          <p:nvCxnSpPr>
            <p:cNvPr id="115" name="肘形连接符 114"/>
            <p:cNvCxnSpPr>
              <a:stCxn id="99" idx="2"/>
              <a:endCxn id="114" idx="0"/>
            </p:cNvCxnSpPr>
            <p:nvPr/>
          </p:nvCxnSpPr>
          <p:spPr>
            <a:xfrm rot="5400000" flipH="1" flipV="1">
              <a:off x="3516992" y="2619170"/>
              <a:ext cx="150117" cy="1664152"/>
            </a:xfrm>
            <a:prstGeom prst="bentConnector5">
              <a:avLst>
                <a:gd name="adj1" fmla="val -66694"/>
                <a:gd name="adj2" fmla="val 51255"/>
                <a:gd name="adj3" fmla="val 266082"/>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a:stCxn id="114" idx="2"/>
              <a:endCxn id="105" idx="0"/>
            </p:cNvCxnSpPr>
            <p:nvPr/>
          </p:nvCxnSpPr>
          <p:spPr>
            <a:xfrm>
              <a:off x="4424126" y="3567775"/>
              <a:ext cx="0" cy="149700"/>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17" name="流程图: 过程 116"/>
            <p:cNvSpPr/>
            <p:nvPr/>
          </p:nvSpPr>
          <p:spPr>
            <a:xfrm>
              <a:off x="4041876" y="4093268"/>
              <a:ext cx="764500" cy="191587"/>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联动</a:t>
              </a:r>
              <a:r>
                <a:rPr kumimoji="0" lang="en-US" altLang="zh-CN" sz="600" b="1" i="0" u="none" strike="noStrike" kern="1200" cap="none" spc="0" normalizeH="0" baseline="0" noProof="0" dirty="0">
                  <a:ln>
                    <a:noFill/>
                  </a:ln>
                  <a:solidFill>
                    <a:prstClr val="white"/>
                  </a:solidFill>
                  <a:effectLst/>
                  <a:uLnTx/>
                  <a:uFillTx/>
                  <a:cs typeface="+mn-ea"/>
                  <a:sym typeface="+mn-lt"/>
                </a:rPr>
                <a:t>EDR</a:t>
              </a:r>
              <a:r>
                <a:rPr kumimoji="0" lang="zh-CN" altLang="en-US" sz="600" b="1" i="0" u="none" strike="noStrike" kern="1200" cap="none" spc="0" normalizeH="0" baseline="0" noProof="0" dirty="0">
                  <a:ln>
                    <a:noFill/>
                  </a:ln>
                  <a:solidFill>
                    <a:prstClr val="white"/>
                  </a:solidFill>
                  <a:effectLst/>
                  <a:uLnTx/>
                  <a:uFillTx/>
                  <a:cs typeface="+mn-ea"/>
                  <a:sym typeface="+mn-lt"/>
                </a:rPr>
                <a:t>隔离受害主机</a:t>
              </a:r>
            </a:p>
          </p:txBody>
        </p:sp>
        <p:cxnSp>
          <p:nvCxnSpPr>
            <p:cNvPr id="118" name="肘形连接符 117"/>
            <p:cNvCxnSpPr>
              <a:stCxn id="105" idx="1"/>
              <a:endCxn id="104" idx="3"/>
            </p:cNvCxnSpPr>
            <p:nvPr/>
          </p:nvCxnSpPr>
          <p:spPr>
            <a:xfrm rot="10800000" flipV="1">
              <a:off x="2297375" y="3830521"/>
              <a:ext cx="1627180" cy="1099835"/>
            </a:xfrm>
            <a:prstGeom prst="bentConnector3">
              <a:avLst>
                <a:gd name="adj1" fmla="val 24244"/>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a:stCxn id="105" idx="2"/>
              <a:endCxn id="117" idx="0"/>
            </p:cNvCxnSpPr>
            <p:nvPr/>
          </p:nvCxnSpPr>
          <p:spPr>
            <a:xfrm>
              <a:off x="4424126" y="3943567"/>
              <a:ext cx="0" cy="149701"/>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肘形连接符 119"/>
            <p:cNvCxnSpPr>
              <a:stCxn id="117" idx="2"/>
              <a:endCxn id="103" idx="0"/>
            </p:cNvCxnSpPr>
            <p:nvPr/>
          </p:nvCxnSpPr>
          <p:spPr>
            <a:xfrm rot="5400000">
              <a:off x="3097707" y="3102272"/>
              <a:ext cx="143838" cy="250900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21" name="文本框 120"/>
            <p:cNvSpPr txBox="1"/>
            <p:nvPr/>
          </p:nvSpPr>
          <p:spPr>
            <a:xfrm>
              <a:off x="477574" y="3642624"/>
              <a:ext cx="273323" cy="2001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cs typeface="+mn-ea"/>
                  <a:sym typeface="+mn-lt"/>
                </a:rPr>
                <a:t>否</a:t>
              </a:r>
            </a:p>
          </p:txBody>
        </p:sp>
        <p:sp>
          <p:nvSpPr>
            <p:cNvPr id="122" name="文本框 121"/>
            <p:cNvSpPr txBox="1"/>
            <p:nvPr/>
          </p:nvSpPr>
          <p:spPr>
            <a:xfrm>
              <a:off x="3698887" y="3657267"/>
              <a:ext cx="273323" cy="2001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cs typeface="+mn-ea"/>
                  <a:sym typeface="+mn-lt"/>
                </a:rPr>
                <a:t>否</a:t>
              </a:r>
            </a:p>
          </p:txBody>
        </p:sp>
        <p:sp>
          <p:nvSpPr>
            <p:cNvPr id="123" name="文本框 122"/>
            <p:cNvSpPr txBox="1"/>
            <p:nvPr/>
          </p:nvSpPr>
          <p:spPr>
            <a:xfrm>
              <a:off x="4135604" y="3927685"/>
              <a:ext cx="273323" cy="2001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cs typeface="+mn-ea"/>
                  <a:sym typeface="+mn-lt"/>
                </a:rPr>
                <a:t>是</a:t>
              </a:r>
            </a:p>
          </p:txBody>
        </p:sp>
        <p:sp>
          <p:nvSpPr>
            <p:cNvPr id="124" name="文本框 123"/>
            <p:cNvSpPr txBox="1"/>
            <p:nvPr/>
          </p:nvSpPr>
          <p:spPr>
            <a:xfrm>
              <a:off x="836063" y="3925881"/>
              <a:ext cx="273323" cy="2001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cs typeface="+mn-ea"/>
                  <a:sym typeface="+mn-lt"/>
                </a:rPr>
                <a:t>是</a:t>
              </a:r>
            </a:p>
          </p:txBody>
        </p:sp>
        <p:grpSp>
          <p:nvGrpSpPr>
            <p:cNvPr id="125" name="组合 124"/>
            <p:cNvGrpSpPr/>
            <p:nvPr/>
          </p:nvGrpSpPr>
          <p:grpSpPr>
            <a:xfrm>
              <a:off x="3993372" y="4669996"/>
              <a:ext cx="1149490" cy="312265"/>
              <a:chOff x="6802110" y="5585965"/>
              <a:chExt cx="1991644" cy="712991"/>
            </a:xfrm>
          </p:grpSpPr>
          <p:sp>
            <p:nvSpPr>
              <p:cNvPr id="126" name="圆角矩形 125"/>
              <p:cNvSpPr/>
              <p:nvPr/>
            </p:nvSpPr>
            <p:spPr>
              <a:xfrm>
                <a:off x="6828382" y="5585965"/>
                <a:ext cx="1939100" cy="697578"/>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 b="0" i="0" u="none" strike="noStrike" kern="1200" cap="none" spc="0" normalizeH="0" baseline="0" noProof="0" dirty="0">
                  <a:ln>
                    <a:noFill/>
                  </a:ln>
                  <a:solidFill>
                    <a:prstClr val="black"/>
                  </a:solidFill>
                  <a:effectLst/>
                  <a:uLnTx/>
                  <a:uFillTx/>
                  <a:cs typeface="+mn-ea"/>
                  <a:sym typeface="+mn-lt"/>
                </a:endParaRPr>
              </a:p>
            </p:txBody>
          </p:sp>
          <p:sp>
            <p:nvSpPr>
              <p:cNvPr id="127" name="流程图: 过程 126"/>
              <p:cNvSpPr/>
              <p:nvPr/>
            </p:nvSpPr>
            <p:spPr>
              <a:xfrm>
                <a:off x="7363538" y="5671155"/>
                <a:ext cx="1430216" cy="283456"/>
              </a:xfrm>
              <a:prstGeom prst="flowChartProcess">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white"/>
                    </a:solidFill>
                    <a:effectLst/>
                    <a:uLnTx/>
                    <a:uFillTx/>
                    <a:cs typeface="+mn-ea"/>
                    <a:sym typeface="+mn-lt"/>
                  </a:rPr>
                  <a:t>自动化执行</a:t>
                </a:r>
                <a:r>
                  <a:rPr kumimoji="0" lang="en-US" altLang="zh-CN" sz="600" b="1" i="0" u="none" strike="noStrike" kern="1200" cap="none" spc="0" normalizeH="0" baseline="0" noProof="0" dirty="0">
                    <a:ln>
                      <a:noFill/>
                    </a:ln>
                    <a:solidFill>
                      <a:prstClr val="white"/>
                    </a:solidFill>
                    <a:effectLst/>
                    <a:uLnTx/>
                    <a:uFillTx/>
                    <a:cs typeface="+mn-ea"/>
                    <a:sym typeface="+mn-lt"/>
                  </a:rPr>
                  <a:t>/</a:t>
                </a:r>
                <a:r>
                  <a:rPr kumimoji="0" lang="zh-CN" altLang="en-US" sz="600" b="1" i="0" u="none" strike="noStrike" kern="1200" cap="none" spc="0" normalizeH="0" baseline="0" noProof="0" dirty="0">
                    <a:ln>
                      <a:noFill/>
                    </a:ln>
                    <a:solidFill>
                      <a:prstClr val="white"/>
                    </a:solidFill>
                    <a:effectLst/>
                    <a:uLnTx/>
                    <a:uFillTx/>
                    <a:cs typeface="+mn-ea"/>
                    <a:sym typeface="+mn-lt"/>
                  </a:rPr>
                  <a:t>判断</a:t>
                </a:r>
              </a:p>
            </p:txBody>
          </p:sp>
          <p:sp>
            <p:nvSpPr>
              <p:cNvPr id="128" name="流程图: 过程 127"/>
              <p:cNvSpPr/>
              <p:nvPr/>
            </p:nvSpPr>
            <p:spPr>
              <a:xfrm>
                <a:off x="7363537" y="6008593"/>
                <a:ext cx="1304797" cy="205851"/>
              </a:xfrm>
              <a:prstGeom prst="flowChartProcess">
                <a:avLst/>
              </a:prstGeom>
              <a:solidFill>
                <a:srgbClr val="FFC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 b="1" i="0" u="none" strike="noStrike" kern="1200" cap="none" spc="0" normalizeH="0" baseline="0" noProof="0" dirty="0">
                    <a:ln>
                      <a:noFill/>
                    </a:ln>
                    <a:solidFill>
                      <a:prstClr val="black"/>
                    </a:solidFill>
                    <a:effectLst/>
                    <a:uLnTx/>
                    <a:uFillTx/>
                    <a:cs typeface="+mn-ea"/>
                    <a:sym typeface="+mn-lt"/>
                  </a:rPr>
                  <a:t>人工执行</a:t>
                </a:r>
                <a:r>
                  <a:rPr kumimoji="0" lang="en-US" altLang="zh-CN" sz="600" b="1" i="0" u="none" strike="noStrike" kern="1200" cap="none" spc="0" normalizeH="0" baseline="0" noProof="0" dirty="0">
                    <a:ln>
                      <a:noFill/>
                    </a:ln>
                    <a:solidFill>
                      <a:prstClr val="black"/>
                    </a:solidFill>
                    <a:effectLst/>
                    <a:uLnTx/>
                    <a:uFillTx/>
                    <a:cs typeface="+mn-ea"/>
                    <a:sym typeface="+mn-lt"/>
                  </a:rPr>
                  <a:t>/</a:t>
                </a:r>
                <a:r>
                  <a:rPr kumimoji="0" lang="zh-CN" altLang="en-US" sz="600" b="1" i="0" u="none" strike="noStrike" kern="1200" cap="none" spc="0" normalizeH="0" baseline="0" noProof="0" dirty="0">
                    <a:ln>
                      <a:noFill/>
                    </a:ln>
                    <a:solidFill>
                      <a:prstClr val="black"/>
                    </a:solidFill>
                    <a:effectLst/>
                    <a:uLnTx/>
                    <a:uFillTx/>
                    <a:cs typeface="+mn-ea"/>
                    <a:sym typeface="+mn-lt"/>
                  </a:rPr>
                  <a:t>判断</a:t>
                </a:r>
              </a:p>
            </p:txBody>
          </p:sp>
          <p:sp>
            <p:nvSpPr>
              <p:cNvPr id="129" name="文本框 128"/>
              <p:cNvSpPr txBox="1"/>
              <p:nvPr/>
            </p:nvSpPr>
            <p:spPr>
              <a:xfrm>
                <a:off x="6802110" y="5626136"/>
                <a:ext cx="529282" cy="67282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00" b="1" i="0" u="none" strike="noStrike" kern="1200" cap="none" spc="0" normalizeH="0" baseline="0" noProof="0" dirty="0">
                    <a:ln>
                      <a:noFill/>
                    </a:ln>
                    <a:solidFill>
                      <a:prstClr val="black"/>
                    </a:solidFill>
                    <a:effectLst/>
                    <a:uLnTx/>
                    <a:uFillTx/>
                    <a:cs typeface="+mn-ea"/>
                    <a:sym typeface="+mn-lt"/>
                  </a:rPr>
                  <a:t>图例</a:t>
                </a:r>
              </a:p>
            </p:txBody>
          </p:sp>
        </p:grpSp>
        <p:sp>
          <p:nvSpPr>
            <p:cNvPr id="135" name="文本框 134"/>
            <p:cNvSpPr txBox="1"/>
            <p:nvPr/>
          </p:nvSpPr>
          <p:spPr>
            <a:xfrm>
              <a:off x="28443" y="2608786"/>
              <a:ext cx="1392244" cy="366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prstClr val="black"/>
                  </a:solidFill>
                  <a:effectLst/>
                  <a:uLnTx/>
                  <a:uFillTx/>
                  <a:cs typeface="+mn-ea"/>
                  <a:sym typeface="+mn-lt"/>
                </a:rPr>
                <a:t>预案示例：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00" b="1" i="0" u="none" strike="noStrike" kern="1200" cap="none" spc="0" normalizeH="0" baseline="0" noProof="0" dirty="0">
                  <a:ln>
                    <a:noFill/>
                  </a:ln>
                  <a:solidFill>
                    <a:prstClr val="black"/>
                  </a:solidFill>
                  <a:effectLst/>
                  <a:uLnTx/>
                  <a:uFillTx/>
                  <a:cs typeface="+mn-ea"/>
                  <a:sym typeface="+mn-lt"/>
                </a:rPr>
                <a:t>某用户勒索病毒实时治理</a:t>
              </a:r>
            </a:p>
          </p:txBody>
        </p:sp>
      </p:grpSp>
      <p:sp>
        <p:nvSpPr>
          <p:cNvPr id="136" name="TextBox 69"/>
          <p:cNvSpPr txBox="1"/>
          <p:nvPr/>
        </p:nvSpPr>
        <p:spPr>
          <a:xfrm>
            <a:off x="5363039" y="2691872"/>
            <a:ext cx="3520996" cy="181075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400"/>
              </a:spcAft>
              <a:buClrTx/>
              <a:buSzTx/>
              <a:buFont typeface="Wingdings" panose="05000000000000000000" pitchFamily="2" charset="2"/>
              <a:buChar char="n"/>
              <a:tabLst/>
              <a:defRPr/>
            </a:pPr>
            <a:r>
              <a:rPr kumimoji="0" lang="zh-CN" altLang="en-US" sz="1000" b="0" i="0" u="none" strike="noStrike" kern="1200" cap="none" spc="0" normalizeH="0" baseline="0" noProof="0" dirty="0">
                <a:ln>
                  <a:noFill/>
                </a:ln>
                <a:solidFill>
                  <a:prstClr val="black"/>
                </a:solidFill>
                <a:effectLst/>
                <a:uLnTx/>
                <a:uFillTx/>
                <a:cs typeface="+mn-ea"/>
                <a:sym typeface="+mn-lt"/>
              </a:rPr>
              <a:t>可联动设备全面覆盖</a:t>
            </a:r>
            <a:r>
              <a:rPr kumimoji="0" lang="en-US" altLang="zh-CN" sz="1000" b="0" i="0" u="none" strike="noStrike" kern="1200" cap="none" spc="0" normalizeH="0" baseline="0" noProof="0" dirty="0">
                <a:ln>
                  <a:noFill/>
                </a:ln>
                <a:solidFill>
                  <a:prstClr val="black"/>
                </a:solidFill>
                <a:effectLst/>
                <a:uLnTx/>
                <a:uFillTx/>
                <a:cs typeface="+mn-ea"/>
                <a:sym typeface="+mn-lt"/>
              </a:rPr>
              <a:t>360</a:t>
            </a:r>
            <a:r>
              <a:rPr kumimoji="0" lang="zh-CN" altLang="en-US" sz="1000" b="0" i="0" u="none" strike="noStrike" kern="1200" cap="none" spc="0" normalizeH="0" baseline="0" noProof="0" dirty="0">
                <a:ln>
                  <a:noFill/>
                </a:ln>
                <a:solidFill>
                  <a:prstClr val="black"/>
                </a:solidFill>
                <a:effectLst/>
                <a:uLnTx/>
                <a:uFillTx/>
                <a:cs typeface="+mn-ea"/>
                <a:sym typeface="+mn-lt"/>
              </a:rPr>
              <a:t>自有各类</a:t>
            </a:r>
            <a:r>
              <a:rPr kumimoji="0" lang="en-US" altLang="zh-CN" sz="1000" b="0" i="0" u="none" strike="noStrike" kern="1200" cap="none" spc="0" normalizeH="0" baseline="0" noProof="0" dirty="0">
                <a:ln>
                  <a:noFill/>
                </a:ln>
                <a:solidFill>
                  <a:prstClr val="black"/>
                </a:solidFill>
                <a:effectLst/>
                <a:uLnTx/>
                <a:uFillTx/>
                <a:cs typeface="+mn-ea"/>
                <a:sym typeface="+mn-lt"/>
              </a:rPr>
              <a:t>XDR</a:t>
            </a:r>
            <a:r>
              <a:rPr kumimoji="0" lang="zh-CN" altLang="en-US" sz="1000" b="0" i="0" u="none" strike="noStrike" kern="1200" cap="none" spc="0" normalizeH="0" baseline="0" noProof="0" dirty="0">
                <a:ln>
                  <a:noFill/>
                </a:ln>
                <a:solidFill>
                  <a:prstClr val="black"/>
                </a:solidFill>
                <a:effectLst/>
                <a:uLnTx/>
                <a:uFillTx/>
                <a:cs typeface="+mn-ea"/>
                <a:sym typeface="+mn-lt"/>
              </a:rPr>
              <a:t>神经元及数十种常见第三方应用，并预置开放性应用调用接口，新增应用自由配置；</a:t>
            </a:r>
            <a:endParaRPr kumimoji="0" lang="en-US" altLang="zh-CN" sz="1000" b="0" i="0" u="none" strike="noStrike" kern="1200" cap="none" spc="0" normalizeH="0" baseline="0" noProof="0" dirty="0">
              <a:ln>
                <a:noFill/>
              </a:ln>
              <a:solidFill>
                <a:prstClr val="black"/>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400"/>
              </a:spcAft>
              <a:buClrTx/>
              <a:buSzTx/>
              <a:buFont typeface="Wingdings" panose="05000000000000000000" pitchFamily="2" charset="2"/>
              <a:buChar char="n"/>
              <a:tabLst/>
              <a:defRPr/>
            </a:pPr>
            <a:r>
              <a:rPr kumimoji="0" lang="zh-CN" altLang="en-US" sz="1000" b="0" i="0" u="none" strike="noStrike" kern="1200" cap="none" spc="0" normalizeH="0" baseline="0" noProof="0" dirty="0">
                <a:ln>
                  <a:noFill/>
                </a:ln>
                <a:solidFill>
                  <a:prstClr val="black"/>
                </a:solidFill>
                <a:effectLst/>
                <a:uLnTx/>
                <a:uFillTx/>
                <a:cs typeface="+mn-ea"/>
                <a:sym typeface="+mn-lt"/>
              </a:rPr>
              <a:t>支持配置自动化响应策略，对预置</a:t>
            </a:r>
            <a:r>
              <a:rPr kumimoji="0" lang="en-US" altLang="zh-CN" sz="1000" b="0" i="0" u="none" strike="noStrike" kern="1200" cap="none" spc="0" normalizeH="0" baseline="0" noProof="0" dirty="0">
                <a:ln>
                  <a:noFill/>
                </a:ln>
                <a:solidFill>
                  <a:prstClr val="black"/>
                </a:solidFill>
                <a:effectLst/>
                <a:uLnTx/>
                <a:uFillTx/>
                <a:cs typeface="+mn-ea"/>
                <a:sym typeface="+mn-lt"/>
              </a:rPr>
              <a:t>30+</a:t>
            </a:r>
            <a:r>
              <a:rPr kumimoji="0" lang="zh-CN" altLang="en-US" sz="1000" b="0" i="0" u="none" strike="noStrike" kern="1200" cap="none" spc="0" normalizeH="0" baseline="0" noProof="0" dirty="0">
                <a:ln>
                  <a:noFill/>
                </a:ln>
                <a:solidFill>
                  <a:prstClr val="black"/>
                </a:solidFill>
                <a:effectLst/>
                <a:uLnTx/>
                <a:uFillTx/>
                <a:cs typeface="+mn-ea"/>
                <a:sym typeface="+mn-lt"/>
              </a:rPr>
              <a:t>响应预案，覆盖</a:t>
            </a:r>
            <a:r>
              <a:rPr kumimoji="0" lang="en-US" altLang="zh-CN" sz="1000" b="0" i="0" u="none" strike="noStrike" kern="1200" cap="none" spc="0" normalizeH="0" baseline="0" noProof="0" dirty="0">
                <a:ln>
                  <a:noFill/>
                </a:ln>
                <a:solidFill>
                  <a:prstClr val="black"/>
                </a:solidFill>
                <a:effectLst/>
                <a:uLnTx/>
                <a:uFillTx/>
                <a:cs typeface="+mn-ea"/>
                <a:sym typeface="+mn-lt"/>
              </a:rPr>
              <a:t>IP</a:t>
            </a:r>
            <a:r>
              <a:rPr kumimoji="0" lang="zh-CN" altLang="en-US" sz="1000" b="0" i="0" u="none" strike="noStrike" kern="1200" cap="none" spc="0" normalizeH="0" baseline="0" noProof="0" dirty="0">
                <a:ln>
                  <a:noFill/>
                </a:ln>
                <a:solidFill>
                  <a:prstClr val="black"/>
                </a:solidFill>
                <a:effectLst/>
                <a:uLnTx/>
                <a:uFillTx/>
                <a:cs typeface="+mn-ea"/>
                <a:sym typeface="+mn-lt"/>
              </a:rPr>
              <a:t>封禁</a:t>
            </a:r>
            <a:r>
              <a:rPr kumimoji="0" lang="en-US" altLang="zh-CN" sz="1000" b="0" i="0" u="none" strike="noStrike" kern="1200" cap="none" spc="0" normalizeH="0" baseline="0" noProof="0" dirty="0">
                <a:ln>
                  <a:noFill/>
                </a:ln>
                <a:solidFill>
                  <a:prstClr val="black"/>
                </a:solidFill>
                <a:effectLst/>
                <a:uLnTx/>
                <a:uFillTx/>
                <a:cs typeface="+mn-ea"/>
                <a:sym typeface="+mn-lt"/>
              </a:rPr>
              <a:t>/</a:t>
            </a:r>
            <a:r>
              <a:rPr kumimoji="0" lang="zh-CN" altLang="en-US" sz="1000" b="0" i="0" u="none" strike="noStrike" kern="1200" cap="none" spc="0" normalizeH="0" baseline="0" noProof="0" dirty="0">
                <a:ln>
                  <a:noFill/>
                </a:ln>
                <a:solidFill>
                  <a:prstClr val="black"/>
                </a:solidFill>
                <a:effectLst/>
                <a:uLnTx/>
                <a:uFillTx/>
                <a:cs typeface="+mn-ea"/>
                <a:sym typeface="+mn-lt"/>
              </a:rPr>
              <a:t>解封禁、主机隔离、下发扫描任务、消息通知等响应处置场景命中策略的安全威胁自动化完成响应处置；</a:t>
            </a:r>
            <a:endParaRPr kumimoji="0" lang="en-US" altLang="zh-CN" sz="1000" b="0" i="0" u="none" strike="noStrike" kern="1200" cap="none" spc="0" normalizeH="0" baseline="0" noProof="0" dirty="0">
              <a:ln>
                <a:noFill/>
              </a:ln>
              <a:solidFill>
                <a:prstClr val="black"/>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400"/>
              </a:spcAft>
              <a:buClrTx/>
              <a:buSzTx/>
              <a:buFont typeface="Wingdings" panose="05000000000000000000" pitchFamily="2" charset="2"/>
              <a:buChar char="n"/>
              <a:tabLst/>
              <a:defRPr/>
            </a:pPr>
            <a:r>
              <a:rPr kumimoji="0" lang="zh-CN" altLang="en-US" sz="1000" b="0" i="0" u="none" strike="noStrike" kern="1200" cap="none" spc="0" normalizeH="0" baseline="0" noProof="0" dirty="0">
                <a:ln>
                  <a:noFill/>
                </a:ln>
                <a:solidFill>
                  <a:prstClr val="black"/>
                </a:solidFill>
                <a:effectLst/>
                <a:uLnTx/>
                <a:uFillTx/>
                <a:cs typeface="+mn-ea"/>
                <a:sym typeface="+mn-lt"/>
              </a:rPr>
              <a:t>全量留存处置记录，便于事后审计。</a:t>
            </a:r>
            <a:endParaRPr kumimoji="0" lang="en-US" altLang="zh-CN" sz="1000" b="0" i="0" u="none" strike="noStrike" kern="1200" cap="none" spc="0" normalizeH="0" baseline="0" noProof="0" dirty="0">
              <a:ln>
                <a:noFill/>
              </a:ln>
              <a:solidFill>
                <a:prstClr val="black"/>
              </a:solidFill>
              <a:effectLst/>
              <a:uLnTx/>
              <a:uFillTx/>
              <a:cs typeface="+mn-ea"/>
              <a:sym typeface="+mn-lt"/>
            </a:endParaRPr>
          </a:p>
        </p:txBody>
      </p:sp>
      <p:sp>
        <p:nvSpPr>
          <p:cNvPr id="2" name="灯片编号占位符 1">
            <a:extLst>
              <a:ext uri="{FF2B5EF4-FFF2-40B4-BE49-F238E27FC236}">
                <a16:creationId xmlns:a16="http://schemas.microsoft.com/office/drawing/2014/main" id="{6E0072DD-79A2-A37B-BFA1-8D6BF59B6D88}"/>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30</a:t>
            </a:fld>
            <a:endParaRPr lang="zh-CN" altLang="en-US" dirty="0"/>
          </a:p>
        </p:txBody>
      </p:sp>
      <p:cxnSp>
        <p:nvCxnSpPr>
          <p:cNvPr id="8" name="直接连接符 40">
            <a:extLst>
              <a:ext uri="{FF2B5EF4-FFF2-40B4-BE49-F238E27FC236}">
                <a16:creationId xmlns:a16="http://schemas.microsoft.com/office/drawing/2014/main" id="{676579EF-5A07-A61D-4D88-968ADD9EB4AC}"/>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9" name="直接连接符 39">
            <a:extLst>
              <a:ext uri="{FF2B5EF4-FFF2-40B4-BE49-F238E27FC236}">
                <a16:creationId xmlns:a16="http://schemas.microsoft.com/office/drawing/2014/main" id="{D10532D5-EBF3-37E4-15FD-1D6EB10A3434}"/>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graphicFrame>
        <p:nvGraphicFramePr>
          <p:cNvPr id="133" name="图示 132">
            <a:extLst>
              <a:ext uri="{FF2B5EF4-FFF2-40B4-BE49-F238E27FC236}">
                <a16:creationId xmlns:a16="http://schemas.microsoft.com/office/drawing/2014/main" id="{CE93E1C5-5199-8C94-8404-01BAB01FFEB5}"/>
              </a:ext>
            </a:extLst>
          </p:cNvPr>
          <p:cNvGraphicFramePr/>
          <p:nvPr>
            <p:extLst>
              <p:ext uri="{D42A27DB-BD31-4B8C-83A1-F6EECF244321}">
                <p14:modId xmlns:p14="http://schemas.microsoft.com/office/powerpoint/2010/main" val="1310018985"/>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8" name="组合 137"/>
          <p:cNvGrpSpPr/>
          <p:nvPr/>
        </p:nvGrpSpPr>
        <p:grpSpPr>
          <a:xfrm>
            <a:off x="6117284" y="4856646"/>
            <a:ext cx="995251" cy="240870"/>
            <a:chOff x="2941311" y="2400667"/>
            <a:chExt cx="995251" cy="240870"/>
          </a:xfrm>
        </p:grpSpPr>
        <p:sp>
          <p:nvSpPr>
            <p:cNvPr id="139" name="燕尾形 138"/>
            <p:cNvSpPr/>
            <p:nvPr/>
          </p:nvSpPr>
          <p:spPr>
            <a:xfrm>
              <a:off x="2941311" y="2400667"/>
              <a:ext cx="995251" cy="231542"/>
            </a:xfrm>
            <a:prstGeom prst="chevron">
              <a:avLst/>
            </a:pr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0" name="燕尾形 4"/>
            <p:cNvSpPr txBox="1"/>
            <p:nvPr/>
          </p:nvSpPr>
          <p:spPr>
            <a:xfrm>
              <a:off x="3049914" y="2409995"/>
              <a:ext cx="763709" cy="2315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zh-CN" altLang="en-US" sz="1300" dirty="0">
                  <a:sym typeface="+mn-lt"/>
                </a:rPr>
                <a:t>运营管理</a:t>
              </a:r>
              <a:endParaRPr lang="zh-CN" altLang="en-US" sz="1300" kern="1200" dirty="0">
                <a:latin typeface="+mn-lt"/>
                <a:sym typeface="+mn-lt"/>
              </a:endParaRPr>
            </a:p>
          </p:txBody>
        </p:sp>
      </p:grpSp>
    </p:spTree>
    <p:custDataLst>
      <p:tags r:id="rId1"/>
    </p:custDataLst>
    <p:extLst>
      <p:ext uri="{BB962C8B-B14F-4D97-AF65-F5344CB8AC3E}">
        <p14:creationId xmlns:p14="http://schemas.microsoft.com/office/powerpoint/2010/main" val="16632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E3A6F2A-4BD1-4B71-A85C-4AC4B8E4C9A9}" type="slidenum">
              <a:rPr lang="zh-CN" altLang="en-US" smtClean="0"/>
              <a:t>31</a:t>
            </a:fld>
            <a:endParaRPr lang="zh-CN" altLang="en-US" dirty="0"/>
          </a:p>
        </p:txBody>
      </p:sp>
      <p:sp>
        <p:nvSpPr>
          <p:cNvPr id="3" name="标题 2"/>
          <p:cNvSpPr>
            <a:spLocks noGrp="1"/>
          </p:cNvSpPr>
          <p:nvPr>
            <p:ph type="title"/>
          </p:nvPr>
        </p:nvSpPr>
        <p:spPr/>
        <p:txBody>
          <a:bodyPr/>
          <a:lstStyle/>
          <a:p>
            <a:r>
              <a:rPr lang="zh-CN" altLang="en-US" dirty="0" smtClean="0">
                <a:sym typeface="+mn-lt"/>
              </a:rPr>
              <a:t>运营</a:t>
            </a:r>
            <a:r>
              <a:rPr lang="zh-CN" altLang="en-US" dirty="0">
                <a:sym typeface="+mn-lt"/>
              </a:rPr>
              <a:t>管理</a:t>
            </a:r>
            <a:r>
              <a:rPr lang="en-US" altLang="zh-CN" dirty="0" smtClean="0">
                <a:sym typeface="+mn-lt"/>
              </a:rPr>
              <a:t>-</a:t>
            </a:r>
            <a:r>
              <a:rPr lang="zh-CN" altLang="en-US" dirty="0">
                <a:sym typeface="+mn-lt"/>
              </a:rPr>
              <a:t>指挥调度</a:t>
            </a:r>
            <a:endParaRPr lang="zh-CN" altLang="en-US" dirty="0"/>
          </a:p>
        </p:txBody>
      </p:sp>
      <p:cxnSp>
        <p:nvCxnSpPr>
          <p:cNvPr id="4" name="直接连接符 40">
            <a:extLst>
              <a:ext uri="{FF2B5EF4-FFF2-40B4-BE49-F238E27FC236}">
                <a16:creationId xmlns:a16="http://schemas.microsoft.com/office/drawing/2014/main" id="{676579EF-5A07-A61D-4D88-968ADD9EB4AC}"/>
              </a:ext>
            </a:extLst>
          </p:cNvPr>
          <p:cNvCxnSpPr>
            <a:cxnSpLocks/>
          </p:cNvCxnSpPr>
          <p:nvPr/>
        </p:nvCxnSpPr>
        <p:spPr>
          <a:xfrm>
            <a:off x="7101533" y="4971544"/>
            <a:ext cx="2042467" cy="10201"/>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cxnSp>
        <p:nvCxnSpPr>
          <p:cNvPr id="5" name="直接连接符 39">
            <a:extLst>
              <a:ext uri="{FF2B5EF4-FFF2-40B4-BE49-F238E27FC236}">
                <a16:creationId xmlns:a16="http://schemas.microsoft.com/office/drawing/2014/main" id="{D10532D5-EBF3-37E4-15FD-1D6EB10A3434}"/>
              </a:ext>
            </a:extLst>
          </p:cNvPr>
          <p:cNvCxnSpPr>
            <a:cxnSpLocks/>
          </p:cNvCxnSpPr>
          <p:nvPr/>
        </p:nvCxnSpPr>
        <p:spPr>
          <a:xfrm>
            <a:off x="0" y="4998695"/>
            <a:ext cx="1622299" cy="0"/>
          </a:xfrm>
          <a:prstGeom prst="line">
            <a:avLst/>
          </a:prstGeom>
          <a:ln>
            <a:solidFill>
              <a:srgbClr val="00AB7A"/>
            </a:solidFill>
          </a:ln>
        </p:spPr>
        <p:style>
          <a:lnRef idx="2">
            <a:schemeClr val="accent1"/>
          </a:lnRef>
          <a:fillRef idx="0">
            <a:schemeClr val="accent1"/>
          </a:fillRef>
          <a:effectRef idx="1">
            <a:schemeClr val="accent1"/>
          </a:effectRef>
          <a:fontRef idx="minor">
            <a:schemeClr val="tx1"/>
          </a:fontRef>
        </p:style>
      </p:cxnSp>
      <p:graphicFrame>
        <p:nvGraphicFramePr>
          <p:cNvPr id="6" name="图示 5">
            <a:extLst>
              <a:ext uri="{FF2B5EF4-FFF2-40B4-BE49-F238E27FC236}">
                <a16:creationId xmlns:a16="http://schemas.microsoft.com/office/drawing/2014/main" id="{CE93E1C5-5199-8C94-8404-01BAB01FFEB5}"/>
              </a:ext>
            </a:extLst>
          </p:cNvPr>
          <p:cNvGraphicFramePr/>
          <p:nvPr>
            <p:extLst>
              <p:ext uri="{D42A27DB-BD31-4B8C-83A1-F6EECF244321}">
                <p14:modId xmlns:p14="http://schemas.microsoft.com/office/powerpoint/2010/main" val="2812789055"/>
              </p:ext>
            </p:extLst>
          </p:nvPr>
        </p:nvGraphicFramePr>
        <p:xfrm>
          <a:off x="1622299" y="4865974"/>
          <a:ext cx="5479234" cy="231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内容占位符 4"/>
          <p:cNvSpPr txBox="1"/>
          <p:nvPr/>
        </p:nvSpPr>
        <p:spPr>
          <a:xfrm>
            <a:off x="397140" y="541707"/>
            <a:ext cx="3170549" cy="891116"/>
          </a:xfrm>
          <a:prstGeom prst="rect">
            <a:avLst/>
          </a:prstGeom>
        </p:spPr>
        <p:txBody>
          <a:bodyPr vert="horz" lIns="68580" tIns="34290" rIns="68580" bIns="34290" rtlCol="0">
            <a:normAutofit/>
          </a:bodyPr>
          <a:lstStyle>
            <a:lvl1pPr marL="268605" indent="-268605" algn="l" defTabSz="914400" rtl="0" eaLnBrk="1" latinLnBrk="0" hangingPunct="1">
              <a:lnSpc>
                <a:spcPct val="120000"/>
              </a:lnSpc>
              <a:spcBef>
                <a:spcPts val="300"/>
              </a:spcBef>
              <a:spcAft>
                <a:spcPts val="300"/>
              </a:spcAft>
              <a:buFont typeface="Arial" panose="020B0604020202090204" pitchFamily="34" charset="0"/>
              <a:buChar char="•"/>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1pPr>
            <a:lvl2pPr marL="538480" indent="-269875" algn="l" defTabSz="914400" rtl="0" eaLnBrk="1" latinLnBrk="0" hangingPunct="1">
              <a:lnSpc>
                <a:spcPct val="120000"/>
              </a:lnSpc>
              <a:spcBef>
                <a:spcPts val="300"/>
              </a:spcBef>
              <a:spcAft>
                <a:spcPts val="300"/>
              </a:spcAft>
              <a:buFont typeface="Arial Unicode MS" panose="020B0604020202020204" pitchFamily="34" charset="-122"/>
              <a:buChar char="−"/>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2pPr>
            <a:lvl3pPr marL="806450" indent="-268605" algn="l" defTabSz="914400" rtl="0" eaLnBrk="1" latinLnBrk="0" hangingPunct="1">
              <a:lnSpc>
                <a:spcPct val="120000"/>
              </a:lnSpc>
              <a:spcBef>
                <a:spcPts val="300"/>
              </a:spcBef>
              <a:spcAft>
                <a:spcPts val="300"/>
              </a:spcAft>
              <a:buFont typeface="Wingdings" panose="05000000000000000000" pitchFamily="2" charset="2"/>
              <a:buChar char="ü"/>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3pPr>
            <a:lvl4pPr marL="901700" indent="0" algn="l" defTabSz="914400" rtl="0" eaLnBrk="1" latinLnBrk="0" hangingPunct="1">
              <a:lnSpc>
                <a:spcPct val="90000"/>
              </a:lnSpc>
              <a:spcBef>
                <a:spcPts val="500"/>
              </a:spcBef>
              <a:buFont typeface="Arial" panose="020B0604020202090204" pitchFamily="34" charset="0"/>
              <a:buNone/>
              <a:defRPr lang="zh-CN" altLang="en-US" sz="16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lnSpc>
                <a:spcPct val="90000"/>
              </a:lnSpc>
              <a:spcBef>
                <a:spcPts val="500"/>
              </a:spcBef>
              <a:buFont typeface="Arial" panose="020B0604020202090204" pitchFamily="34" charset="0"/>
              <a:buChar char="•"/>
              <a:defRPr lang="zh-CN" altLang="en-US" sz="16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sz="1200" b="1" dirty="0">
                <a:latin typeface="+mn-lt"/>
                <a:ea typeface="+mn-ea"/>
                <a:cs typeface="+mn-ea"/>
                <a:sym typeface="+mn-lt"/>
              </a:rPr>
              <a:t>日常安全任务、重保项目管理</a:t>
            </a:r>
          </a:p>
          <a:p>
            <a:r>
              <a:rPr lang="zh-CN" altLang="en-US" sz="1200" b="1" dirty="0">
                <a:latin typeface="+mn-lt"/>
                <a:ea typeface="+mn-ea"/>
                <a:cs typeface="+mn-ea"/>
                <a:sym typeface="+mn-lt"/>
              </a:rPr>
              <a:t>过程监管，宏观把握</a:t>
            </a:r>
            <a:endParaRPr lang="en-US" altLang="zh-CN" sz="1200" b="1" dirty="0">
              <a:latin typeface="+mn-lt"/>
              <a:ea typeface="+mn-ea"/>
              <a:cs typeface="+mn-ea"/>
              <a:sym typeface="+mn-lt"/>
            </a:endParaRPr>
          </a:p>
        </p:txBody>
      </p:sp>
      <p:sp>
        <p:nvSpPr>
          <p:cNvPr id="8" name="内容占位符 1"/>
          <p:cNvSpPr txBox="1"/>
          <p:nvPr/>
        </p:nvSpPr>
        <p:spPr>
          <a:xfrm>
            <a:off x="4062265" y="541707"/>
            <a:ext cx="2507966" cy="621998"/>
          </a:xfrm>
          <a:prstGeom prst="rect">
            <a:avLst/>
          </a:prstGeom>
        </p:spPr>
        <p:txBody>
          <a:bodyPr vert="horz" lIns="68580" tIns="34290" rIns="68580" bIns="34290" rtlCol="0">
            <a:normAutofit/>
          </a:bodyPr>
          <a:lstStyle>
            <a:lvl1pPr marL="268605" indent="-268605" algn="l" defTabSz="914400" rtl="0" eaLnBrk="1" latinLnBrk="0" hangingPunct="1">
              <a:lnSpc>
                <a:spcPct val="120000"/>
              </a:lnSpc>
              <a:spcBef>
                <a:spcPts val="300"/>
              </a:spcBef>
              <a:spcAft>
                <a:spcPts val="300"/>
              </a:spcAft>
              <a:buFont typeface="Arial" panose="020B0604020202090204" pitchFamily="34" charset="0"/>
              <a:buChar char="•"/>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1pPr>
            <a:lvl2pPr marL="538480" indent="-269875" algn="l" defTabSz="914400" rtl="0" eaLnBrk="1" latinLnBrk="0" hangingPunct="1">
              <a:lnSpc>
                <a:spcPct val="120000"/>
              </a:lnSpc>
              <a:spcBef>
                <a:spcPts val="300"/>
              </a:spcBef>
              <a:spcAft>
                <a:spcPts val="300"/>
              </a:spcAft>
              <a:buFont typeface="Arial Unicode MS" panose="020B0604020202020204" pitchFamily="34" charset="-122"/>
              <a:buChar char="−"/>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2pPr>
            <a:lvl3pPr marL="806450" indent="-268605" algn="l" defTabSz="914400" rtl="0" eaLnBrk="1" latinLnBrk="0" hangingPunct="1">
              <a:lnSpc>
                <a:spcPct val="120000"/>
              </a:lnSpc>
              <a:spcBef>
                <a:spcPts val="300"/>
              </a:spcBef>
              <a:spcAft>
                <a:spcPts val="300"/>
              </a:spcAft>
              <a:buFont typeface="Wingdings" panose="05000000000000000000" pitchFamily="2" charset="2"/>
              <a:buChar char="ü"/>
              <a:defRPr lang="zh-CN" altLang="en-US" sz="16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3pPr>
            <a:lvl4pPr marL="901700" indent="0" algn="l" defTabSz="914400" rtl="0" eaLnBrk="1" latinLnBrk="0" hangingPunct="1">
              <a:lnSpc>
                <a:spcPct val="90000"/>
              </a:lnSpc>
              <a:spcBef>
                <a:spcPts val="500"/>
              </a:spcBef>
              <a:buFont typeface="Arial" panose="020B0604020202090204" pitchFamily="34" charset="0"/>
              <a:buNone/>
              <a:defRPr lang="zh-CN" altLang="en-US" sz="16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lnSpc>
                <a:spcPct val="90000"/>
              </a:lnSpc>
              <a:spcBef>
                <a:spcPts val="500"/>
              </a:spcBef>
              <a:buFont typeface="Arial" panose="020B0604020202090204" pitchFamily="34" charset="0"/>
              <a:buChar char="•"/>
              <a:defRPr lang="zh-CN" altLang="en-US" sz="16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sz="1200" b="1" dirty="0">
                <a:latin typeface="+mn-lt"/>
                <a:ea typeface="+mn-ea"/>
                <a:cs typeface="+mn-ea"/>
                <a:sym typeface="+mn-lt"/>
              </a:rPr>
              <a:t>任务分解，责任到人</a:t>
            </a:r>
          </a:p>
          <a:p>
            <a:r>
              <a:rPr lang="zh-CN" altLang="en-US" sz="1200" b="1" dirty="0">
                <a:latin typeface="+mn-lt"/>
                <a:ea typeface="+mn-ea"/>
                <a:cs typeface="+mn-ea"/>
                <a:sym typeface="+mn-lt"/>
              </a:rPr>
              <a:t>协同合作，及时反馈</a:t>
            </a:r>
          </a:p>
        </p:txBody>
      </p:sp>
      <p:sp>
        <p:nvSpPr>
          <p:cNvPr id="9" name="文本框 8"/>
          <p:cNvSpPr txBox="1"/>
          <p:nvPr/>
        </p:nvSpPr>
        <p:spPr>
          <a:xfrm>
            <a:off x="6621447" y="1235708"/>
            <a:ext cx="2198870" cy="3482289"/>
          </a:xfrm>
          <a:prstGeom prst="rect">
            <a:avLst/>
          </a:prstGeom>
          <a:noFill/>
          <a:ln>
            <a:solidFill>
              <a:schemeClr val="tx1"/>
            </a:solidFill>
          </a:ln>
        </p:spPr>
        <p:txBody>
          <a:bodyPr wrap="square">
            <a:noAutofit/>
          </a:bodyPr>
          <a:lstStyle>
            <a:defPPr>
              <a:defRPr lang="en-US"/>
            </a:defPPr>
            <a:lvl1pPr marL="285750" indent="-285750">
              <a:lnSpc>
                <a:spcPct val="150000"/>
              </a:lnSpc>
              <a:buFont typeface="Arial" panose="020B0604020202090204" pitchFamily="34" charset="0"/>
              <a:buChar char="•"/>
              <a:defRPr kumimoji="1" sz="1400">
                <a:solidFill>
                  <a:srgbClr val="FFFFFF"/>
                </a:solidFill>
                <a:latin typeface="Microsoft YaHei Light" panose="020B0703020204020201" charset="-122"/>
                <a:ea typeface="Microsoft YaHei Light" panose="020B0703020204020201" charset="-122"/>
              </a:defRPr>
            </a:lvl1pPr>
          </a:lstStyle>
          <a:p>
            <a:pPr algn="just">
              <a:lnSpc>
                <a:spcPct val="200000"/>
              </a:lnSpc>
              <a:buFont typeface="Arial" panose="020B0604020202090204" pitchFamily="34" charset="0"/>
              <a:buChar char="•"/>
            </a:pPr>
            <a:r>
              <a:rPr lang="zh-CN" altLang="zh-CN" sz="1200" dirty="0" smtClean="0">
                <a:solidFill>
                  <a:schemeClr val="tx1"/>
                </a:solidFill>
                <a:latin typeface="+mn-lt"/>
                <a:ea typeface="+mn-ea"/>
                <a:cs typeface="+mn-ea"/>
                <a:sym typeface="+mn-lt"/>
              </a:rPr>
              <a:t>为</a:t>
            </a:r>
            <a:r>
              <a:rPr lang="zh-CN" altLang="zh-CN" sz="1200" dirty="0">
                <a:solidFill>
                  <a:schemeClr val="tx1"/>
                </a:solidFill>
                <a:latin typeface="+mn-lt"/>
                <a:ea typeface="+mn-ea"/>
                <a:cs typeface="+mn-ea"/>
                <a:sym typeface="+mn-lt"/>
              </a:rPr>
              <a:t>安全团队提供安全任务的</a:t>
            </a:r>
            <a:r>
              <a:rPr lang="zh-CN" altLang="zh-CN" sz="1200" b="1" dirty="0">
                <a:solidFill>
                  <a:schemeClr val="tx1"/>
                </a:solidFill>
                <a:latin typeface="+mn-lt"/>
                <a:ea typeface="+mn-ea"/>
                <a:cs typeface="+mn-ea"/>
                <a:sym typeface="+mn-lt"/>
              </a:rPr>
              <a:t>规划</a:t>
            </a:r>
            <a:r>
              <a:rPr lang="zh-CN" altLang="zh-CN" sz="1200" dirty="0">
                <a:solidFill>
                  <a:schemeClr val="tx1"/>
                </a:solidFill>
                <a:latin typeface="+mn-lt"/>
                <a:ea typeface="+mn-ea"/>
                <a:cs typeface="+mn-ea"/>
                <a:sym typeface="+mn-lt"/>
              </a:rPr>
              <a:t>、</a:t>
            </a:r>
            <a:r>
              <a:rPr lang="zh-CN" altLang="zh-CN" sz="1200" b="1" dirty="0">
                <a:solidFill>
                  <a:schemeClr val="tx1"/>
                </a:solidFill>
                <a:latin typeface="+mn-lt"/>
                <a:ea typeface="+mn-ea"/>
                <a:cs typeface="+mn-ea"/>
                <a:sym typeface="+mn-lt"/>
              </a:rPr>
              <a:t>分解</a:t>
            </a:r>
            <a:r>
              <a:rPr lang="zh-CN" altLang="zh-CN" sz="1200" dirty="0">
                <a:solidFill>
                  <a:schemeClr val="tx1"/>
                </a:solidFill>
                <a:latin typeface="+mn-lt"/>
                <a:ea typeface="+mn-ea"/>
                <a:cs typeface="+mn-ea"/>
                <a:sym typeface="+mn-lt"/>
              </a:rPr>
              <a:t>、</a:t>
            </a:r>
            <a:r>
              <a:rPr lang="zh-CN" altLang="zh-CN" sz="1200" b="1" dirty="0">
                <a:solidFill>
                  <a:schemeClr val="tx1"/>
                </a:solidFill>
                <a:latin typeface="+mn-lt"/>
                <a:ea typeface="+mn-ea"/>
                <a:cs typeface="+mn-ea"/>
                <a:sym typeface="+mn-lt"/>
              </a:rPr>
              <a:t>分配</a:t>
            </a:r>
            <a:r>
              <a:rPr lang="zh-CN" altLang="zh-CN" sz="1200" dirty="0">
                <a:solidFill>
                  <a:schemeClr val="tx1"/>
                </a:solidFill>
                <a:latin typeface="+mn-lt"/>
                <a:ea typeface="+mn-ea"/>
                <a:cs typeface="+mn-ea"/>
                <a:sym typeface="+mn-lt"/>
              </a:rPr>
              <a:t>和</a:t>
            </a:r>
            <a:r>
              <a:rPr lang="zh-CN" altLang="zh-CN" sz="1200" b="1" dirty="0">
                <a:solidFill>
                  <a:schemeClr val="tx1"/>
                </a:solidFill>
                <a:latin typeface="+mn-lt"/>
                <a:ea typeface="+mn-ea"/>
                <a:cs typeface="+mn-ea"/>
                <a:sym typeface="+mn-lt"/>
              </a:rPr>
              <a:t>跟踪调度</a:t>
            </a:r>
            <a:r>
              <a:rPr lang="zh-CN" altLang="zh-CN" sz="1200" dirty="0">
                <a:solidFill>
                  <a:schemeClr val="tx1"/>
                </a:solidFill>
                <a:latin typeface="+mn-lt"/>
                <a:ea typeface="+mn-ea"/>
                <a:cs typeface="+mn-ea"/>
                <a:sym typeface="+mn-lt"/>
              </a:rPr>
              <a:t>功能。</a:t>
            </a:r>
            <a:endParaRPr lang="en-US" altLang="zh-CN" sz="1200" dirty="0">
              <a:solidFill>
                <a:schemeClr val="tx1"/>
              </a:solidFill>
              <a:latin typeface="+mn-lt"/>
              <a:ea typeface="+mn-ea"/>
              <a:cs typeface="+mn-ea"/>
              <a:sym typeface="+mn-lt"/>
            </a:endParaRPr>
          </a:p>
          <a:p>
            <a:pPr algn="just">
              <a:lnSpc>
                <a:spcPct val="200000"/>
              </a:lnSpc>
              <a:buFont typeface="Arial" panose="020B0604020202090204" pitchFamily="34" charset="0"/>
              <a:buChar char="•"/>
            </a:pPr>
            <a:r>
              <a:rPr lang="zh-CN" altLang="zh-CN" sz="1200" dirty="0">
                <a:solidFill>
                  <a:schemeClr val="tx1"/>
                </a:solidFill>
                <a:latin typeface="+mn-lt"/>
                <a:ea typeface="+mn-ea"/>
                <a:cs typeface="+mn-ea"/>
                <a:sym typeface="+mn-lt"/>
              </a:rPr>
              <a:t>在任务内可对具体任务进行任务信息</a:t>
            </a:r>
            <a:r>
              <a:rPr lang="zh-CN" altLang="zh-CN" sz="1200" b="1" dirty="0">
                <a:solidFill>
                  <a:schemeClr val="tx1"/>
                </a:solidFill>
                <a:latin typeface="+mn-lt"/>
                <a:ea typeface="+mn-ea"/>
                <a:cs typeface="+mn-ea"/>
                <a:sym typeface="+mn-lt"/>
              </a:rPr>
              <a:t>交互</a:t>
            </a:r>
            <a:r>
              <a:rPr lang="zh-CN" altLang="zh-CN" sz="1200" dirty="0">
                <a:solidFill>
                  <a:schemeClr val="tx1"/>
                </a:solidFill>
                <a:latin typeface="+mn-lt"/>
                <a:ea typeface="+mn-ea"/>
                <a:cs typeface="+mn-ea"/>
                <a:sym typeface="+mn-lt"/>
              </a:rPr>
              <a:t>和</a:t>
            </a:r>
            <a:r>
              <a:rPr lang="zh-CN" altLang="zh-CN" sz="1200" b="1" dirty="0">
                <a:solidFill>
                  <a:schemeClr val="tx1"/>
                </a:solidFill>
                <a:latin typeface="+mn-lt"/>
                <a:ea typeface="+mn-ea"/>
                <a:cs typeface="+mn-ea"/>
                <a:sym typeface="+mn-lt"/>
              </a:rPr>
              <a:t>催办</a:t>
            </a:r>
            <a:r>
              <a:rPr lang="zh-CN" altLang="zh-CN" sz="1200" dirty="0">
                <a:solidFill>
                  <a:schemeClr val="tx1"/>
                </a:solidFill>
                <a:latin typeface="+mn-lt"/>
                <a:ea typeface="+mn-ea"/>
                <a:cs typeface="+mn-ea"/>
                <a:sym typeface="+mn-lt"/>
              </a:rPr>
              <a:t>，方便相关人员</a:t>
            </a:r>
            <a:r>
              <a:rPr lang="zh-CN" altLang="zh-CN" sz="1200" b="1" dirty="0">
                <a:solidFill>
                  <a:schemeClr val="tx1"/>
                </a:solidFill>
                <a:latin typeface="+mn-lt"/>
                <a:ea typeface="+mn-ea"/>
                <a:cs typeface="+mn-ea"/>
                <a:sym typeface="+mn-lt"/>
              </a:rPr>
              <a:t>理解</a:t>
            </a:r>
            <a:r>
              <a:rPr lang="zh-CN" altLang="zh-CN" sz="1200" dirty="0">
                <a:solidFill>
                  <a:schemeClr val="tx1"/>
                </a:solidFill>
                <a:latin typeface="+mn-lt"/>
                <a:ea typeface="+mn-ea"/>
                <a:cs typeface="+mn-ea"/>
                <a:sym typeface="+mn-lt"/>
              </a:rPr>
              <a:t>和</a:t>
            </a:r>
            <a:r>
              <a:rPr lang="zh-CN" altLang="zh-CN" sz="1200" b="1" dirty="0">
                <a:solidFill>
                  <a:schemeClr val="tx1"/>
                </a:solidFill>
                <a:latin typeface="+mn-lt"/>
                <a:ea typeface="+mn-ea"/>
                <a:cs typeface="+mn-ea"/>
                <a:sym typeface="+mn-lt"/>
              </a:rPr>
              <a:t>执行任务</a:t>
            </a:r>
            <a:r>
              <a:rPr lang="zh-CN" altLang="en-US" sz="1200" dirty="0">
                <a:solidFill>
                  <a:schemeClr val="tx1"/>
                </a:solidFill>
                <a:latin typeface="+mn-lt"/>
                <a:ea typeface="+mn-ea"/>
                <a:cs typeface="+mn-ea"/>
                <a:sym typeface="+mn-lt"/>
              </a:rPr>
              <a:t>。</a:t>
            </a:r>
            <a:endParaRPr lang="zh-CN" altLang="en-GB" sz="1200" dirty="0">
              <a:solidFill>
                <a:schemeClr val="tx1"/>
              </a:solidFill>
              <a:latin typeface="+mn-lt"/>
              <a:ea typeface="+mn-ea"/>
              <a:cs typeface="+mn-ea"/>
              <a:sym typeface="+mn-lt"/>
            </a:endParaRPr>
          </a:p>
        </p:txBody>
      </p:sp>
      <p:pic>
        <p:nvPicPr>
          <p:cNvPr id="10" name="图片 9"/>
          <p:cNvPicPr>
            <a:picLocks noChangeAspect="1"/>
          </p:cNvPicPr>
          <p:nvPr/>
        </p:nvPicPr>
        <p:blipFill>
          <a:blip r:embed="rId7"/>
          <a:stretch>
            <a:fillRect/>
          </a:stretch>
        </p:blipFill>
        <p:spPr>
          <a:xfrm>
            <a:off x="359934" y="1228024"/>
            <a:ext cx="6098681" cy="2232982"/>
          </a:xfrm>
          <a:prstGeom prst="rect">
            <a:avLst/>
          </a:prstGeom>
          <a:ln>
            <a:solidFill>
              <a:srgbClr val="00AB7A"/>
            </a:solidFill>
          </a:ln>
        </p:spPr>
      </p:pic>
      <p:pic>
        <p:nvPicPr>
          <p:cNvPr id="11" name="图片 10"/>
          <p:cNvPicPr>
            <a:picLocks noChangeAspect="1"/>
          </p:cNvPicPr>
          <p:nvPr/>
        </p:nvPicPr>
        <p:blipFill>
          <a:blip r:embed="rId8"/>
          <a:stretch>
            <a:fillRect/>
          </a:stretch>
        </p:blipFill>
        <p:spPr>
          <a:xfrm>
            <a:off x="359934" y="3522734"/>
            <a:ext cx="6098681" cy="1269506"/>
          </a:xfrm>
          <a:prstGeom prst="rect">
            <a:avLst/>
          </a:prstGeom>
          <a:ln>
            <a:solidFill>
              <a:srgbClr val="00AB7A"/>
            </a:solidFill>
          </a:ln>
        </p:spPr>
      </p:pic>
    </p:spTree>
    <p:extLst>
      <p:ext uri="{BB962C8B-B14F-4D97-AF65-F5344CB8AC3E}">
        <p14:creationId xmlns:p14="http://schemas.microsoft.com/office/powerpoint/2010/main" val="290980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p:cNvSpPr txBox="1">
            <a:spLocks/>
          </p:cNvSpPr>
          <p:nvPr/>
        </p:nvSpPr>
        <p:spPr>
          <a:xfrm>
            <a:off x="238992" y="101826"/>
            <a:ext cx="7886700" cy="324678"/>
          </a:xfrm>
          <a:prstGeom prst="rect">
            <a:avLst/>
          </a:prstGeom>
        </p:spPr>
        <p:txBody>
          <a:bodyPr anchor="ctr"/>
          <a:lstStyle>
            <a:lvl1pPr algn="l" defTabSz="457200" rtl="0" eaLnBrk="1" latinLnBrk="0" hangingPunct="1">
              <a:spcBef>
                <a:spcPct val="0"/>
              </a:spcBef>
              <a:buNone/>
              <a:defRPr sz="1800" b="1" kern="1200">
                <a:solidFill>
                  <a:schemeClr val="bg1"/>
                </a:solidFill>
                <a:latin typeface="微软雅黑" panose="020B0503020204020204" pitchFamily="34" charset="-122"/>
                <a:ea typeface="微软雅黑" panose="020B0503020204020204" pitchFamily="34" charset="-122"/>
                <a:cs typeface="+mj-cs"/>
              </a:defRPr>
            </a:lvl1pPr>
          </a:lstStyle>
          <a:p>
            <a:r>
              <a:rPr lang="en-US" altLang="zh-CN" dirty="0" smtClean="0">
                <a:cs typeface="+mn-ea"/>
                <a:sym typeface="+mn-lt"/>
              </a:rPr>
              <a:t>MDR</a:t>
            </a:r>
            <a:r>
              <a:rPr lang="zh-CN" altLang="en-US" dirty="0" smtClean="0">
                <a:cs typeface="+mn-ea"/>
                <a:sym typeface="+mn-lt"/>
              </a:rPr>
              <a:t>安全托管（双子星）</a:t>
            </a:r>
            <a:endParaRPr lang="zh-CN" altLang="en-US" dirty="0"/>
          </a:p>
        </p:txBody>
      </p:sp>
      <p:grpSp>
        <p:nvGrpSpPr>
          <p:cNvPr id="30" name="组合 29"/>
          <p:cNvGrpSpPr/>
          <p:nvPr/>
        </p:nvGrpSpPr>
        <p:grpSpPr>
          <a:xfrm>
            <a:off x="127928" y="1327107"/>
            <a:ext cx="8888277" cy="3816393"/>
            <a:chOff x="127928" y="1327107"/>
            <a:chExt cx="8888277" cy="3816393"/>
          </a:xfrm>
        </p:grpSpPr>
        <p:sp>
          <p:nvSpPr>
            <p:cNvPr id="31" name="圆角矩形 30"/>
            <p:cNvSpPr/>
            <p:nvPr/>
          </p:nvSpPr>
          <p:spPr>
            <a:xfrm>
              <a:off x="127928" y="1327107"/>
              <a:ext cx="8888277" cy="3816393"/>
            </a:xfrm>
            <a:prstGeom prst="roundRect">
              <a:avLst>
                <a:gd name="adj" fmla="val 7305"/>
              </a:avLst>
            </a:prstGeom>
            <a:gradFill>
              <a:gsLst>
                <a:gs pos="0">
                  <a:schemeClr val="bg1"/>
                </a:gs>
                <a:gs pos="100000">
                  <a:srgbClr val="FBFAFF"/>
                </a:gs>
              </a:gsLst>
              <a:lin ang="18600000" scaled="0"/>
            </a:gradFill>
            <a:ln w="12700">
              <a:noFill/>
            </a:ln>
            <a:effectLst>
              <a:outerShdw blurRad="330200" dist="114300" dir="16200000" sx="98000" sy="98000"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grpSp>
          <p:nvGrpSpPr>
            <p:cNvPr id="32" name="组合 31"/>
            <p:cNvGrpSpPr/>
            <p:nvPr/>
          </p:nvGrpSpPr>
          <p:grpSpPr>
            <a:xfrm>
              <a:off x="363436" y="1542559"/>
              <a:ext cx="8417129" cy="3451522"/>
              <a:chOff x="461902" y="1598612"/>
              <a:chExt cx="8417129" cy="3451522"/>
            </a:xfrm>
          </p:grpSpPr>
          <p:sp>
            <p:nvSpPr>
              <p:cNvPr id="33" name="圆角矩形 32"/>
              <p:cNvSpPr/>
              <p:nvPr/>
            </p:nvSpPr>
            <p:spPr>
              <a:xfrm>
                <a:off x="637380" y="1958715"/>
                <a:ext cx="4984183" cy="334552"/>
              </a:xfrm>
              <a:prstGeom prst="roundRect">
                <a:avLst/>
              </a:pr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200" b="1" dirty="0" smtClean="0">
                    <a:solidFill>
                      <a:prstClr val="white"/>
                    </a:solidFill>
                    <a:latin typeface="微软雅黑" panose="020B0503020204020204" pitchFamily="34" charset="-122"/>
                    <a:ea typeface="微软雅黑" panose="020B0503020204020204" pitchFamily="34" charset="-122"/>
                    <a:cs typeface="+mn-ea"/>
                    <a:sym typeface="+mn-lt"/>
                  </a:rPr>
                  <a:t>上级安全运营中心（本脑）</a:t>
                </a:r>
                <a:endParaRPr lang="en-US" altLang="zh-CN" sz="1200" b="1" dirty="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34" name="组合 33"/>
              <p:cNvGrpSpPr/>
              <p:nvPr/>
            </p:nvGrpSpPr>
            <p:grpSpPr>
              <a:xfrm flipH="1">
                <a:off x="3129464" y="2336653"/>
                <a:ext cx="158225" cy="840174"/>
                <a:chOff x="4352670" y="1659267"/>
                <a:chExt cx="203848" cy="1079426"/>
              </a:xfrm>
            </p:grpSpPr>
            <p:cxnSp>
              <p:nvCxnSpPr>
                <p:cNvPr id="66" name="肘形连接符 92"/>
                <p:cNvCxnSpPr/>
                <p:nvPr/>
              </p:nvCxnSpPr>
              <p:spPr>
                <a:xfrm flipH="1" flipV="1">
                  <a:off x="4352670" y="1659267"/>
                  <a:ext cx="10" cy="107671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肘形连接符 93"/>
                <p:cNvCxnSpPr>
                  <a:stCxn id="33" idx="2"/>
                </p:cNvCxnSpPr>
                <p:nvPr/>
              </p:nvCxnSpPr>
              <p:spPr>
                <a:xfrm>
                  <a:off x="4556508" y="1661983"/>
                  <a:ext cx="10" cy="1076710"/>
                </a:xfrm>
                <a:prstGeom prst="straightConnector1">
                  <a:avLst/>
                </a:prstGeom>
                <a:ln>
                  <a:solidFill>
                    <a:srgbClr val="00AB7A"/>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95922" y="2580236"/>
                <a:ext cx="1370619" cy="338554"/>
              </a:xfrm>
              <a:prstGeom prst="rect">
                <a:avLst/>
              </a:prstGeom>
              <a:noFill/>
            </p:spPr>
            <p:txBody>
              <a:bodyPr wrap="square" rtlCol="0">
                <a:spAutoFit/>
              </a:bodyPr>
              <a:lstStyle/>
              <a:p>
                <a:pPr algn="ctr"/>
                <a:r>
                  <a:rPr lang="zh-CN" altLang="en-US" sz="800" dirty="0">
                    <a:solidFill>
                      <a:srgbClr val="00AB7A"/>
                    </a:solidFill>
                    <a:latin typeface="+mj-ea"/>
                    <a:ea typeface="+mj-ea"/>
                  </a:rPr>
                  <a:t>研判分析、溯源取证、响应处置、规则运营</a:t>
                </a:r>
                <a:r>
                  <a:rPr lang="en-US" altLang="zh-CN" sz="800" dirty="0">
                    <a:solidFill>
                      <a:srgbClr val="00AB7A"/>
                    </a:solidFill>
                    <a:latin typeface="+mj-ea"/>
                    <a:ea typeface="+mj-ea"/>
                  </a:rPr>
                  <a:t>……</a:t>
                </a:r>
                <a:endParaRPr lang="zh-CN" altLang="en-US" sz="800" dirty="0">
                  <a:solidFill>
                    <a:srgbClr val="00AB7A"/>
                  </a:solidFill>
                  <a:latin typeface="+mj-ea"/>
                  <a:ea typeface="+mj-ea"/>
                </a:endParaRPr>
              </a:p>
            </p:txBody>
          </p:sp>
          <p:sp>
            <p:nvSpPr>
              <p:cNvPr id="36" name="任意多边形: 形状 75"/>
              <p:cNvSpPr/>
              <p:nvPr/>
            </p:nvSpPr>
            <p:spPr>
              <a:xfrm>
                <a:off x="5334456" y="3467903"/>
                <a:ext cx="1322462" cy="216447"/>
              </a:xfrm>
              <a:custGeom>
                <a:avLst/>
                <a:gdLst>
                  <a:gd name="connsiteX0" fmla="*/ 0 w 1106424"/>
                  <a:gd name="connsiteY0" fmla="*/ 0 h 411480"/>
                  <a:gd name="connsiteX1" fmla="*/ 237744 w 1106424"/>
                  <a:gd name="connsiteY1" fmla="*/ 411480 h 411480"/>
                  <a:gd name="connsiteX2" fmla="*/ 1106424 w 1106424"/>
                  <a:gd name="connsiteY2" fmla="*/ 402336 h 411480"/>
                </a:gdLst>
                <a:ahLst/>
                <a:cxnLst>
                  <a:cxn ang="0">
                    <a:pos x="connsiteX0" y="connsiteY0"/>
                  </a:cxn>
                  <a:cxn ang="0">
                    <a:pos x="connsiteX1" y="connsiteY1"/>
                  </a:cxn>
                  <a:cxn ang="0">
                    <a:pos x="connsiteX2" y="connsiteY2"/>
                  </a:cxn>
                </a:cxnLst>
                <a:rect l="l" t="t" r="r" b="b"/>
                <a:pathLst>
                  <a:path w="1106424" h="411480">
                    <a:moveTo>
                      <a:pt x="0" y="0"/>
                    </a:moveTo>
                    <a:lnTo>
                      <a:pt x="237744" y="411480"/>
                    </a:lnTo>
                    <a:lnTo>
                      <a:pt x="1106424" y="402336"/>
                    </a:lnTo>
                  </a:path>
                </a:pathLst>
              </a:custGeom>
              <a:noFill/>
              <a:ln>
                <a:solidFill>
                  <a:srgbClr val="0070C0"/>
                </a:solidFill>
                <a:prstDash val="dash"/>
                <a:headEnd type="oval" w="lg" len="lg"/>
              </a:ln>
              <a:effectLst>
                <a:outerShdw blurRad="12700" dist="50800" dir="4200000" algn="tl"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73"/>
              <p:cNvSpPr/>
              <p:nvPr/>
            </p:nvSpPr>
            <p:spPr>
              <a:xfrm>
                <a:off x="3859811" y="1757336"/>
                <a:ext cx="2597521" cy="185681"/>
              </a:xfrm>
              <a:custGeom>
                <a:avLst/>
                <a:gdLst>
                  <a:gd name="connsiteX0" fmla="*/ 0 w 3072384"/>
                  <a:gd name="connsiteY0" fmla="*/ 246888 h 246888"/>
                  <a:gd name="connsiteX1" fmla="*/ 576072 w 3072384"/>
                  <a:gd name="connsiteY1" fmla="*/ 0 h 246888"/>
                  <a:gd name="connsiteX2" fmla="*/ 3072384 w 3072384"/>
                  <a:gd name="connsiteY2" fmla="*/ 0 h 246888"/>
                </a:gdLst>
                <a:ahLst/>
                <a:cxnLst>
                  <a:cxn ang="0">
                    <a:pos x="connsiteX0" y="connsiteY0"/>
                  </a:cxn>
                  <a:cxn ang="0">
                    <a:pos x="connsiteX1" y="connsiteY1"/>
                  </a:cxn>
                  <a:cxn ang="0">
                    <a:pos x="connsiteX2" y="connsiteY2"/>
                  </a:cxn>
                </a:cxnLst>
                <a:rect l="l" t="t" r="r" b="b"/>
                <a:pathLst>
                  <a:path w="3072384" h="246888">
                    <a:moveTo>
                      <a:pt x="0" y="246888"/>
                    </a:moveTo>
                    <a:lnTo>
                      <a:pt x="576072" y="0"/>
                    </a:lnTo>
                    <a:lnTo>
                      <a:pt x="3072384" y="0"/>
                    </a:lnTo>
                  </a:path>
                </a:pathLst>
              </a:custGeom>
              <a:noFill/>
              <a:ln>
                <a:solidFill>
                  <a:srgbClr val="00AB7A"/>
                </a:solidFill>
                <a:prstDash val="dash"/>
                <a:headEnd type="oval" w="lg" len="lg"/>
              </a:ln>
              <a:effectLst>
                <a:outerShdw blurRad="12700" dist="50800" dir="4200000" algn="tl"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6656918" y="3807380"/>
                <a:ext cx="2222113" cy="1235767"/>
              </a:xfrm>
              <a:prstGeom prst="rect">
                <a:avLst/>
              </a:prstGeom>
              <a:solidFill>
                <a:srgbClr val="0070C0"/>
              </a:solidFill>
              <a:ln>
                <a:noFill/>
              </a:ln>
            </p:spPr>
            <p:txBody>
              <a:bodyPr wrap="square" rtlCol="0">
                <a:noAutofit/>
              </a:bodyPr>
              <a:lstStyle>
                <a:defPPr>
                  <a:defRPr lang="zh-CN"/>
                </a:defPPr>
                <a:lvl1pPr marL="171450" indent="-171450" defTabSz="685800">
                  <a:lnSpc>
                    <a:spcPct val="120000"/>
                  </a:lnSpc>
                  <a:spcAft>
                    <a:spcPts val="500"/>
                  </a:spcAft>
                  <a:buFont typeface="Wingdings" panose="05000000000000000000" pitchFamily="2" charset="2"/>
                  <a:buChar char="p"/>
                  <a:defRPr kumimoji="1" sz="900">
                    <a:solidFill>
                      <a:prstClr val="white"/>
                    </a:solidFill>
                    <a:latin typeface="微软雅黑" panose="020B0503020204020204" pitchFamily="34" charset="-122"/>
                    <a:ea typeface="微软雅黑" panose="020B0503020204020204" pitchFamily="34" charset="-122"/>
                  </a:defRPr>
                </a:lvl1pPr>
              </a:lstStyle>
              <a:p>
                <a:pPr>
                  <a:lnSpc>
                    <a:spcPct val="100000"/>
                  </a:lnSpc>
                </a:pPr>
                <a:r>
                  <a:rPr lang="zh-CN" altLang="en-US" dirty="0"/>
                  <a:t>开展常态化威胁监测；</a:t>
                </a:r>
                <a:endParaRPr lang="en-US" altLang="zh-CN" dirty="0"/>
              </a:p>
              <a:p>
                <a:pPr>
                  <a:lnSpc>
                    <a:spcPct val="100000"/>
                  </a:lnSpc>
                </a:pPr>
                <a:r>
                  <a:rPr lang="zh-CN" altLang="en-US" dirty="0"/>
                  <a:t>常规威胁</a:t>
                </a:r>
                <a:r>
                  <a:rPr lang="en-US" altLang="zh-CN" dirty="0"/>
                  <a:t>/</a:t>
                </a:r>
                <a:r>
                  <a:rPr lang="zh-CN" altLang="en-US" dirty="0"/>
                  <a:t>漏洞</a:t>
                </a:r>
                <a:r>
                  <a:rPr lang="en-US" altLang="zh-CN" dirty="0"/>
                  <a:t>/</a:t>
                </a:r>
                <a:r>
                  <a:rPr lang="zh-CN" altLang="en-US" dirty="0"/>
                  <a:t>事件分析研判、响应闭环等；</a:t>
                </a:r>
                <a:endParaRPr lang="en-US" altLang="zh-CN" dirty="0"/>
              </a:p>
              <a:p>
                <a:pPr>
                  <a:lnSpc>
                    <a:spcPct val="100000"/>
                  </a:lnSpc>
                </a:pPr>
                <a:r>
                  <a:rPr lang="zh-CN" altLang="en-US" dirty="0"/>
                  <a:t>本地已有规则运营，契合个性化需求；</a:t>
                </a:r>
                <a:endParaRPr lang="en-US" altLang="zh-CN" dirty="0"/>
              </a:p>
              <a:p>
                <a:pPr>
                  <a:lnSpc>
                    <a:spcPct val="100000"/>
                  </a:lnSpc>
                </a:pPr>
                <a:r>
                  <a:rPr lang="zh-CN" altLang="en-US" dirty="0"/>
                  <a:t>本地运营工作成果梳理；</a:t>
                </a:r>
                <a:endParaRPr lang="en-US" altLang="zh-CN" dirty="0"/>
              </a:p>
              <a:p>
                <a:pPr>
                  <a:lnSpc>
                    <a:spcPct val="100000"/>
                  </a:lnSpc>
                </a:pPr>
                <a:r>
                  <a:rPr lang="en-US" altLang="zh-CN" dirty="0"/>
                  <a:t>……</a:t>
                </a:r>
                <a:endParaRPr lang="zh-CN" altLang="en-US" dirty="0"/>
              </a:p>
            </p:txBody>
          </p:sp>
          <p:sp>
            <p:nvSpPr>
              <p:cNvPr id="39" name="文本框 38"/>
              <p:cNvSpPr txBox="1"/>
              <p:nvPr/>
            </p:nvSpPr>
            <p:spPr>
              <a:xfrm>
                <a:off x="3241638" y="2524486"/>
                <a:ext cx="848443" cy="461665"/>
              </a:xfrm>
              <a:prstGeom prst="rect">
                <a:avLst/>
              </a:prstGeom>
              <a:noFill/>
            </p:spPr>
            <p:txBody>
              <a:bodyPr wrap="square" rtlCol="0">
                <a:spAutoFit/>
              </a:bodyPr>
              <a:lstStyle/>
              <a:p>
                <a:pPr algn="ctr"/>
                <a:r>
                  <a:rPr lang="zh-CN" altLang="en-US" sz="800" dirty="0">
                    <a:solidFill>
                      <a:srgbClr val="0070C0"/>
                    </a:solidFill>
                    <a:latin typeface="+mj-ea"/>
                    <a:ea typeface="+mj-ea"/>
                  </a:rPr>
                  <a:t>高可信通道</a:t>
                </a:r>
                <a:endParaRPr lang="en-US" altLang="zh-CN" sz="800" dirty="0">
                  <a:solidFill>
                    <a:srgbClr val="0070C0"/>
                  </a:solidFill>
                  <a:latin typeface="+mj-ea"/>
                  <a:ea typeface="+mj-ea"/>
                </a:endParaRPr>
              </a:p>
              <a:p>
                <a:pPr algn="ctr"/>
                <a:r>
                  <a:rPr lang="zh-CN" altLang="en-US" sz="800" dirty="0" smtClean="0">
                    <a:solidFill>
                      <a:srgbClr val="0070C0"/>
                    </a:solidFill>
                    <a:latin typeface="+mj-ea"/>
                    <a:ea typeface="+mj-ea"/>
                  </a:rPr>
                  <a:t>上各分支告警统计数据</a:t>
                </a:r>
                <a:endParaRPr lang="zh-CN" altLang="en-US" sz="800" dirty="0">
                  <a:solidFill>
                    <a:srgbClr val="0070C0"/>
                  </a:solidFill>
                  <a:latin typeface="+mj-ea"/>
                  <a:ea typeface="+mj-ea"/>
                </a:endParaRPr>
              </a:p>
            </p:txBody>
          </p:sp>
          <p:sp>
            <p:nvSpPr>
              <p:cNvPr id="40" name="文本框 39"/>
              <p:cNvSpPr txBox="1"/>
              <p:nvPr/>
            </p:nvSpPr>
            <p:spPr>
              <a:xfrm>
                <a:off x="6656918" y="3502510"/>
                <a:ext cx="2222111" cy="265341"/>
              </a:xfrm>
              <a:prstGeom prst="rect">
                <a:avLst/>
              </a:prstGeom>
              <a:solidFill>
                <a:srgbClr val="0070C0"/>
              </a:solidFill>
              <a:ln>
                <a:noFill/>
              </a:ln>
            </p:spPr>
            <p:txBody>
              <a:bodyPr wrap="square" rtlCol="0">
                <a:noAutofit/>
              </a:bodyPr>
              <a:lstStyle>
                <a:defPPr>
                  <a:defRPr lang="zh-CN"/>
                </a:defPPr>
                <a:lvl1pPr algn="ctr">
                  <a:defRPr kumimoji="1" sz="1400">
                    <a:solidFill>
                      <a:schemeClr val="bg1"/>
                    </a:solidFill>
                    <a:latin typeface="微软雅黑" panose="020B0503020204020204" pitchFamily="34" charset="-122"/>
                    <a:ea typeface="微软雅黑" panose="020B0503020204020204" pitchFamily="34" charset="-122"/>
                  </a:defRPr>
                </a:lvl1pPr>
              </a:lstStyle>
              <a:p>
                <a:pPr defTabSz="685800"/>
                <a:r>
                  <a:rPr lang="zh-CN" altLang="en-US" sz="1200" b="1" dirty="0">
                    <a:solidFill>
                      <a:prstClr val="white"/>
                    </a:solidFill>
                  </a:rPr>
                  <a:t>本地安全运营专家</a:t>
                </a:r>
                <a:endParaRPr lang="en-US" altLang="zh-CN" sz="1200" b="1" dirty="0">
                  <a:solidFill>
                    <a:prstClr val="white"/>
                  </a:solidFill>
                </a:endParaRPr>
              </a:p>
            </p:txBody>
          </p:sp>
          <p:grpSp>
            <p:nvGrpSpPr>
              <p:cNvPr id="41" name="组合 40"/>
              <p:cNvGrpSpPr/>
              <p:nvPr/>
            </p:nvGrpSpPr>
            <p:grpSpPr>
              <a:xfrm>
                <a:off x="6656918" y="1598612"/>
                <a:ext cx="2222113" cy="1796775"/>
                <a:chOff x="6656918" y="1470699"/>
                <a:chExt cx="2222113" cy="1796775"/>
              </a:xfrm>
            </p:grpSpPr>
            <p:sp>
              <p:nvSpPr>
                <p:cNvPr id="64" name="文本框 63"/>
                <p:cNvSpPr txBox="1"/>
                <p:nvPr/>
              </p:nvSpPr>
              <p:spPr>
                <a:xfrm>
                  <a:off x="6656918" y="1774756"/>
                  <a:ext cx="2222112" cy="1492718"/>
                </a:xfrm>
                <a:prstGeom prst="rect">
                  <a:avLst/>
                </a:prstGeom>
                <a:solidFill>
                  <a:srgbClr val="00AB7A"/>
                </a:solidFill>
                <a:ln>
                  <a:noFill/>
                </a:ln>
              </p:spPr>
              <p:txBody>
                <a:bodyPr wrap="square" rtlCol="0">
                  <a:noAutofit/>
                </a:bodyPr>
                <a:lstStyle>
                  <a:defPPr>
                    <a:defRPr lang="zh-CN"/>
                  </a:defPPr>
                  <a:lvl1pPr algn="ctr">
                    <a:defRPr kumimoji="1" sz="1400">
                      <a:solidFill>
                        <a:schemeClr val="bg1"/>
                      </a:solidFill>
                      <a:latin typeface="微软雅黑" panose="020B0503020204020204" pitchFamily="34" charset="-122"/>
                      <a:ea typeface="微软雅黑" panose="020B0503020204020204" pitchFamily="34" charset="-122"/>
                    </a:defRPr>
                  </a:lvl1pPr>
                </a:lstStyle>
                <a:p>
                  <a:pPr marL="171450" indent="-171450" algn="l" defTabSz="685800">
                    <a:spcAft>
                      <a:spcPts val="500"/>
                    </a:spcAft>
                    <a:buFont typeface="Wingdings" panose="05000000000000000000" pitchFamily="2" charset="2"/>
                    <a:buChar char="p"/>
                  </a:pPr>
                  <a:r>
                    <a:rPr lang="zh-CN" altLang="en-US" sz="900" dirty="0">
                      <a:solidFill>
                        <a:prstClr val="white"/>
                      </a:solidFill>
                      <a:sym typeface="+mn-ea"/>
                    </a:rPr>
                    <a:t>紧急威胁</a:t>
                  </a:r>
                  <a:r>
                    <a:rPr lang="en-US" altLang="zh-CN" sz="900" dirty="0">
                      <a:solidFill>
                        <a:prstClr val="white"/>
                      </a:solidFill>
                      <a:sym typeface="+mn-ea"/>
                    </a:rPr>
                    <a:t>/</a:t>
                  </a:r>
                  <a:r>
                    <a:rPr lang="zh-CN" altLang="en-US" sz="900" dirty="0">
                      <a:solidFill>
                        <a:prstClr val="white"/>
                      </a:solidFill>
                      <a:sym typeface="+mn-ea"/>
                    </a:rPr>
                    <a:t>漏洞</a:t>
                  </a:r>
                  <a:r>
                    <a:rPr lang="en-US" altLang="zh-CN" sz="900" dirty="0">
                      <a:solidFill>
                        <a:prstClr val="white"/>
                      </a:solidFill>
                      <a:sym typeface="+mn-ea"/>
                    </a:rPr>
                    <a:t>/</a:t>
                  </a:r>
                  <a:r>
                    <a:rPr lang="zh-CN" altLang="en-US" sz="900" dirty="0">
                      <a:solidFill>
                        <a:prstClr val="white"/>
                      </a:solidFill>
                      <a:sym typeface="+mn-ea"/>
                    </a:rPr>
                    <a:t>事件应急支撑，包括深入分析、应急响应、运营报告输出等；</a:t>
                  </a:r>
                  <a:endParaRPr lang="en-US" altLang="zh-CN" sz="900" dirty="0">
                    <a:solidFill>
                      <a:prstClr val="white"/>
                    </a:solidFill>
                    <a:sym typeface="+mn-ea"/>
                  </a:endParaRPr>
                </a:p>
                <a:p>
                  <a:pPr marL="171450" indent="-171450" algn="l" defTabSz="685800">
                    <a:spcAft>
                      <a:spcPts val="500"/>
                    </a:spcAft>
                    <a:buFont typeface="Wingdings" panose="05000000000000000000" pitchFamily="2" charset="2"/>
                    <a:buChar char="p"/>
                  </a:pPr>
                  <a:r>
                    <a:rPr lang="zh-CN" altLang="en-US" sz="900" dirty="0">
                      <a:solidFill>
                        <a:prstClr val="white"/>
                      </a:solidFill>
                      <a:sym typeface="+mn-ea"/>
                    </a:rPr>
                    <a:t>“疑难杂症”解决，如研判分析、溯源取证、规则运营、预案定制等；</a:t>
                  </a:r>
                  <a:endParaRPr lang="en-US" altLang="zh-CN" sz="900" dirty="0">
                    <a:solidFill>
                      <a:prstClr val="white"/>
                    </a:solidFill>
                    <a:sym typeface="+mn-ea"/>
                  </a:endParaRPr>
                </a:p>
                <a:p>
                  <a:pPr marL="171450" indent="-171450" algn="l" defTabSz="685800">
                    <a:spcAft>
                      <a:spcPts val="500"/>
                    </a:spcAft>
                    <a:buFont typeface="Wingdings" panose="05000000000000000000" pitchFamily="2" charset="2"/>
                    <a:buChar char="p"/>
                  </a:pPr>
                  <a:r>
                    <a:rPr lang="zh-CN" altLang="en-US" sz="900" dirty="0">
                      <a:solidFill>
                        <a:prstClr val="white"/>
                      </a:solidFill>
                      <a:sym typeface="+mn-ea"/>
                    </a:rPr>
                    <a:t>新兴安全场景检测规则、处置预案、响应策略运营；</a:t>
                  </a:r>
                  <a:endParaRPr lang="en-US" altLang="zh-CN" sz="900" dirty="0">
                    <a:solidFill>
                      <a:prstClr val="white"/>
                    </a:solidFill>
                    <a:sym typeface="+mn-ea"/>
                  </a:endParaRPr>
                </a:p>
                <a:p>
                  <a:pPr marL="171450" indent="-171450" algn="l" defTabSz="685800">
                    <a:spcAft>
                      <a:spcPts val="500"/>
                    </a:spcAft>
                    <a:buFont typeface="Wingdings" panose="05000000000000000000" pitchFamily="2" charset="2"/>
                    <a:buChar char="p"/>
                  </a:pPr>
                  <a:r>
                    <a:rPr lang="en-US" altLang="zh-CN" sz="900" dirty="0">
                      <a:solidFill>
                        <a:prstClr val="white"/>
                      </a:solidFill>
                      <a:sym typeface="+mn-ea"/>
                    </a:rPr>
                    <a:t>……</a:t>
                  </a:r>
                  <a:endParaRPr lang="zh-CN" altLang="en-US" sz="900" dirty="0">
                    <a:solidFill>
                      <a:prstClr val="white"/>
                    </a:solidFill>
                    <a:sym typeface="+mn-ea"/>
                  </a:endParaRPr>
                </a:p>
              </p:txBody>
            </p:sp>
            <p:sp>
              <p:nvSpPr>
                <p:cNvPr id="65" name="文本框 64"/>
                <p:cNvSpPr txBox="1"/>
                <p:nvPr/>
              </p:nvSpPr>
              <p:spPr>
                <a:xfrm>
                  <a:off x="6656918" y="1470699"/>
                  <a:ext cx="2222113" cy="265341"/>
                </a:xfrm>
                <a:prstGeom prst="rect">
                  <a:avLst/>
                </a:prstGeom>
                <a:solidFill>
                  <a:srgbClr val="00AB7A"/>
                </a:solidFill>
                <a:ln>
                  <a:noFill/>
                </a:ln>
              </p:spPr>
              <p:txBody>
                <a:bodyPr wrap="square" rtlCol="0">
                  <a:noAutofit/>
                </a:bodyPr>
                <a:lstStyle>
                  <a:defPPr>
                    <a:defRPr lang="zh-CN"/>
                  </a:defPPr>
                  <a:lvl1pPr algn="ctr">
                    <a:defRPr kumimoji="1" sz="1400">
                      <a:solidFill>
                        <a:schemeClr val="bg1"/>
                      </a:solidFill>
                      <a:latin typeface="微软雅黑" panose="020B0503020204020204" pitchFamily="34" charset="-122"/>
                      <a:ea typeface="微软雅黑" panose="020B0503020204020204" pitchFamily="34" charset="-122"/>
                    </a:defRPr>
                  </a:lvl1pPr>
                </a:lstStyle>
                <a:p>
                  <a:pPr defTabSz="685800"/>
                  <a:r>
                    <a:rPr lang="zh-CN" altLang="en-US" sz="1200" b="1" dirty="0" smtClean="0">
                      <a:solidFill>
                        <a:prstClr val="white"/>
                      </a:solidFill>
                    </a:rPr>
                    <a:t>上级</a:t>
                  </a:r>
                  <a:r>
                    <a:rPr lang="zh-CN" altLang="en-US" sz="1200" b="1" dirty="0">
                      <a:solidFill>
                        <a:prstClr val="white"/>
                      </a:solidFill>
                    </a:rPr>
                    <a:t>安全专家</a:t>
                  </a:r>
                  <a:endParaRPr lang="en-US" altLang="zh-CN" sz="1200" b="1" dirty="0">
                    <a:solidFill>
                      <a:prstClr val="white"/>
                    </a:solidFill>
                  </a:endParaRPr>
                </a:p>
              </p:txBody>
            </p:sp>
          </p:grpSp>
          <p:grpSp>
            <p:nvGrpSpPr>
              <p:cNvPr id="42" name="组合 41"/>
              <p:cNvGrpSpPr/>
              <p:nvPr/>
            </p:nvGrpSpPr>
            <p:grpSpPr>
              <a:xfrm>
                <a:off x="633614" y="3331663"/>
                <a:ext cx="4987949" cy="1718471"/>
                <a:chOff x="461902" y="2959820"/>
                <a:chExt cx="5331374" cy="1852488"/>
              </a:xfrm>
            </p:grpSpPr>
            <p:grpSp>
              <p:nvGrpSpPr>
                <p:cNvPr id="44" name="组合 43"/>
                <p:cNvGrpSpPr/>
                <p:nvPr/>
              </p:nvGrpSpPr>
              <p:grpSpPr>
                <a:xfrm>
                  <a:off x="2971799" y="2959820"/>
                  <a:ext cx="2821477" cy="1852488"/>
                  <a:chOff x="249727" y="2707977"/>
                  <a:chExt cx="5543550" cy="2104331"/>
                </a:xfrm>
              </p:grpSpPr>
              <p:sp>
                <p:nvSpPr>
                  <p:cNvPr id="50" name="圆角矩形 49"/>
                  <p:cNvSpPr/>
                  <p:nvPr/>
                </p:nvSpPr>
                <p:spPr>
                  <a:xfrm>
                    <a:off x="249727" y="2899715"/>
                    <a:ext cx="5543550" cy="1912593"/>
                  </a:xfrm>
                  <a:prstGeom prst="roundRect">
                    <a:avLst>
                      <a:gd name="adj" fmla="val 3407"/>
                    </a:avLst>
                  </a:prstGeom>
                  <a:no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t"/>
                  <a:lstStyle/>
                  <a:p>
                    <a:pPr marL="0" marR="0" indent="0" algn="ctr" defTabSz="914400" rtl="0" eaLnBrk="1" fontAlgn="auto" latinLnBrk="0" hangingPunct="1">
                      <a:lnSpc>
                        <a:spcPct val="100000"/>
                      </a:lnSpc>
                      <a:spcBef>
                        <a:spcPts val="0"/>
                      </a:spcBef>
                      <a:spcAft>
                        <a:spcPts val="0"/>
                      </a:spcAft>
                      <a:buClrTx/>
                      <a:buSzTx/>
                      <a:buFontTx/>
                      <a:buNone/>
                    </a:pPr>
                    <a:endParaRPr lang="zh-CN" altLang="en-US" sz="1400" noProof="0" dirty="0" err="1">
                      <a:solidFill>
                        <a:schemeClr val="tx1"/>
                      </a:solidFill>
                      <a:latin typeface="微软雅黑" panose="020B0503020204020204" pitchFamily="34" charset="-122"/>
                      <a:ea typeface="微软雅黑" panose="020B0503020204020204" pitchFamily="34" charset="-122"/>
                    </a:endParaRPr>
                  </a:p>
                </p:txBody>
              </p:sp>
              <p:sp>
                <p:nvSpPr>
                  <p:cNvPr id="51" name="圆角矩形 50"/>
                  <p:cNvSpPr/>
                  <p:nvPr/>
                </p:nvSpPr>
                <p:spPr>
                  <a:xfrm>
                    <a:off x="764927" y="2707977"/>
                    <a:ext cx="4425410" cy="38347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050" b="1" dirty="0">
                        <a:solidFill>
                          <a:prstClr val="white"/>
                        </a:solidFill>
                        <a:latin typeface="微软雅黑" panose="020B0503020204020204" pitchFamily="34" charset="-122"/>
                        <a:ea typeface="微软雅黑" panose="020B0503020204020204" pitchFamily="34" charset="-122"/>
                        <a:cs typeface="+mn-ea"/>
                        <a:sym typeface="+mn-lt"/>
                      </a:rPr>
                      <a:t>本地态势感知一体</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机（分支</a:t>
                    </a:r>
                    <a:r>
                      <a:rPr lang="en-US" altLang="zh-CN" sz="1050" b="1" dirty="0" smtClean="0">
                        <a:solidFill>
                          <a:prstClr val="white"/>
                        </a:solidFill>
                        <a:latin typeface="微软雅黑" panose="020B0503020204020204" pitchFamily="34" charset="-122"/>
                        <a:ea typeface="微软雅黑" panose="020B0503020204020204" pitchFamily="34" charset="-122"/>
                        <a:cs typeface="+mn-ea"/>
                        <a:sym typeface="+mn-lt"/>
                      </a:rPr>
                      <a:t>N</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a:t>
                    </a:r>
                    <a:endParaRPr lang="en-US" altLang="zh-CN" sz="1050" b="1" dirty="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52" name="组合 51"/>
                  <p:cNvGrpSpPr/>
                  <p:nvPr/>
                </p:nvGrpSpPr>
                <p:grpSpPr>
                  <a:xfrm>
                    <a:off x="393917" y="4154448"/>
                    <a:ext cx="5256155" cy="573110"/>
                    <a:chOff x="1563393" y="4218940"/>
                    <a:chExt cx="5256155" cy="573110"/>
                  </a:xfrm>
                </p:grpSpPr>
                <p:sp>
                  <p:nvSpPr>
                    <p:cNvPr id="57" name="圆角矩形 56"/>
                    <p:cNvSpPr/>
                    <p:nvPr/>
                  </p:nvSpPr>
                  <p:spPr>
                    <a:xfrm>
                      <a:off x="1563393" y="4218940"/>
                      <a:ext cx="5256155" cy="573110"/>
                    </a:xfrm>
                    <a:prstGeom prst="roundRect">
                      <a:avLst>
                        <a:gd name="adj" fmla="val 4000"/>
                      </a:avLst>
                    </a:prstGeom>
                    <a:noFill/>
                    <a:ln w="12700">
                      <a:solidFill>
                        <a:srgbClr val="0070C0"/>
                      </a:solidFill>
                      <a:prstDash val="dash"/>
                    </a:ln>
                  </p:spPr>
                  <p:style>
                    <a:lnRef idx="1">
                      <a:schemeClr val="accent5"/>
                    </a:lnRef>
                    <a:fillRef idx="2">
                      <a:schemeClr val="accent5"/>
                    </a:fillRef>
                    <a:effectRef idx="1">
                      <a:schemeClr val="accent5"/>
                    </a:effectRef>
                    <a:fontRef idx="minor">
                      <a:schemeClr val="dk1"/>
                    </a:fontRef>
                  </p:style>
                  <p:txBody>
                    <a:bodyPr rtlCol="0" anchor="t"/>
                    <a:lstStyle/>
                    <a:p>
                      <a:pPr marL="0" marR="0" indent="0" algn="ctr" defTabSz="914400" rtl="0" eaLnBrk="1" fontAlgn="auto" latinLnBrk="0" hangingPunct="1">
                        <a:lnSpc>
                          <a:spcPct val="100000"/>
                        </a:lnSpc>
                        <a:spcBef>
                          <a:spcPts val="0"/>
                        </a:spcBef>
                        <a:spcAft>
                          <a:spcPts val="0"/>
                        </a:spcAft>
                        <a:buClrTx/>
                        <a:buSzTx/>
                        <a:buFontTx/>
                        <a:buNone/>
                      </a:pPr>
                      <a:endParaRPr lang="zh-CN" altLang="en-US" sz="1400" noProof="0" dirty="0" err="1">
                        <a:solidFill>
                          <a:schemeClr val="tx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1661006" y="4326519"/>
                      <a:ext cx="5048702" cy="383476"/>
                      <a:chOff x="2388495" y="2116327"/>
                      <a:chExt cx="2951336" cy="383476"/>
                    </a:xfrm>
                  </p:grpSpPr>
                  <p:sp>
                    <p:nvSpPr>
                      <p:cNvPr id="59" name="圆角矩形 58"/>
                      <p:cNvSpPr/>
                      <p:nvPr/>
                    </p:nvSpPr>
                    <p:spPr>
                      <a:xfrm>
                        <a:off x="2388495" y="2116327"/>
                        <a:ext cx="513000" cy="383476"/>
                      </a:xfrm>
                      <a:prstGeom prst="roundRect">
                        <a:avLst/>
                      </a:prstGeom>
                      <a:solidFill>
                        <a:srgbClr val="0070C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prstClr val="white"/>
                            </a:solidFill>
                            <a:effectLst/>
                            <a:uLnTx/>
                            <a:uFillTx/>
                            <a:latin typeface="+mj-ea"/>
                            <a:ea typeface="+mj-ea"/>
                            <a:cs typeface="+mn-ea"/>
                            <a:sym typeface="+mn-lt"/>
                          </a:rPr>
                          <a:t>流量神经元</a:t>
                        </a:r>
                        <a:endParaRPr kumimoji="0" lang="en-US" altLang="zh-CN" sz="700" b="0" i="0" u="none" strike="noStrike" kern="0" cap="none" spc="0" normalizeH="0" baseline="0" noProof="0" dirty="0">
                          <a:ln>
                            <a:noFill/>
                          </a:ln>
                          <a:solidFill>
                            <a:prstClr val="white"/>
                          </a:solidFill>
                          <a:effectLst/>
                          <a:uLnTx/>
                          <a:uFillTx/>
                          <a:latin typeface="+mj-ea"/>
                          <a:ea typeface="+mj-ea"/>
                          <a:cs typeface="+mn-ea"/>
                          <a:sym typeface="+mn-lt"/>
                        </a:endParaRPr>
                      </a:p>
                    </p:txBody>
                  </p:sp>
                  <p:sp>
                    <p:nvSpPr>
                      <p:cNvPr id="60" name="圆角矩形 59"/>
                      <p:cNvSpPr/>
                      <p:nvPr/>
                    </p:nvSpPr>
                    <p:spPr>
                      <a:xfrm>
                        <a:off x="2998079" y="2116327"/>
                        <a:ext cx="513000" cy="383476"/>
                      </a:xfrm>
                      <a:prstGeom prst="roundRect">
                        <a:avLst/>
                      </a:prstGeom>
                      <a:solidFill>
                        <a:srgbClr val="0070C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prstClr val="white"/>
                            </a:solidFill>
                            <a:effectLst/>
                            <a:uLnTx/>
                            <a:uFillTx/>
                            <a:latin typeface="+mj-ea"/>
                            <a:ea typeface="+mj-ea"/>
                            <a:cs typeface="+mn-ea"/>
                            <a:sym typeface="+mn-lt"/>
                          </a:rPr>
                          <a:t>终端神经元</a:t>
                        </a:r>
                        <a:endParaRPr kumimoji="0" lang="en-US" altLang="zh-CN" sz="700" b="0" i="0" u="none" strike="noStrike" kern="0" cap="none" spc="0" normalizeH="0" baseline="0" noProof="0" dirty="0">
                          <a:ln>
                            <a:noFill/>
                          </a:ln>
                          <a:solidFill>
                            <a:prstClr val="white"/>
                          </a:solidFill>
                          <a:effectLst/>
                          <a:uLnTx/>
                          <a:uFillTx/>
                          <a:latin typeface="+mj-ea"/>
                          <a:ea typeface="+mj-ea"/>
                          <a:cs typeface="+mn-ea"/>
                          <a:sym typeface="+mn-lt"/>
                        </a:endParaRPr>
                      </a:p>
                    </p:txBody>
                  </p:sp>
                  <p:sp>
                    <p:nvSpPr>
                      <p:cNvPr id="61" name="圆角矩形 60"/>
                      <p:cNvSpPr/>
                      <p:nvPr/>
                    </p:nvSpPr>
                    <p:spPr>
                      <a:xfrm>
                        <a:off x="3607662" y="2116327"/>
                        <a:ext cx="513000" cy="383476"/>
                      </a:xfrm>
                      <a:prstGeom prst="roundRect">
                        <a:avLst/>
                      </a:prstGeom>
                      <a:solidFill>
                        <a:srgbClr val="0070C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prstClr val="white"/>
                            </a:solidFill>
                            <a:effectLst/>
                            <a:uLnTx/>
                            <a:uFillTx/>
                            <a:latin typeface="+mj-ea"/>
                            <a:ea typeface="+mj-ea"/>
                            <a:cs typeface="+mn-ea"/>
                            <a:sym typeface="+mn-lt"/>
                          </a:rPr>
                          <a:t>资漏神经元</a:t>
                        </a:r>
                        <a:endParaRPr kumimoji="0" lang="en-US" altLang="zh-CN" sz="700" b="0" i="0" u="none" strike="noStrike" kern="0" cap="none" spc="0" normalizeH="0" baseline="0" noProof="0" dirty="0">
                          <a:ln>
                            <a:noFill/>
                          </a:ln>
                          <a:solidFill>
                            <a:prstClr val="white"/>
                          </a:solidFill>
                          <a:effectLst/>
                          <a:uLnTx/>
                          <a:uFillTx/>
                          <a:latin typeface="+mj-ea"/>
                          <a:ea typeface="+mj-ea"/>
                          <a:cs typeface="+mn-ea"/>
                          <a:sym typeface="+mn-lt"/>
                        </a:endParaRPr>
                      </a:p>
                    </p:txBody>
                  </p:sp>
                  <p:sp>
                    <p:nvSpPr>
                      <p:cNvPr id="62" name="圆角矩形 61"/>
                      <p:cNvSpPr/>
                      <p:nvPr/>
                    </p:nvSpPr>
                    <p:spPr>
                      <a:xfrm>
                        <a:off x="4217246" y="2116327"/>
                        <a:ext cx="513000" cy="383476"/>
                      </a:xfrm>
                      <a:prstGeom prst="roundRect">
                        <a:avLst/>
                      </a:prstGeom>
                      <a:solidFill>
                        <a:srgbClr val="00B0F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prstClr val="white"/>
                            </a:solidFill>
                            <a:effectLst/>
                            <a:uLnTx/>
                            <a:uFillTx/>
                            <a:latin typeface="+mj-ea"/>
                            <a:ea typeface="+mj-ea"/>
                            <a:cs typeface="+mn-ea"/>
                            <a:sym typeface="+mn-lt"/>
                          </a:rPr>
                          <a:t>第三方日志</a:t>
                        </a:r>
                        <a:endParaRPr kumimoji="0" lang="en-US" altLang="zh-CN" sz="700" b="0" i="0" u="none" strike="noStrike" kern="0" cap="none" spc="0" normalizeH="0" baseline="0" noProof="0" dirty="0">
                          <a:ln>
                            <a:noFill/>
                          </a:ln>
                          <a:solidFill>
                            <a:prstClr val="white"/>
                          </a:solidFill>
                          <a:effectLst/>
                          <a:uLnTx/>
                          <a:uFillTx/>
                          <a:latin typeface="+mj-ea"/>
                          <a:ea typeface="+mj-ea"/>
                          <a:cs typeface="+mn-ea"/>
                          <a:sym typeface="+mn-lt"/>
                        </a:endParaRPr>
                      </a:p>
                    </p:txBody>
                  </p:sp>
                  <p:sp>
                    <p:nvSpPr>
                      <p:cNvPr id="63" name="圆角矩形 62"/>
                      <p:cNvSpPr/>
                      <p:nvPr/>
                    </p:nvSpPr>
                    <p:spPr>
                      <a:xfrm>
                        <a:off x="4826831" y="2116327"/>
                        <a:ext cx="513000" cy="383476"/>
                      </a:xfrm>
                      <a:prstGeom prst="roundRect">
                        <a:avLst/>
                      </a:prstGeom>
                      <a:solidFill>
                        <a:srgbClr val="0070C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prstClr val="white"/>
                            </a:solidFill>
                            <a:effectLst/>
                            <a:uLnTx/>
                            <a:uFillTx/>
                            <a:latin typeface="+mj-ea"/>
                            <a:ea typeface="+mj-ea"/>
                            <a:cs typeface="+mn-ea"/>
                            <a:sym typeface="+mn-lt"/>
                          </a:rPr>
                          <a:t>……</a:t>
                        </a:r>
                      </a:p>
                    </p:txBody>
                  </p:sp>
                </p:grpSp>
              </p:grpSp>
              <p:cxnSp>
                <p:nvCxnSpPr>
                  <p:cNvPr id="53" name="直接箭头连接符 52"/>
                  <p:cNvCxnSpPr/>
                  <p:nvPr/>
                </p:nvCxnSpPr>
                <p:spPr>
                  <a:xfrm flipV="1">
                    <a:off x="2806095" y="3167654"/>
                    <a:ext cx="0" cy="86995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3206616" y="3177177"/>
                    <a:ext cx="0" cy="869954"/>
                  </a:xfrm>
                  <a:prstGeom prst="straightConnector1">
                    <a:avLst/>
                  </a:prstGeom>
                  <a:ln>
                    <a:solidFill>
                      <a:srgbClr val="00AB7A"/>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2139868" y="3128623"/>
                    <a:ext cx="664055" cy="887762"/>
                  </a:xfrm>
                  <a:prstGeom prst="rect">
                    <a:avLst/>
                  </a:prstGeom>
                  <a:noFill/>
                </p:spPr>
                <p:txBody>
                  <a:bodyPr wrap="square" rtlCol="0">
                    <a:spAutoFit/>
                  </a:bodyPr>
                  <a:lstStyle/>
                  <a:p>
                    <a:pPr algn="ctr"/>
                    <a:r>
                      <a:rPr lang="zh-CN" altLang="en-US" sz="800" dirty="0">
                        <a:solidFill>
                          <a:srgbClr val="0070C0"/>
                        </a:solidFill>
                        <a:latin typeface="+mj-ea"/>
                        <a:ea typeface="+mj-ea"/>
                      </a:rPr>
                      <a:t>多维安全数据</a:t>
                    </a:r>
                  </a:p>
                </p:txBody>
              </p:sp>
              <p:sp>
                <p:nvSpPr>
                  <p:cNvPr id="56" name="文本框 55"/>
                  <p:cNvSpPr txBox="1"/>
                  <p:nvPr/>
                </p:nvSpPr>
                <p:spPr>
                  <a:xfrm>
                    <a:off x="3234857" y="3326497"/>
                    <a:ext cx="664055" cy="716079"/>
                  </a:xfrm>
                  <a:prstGeom prst="rect">
                    <a:avLst/>
                  </a:prstGeom>
                  <a:noFill/>
                </p:spPr>
                <p:txBody>
                  <a:bodyPr wrap="square" rtlCol="0">
                    <a:spAutoFit/>
                  </a:bodyPr>
                  <a:lstStyle/>
                  <a:p>
                    <a:pPr algn="ctr"/>
                    <a:r>
                      <a:rPr lang="zh-CN" altLang="en-US" sz="800" dirty="0" smtClean="0">
                        <a:solidFill>
                          <a:srgbClr val="00AB7A"/>
                        </a:solidFill>
                        <a:latin typeface="+mj-ea"/>
                        <a:ea typeface="+mj-ea"/>
                      </a:rPr>
                      <a:t>响应处置</a:t>
                    </a:r>
                    <a:endParaRPr lang="zh-CN" altLang="en-US" sz="800" dirty="0">
                      <a:solidFill>
                        <a:srgbClr val="00AB7A"/>
                      </a:solidFill>
                      <a:latin typeface="+mj-ea"/>
                      <a:ea typeface="+mj-ea"/>
                    </a:endParaRPr>
                  </a:p>
                </p:txBody>
              </p:sp>
            </p:grpSp>
            <p:sp>
              <p:nvSpPr>
                <p:cNvPr id="45" name="圆角矩形 44"/>
                <p:cNvSpPr/>
                <p:nvPr/>
              </p:nvSpPr>
              <p:spPr>
                <a:xfrm>
                  <a:off x="461902" y="2959820"/>
                  <a:ext cx="2232450" cy="33758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050" b="1" dirty="0">
                      <a:solidFill>
                        <a:prstClr val="white"/>
                      </a:solidFill>
                      <a:latin typeface="微软雅黑" panose="020B0503020204020204" pitchFamily="34" charset="-122"/>
                      <a:ea typeface="微软雅黑" panose="020B0503020204020204" pitchFamily="34" charset="-122"/>
                      <a:cs typeface="+mn-ea"/>
                      <a:sym typeface="+mn-lt"/>
                    </a:rPr>
                    <a:t>本地态势感知一体</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机（分支</a:t>
                  </a:r>
                  <a:r>
                    <a:rPr lang="en-US" altLang="zh-CN" sz="1050" b="1" dirty="0" smtClean="0">
                      <a:solidFill>
                        <a:prstClr val="white"/>
                      </a:solidFill>
                      <a:latin typeface="微软雅黑" panose="020B0503020204020204" pitchFamily="34" charset="-122"/>
                      <a:ea typeface="微软雅黑" panose="020B0503020204020204" pitchFamily="34" charset="-122"/>
                      <a:cs typeface="+mn-ea"/>
                      <a:sym typeface="+mn-lt"/>
                    </a:rPr>
                    <a:t>A</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a:t>
                  </a:r>
                  <a:endParaRPr lang="en-US" altLang="zh-CN" sz="1050" b="1"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46" name="圆角矩形 45"/>
                <p:cNvSpPr/>
                <p:nvPr/>
              </p:nvSpPr>
              <p:spPr>
                <a:xfrm>
                  <a:off x="461902" y="3439920"/>
                  <a:ext cx="2232450" cy="33758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050" b="1" dirty="0">
                      <a:solidFill>
                        <a:prstClr val="white"/>
                      </a:solidFill>
                      <a:latin typeface="微软雅黑" panose="020B0503020204020204" pitchFamily="34" charset="-122"/>
                      <a:ea typeface="微软雅黑" panose="020B0503020204020204" pitchFamily="34" charset="-122"/>
                      <a:cs typeface="+mn-ea"/>
                      <a:sym typeface="+mn-lt"/>
                    </a:rPr>
                    <a:t>本地态势感知一体</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机（分支</a:t>
                  </a:r>
                  <a:r>
                    <a:rPr lang="en-US" altLang="zh-CN" sz="1050" b="1" dirty="0" smtClean="0">
                      <a:solidFill>
                        <a:prstClr val="white"/>
                      </a:solidFill>
                      <a:latin typeface="微软雅黑" panose="020B0503020204020204" pitchFamily="34" charset="-122"/>
                      <a:ea typeface="微软雅黑" panose="020B0503020204020204" pitchFamily="34" charset="-122"/>
                      <a:cs typeface="+mn-ea"/>
                      <a:sym typeface="+mn-lt"/>
                    </a:rPr>
                    <a:t>B</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a:t>
                  </a:r>
                  <a:endParaRPr lang="en-US" altLang="zh-CN" sz="1050" b="1"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47" name="圆角矩形 46"/>
                <p:cNvSpPr/>
                <p:nvPr/>
              </p:nvSpPr>
              <p:spPr>
                <a:xfrm>
                  <a:off x="461902" y="4400119"/>
                  <a:ext cx="2232450" cy="33758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050" b="1" dirty="0">
                      <a:solidFill>
                        <a:prstClr val="white"/>
                      </a:solidFill>
                      <a:latin typeface="微软雅黑" panose="020B0503020204020204" pitchFamily="34" charset="-122"/>
                      <a:ea typeface="微软雅黑" panose="020B0503020204020204" pitchFamily="34" charset="-122"/>
                      <a:cs typeface="+mn-ea"/>
                      <a:sym typeface="+mn-lt"/>
                    </a:rPr>
                    <a:t>本地态势感知一体</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机（分支</a:t>
                  </a:r>
                  <a:r>
                    <a:rPr lang="en-US" altLang="zh-CN" sz="1050" b="1" dirty="0" smtClean="0">
                      <a:solidFill>
                        <a:prstClr val="white"/>
                      </a:solidFill>
                      <a:latin typeface="微软雅黑" panose="020B0503020204020204" pitchFamily="34" charset="-122"/>
                      <a:ea typeface="微软雅黑" panose="020B0503020204020204" pitchFamily="34" charset="-122"/>
                      <a:cs typeface="+mn-ea"/>
                      <a:sym typeface="+mn-lt"/>
                    </a:rPr>
                    <a:t>N</a:t>
                  </a:r>
                  <a:r>
                    <a:rPr lang="zh-CN" altLang="en-US" sz="1050" b="1" dirty="0" smtClean="0">
                      <a:solidFill>
                        <a:prstClr val="white"/>
                      </a:solidFill>
                      <a:latin typeface="微软雅黑" panose="020B0503020204020204" pitchFamily="34" charset="-122"/>
                      <a:ea typeface="微软雅黑" panose="020B0503020204020204" pitchFamily="34" charset="-122"/>
                      <a:cs typeface="+mn-ea"/>
                      <a:sym typeface="+mn-lt"/>
                    </a:rPr>
                    <a:t>）</a:t>
                  </a:r>
                  <a:endParaRPr lang="en-US" altLang="zh-CN" sz="1050" b="1" dirty="0">
                    <a:solidFill>
                      <a:prstClr val="white"/>
                    </a:solidFill>
                    <a:latin typeface="微软雅黑" panose="020B0503020204020204" pitchFamily="34" charset="-122"/>
                    <a:ea typeface="微软雅黑" panose="020B0503020204020204" pitchFamily="34" charset="-122"/>
                    <a:cs typeface="+mn-ea"/>
                    <a:sym typeface="+mn-lt"/>
                  </a:endParaRPr>
                </a:p>
              </p:txBody>
            </p:sp>
            <p:cxnSp>
              <p:nvCxnSpPr>
                <p:cNvPr id="48" name="肘形连接符 47"/>
                <p:cNvCxnSpPr>
                  <a:stCxn id="47" idx="3"/>
                  <a:endCxn id="50" idx="1"/>
                </p:cNvCxnSpPr>
                <p:nvPr/>
              </p:nvCxnSpPr>
              <p:spPr>
                <a:xfrm flipV="1">
                  <a:off x="2694352" y="3970460"/>
                  <a:ext cx="277447" cy="598450"/>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465927" y="3920019"/>
                  <a:ext cx="2232450" cy="33758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050" b="1" dirty="0" smtClean="0">
                      <a:solidFill>
                        <a:prstClr val="white"/>
                      </a:solidFill>
                      <a:latin typeface="微软雅黑" panose="020B0503020204020204" pitchFamily="34" charset="-122"/>
                      <a:ea typeface="微软雅黑" panose="020B0503020204020204" pitchFamily="34" charset="-122"/>
                      <a:cs typeface="+mn-ea"/>
                      <a:sym typeface="+mn-lt"/>
                    </a:rPr>
                    <a:t>……</a:t>
                  </a:r>
                  <a:endParaRPr lang="en-US" altLang="zh-CN" sz="1050" b="1" dirty="0">
                    <a:solidFill>
                      <a:prstClr val="white"/>
                    </a:solidFill>
                    <a:latin typeface="微软雅黑" panose="020B0503020204020204" pitchFamily="34" charset="-122"/>
                    <a:ea typeface="微软雅黑" panose="020B0503020204020204" pitchFamily="34" charset="-122"/>
                    <a:cs typeface="+mn-ea"/>
                    <a:sym typeface="+mn-lt"/>
                  </a:endParaRPr>
                </a:p>
              </p:txBody>
            </p:sp>
          </p:grpSp>
          <p:cxnSp>
            <p:nvCxnSpPr>
              <p:cNvPr id="43" name="直接连接符 42"/>
              <p:cNvCxnSpPr/>
              <p:nvPr/>
            </p:nvCxnSpPr>
            <p:spPr>
              <a:xfrm>
                <a:off x="461902" y="3204732"/>
                <a:ext cx="5331375"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68" name="文本框 67"/>
          <p:cNvSpPr txBox="1"/>
          <p:nvPr/>
        </p:nvSpPr>
        <p:spPr>
          <a:xfrm>
            <a:off x="695044" y="596692"/>
            <a:ext cx="7754046" cy="646331"/>
          </a:xfrm>
          <a:prstGeom prst="rect">
            <a:avLst/>
          </a:prstGeom>
          <a:noFill/>
        </p:spPr>
        <p:txBody>
          <a:bodyPr wrap="none" rtlCol="0" anchor="ctr">
            <a:spAutoFit/>
          </a:bodyPr>
          <a:lstStyle/>
          <a:p>
            <a:pPr algn="ctr" defTabSz="914400">
              <a:lnSpc>
                <a:spcPct val="150000"/>
              </a:lnSpc>
              <a:buClr>
                <a:srgbClr val="000000"/>
              </a:buClr>
            </a:pPr>
            <a:r>
              <a:rPr lang="zh-CN" altLang="en-US" sz="1200" dirty="0" smtClean="0">
                <a:latin typeface="+mn-ea"/>
                <a:cs typeface="+mn-ea"/>
              </a:rPr>
              <a:t>提供</a:t>
            </a:r>
            <a:r>
              <a:rPr lang="en-US" altLang="zh-CN" sz="1200" dirty="0" smtClean="0">
                <a:latin typeface="+mn-ea"/>
                <a:cs typeface="+mn-ea"/>
              </a:rPr>
              <a:t>MDR</a:t>
            </a:r>
            <a:r>
              <a:rPr lang="zh-CN" altLang="en-US" sz="1200" dirty="0" smtClean="0">
                <a:latin typeface="+mn-ea"/>
                <a:cs typeface="+mn-ea"/>
              </a:rPr>
              <a:t>托管运营模式，通过上级安全运营中心与各分支态势感知一体机形成“双子星”部署模式，</a:t>
            </a:r>
            <a:endParaRPr lang="en-US" altLang="zh-CN" sz="1200" dirty="0" smtClean="0">
              <a:latin typeface="+mn-ea"/>
              <a:cs typeface="+mn-ea"/>
            </a:endParaRPr>
          </a:p>
          <a:p>
            <a:pPr algn="ctr" defTabSz="914400">
              <a:lnSpc>
                <a:spcPct val="150000"/>
              </a:lnSpc>
              <a:buClr>
                <a:srgbClr val="000000"/>
              </a:buClr>
            </a:pPr>
            <a:r>
              <a:rPr lang="zh-CN" altLang="en-US" sz="1200" b="1" dirty="0" smtClean="0">
                <a:latin typeface="+mn-ea"/>
                <a:cs typeface="+mn-ea"/>
              </a:rPr>
              <a:t>既为各分支单位构建了轻量化的</a:t>
            </a:r>
            <a:r>
              <a:rPr lang="en-US" altLang="zh-CN" sz="1200" b="1" dirty="0" smtClean="0">
                <a:latin typeface="+mn-ea"/>
                <a:cs typeface="+mn-ea"/>
              </a:rPr>
              <a:t>XDR</a:t>
            </a:r>
            <a:r>
              <a:rPr lang="zh-CN" altLang="en-US" sz="1200" b="1" dirty="0" smtClean="0">
                <a:latin typeface="+mn-ea"/>
                <a:cs typeface="+mn-ea"/>
              </a:rPr>
              <a:t>能力，又能构建上下共治，两级运营的协同体系，提升全局安全运营质量。</a:t>
            </a:r>
            <a:endParaRPr lang="en-US" altLang="zh-CN" sz="1200" b="1" dirty="0" smtClean="0">
              <a:latin typeface="+mn-ea"/>
              <a:cs typeface="+mn-ea"/>
            </a:endParaRPr>
          </a:p>
        </p:txBody>
      </p:sp>
    </p:spTree>
    <p:extLst>
      <p:ext uri="{BB962C8B-B14F-4D97-AF65-F5344CB8AC3E}">
        <p14:creationId xmlns:p14="http://schemas.microsoft.com/office/powerpoint/2010/main" val="1663328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圆角矩形 191"/>
          <p:cNvSpPr/>
          <p:nvPr/>
        </p:nvSpPr>
        <p:spPr>
          <a:xfrm>
            <a:off x="7476228" y="1127581"/>
            <a:ext cx="1443391" cy="3730394"/>
          </a:xfrm>
          <a:prstGeom prst="roundRect">
            <a:avLst>
              <a:gd name="adj" fmla="val 0"/>
            </a:avLst>
          </a:prstGeom>
          <a:solidFill>
            <a:schemeClr val="bg1">
              <a:lumMod val="95000"/>
            </a:schemeClr>
          </a:solidFill>
          <a:ln w="9525" cap="flat" cmpd="sng" algn="ctr">
            <a:solidFill>
              <a:schemeClr val="bg1">
                <a:lumMod val="65000"/>
              </a:schemeClr>
            </a:solidFill>
            <a:prstDash val="solid"/>
          </a:ln>
          <a:effectLst>
            <a:outerShdw blurRad="40000" dist="23000" dir="5400000" rotWithShape="0">
              <a:srgbClr val="000000">
                <a:alpha val="35000"/>
              </a:srgbClr>
            </a:outerShdw>
          </a:effectLst>
        </p:spPr>
        <p:txBody>
          <a:bodyPr rtlCol="0" anchor="ctr"/>
          <a:lstStyle/>
          <a:p>
            <a:pPr algn="ctr" defTabSz="342900">
              <a:defRPr/>
            </a:pPr>
            <a:endParaRPr kumimoji="1" lang="en-US" altLang="zh-CN" sz="1001" b="1" kern="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339794" y="48898"/>
            <a:ext cx="6607773" cy="338682"/>
          </a:xfrm>
          <a:noFill/>
          <a:effectLst/>
        </p:spPr>
        <p:txBody>
          <a:bodyPr wrap="square" lIns="0" tIns="45720" rIns="0" bIns="45720" rtlCol="0" anchor="ctr">
            <a:spAutoFit/>
          </a:bodyPr>
          <a:lstStyle/>
          <a:p>
            <a:r>
              <a:rPr lang="en-US" altLang="zh-CN" dirty="0">
                <a:solidFill>
                  <a:prstClr val="white"/>
                </a:solidFill>
                <a:effectLst>
                  <a:outerShdw blurRad="25400" dist="38100" dir="5400000" algn="t" rotWithShape="0">
                    <a:prstClr val="black">
                      <a:alpha val="25000"/>
                    </a:prstClr>
                  </a:outerShdw>
                </a:effectLst>
                <a:cs typeface="+mn-cs"/>
              </a:rPr>
              <a:t>MSS</a:t>
            </a:r>
            <a:r>
              <a:rPr lang="zh-CN" altLang="en-US" b="1" dirty="0">
                <a:solidFill>
                  <a:prstClr val="white"/>
                </a:solidFill>
                <a:effectLst>
                  <a:outerShdw blurRad="25400" dist="38100" dir="5400000" algn="t" rotWithShape="0">
                    <a:prstClr val="black">
                      <a:alpha val="25000"/>
                    </a:prstClr>
                  </a:outerShdw>
                </a:effectLst>
                <a:latin typeface="微软雅黑" panose="020B0503020204020204" pitchFamily="34" charset="-122"/>
                <a:ea typeface="微软雅黑" panose="020B0503020204020204" pitchFamily="34" charset="-122"/>
                <a:cs typeface="+mn-cs"/>
              </a:rPr>
              <a:t>托管安全运营服务</a:t>
            </a:r>
          </a:p>
        </p:txBody>
      </p:sp>
      <p:sp>
        <p:nvSpPr>
          <p:cNvPr id="55" name="圆角矩形 54"/>
          <p:cNvSpPr/>
          <p:nvPr/>
        </p:nvSpPr>
        <p:spPr>
          <a:xfrm>
            <a:off x="79409" y="1127581"/>
            <a:ext cx="7116542" cy="1085056"/>
          </a:xfrm>
          <a:prstGeom prst="roundRect">
            <a:avLst>
              <a:gd name="adj" fmla="val 0"/>
            </a:avLst>
          </a:prstGeom>
          <a:solidFill>
            <a:schemeClr val="bg1">
              <a:lumMod val="95000"/>
            </a:schemeClr>
          </a:solidFill>
          <a:ln w="9525" cap="flat" cmpd="sng" algn="ctr">
            <a:solidFill>
              <a:schemeClr val="bg1">
                <a:lumMod val="65000"/>
              </a:schemeClr>
            </a:solidFill>
            <a:prstDash val="solid"/>
          </a:ln>
          <a:effectLst>
            <a:outerShdw blurRad="40000" dist="23000" dir="5400000" rotWithShape="0">
              <a:srgbClr val="000000">
                <a:alpha val="35000"/>
              </a:srgbClr>
            </a:outerShdw>
          </a:effectLst>
        </p:spPr>
        <p:txBody>
          <a:bodyPr rtlCol="0" anchor="t"/>
          <a:lstStyle/>
          <a:p>
            <a:pPr algn="ctr" defTabSz="342900">
              <a:defRPr/>
            </a:pPr>
            <a:endParaRPr kumimoji="1" lang="en-US" altLang="zh-CN" sz="300" b="1" kern="0" dirty="0">
              <a:solidFill>
                <a:srgbClr val="4BB8B5"/>
              </a:solidFill>
              <a:latin typeface="微软雅黑" panose="020B0503020204020204" pitchFamily="34" charset="-122"/>
              <a:ea typeface="微软雅黑" panose="020B0503020204020204" pitchFamily="34" charset="-122"/>
            </a:endParaRPr>
          </a:p>
          <a:p>
            <a:pPr algn="ctr" defTabSz="342900">
              <a:defRPr/>
            </a:pPr>
            <a:r>
              <a:rPr kumimoji="1" lang="en-US" altLang="zh-CN" sz="1099" b="1" kern="0" dirty="0">
                <a:solidFill>
                  <a:schemeClr val="tx1">
                    <a:lumMod val="75000"/>
                    <a:lumOff val="25000"/>
                  </a:schemeClr>
                </a:solidFill>
                <a:latin typeface="微软雅黑" panose="020B0503020204020204" pitchFamily="34" charset="-122"/>
                <a:ea typeface="微软雅黑" panose="020B0503020204020204" pitchFamily="34" charset="-122"/>
              </a:rPr>
              <a:t>360</a:t>
            </a:r>
            <a:r>
              <a:rPr kumimoji="1" lang="zh-CN" altLang="en-US" sz="1099" b="1" kern="0" dirty="0">
                <a:solidFill>
                  <a:schemeClr val="tx1">
                    <a:lumMod val="75000"/>
                    <a:lumOff val="25000"/>
                  </a:schemeClr>
                </a:solidFill>
                <a:latin typeface="微软雅黑" panose="020B0503020204020204" pitchFamily="34" charset="-122"/>
                <a:ea typeface="微软雅黑" panose="020B0503020204020204" pitchFamily="34" charset="-122"/>
              </a:rPr>
              <a:t>托管安全运营中心</a:t>
            </a:r>
          </a:p>
        </p:txBody>
      </p:sp>
      <p:grpSp>
        <p:nvGrpSpPr>
          <p:cNvPr id="57" name="组合 56"/>
          <p:cNvGrpSpPr/>
          <p:nvPr/>
        </p:nvGrpSpPr>
        <p:grpSpPr>
          <a:xfrm>
            <a:off x="343517" y="1572898"/>
            <a:ext cx="6646545" cy="514350"/>
            <a:chOff x="917646" y="993751"/>
            <a:chExt cx="6889862" cy="576000"/>
          </a:xfrm>
        </p:grpSpPr>
        <p:sp>
          <p:nvSpPr>
            <p:cNvPr id="58" name="矩形 57"/>
            <p:cNvSpPr/>
            <p:nvPr/>
          </p:nvSpPr>
          <p:spPr>
            <a:xfrm>
              <a:off x="917646" y="993751"/>
              <a:ext cx="6889862" cy="576000"/>
            </a:xfrm>
            <a:prstGeom prst="rect">
              <a:avLst/>
            </a:prstGeom>
            <a:solidFill>
              <a:schemeClr val="bg1">
                <a:alpha val="40000"/>
              </a:schemeClr>
            </a:solidFill>
            <a:ln w="12700">
              <a:solidFill>
                <a:srgbClr val="4BB8B5"/>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050" b="1" dirty="0">
                <a:solidFill>
                  <a:srgbClr val="4BB8B5"/>
                </a:solidFill>
                <a:latin typeface="微软雅黑" panose="020B0503020204020204" pitchFamily="34" charset="-122"/>
                <a:ea typeface="微软雅黑" panose="020B0503020204020204" pitchFamily="34" charset="-122"/>
              </a:endParaRPr>
            </a:p>
          </p:txBody>
        </p:sp>
        <p:sp>
          <p:nvSpPr>
            <p:cNvPr id="59" name="矩形 58"/>
            <p:cNvSpPr/>
            <p:nvPr/>
          </p:nvSpPr>
          <p:spPr>
            <a:xfrm>
              <a:off x="1019839" y="1113218"/>
              <a:ext cx="1476611" cy="360000"/>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01" b="1" dirty="0">
                  <a:solidFill>
                    <a:schemeClr val="tx1"/>
                  </a:solidFill>
                  <a:latin typeface="微软雅黑" panose="020B0503020204020204" pitchFamily="34" charset="-122"/>
                  <a:ea typeface="微软雅黑" panose="020B0503020204020204" pitchFamily="34" charset="-122"/>
                </a:rPr>
                <a:t>统一运营协作平台</a:t>
              </a:r>
            </a:p>
          </p:txBody>
        </p:sp>
        <p:sp>
          <p:nvSpPr>
            <p:cNvPr id="60" name="矩形 59"/>
            <p:cNvSpPr/>
            <p:nvPr/>
          </p:nvSpPr>
          <p:spPr>
            <a:xfrm>
              <a:off x="3010783" y="1199206"/>
              <a:ext cx="151155" cy="206800"/>
            </a:xfrm>
            <a:prstGeom prst="rect">
              <a:avLst/>
            </a:prstGeom>
          </p:spPr>
          <p:txBody>
            <a:bodyPr wrap="square">
              <a:spAutoFit/>
            </a:bodyPr>
            <a:lstStyle/>
            <a:p>
              <a:pPr algn="ctr"/>
              <a:endParaRPr lang="zh-CN" altLang="en-US" sz="600" b="1" dirty="0">
                <a:solidFill>
                  <a:srgbClr val="FFFFFF"/>
                </a:solidFill>
                <a:latin typeface="微软雅黑" panose="020B0503020204020204" pitchFamily="34" charset="-122"/>
                <a:ea typeface="微软雅黑" panose="020B0503020204020204" pitchFamily="34" charset="-122"/>
              </a:endParaRPr>
            </a:p>
          </p:txBody>
        </p:sp>
        <p:sp>
          <p:nvSpPr>
            <p:cNvPr id="61" name="矩形 60"/>
            <p:cNvSpPr/>
            <p:nvPr/>
          </p:nvSpPr>
          <p:spPr>
            <a:xfrm>
              <a:off x="2668252" y="1113218"/>
              <a:ext cx="1461306" cy="360000"/>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01" b="1" dirty="0">
                  <a:solidFill>
                    <a:schemeClr val="tx1"/>
                  </a:solidFill>
                  <a:latin typeface="微软雅黑" panose="020B0503020204020204" pitchFamily="34" charset="-122"/>
                  <a:ea typeface="微软雅黑" panose="020B0503020204020204" pitchFamily="34" charset="-122"/>
                </a:rPr>
                <a:t>标准运营流程</a:t>
              </a:r>
            </a:p>
          </p:txBody>
        </p:sp>
        <p:sp>
          <p:nvSpPr>
            <p:cNvPr id="63" name="矩形 62"/>
            <p:cNvSpPr/>
            <p:nvPr/>
          </p:nvSpPr>
          <p:spPr>
            <a:xfrm>
              <a:off x="4289018" y="1113218"/>
              <a:ext cx="1583246" cy="360000"/>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1"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安全即服务 </a:t>
              </a:r>
              <a:r>
                <a:rPr lang="en-US" altLang="zh-CN" sz="1001" b="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SECaaS</a:t>
              </a:r>
              <a:endParaRPr kumimoji="1" lang="en-US" altLang="zh-CN" sz="1001" b="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sp>
        <p:nvSpPr>
          <p:cNvPr id="64" name="矩形 63"/>
          <p:cNvSpPr/>
          <p:nvPr/>
        </p:nvSpPr>
        <p:spPr>
          <a:xfrm>
            <a:off x="86830" y="2486941"/>
            <a:ext cx="7116543" cy="2346008"/>
          </a:xfrm>
          <a:prstGeom prst="rect">
            <a:avLst/>
          </a:prstGeom>
          <a:solidFill>
            <a:schemeClr val="bg1">
              <a:lumMod val="95000"/>
            </a:schemeClr>
          </a:solidFill>
          <a:ln w="12700">
            <a:solidFill>
              <a:schemeClr val="bg1">
                <a:lumMod val="6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050" b="1" dirty="0">
              <a:solidFill>
                <a:srgbClr val="4BB8B5"/>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4453704" y="2666429"/>
            <a:ext cx="2454801" cy="1900916"/>
          </a:xfrm>
          <a:prstGeom prst="roundRect">
            <a:avLst>
              <a:gd name="adj" fmla="val 0"/>
            </a:avLst>
          </a:prstGeom>
          <a:solidFill>
            <a:srgbClr val="DCF3ED"/>
          </a:solidFill>
          <a:ln w="9525" cap="flat" cmpd="sng" algn="ctr">
            <a:solidFill>
              <a:srgbClr val="4BB8B5"/>
            </a:solidFill>
            <a:prstDash val="sysDash"/>
          </a:ln>
          <a:effectLst>
            <a:outerShdw blurRad="40000" dist="23000" dir="5400000" rotWithShape="0">
              <a:srgbClr val="000000">
                <a:alpha val="35000"/>
              </a:srgbClr>
            </a:outerShdw>
          </a:effectLst>
        </p:spPr>
        <p:txBody>
          <a:bodyPr rtlCol="0" anchor="t"/>
          <a:lstStyle/>
          <a:p>
            <a:pPr algn="ctr" defTabSz="342900">
              <a:defRPr/>
            </a:pPr>
            <a:endParaRPr kumimoji="1" lang="en-US" altLang="zh-CN" sz="401" b="1" kern="0" dirty="0">
              <a:solidFill>
                <a:srgbClr val="4BB8B5"/>
              </a:solidFill>
              <a:latin typeface="微软雅黑" panose="020B0503020204020204" pitchFamily="34" charset="-122"/>
              <a:ea typeface="微软雅黑" panose="020B0503020204020204" pitchFamily="34" charset="-122"/>
            </a:endParaRPr>
          </a:p>
          <a:p>
            <a:pPr algn="ctr" defTabSz="342900">
              <a:defRPr/>
            </a:pPr>
            <a:r>
              <a:rPr kumimoji="1" lang="zh-CN" altLang="en-US" sz="1099" b="1" kern="0" dirty="0">
                <a:solidFill>
                  <a:schemeClr val="tx1">
                    <a:lumMod val="75000"/>
                    <a:lumOff val="25000"/>
                  </a:schemeClr>
                </a:solidFill>
                <a:latin typeface="微软雅黑" panose="020B0503020204020204" pitchFamily="34" charset="-122"/>
                <a:ea typeface="微软雅黑" panose="020B0503020204020204" pitchFamily="34" charset="-122"/>
              </a:rPr>
              <a:t>（轻量级）数字安全运营平台</a:t>
            </a:r>
          </a:p>
        </p:txBody>
      </p:sp>
      <p:sp>
        <p:nvSpPr>
          <p:cNvPr id="67" name="矩形 66"/>
          <p:cNvSpPr/>
          <p:nvPr/>
        </p:nvSpPr>
        <p:spPr>
          <a:xfrm>
            <a:off x="4527999" y="3289365"/>
            <a:ext cx="540000" cy="1178719"/>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solidFill>
                  <a:schemeClr val="bg1"/>
                </a:solidFill>
                <a:latin typeface="微软雅黑" panose="020B0503020204020204" pitchFamily="34" charset="-122"/>
                <a:ea typeface="微软雅黑" panose="020B0503020204020204" pitchFamily="34" charset="-122"/>
              </a:rPr>
              <a:t>资产运维与</a:t>
            </a:r>
            <a:endParaRPr kumimoji="1" lang="en-US" altLang="zh-CN" sz="900" dirty="0">
              <a:solidFill>
                <a:schemeClr val="bg1"/>
              </a:solidFill>
              <a:latin typeface="微软雅黑" panose="020B0503020204020204" pitchFamily="34" charset="-122"/>
              <a:ea typeface="微软雅黑" panose="020B0503020204020204" pitchFamily="34" charset="-122"/>
            </a:endParaRPr>
          </a:p>
          <a:p>
            <a:pPr algn="ctr"/>
            <a:r>
              <a:rPr kumimoji="1" lang="zh-CN" altLang="en-US" sz="900" dirty="0">
                <a:solidFill>
                  <a:schemeClr val="bg1"/>
                </a:solidFill>
                <a:latin typeface="微软雅黑" panose="020B0503020204020204" pitchFamily="34" charset="-122"/>
                <a:ea typeface="微软雅黑" panose="020B0503020204020204" pitchFamily="34" charset="-122"/>
              </a:rPr>
              <a:t>风险管理</a:t>
            </a:r>
          </a:p>
        </p:txBody>
      </p:sp>
      <p:sp>
        <p:nvSpPr>
          <p:cNvPr id="68" name="矩形 67"/>
          <p:cNvSpPr/>
          <p:nvPr/>
        </p:nvSpPr>
        <p:spPr>
          <a:xfrm>
            <a:off x="5121883" y="3289365"/>
            <a:ext cx="540000" cy="1178719"/>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solidFill>
                  <a:schemeClr val="bg1"/>
                </a:solidFill>
                <a:latin typeface="微软雅黑" panose="020B0503020204020204" pitchFamily="34" charset="-122"/>
                <a:ea typeface="微软雅黑" panose="020B0503020204020204" pitchFamily="34" charset="-122"/>
              </a:rPr>
              <a:t>威胁监测与</a:t>
            </a:r>
            <a:endParaRPr kumimoji="1" lang="en-US" altLang="zh-CN" sz="900" dirty="0">
              <a:solidFill>
                <a:schemeClr val="bg1"/>
              </a:solidFill>
              <a:latin typeface="微软雅黑" panose="020B0503020204020204" pitchFamily="34" charset="-122"/>
              <a:ea typeface="微软雅黑" panose="020B0503020204020204" pitchFamily="34" charset="-122"/>
            </a:endParaRPr>
          </a:p>
          <a:p>
            <a:pPr algn="ctr"/>
            <a:r>
              <a:rPr kumimoji="1" lang="zh-CN" altLang="en-US" sz="900" dirty="0">
                <a:solidFill>
                  <a:schemeClr val="bg1"/>
                </a:solidFill>
                <a:latin typeface="微软雅黑" panose="020B0503020204020204" pitchFamily="34" charset="-122"/>
                <a:ea typeface="微软雅黑" panose="020B0503020204020204" pitchFamily="34" charset="-122"/>
              </a:rPr>
              <a:t>智能分析</a:t>
            </a:r>
          </a:p>
        </p:txBody>
      </p:sp>
      <p:sp>
        <p:nvSpPr>
          <p:cNvPr id="69" name="矩形 68"/>
          <p:cNvSpPr/>
          <p:nvPr/>
        </p:nvSpPr>
        <p:spPr>
          <a:xfrm>
            <a:off x="5715767" y="3289365"/>
            <a:ext cx="540000" cy="1178719"/>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solidFill>
                  <a:schemeClr val="bg1"/>
                </a:solidFill>
                <a:latin typeface="微软雅黑" panose="020B0503020204020204" pitchFamily="34" charset="-122"/>
                <a:ea typeface="微软雅黑" panose="020B0503020204020204" pitchFamily="34" charset="-122"/>
              </a:rPr>
              <a:t>处置协同与</a:t>
            </a:r>
            <a:endParaRPr kumimoji="1" lang="en-US" altLang="zh-CN" sz="900" dirty="0">
              <a:solidFill>
                <a:schemeClr val="bg1"/>
              </a:solidFill>
              <a:latin typeface="微软雅黑" panose="020B0503020204020204" pitchFamily="34" charset="-122"/>
              <a:ea typeface="微软雅黑" panose="020B0503020204020204" pitchFamily="34" charset="-122"/>
            </a:endParaRPr>
          </a:p>
          <a:p>
            <a:pPr algn="ctr"/>
            <a:r>
              <a:rPr kumimoji="1" lang="zh-CN" altLang="en-US" sz="900" dirty="0">
                <a:solidFill>
                  <a:schemeClr val="bg1"/>
                </a:solidFill>
                <a:latin typeface="微软雅黑" panose="020B0503020204020204" pitchFamily="34" charset="-122"/>
                <a:ea typeface="微软雅黑" panose="020B0503020204020204" pitchFamily="34" charset="-122"/>
              </a:rPr>
              <a:t>响应指挥</a:t>
            </a:r>
          </a:p>
        </p:txBody>
      </p:sp>
      <p:sp>
        <p:nvSpPr>
          <p:cNvPr id="70" name="矩形 69"/>
          <p:cNvSpPr/>
          <p:nvPr/>
        </p:nvSpPr>
        <p:spPr>
          <a:xfrm>
            <a:off x="4527999" y="2972658"/>
            <a:ext cx="2308344" cy="265200"/>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001" b="1" dirty="0">
                <a:solidFill>
                  <a:schemeClr val="bg1"/>
                </a:solidFill>
                <a:latin typeface="微软雅黑" panose="020B0503020204020204" pitchFamily="34" charset="-122"/>
                <a:ea typeface="微软雅黑" panose="020B0503020204020204" pitchFamily="34" charset="-122"/>
              </a:rPr>
              <a:t>360XDR</a:t>
            </a:r>
            <a:r>
              <a:rPr kumimoji="1" lang="zh-CN" altLang="en-US" sz="1001" b="1" dirty="0">
                <a:solidFill>
                  <a:schemeClr val="bg1"/>
                </a:solidFill>
                <a:latin typeface="微软雅黑" panose="020B0503020204020204" pitchFamily="34" charset="-122"/>
                <a:ea typeface="微软雅黑" panose="020B0503020204020204" pitchFamily="34" charset="-122"/>
              </a:rPr>
              <a:t>一体机</a:t>
            </a:r>
          </a:p>
        </p:txBody>
      </p:sp>
      <p:sp>
        <p:nvSpPr>
          <p:cNvPr id="71" name="矩形 70"/>
          <p:cNvSpPr/>
          <p:nvPr/>
        </p:nvSpPr>
        <p:spPr>
          <a:xfrm>
            <a:off x="6310127" y="3289365"/>
            <a:ext cx="540000" cy="1178719"/>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900" dirty="0">
                <a:solidFill>
                  <a:schemeClr val="bg1"/>
                </a:solidFill>
                <a:latin typeface="微软雅黑" panose="020B0503020204020204" pitchFamily="34" charset="-122"/>
                <a:ea typeface="微软雅黑" panose="020B0503020204020204" pitchFamily="34" charset="-122"/>
              </a:rPr>
              <a:t>实战能力评估与</a:t>
            </a:r>
            <a:endParaRPr kumimoji="1" lang="en-US" altLang="zh-CN" sz="900" dirty="0">
              <a:solidFill>
                <a:schemeClr val="bg1"/>
              </a:solidFill>
              <a:latin typeface="微软雅黑" panose="020B0503020204020204" pitchFamily="34" charset="-122"/>
              <a:ea typeface="微软雅黑" panose="020B0503020204020204" pitchFamily="34" charset="-122"/>
            </a:endParaRPr>
          </a:p>
          <a:p>
            <a:pPr algn="ctr"/>
            <a:r>
              <a:rPr kumimoji="1" lang="zh-CN" altLang="en-US" sz="900" dirty="0">
                <a:solidFill>
                  <a:schemeClr val="bg1"/>
                </a:solidFill>
                <a:latin typeface="微软雅黑" panose="020B0503020204020204" pitchFamily="34" charset="-122"/>
                <a:ea typeface="微软雅黑" panose="020B0503020204020204" pitchFamily="34" charset="-122"/>
              </a:rPr>
              <a:t>演练</a:t>
            </a:r>
          </a:p>
        </p:txBody>
      </p:sp>
      <p:sp>
        <p:nvSpPr>
          <p:cNvPr id="72" name="矩形 71"/>
          <p:cNvSpPr/>
          <p:nvPr/>
        </p:nvSpPr>
        <p:spPr>
          <a:xfrm>
            <a:off x="187166" y="2650048"/>
            <a:ext cx="3336124" cy="1912620"/>
          </a:xfrm>
          <a:prstGeom prst="rect">
            <a:avLst/>
          </a:prstGeom>
          <a:solidFill>
            <a:schemeClr val="bg1">
              <a:lumMod val="95000"/>
            </a:schemeClr>
          </a:solidFill>
          <a:ln w="12700">
            <a:solidFill>
              <a:schemeClr val="bg1">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99"/>
          </a:p>
        </p:txBody>
      </p:sp>
      <p:grpSp>
        <p:nvGrpSpPr>
          <p:cNvPr id="119" name="组合 118"/>
          <p:cNvGrpSpPr/>
          <p:nvPr/>
        </p:nvGrpSpPr>
        <p:grpSpPr>
          <a:xfrm>
            <a:off x="1229204" y="2132980"/>
            <a:ext cx="646332" cy="578419"/>
            <a:chOff x="-405742" y="4382441"/>
            <a:chExt cx="705147" cy="648000"/>
          </a:xfrm>
        </p:grpSpPr>
        <p:sp>
          <p:nvSpPr>
            <p:cNvPr id="120" name="下箭头 119"/>
            <p:cNvSpPr/>
            <p:nvPr/>
          </p:nvSpPr>
          <p:spPr>
            <a:xfrm>
              <a:off x="-322774" y="4382441"/>
              <a:ext cx="576000" cy="648000"/>
            </a:xfrm>
            <a:prstGeom prst="down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21" name="矩形 120"/>
            <p:cNvSpPr/>
            <p:nvPr/>
          </p:nvSpPr>
          <p:spPr>
            <a:xfrm>
              <a:off x="-405742" y="4507455"/>
              <a:ext cx="705147" cy="258600"/>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事件反馈</a:t>
              </a:r>
            </a:p>
          </p:txBody>
        </p:sp>
      </p:grpSp>
      <p:grpSp>
        <p:nvGrpSpPr>
          <p:cNvPr id="122" name="组合 121"/>
          <p:cNvGrpSpPr/>
          <p:nvPr/>
        </p:nvGrpSpPr>
        <p:grpSpPr>
          <a:xfrm>
            <a:off x="2080384" y="2126313"/>
            <a:ext cx="646332" cy="578419"/>
            <a:chOff x="-405744" y="4382441"/>
            <a:chExt cx="705147" cy="648000"/>
          </a:xfrm>
        </p:grpSpPr>
        <p:sp>
          <p:nvSpPr>
            <p:cNvPr id="123" name="下箭头 122"/>
            <p:cNvSpPr/>
            <p:nvPr/>
          </p:nvSpPr>
          <p:spPr>
            <a:xfrm>
              <a:off x="-322774" y="4382441"/>
              <a:ext cx="576000" cy="648000"/>
            </a:xfrm>
            <a:prstGeom prst="down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24" name="矩形 123"/>
            <p:cNvSpPr/>
            <p:nvPr/>
          </p:nvSpPr>
          <p:spPr>
            <a:xfrm>
              <a:off x="-405744" y="4507455"/>
              <a:ext cx="705147" cy="258600"/>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全局预警</a:t>
              </a:r>
            </a:p>
          </p:txBody>
        </p:sp>
      </p:grpSp>
      <p:grpSp>
        <p:nvGrpSpPr>
          <p:cNvPr id="125" name="组合 124"/>
          <p:cNvGrpSpPr/>
          <p:nvPr/>
        </p:nvGrpSpPr>
        <p:grpSpPr>
          <a:xfrm>
            <a:off x="3087775" y="2132028"/>
            <a:ext cx="646332" cy="578419"/>
            <a:chOff x="-395873" y="4382441"/>
            <a:chExt cx="705147" cy="648000"/>
          </a:xfrm>
        </p:grpSpPr>
        <p:sp>
          <p:nvSpPr>
            <p:cNvPr id="126" name="下箭头 125"/>
            <p:cNvSpPr/>
            <p:nvPr/>
          </p:nvSpPr>
          <p:spPr>
            <a:xfrm>
              <a:off x="-322774" y="4382441"/>
              <a:ext cx="576000" cy="648000"/>
            </a:xfrm>
            <a:prstGeom prst="down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27" name="矩形 126"/>
            <p:cNvSpPr/>
            <p:nvPr/>
          </p:nvSpPr>
          <p:spPr>
            <a:xfrm>
              <a:off x="-395873" y="4538401"/>
              <a:ext cx="705147" cy="258600"/>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指挥协防</a:t>
              </a:r>
            </a:p>
          </p:txBody>
        </p:sp>
      </p:grpSp>
      <p:grpSp>
        <p:nvGrpSpPr>
          <p:cNvPr id="128" name="组合 127"/>
          <p:cNvGrpSpPr/>
          <p:nvPr/>
        </p:nvGrpSpPr>
        <p:grpSpPr>
          <a:xfrm>
            <a:off x="3959434" y="2133457"/>
            <a:ext cx="646332" cy="578419"/>
            <a:chOff x="2353788" y="4382975"/>
            <a:chExt cx="705147" cy="648000"/>
          </a:xfrm>
        </p:grpSpPr>
        <p:sp>
          <p:nvSpPr>
            <p:cNvPr id="129" name="下箭头 128"/>
            <p:cNvSpPr/>
            <p:nvPr/>
          </p:nvSpPr>
          <p:spPr>
            <a:xfrm>
              <a:off x="2436758" y="4382975"/>
              <a:ext cx="576000" cy="648000"/>
            </a:xfrm>
            <a:prstGeom prst="down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30" name="矩形 129"/>
            <p:cNvSpPr/>
            <p:nvPr/>
          </p:nvSpPr>
          <p:spPr>
            <a:xfrm>
              <a:off x="2353788" y="4538935"/>
              <a:ext cx="705147" cy="258600"/>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响应处置</a:t>
              </a:r>
            </a:p>
          </p:txBody>
        </p:sp>
      </p:grpSp>
      <p:grpSp>
        <p:nvGrpSpPr>
          <p:cNvPr id="132" name="组合 131"/>
          <p:cNvGrpSpPr/>
          <p:nvPr/>
        </p:nvGrpSpPr>
        <p:grpSpPr>
          <a:xfrm>
            <a:off x="5224547" y="2139740"/>
            <a:ext cx="646332" cy="514150"/>
            <a:chOff x="6562728" y="1680964"/>
            <a:chExt cx="705148" cy="576000"/>
          </a:xfrm>
        </p:grpSpPr>
        <p:sp>
          <p:nvSpPr>
            <p:cNvPr id="133" name="上箭头 132"/>
            <p:cNvSpPr/>
            <p:nvPr/>
          </p:nvSpPr>
          <p:spPr>
            <a:xfrm>
              <a:off x="6591130" y="1680964"/>
              <a:ext cx="576000" cy="576000"/>
            </a:xfrm>
            <a:prstGeom prst="up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chemeClr val="tx1"/>
                </a:solidFill>
                <a:latin typeface="微软雅黑" panose="020B0503020204020204" pitchFamily="34" charset="-122"/>
                <a:ea typeface="微软雅黑" panose="020B0503020204020204" pitchFamily="34" charset="-122"/>
              </a:endParaRPr>
            </a:p>
          </p:txBody>
        </p:sp>
        <p:sp>
          <p:nvSpPr>
            <p:cNvPr id="134" name="矩形 133"/>
            <p:cNvSpPr/>
            <p:nvPr/>
          </p:nvSpPr>
          <p:spPr>
            <a:xfrm>
              <a:off x="6562728" y="1922784"/>
              <a:ext cx="705148" cy="258600"/>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威胁告警</a:t>
              </a:r>
            </a:p>
          </p:txBody>
        </p:sp>
      </p:grpSp>
      <p:sp>
        <p:nvSpPr>
          <p:cNvPr id="138" name="Freeform 5"/>
          <p:cNvSpPr/>
          <p:nvPr userDrawn="1"/>
        </p:nvSpPr>
        <p:spPr bwMode="auto">
          <a:xfrm>
            <a:off x="7887940" y="1316664"/>
            <a:ext cx="69478" cy="66087"/>
          </a:xfrm>
          <a:custGeom>
            <a:avLst/>
            <a:gdLst>
              <a:gd name="T0" fmla="*/ 35 w 40"/>
              <a:gd name="T1" fmla="*/ 15 h 39"/>
              <a:gd name="T2" fmla="*/ 25 w 40"/>
              <a:gd name="T3" fmla="*/ 15 h 39"/>
              <a:gd name="T4" fmla="*/ 25 w 40"/>
              <a:gd name="T5" fmla="*/ 4 h 39"/>
              <a:gd name="T6" fmla="*/ 20 w 40"/>
              <a:gd name="T7" fmla="*/ 0 h 39"/>
              <a:gd name="T8" fmla="*/ 16 w 40"/>
              <a:gd name="T9" fmla="*/ 4 h 39"/>
              <a:gd name="T10" fmla="*/ 16 w 40"/>
              <a:gd name="T11" fmla="*/ 15 h 39"/>
              <a:gd name="T12" fmla="*/ 5 w 40"/>
              <a:gd name="T13" fmla="*/ 15 h 39"/>
              <a:gd name="T14" fmla="*/ 0 w 40"/>
              <a:gd name="T15" fmla="*/ 20 h 39"/>
              <a:gd name="T16" fmla="*/ 0 w 40"/>
              <a:gd name="T17" fmla="*/ 20 h 39"/>
              <a:gd name="T18" fmla="*/ 5 w 40"/>
              <a:gd name="T19" fmla="*/ 24 h 39"/>
              <a:gd name="T20" fmla="*/ 16 w 40"/>
              <a:gd name="T21" fmla="*/ 24 h 39"/>
              <a:gd name="T22" fmla="*/ 16 w 40"/>
              <a:gd name="T23" fmla="*/ 35 h 39"/>
              <a:gd name="T24" fmla="*/ 20 w 40"/>
              <a:gd name="T25" fmla="*/ 39 h 39"/>
              <a:gd name="T26" fmla="*/ 25 w 40"/>
              <a:gd name="T27" fmla="*/ 35 h 39"/>
              <a:gd name="T28" fmla="*/ 25 w 40"/>
              <a:gd name="T29" fmla="*/ 24 h 39"/>
              <a:gd name="T30" fmla="*/ 35 w 40"/>
              <a:gd name="T31" fmla="*/ 24 h 39"/>
              <a:gd name="T32" fmla="*/ 40 w 40"/>
              <a:gd name="T33" fmla="*/ 20 h 39"/>
              <a:gd name="T34" fmla="*/ 40 w 40"/>
              <a:gd name="T35" fmla="*/ 20 h 39"/>
              <a:gd name="T36" fmla="*/ 35 w 40"/>
              <a:gd name="T37"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9">
                <a:moveTo>
                  <a:pt x="35" y="15"/>
                </a:moveTo>
                <a:cubicBezTo>
                  <a:pt x="25" y="15"/>
                  <a:pt x="25" y="15"/>
                  <a:pt x="25" y="15"/>
                </a:cubicBezTo>
                <a:cubicBezTo>
                  <a:pt x="25" y="4"/>
                  <a:pt x="25" y="4"/>
                  <a:pt x="25" y="4"/>
                </a:cubicBezTo>
                <a:cubicBezTo>
                  <a:pt x="25" y="2"/>
                  <a:pt x="23" y="0"/>
                  <a:pt x="20" y="0"/>
                </a:cubicBezTo>
                <a:cubicBezTo>
                  <a:pt x="18" y="0"/>
                  <a:pt x="16" y="2"/>
                  <a:pt x="16" y="4"/>
                </a:cubicBezTo>
                <a:cubicBezTo>
                  <a:pt x="16" y="15"/>
                  <a:pt x="16" y="15"/>
                  <a:pt x="16" y="15"/>
                </a:cubicBezTo>
                <a:cubicBezTo>
                  <a:pt x="5" y="15"/>
                  <a:pt x="5" y="15"/>
                  <a:pt x="5" y="15"/>
                </a:cubicBezTo>
                <a:cubicBezTo>
                  <a:pt x="2" y="15"/>
                  <a:pt x="0" y="17"/>
                  <a:pt x="0" y="20"/>
                </a:cubicBezTo>
                <a:cubicBezTo>
                  <a:pt x="0" y="20"/>
                  <a:pt x="0" y="20"/>
                  <a:pt x="0" y="20"/>
                </a:cubicBezTo>
                <a:cubicBezTo>
                  <a:pt x="0" y="22"/>
                  <a:pt x="2" y="24"/>
                  <a:pt x="5" y="24"/>
                </a:cubicBezTo>
                <a:cubicBezTo>
                  <a:pt x="16" y="24"/>
                  <a:pt x="16" y="24"/>
                  <a:pt x="16" y="24"/>
                </a:cubicBezTo>
                <a:cubicBezTo>
                  <a:pt x="16" y="35"/>
                  <a:pt x="16" y="35"/>
                  <a:pt x="16" y="35"/>
                </a:cubicBezTo>
                <a:cubicBezTo>
                  <a:pt x="16" y="37"/>
                  <a:pt x="18" y="39"/>
                  <a:pt x="20" y="39"/>
                </a:cubicBezTo>
                <a:cubicBezTo>
                  <a:pt x="23" y="39"/>
                  <a:pt x="25" y="37"/>
                  <a:pt x="25" y="35"/>
                </a:cubicBezTo>
                <a:cubicBezTo>
                  <a:pt x="25" y="24"/>
                  <a:pt x="25" y="24"/>
                  <a:pt x="25" y="24"/>
                </a:cubicBezTo>
                <a:cubicBezTo>
                  <a:pt x="35" y="24"/>
                  <a:pt x="35" y="24"/>
                  <a:pt x="35" y="24"/>
                </a:cubicBezTo>
                <a:cubicBezTo>
                  <a:pt x="38" y="24"/>
                  <a:pt x="40" y="22"/>
                  <a:pt x="40" y="20"/>
                </a:cubicBezTo>
                <a:cubicBezTo>
                  <a:pt x="40" y="20"/>
                  <a:pt x="40" y="20"/>
                  <a:pt x="40" y="20"/>
                </a:cubicBezTo>
                <a:cubicBezTo>
                  <a:pt x="40" y="17"/>
                  <a:pt x="38" y="15"/>
                  <a:pt x="35" y="15"/>
                </a:cubicBezTo>
                <a:close/>
              </a:path>
            </a:pathLst>
          </a:custGeom>
          <a:solidFill>
            <a:schemeClr val="tx1"/>
          </a:solidFill>
          <a:ln>
            <a:noFill/>
          </a:ln>
        </p:spPr>
        <p:txBody>
          <a:bodyPr vert="horz" wrap="square" lIns="91440" tIns="45720" rIns="91440" bIns="45720" numCol="1" anchor="t" anchorCtr="0" compatLnSpc="1"/>
          <a:lstStyle/>
          <a:p>
            <a:endParaRPr lang="zh-CN" altLang="en-US" sz="1399">
              <a:solidFill>
                <a:schemeClr val="bg1"/>
              </a:solidFill>
            </a:endParaRPr>
          </a:p>
        </p:txBody>
      </p:sp>
      <p:sp>
        <p:nvSpPr>
          <p:cNvPr id="139" name="Freeform 6"/>
          <p:cNvSpPr>
            <a:spLocks noEditPoints="1"/>
          </p:cNvSpPr>
          <p:nvPr/>
        </p:nvSpPr>
        <p:spPr bwMode="auto">
          <a:xfrm>
            <a:off x="7845123" y="1271820"/>
            <a:ext cx="156728" cy="155777"/>
          </a:xfrm>
          <a:custGeom>
            <a:avLst/>
            <a:gdLst>
              <a:gd name="T0" fmla="*/ 84 w 91"/>
              <a:gd name="T1" fmla="*/ 22 h 91"/>
              <a:gd name="T2" fmla="*/ 83 w 91"/>
              <a:gd name="T3" fmla="*/ 20 h 91"/>
              <a:gd name="T4" fmla="*/ 60 w 91"/>
              <a:gd name="T5" fmla="*/ 3 h 91"/>
              <a:gd name="T6" fmla="*/ 59 w 91"/>
              <a:gd name="T7" fmla="*/ 2 h 91"/>
              <a:gd name="T8" fmla="*/ 58 w 91"/>
              <a:gd name="T9" fmla="*/ 2 h 91"/>
              <a:gd name="T10" fmla="*/ 56 w 91"/>
              <a:gd name="T11" fmla="*/ 1 h 91"/>
              <a:gd name="T12" fmla="*/ 55 w 91"/>
              <a:gd name="T13" fmla="*/ 1 h 91"/>
              <a:gd name="T14" fmla="*/ 51 w 91"/>
              <a:gd name="T15" fmla="*/ 1 h 91"/>
              <a:gd name="T16" fmla="*/ 50 w 91"/>
              <a:gd name="T17" fmla="*/ 0 h 91"/>
              <a:gd name="T18" fmla="*/ 48 w 91"/>
              <a:gd name="T19" fmla="*/ 0 h 91"/>
              <a:gd name="T20" fmla="*/ 47 w 91"/>
              <a:gd name="T21" fmla="*/ 0 h 91"/>
              <a:gd name="T22" fmla="*/ 45 w 91"/>
              <a:gd name="T23" fmla="*/ 0 h 91"/>
              <a:gd name="T24" fmla="*/ 8 w 91"/>
              <a:gd name="T25" fmla="*/ 20 h 91"/>
              <a:gd name="T26" fmla="*/ 7 w 91"/>
              <a:gd name="T27" fmla="*/ 21 h 91"/>
              <a:gd name="T28" fmla="*/ 6 w 91"/>
              <a:gd name="T29" fmla="*/ 23 h 91"/>
              <a:gd name="T30" fmla="*/ 5 w 91"/>
              <a:gd name="T31" fmla="*/ 24 h 91"/>
              <a:gd name="T32" fmla="*/ 5 w 91"/>
              <a:gd name="T33" fmla="*/ 25 h 91"/>
              <a:gd name="T34" fmla="*/ 4 w 91"/>
              <a:gd name="T35" fmla="*/ 26 h 91"/>
              <a:gd name="T36" fmla="*/ 0 w 91"/>
              <a:gd name="T37" fmla="*/ 46 h 91"/>
              <a:gd name="T38" fmla="*/ 5 w 91"/>
              <a:gd name="T39" fmla="*/ 66 h 91"/>
              <a:gd name="T40" fmla="*/ 31 w 91"/>
              <a:gd name="T41" fmla="*/ 88 h 91"/>
              <a:gd name="T42" fmla="*/ 32 w 91"/>
              <a:gd name="T43" fmla="*/ 89 h 91"/>
              <a:gd name="T44" fmla="*/ 34 w 91"/>
              <a:gd name="T45" fmla="*/ 89 h 91"/>
              <a:gd name="T46" fmla="*/ 36 w 91"/>
              <a:gd name="T47" fmla="*/ 90 h 91"/>
              <a:gd name="T48" fmla="*/ 45 w 91"/>
              <a:gd name="T49" fmla="*/ 91 h 91"/>
              <a:gd name="T50" fmla="*/ 48 w 91"/>
              <a:gd name="T51" fmla="*/ 91 h 91"/>
              <a:gd name="T52" fmla="*/ 53 w 91"/>
              <a:gd name="T53" fmla="*/ 90 h 91"/>
              <a:gd name="T54" fmla="*/ 54 w 91"/>
              <a:gd name="T55" fmla="*/ 90 h 91"/>
              <a:gd name="T56" fmla="*/ 58 w 91"/>
              <a:gd name="T57" fmla="*/ 89 h 91"/>
              <a:gd name="T58" fmla="*/ 59 w 91"/>
              <a:gd name="T59" fmla="*/ 89 h 91"/>
              <a:gd name="T60" fmla="*/ 61 w 91"/>
              <a:gd name="T61" fmla="*/ 88 h 91"/>
              <a:gd name="T62" fmla="*/ 62 w 91"/>
              <a:gd name="T63" fmla="*/ 88 h 91"/>
              <a:gd name="T64" fmla="*/ 64 w 91"/>
              <a:gd name="T65" fmla="*/ 87 h 91"/>
              <a:gd name="T66" fmla="*/ 65 w 91"/>
              <a:gd name="T67" fmla="*/ 86 h 91"/>
              <a:gd name="T68" fmla="*/ 67 w 91"/>
              <a:gd name="T69" fmla="*/ 85 h 91"/>
              <a:gd name="T70" fmla="*/ 68 w 91"/>
              <a:gd name="T71" fmla="*/ 85 h 91"/>
              <a:gd name="T72" fmla="*/ 91 w 91"/>
              <a:gd name="T73" fmla="*/ 46 h 91"/>
              <a:gd name="T74" fmla="*/ 72 w 91"/>
              <a:gd name="T75" fmla="*/ 77 h 91"/>
              <a:gd name="T76" fmla="*/ 24 w 91"/>
              <a:gd name="T77" fmla="*/ 64 h 91"/>
              <a:gd name="T78" fmla="*/ 8 w 91"/>
              <a:gd name="T79" fmla="*/ 62 h 91"/>
              <a:gd name="T80" fmla="*/ 8 w 91"/>
              <a:gd name="T81" fmla="*/ 62 h 91"/>
              <a:gd name="T82" fmla="*/ 18 w 91"/>
              <a:gd name="T83" fmla="*/ 14 h 91"/>
              <a:gd name="T84" fmla="*/ 67 w 91"/>
              <a:gd name="T85" fmla="*/ 27 h 91"/>
              <a:gd name="T86" fmla="*/ 83 w 91"/>
              <a:gd name="T87" fmla="*/ 29 h 91"/>
              <a:gd name="T88" fmla="*/ 83 w 91"/>
              <a:gd name="T89" fmla="*/ 29 h 91"/>
              <a:gd name="T90" fmla="*/ 72 w 91"/>
              <a:gd name="T91" fmla="*/ 7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91">
                <a:moveTo>
                  <a:pt x="84" y="22"/>
                </a:moveTo>
                <a:cubicBezTo>
                  <a:pt x="84" y="22"/>
                  <a:pt x="84" y="22"/>
                  <a:pt x="84" y="22"/>
                </a:cubicBezTo>
                <a:cubicBezTo>
                  <a:pt x="84" y="22"/>
                  <a:pt x="84" y="21"/>
                  <a:pt x="83" y="21"/>
                </a:cubicBezTo>
                <a:cubicBezTo>
                  <a:pt x="83" y="21"/>
                  <a:pt x="83" y="20"/>
                  <a:pt x="83" y="20"/>
                </a:cubicBezTo>
                <a:cubicBezTo>
                  <a:pt x="83" y="20"/>
                  <a:pt x="83" y="20"/>
                  <a:pt x="83" y="20"/>
                </a:cubicBezTo>
                <a:cubicBezTo>
                  <a:pt x="77" y="12"/>
                  <a:pt x="69" y="6"/>
                  <a:pt x="60" y="3"/>
                </a:cubicBezTo>
                <a:cubicBezTo>
                  <a:pt x="60" y="3"/>
                  <a:pt x="60" y="3"/>
                  <a:pt x="60" y="3"/>
                </a:cubicBezTo>
                <a:cubicBezTo>
                  <a:pt x="59" y="2"/>
                  <a:pt x="59" y="2"/>
                  <a:pt x="59" y="2"/>
                </a:cubicBezTo>
                <a:cubicBezTo>
                  <a:pt x="59" y="2"/>
                  <a:pt x="59" y="2"/>
                  <a:pt x="58" y="2"/>
                </a:cubicBezTo>
                <a:cubicBezTo>
                  <a:pt x="58" y="2"/>
                  <a:pt x="58" y="2"/>
                  <a:pt x="58" y="2"/>
                </a:cubicBezTo>
                <a:cubicBezTo>
                  <a:pt x="57" y="2"/>
                  <a:pt x="57" y="2"/>
                  <a:pt x="56" y="2"/>
                </a:cubicBezTo>
                <a:cubicBezTo>
                  <a:pt x="56" y="2"/>
                  <a:pt x="56" y="2"/>
                  <a:pt x="56" y="1"/>
                </a:cubicBezTo>
                <a:cubicBezTo>
                  <a:pt x="56" y="1"/>
                  <a:pt x="55" y="1"/>
                  <a:pt x="55" y="1"/>
                </a:cubicBezTo>
                <a:cubicBezTo>
                  <a:pt x="55" y="1"/>
                  <a:pt x="55" y="1"/>
                  <a:pt x="55" y="1"/>
                </a:cubicBezTo>
                <a:cubicBezTo>
                  <a:pt x="54" y="1"/>
                  <a:pt x="53" y="1"/>
                  <a:pt x="52" y="1"/>
                </a:cubicBezTo>
                <a:cubicBezTo>
                  <a:pt x="52" y="1"/>
                  <a:pt x="52" y="1"/>
                  <a:pt x="51" y="1"/>
                </a:cubicBezTo>
                <a:cubicBezTo>
                  <a:pt x="51" y="1"/>
                  <a:pt x="51" y="0"/>
                  <a:pt x="50" y="0"/>
                </a:cubicBezTo>
                <a:cubicBezTo>
                  <a:pt x="50" y="0"/>
                  <a:pt x="50" y="0"/>
                  <a:pt x="50" y="0"/>
                </a:cubicBezTo>
                <a:cubicBezTo>
                  <a:pt x="49" y="0"/>
                  <a:pt x="49" y="0"/>
                  <a:pt x="49" y="0"/>
                </a:cubicBezTo>
                <a:cubicBezTo>
                  <a:pt x="48" y="0"/>
                  <a:pt x="48" y="0"/>
                  <a:pt x="48" y="0"/>
                </a:cubicBezTo>
                <a:cubicBezTo>
                  <a:pt x="48" y="0"/>
                  <a:pt x="47" y="0"/>
                  <a:pt x="47" y="0"/>
                </a:cubicBezTo>
                <a:cubicBezTo>
                  <a:pt x="47" y="0"/>
                  <a:pt x="47" y="0"/>
                  <a:pt x="47" y="0"/>
                </a:cubicBezTo>
                <a:cubicBezTo>
                  <a:pt x="46" y="0"/>
                  <a:pt x="46" y="0"/>
                  <a:pt x="46" y="0"/>
                </a:cubicBezTo>
                <a:cubicBezTo>
                  <a:pt x="46" y="0"/>
                  <a:pt x="45" y="0"/>
                  <a:pt x="45" y="0"/>
                </a:cubicBezTo>
                <a:cubicBezTo>
                  <a:pt x="44" y="0"/>
                  <a:pt x="44" y="0"/>
                  <a:pt x="43" y="0"/>
                </a:cubicBezTo>
                <a:cubicBezTo>
                  <a:pt x="28" y="1"/>
                  <a:pt x="15" y="9"/>
                  <a:pt x="8" y="20"/>
                </a:cubicBezTo>
                <a:cubicBezTo>
                  <a:pt x="8" y="20"/>
                  <a:pt x="8" y="20"/>
                  <a:pt x="8" y="20"/>
                </a:cubicBezTo>
                <a:cubicBezTo>
                  <a:pt x="7" y="20"/>
                  <a:pt x="7" y="21"/>
                  <a:pt x="7" y="21"/>
                </a:cubicBezTo>
                <a:cubicBezTo>
                  <a:pt x="7" y="21"/>
                  <a:pt x="7" y="21"/>
                  <a:pt x="7" y="21"/>
                </a:cubicBezTo>
                <a:cubicBezTo>
                  <a:pt x="7" y="22"/>
                  <a:pt x="6" y="22"/>
                  <a:pt x="6" y="23"/>
                </a:cubicBezTo>
                <a:cubicBezTo>
                  <a:pt x="6" y="23"/>
                  <a:pt x="6" y="23"/>
                  <a:pt x="6" y="23"/>
                </a:cubicBezTo>
                <a:cubicBezTo>
                  <a:pt x="6" y="23"/>
                  <a:pt x="6" y="23"/>
                  <a:pt x="5" y="24"/>
                </a:cubicBezTo>
                <a:cubicBezTo>
                  <a:pt x="5" y="24"/>
                  <a:pt x="5" y="24"/>
                  <a:pt x="5" y="24"/>
                </a:cubicBezTo>
                <a:cubicBezTo>
                  <a:pt x="5" y="24"/>
                  <a:pt x="5" y="25"/>
                  <a:pt x="5" y="25"/>
                </a:cubicBezTo>
                <a:cubicBezTo>
                  <a:pt x="5" y="25"/>
                  <a:pt x="5" y="25"/>
                  <a:pt x="4" y="26"/>
                </a:cubicBezTo>
                <a:cubicBezTo>
                  <a:pt x="4" y="26"/>
                  <a:pt x="4" y="26"/>
                  <a:pt x="4" y="26"/>
                </a:cubicBezTo>
                <a:cubicBezTo>
                  <a:pt x="4" y="26"/>
                  <a:pt x="4" y="26"/>
                  <a:pt x="4" y="26"/>
                </a:cubicBezTo>
                <a:cubicBezTo>
                  <a:pt x="1" y="32"/>
                  <a:pt x="0" y="39"/>
                  <a:pt x="0" y="46"/>
                </a:cubicBezTo>
                <a:cubicBezTo>
                  <a:pt x="0" y="53"/>
                  <a:pt x="2" y="60"/>
                  <a:pt x="5" y="66"/>
                </a:cubicBezTo>
                <a:cubicBezTo>
                  <a:pt x="5" y="66"/>
                  <a:pt x="5" y="66"/>
                  <a:pt x="5" y="66"/>
                </a:cubicBezTo>
                <a:cubicBezTo>
                  <a:pt x="10" y="77"/>
                  <a:pt x="19" y="85"/>
                  <a:pt x="31" y="88"/>
                </a:cubicBezTo>
                <a:cubicBezTo>
                  <a:pt x="31" y="88"/>
                  <a:pt x="31" y="88"/>
                  <a:pt x="31" y="88"/>
                </a:cubicBezTo>
                <a:cubicBezTo>
                  <a:pt x="31" y="89"/>
                  <a:pt x="31" y="89"/>
                  <a:pt x="31" y="89"/>
                </a:cubicBezTo>
                <a:cubicBezTo>
                  <a:pt x="32" y="89"/>
                  <a:pt x="32" y="89"/>
                  <a:pt x="32" y="89"/>
                </a:cubicBezTo>
                <a:cubicBezTo>
                  <a:pt x="32" y="89"/>
                  <a:pt x="32" y="89"/>
                  <a:pt x="33" y="89"/>
                </a:cubicBezTo>
                <a:cubicBezTo>
                  <a:pt x="33" y="89"/>
                  <a:pt x="34" y="89"/>
                  <a:pt x="34" y="89"/>
                </a:cubicBezTo>
                <a:cubicBezTo>
                  <a:pt x="34" y="89"/>
                  <a:pt x="34" y="90"/>
                  <a:pt x="34" y="90"/>
                </a:cubicBezTo>
                <a:cubicBezTo>
                  <a:pt x="35" y="90"/>
                  <a:pt x="35" y="90"/>
                  <a:pt x="36" y="90"/>
                </a:cubicBezTo>
                <a:cubicBezTo>
                  <a:pt x="36" y="90"/>
                  <a:pt x="36" y="90"/>
                  <a:pt x="36" y="90"/>
                </a:cubicBezTo>
                <a:cubicBezTo>
                  <a:pt x="39" y="91"/>
                  <a:pt x="42" y="91"/>
                  <a:pt x="45" y="91"/>
                </a:cubicBezTo>
                <a:cubicBezTo>
                  <a:pt x="46" y="91"/>
                  <a:pt x="46" y="91"/>
                  <a:pt x="47" y="91"/>
                </a:cubicBezTo>
                <a:cubicBezTo>
                  <a:pt x="47" y="91"/>
                  <a:pt x="47" y="91"/>
                  <a:pt x="48" y="91"/>
                </a:cubicBezTo>
                <a:cubicBezTo>
                  <a:pt x="49" y="91"/>
                  <a:pt x="51" y="90"/>
                  <a:pt x="53" y="90"/>
                </a:cubicBezTo>
                <a:cubicBezTo>
                  <a:pt x="53" y="90"/>
                  <a:pt x="53" y="90"/>
                  <a:pt x="53" y="90"/>
                </a:cubicBezTo>
                <a:cubicBezTo>
                  <a:pt x="54" y="90"/>
                  <a:pt x="54" y="90"/>
                  <a:pt x="54" y="90"/>
                </a:cubicBezTo>
                <a:cubicBezTo>
                  <a:pt x="54" y="90"/>
                  <a:pt x="54" y="90"/>
                  <a:pt x="54" y="90"/>
                </a:cubicBezTo>
                <a:cubicBezTo>
                  <a:pt x="55" y="90"/>
                  <a:pt x="56" y="89"/>
                  <a:pt x="57" y="89"/>
                </a:cubicBezTo>
                <a:cubicBezTo>
                  <a:pt x="58" y="89"/>
                  <a:pt x="58" y="89"/>
                  <a:pt x="58" y="89"/>
                </a:cubicBezTo>
                <a:cubicBezTo>
                  <a:pt x="58" y="89"/>
                  <a:pt x="58" y="89"/>
                  <a:pt x="59" y="89"/>
                </a:cubicBezTo>
                <a:cubicBezTo>
                  <a:pt x="59" y="89"/>
                  <a:pt x="59" y="89"/>
                  <a:pt x="59" y="89"/>
                </a:cubicBezTo>
                <a:cubicBezTo>
                  <a:pt x="59" y="89"/>
                  <a:pt x="60" y="88"/>
                  <a:pt x="60" y="88"/>
                </a:cubicBezTo>
                <a:cubicBezTo>
                  <a:pt x="61" y="88"/>
                  <a:pt x="61" y="88"/>
                  <a:pt x="61" y="88"/>
                </a:cubicBezTo>
                <a:cubicBezTo>
                  <a:pt x="61" y="88"/>
                  <a:pt x="61" y="88"/>
                  <a:pt x="62" y="88"/>
                </a:cubicBezTo>
                <a:cubicBezTo>
                  <a:pt x="62" y="88"/>
                  <a:pt x="62" y="88"/>
                  <a:pt x="62" y="88"/>
                </a:cubicBezTo>
                <a:cubicBezTo>
                  <a:pt x="62" y="87"/>
                  <a:pt x="63" y="87"/>
                  <a:pt x="63" y="87"/>
                </a:cubicBezTo>
                <a:cubicBezTo>
                  <a:pt x="63" y="87"/>
                  <a:pt x="64" y="87"/>
                  <a:pt x="64" y="87"/>
                </a:cubicBezTo>
                <a:cubicBezTo>
                  <a:pt x="64" y="87"/>
                  <a:pt x="64" y="87"/>
                  <a:pt x="64" y="87"/>
                </a:cubicBezTo>
                <a:cubicBezTo>
                  <a:pt x="65" y="87"/>
                  <a:pt x="65" y="86"/>
                  <a:pt x="65" y="86"/>
                </a:cubicBezTo>
                <a:cubicBezTo>
                  <a:pt x="65" y="86"/>
                  <a:pt x="65" y="86"/>
                  <a:pt x="66" y="86"/>
                </a:cubicBezTo>
                <a:cubicBezTo>
                  <a:pt x="66" y="86"/>
                  <a:pt x="66" y="86"/>
                  <a:pt x="67" y="85"/>
                </a:cubicBezTo>
                <a:cubicBezTo>
                  <a:pt x="67" y="85"/>
                  <a:pt x="67" y="85"/>
                  <a:pt x="67" y="85"/>
                </a:cubicBezTo>
                <a:cubicBezTo>
                  <a:pt x="67" y="85"/>
                  <a:pt x="68" y="85"/>
                  <a:pt x="68" y="85"/>
                </a:cubicBezTo>
                <a:cubicBezTo>
                  <a:pt x="68" y="85"/>
                  <a:pt x="68" y="85"/>
                  <a:pt x="68" y="85"/>
                </a:cubicBezTo>
                <a:cubicBezTo>
                  <a:pt x="82" y="77"/>
                  <a:pt x="91" y="62"/>
                  <a:pt x="91" y="46"/>
                </a:cubicBezTo>
                <a:cubicBezTo>
                  <a:pt x="91" y="37"/>
                  <a:pt x="88" y="29"/>
                  <a:pt x="84" y="22"/>
                </a:cubicBezTo>
                <a:close/>
                <a:moveTo>
                  <a:pt x="72" y="77"/>
                </a:moveTo>
                <a:cubicBezTo>
                  <a:pt x="69" y="78"/>
                  <a:pt x="65" y="80"/>
                  <a:pt x="61" y="80"/>
                </a:cubicBezTo>
                <a:cubicBezTo>
                  <a:pt x="46" y="82"/>
                  <a:pt x="35" y="76"/>
                  <a:pt x="24" y="64"/>
                </a:cubicBezTo>
                <a:cubicBezTo>
                  <a:pt x="22" y="63"/>
                  <a:pt x="19" y="61"/>
                  <a:pt x="18" y="61"/>
                </a:cubicBezTo>
                <a:cubicBezTo>
                  <a:pt x="13" y="59"/>
                  <a:pt x="9" y="61"/>
                  <a:pt x="8" y="62"/>
                </a:cubicBezTo>
                <a:cubicBezTo>
                  <a:pt x="8" y="62"/>
                  <a:pt x="8" y="62"/>
                  <a:pt x="8" y="62"/>
                </a:cubicBezTo>
                <a:cubicBezTo>
                  <a:pt x="8" y="62"/>
                  <a:pt x="8" y="62"/>
                  <a:pt x="8" y="62"/>
                </a:cubicBezTo>
                <a:cubicBezTo>
                  <a:pt x="5" y="57"/>
                  <a:pt x="4" y="52"/>
                  <a:pt x="4" y="46"/>
                </a:cubicBezTo>
                <a:cubicBezTo>
                  <a:pt x="4" y="33"/>
                  <a:pt x="10" y="22"/>
                  <a:pt x="18" y="14"/>
                </a:cubicBezTo>
                <a:cubicBezTo>
                  <a:pt x="21" y="13"/>
                  <a:pt x="25" y="11"/>
                  <a:pt x="29" y="11"/>
                </a:cubicBezTo>
                <a:cubicBezTo>
                  <a:pt x="45" y="9"/>
                  <a:pt x="55" y="15"/>
                  <a:pt x="67" y="27"/>
                </a:cubicBezTo>
                <a:cubicBezTo>
                  <a:pt x="68" y="28"/>
                  <a:pt x="71" y="30"/>
                  <a:pt x="72" y="30"/>
                </a:cubicBezTo>
                <a:cubicBezTo>
                  <a:pt x="77" y="32"/>
                  <a:pt x="81" y="30"/>
                  <a:pt x="83" y="29"/>
                </a:cubicBezTo>
                <a:cubicBezTo>
                  <a:pt x="83" y="29"/>
                  <a:pt x="83" y="29"/>
                  <a:pt x="83" y="29"/>
                </a:cubicBezTo>
                <a:cubicBezTo>
                  <a:pt x="83" y="29"/>
                  <a:pt x="83" y="29"/>
                  <a:pt x="83" y="29"/>
                </a:cubicBezTo>
                <a:cubicBezTo>
                  <a:pt x="85" y="34"/>
                  <a:pt x="86" y="40"/>
                  <a:pt x="86" y="46"/>
                </a:cubicBezTo>
                <a:cubicBezTo>
                  <a:pt x="86" y="58"/>
                  <a:pt x="81" y="69"/>
                  <a:pt x="72" y="77"/>
                </a:cubicBezTo>
                <a:close/>
              </a:path>
            </a:pathLst>
          </a:custGeom>
          <a:solidFill>
            <a:schemeClr val="tx1"/>
          </a:solidFill>
          <a:ln>
            <a:noFill/>
          </a:ln>
        </p:spPr>
        <p:txBody>
          <a:bodyPr vert="horz" wrap="square" lIns="91440" tIns="45720" rIns="91440" bIns="45720" numCol="1" anchor="t" anchorCtr="0" compatLnSpc="1"/>
          <a:lstStyle/>
          <a:p>
            <a:endParaRPr lang="zh-CN" altLang="en-US" sz="1399">
              <a:solidFill>
                <a:schemeClr val="bg1"/>
              </a:solidFill>
            </a:endParaRPr>
          </a:p>
        </p:txBody>
      </p:sp>
      <p:sp>
        <p:nvSpPr>
          <p:cNvPr id="140" name="Freeform 7"/>
          <p:cNvSpPr/>
          <p:nvPr userDrawn="1"/>
        </p:nvSpPr>
        <p:spPr bwMode="auto">
          <a:xfrm>
            <a:off x="8018010" y="1300930"/>
            <a:ext cx="115528" cy="97557"/>
          </a:xfrm>
          <a:custGeom>
            <a:avLst/>
            <a:gdLst>
              <a:gd name="T0" fmla="*/ 67 w 67"/>
              <a:gd name="T1" fmla="*/ 20 h 57"/>
              <a:gd name="T2" fmla="*/ 47 w 67"/>
              <a:gd name="T3" fmla="*/ 0 h 57"/>
              <a:gd name="T4" fmla="*/ 0 w 67"/>
              <a:gd name="T5" fmla="*/ 0 h 57"/>
              <a:gd name="T6" fmla="*/ 0 w 67"/>
              <a:gd name="T7" fmla="*/ 3 h 57"/>
              <a:gd name="T8" fmla="*/ 5 w 67"/>
              <a:gd name="T9" fmla="*/ 8 h 57"/>
              <a:gd name="T10" fmla="*/ 47 w 67"/>
              <a:gd name="T11" fmla="*/ 8 h 57"/>
              <a:gd name="T12" fmla="*/ 58 w 67"/>
              <a:gd name="T13" fmla="*/ 20 h 57"/>
              <a:gd name="T14" fmla="*/ 58 w 67"/>
              <a:gd name="T15" fmla="*/ 22 h 57"/>
              <a:gd name="T16" fmla="*/ 58 w 67"/>
              <a:gd name="T17" fmla="*/ 23 h 57"/>
              <a:gd name="T18" fmla="*/ 57 w 67"/>
              <a:gd name="T19" fmla="*/ 23 h 57"/>
              <a:gd name="T20" fmla="*/ 6 w 67"/>
              <a:gd name="T21" fmla="*/ 23 h 57"/>
              <a:gd name="T22" fmla="*/ 6 w 67"/>
              <a:gd name="T23" fmla="*/ 32 h 57"/>
              <a:gd name="T24" fmla="*/ 57 w 67"/>
              <a:gd name="T25" fmla="*/ 32 h 57"/>
              <a:gd name="T26" fmla="*/ 58 w 67"/>
              <a:gd name="T27" fmla="*/ 32 h 57"/>
              <a:gd name="T28" fmla="*/ 58 w 67"/>
              <a:gd name="T29" fmla="*/ 32 h 57"/>
              <a:gd name="T30" fmla="*/ 58 w 67"/>
              <a:gd name="T31" fmla="*/ 37 h 57"/>
              <a:gd name="T32" fmla="*/ 47 w 67"/>
              <a:gd name="T33" fmla="*/ 48 h 57"/>
              <a:gd name="T34" fmla="*/ 5 w 67"/>
              <a:gd name="T35" fmla="*/ 48 h 57"/>
              <a:gd name="T36" fmla="*/ 0 w 67"/>
              <a:gd name="T37" fmla="*/ 53 h 57"/>
              <a:gd name="T38" fmla="*/ 0 w 67"/>
              <a:gd name="T39" fmla="*/ 57 h 57"/>
              <a:gd name="T40" fmla="*/ 46 w 67"/>
              <a:gd name="T41" fmla="*/ 57 h 57"/>
              <a:gd name="T42" fmla="*/ 60 w 67"/>
              <a:gd name="T43" fmla="*/ 52 h 57"/>
              <a:gd name="T44" fmla="*/ 67 w 67"/>
              <a:gd name="T45" fmla="*/ 37 h 57"/>
              <a:gd name="T46" fmla="*/ 67 w 67"/>
              <a:gd name="T47" fmla="*/ 2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57">
                <a:moveTo>
                  <a:pt x="67" y="20"/>
                </a:moveTo>
                <a:cubicBezTo>
                  <a:pt x="67" y="9"/>
                  <a:pt x="58" y="0"/>
                  <a:pt x="47" y="0"/>
                </a:cubicBezTo>
                <a:cubicBezTo>
                  <a:pt x="0" y="0"/>
                  <a:pt x="0" y="0"/>
                  <a:pt x="0" y="0"/>
                </a:cubicBezTo>
                <a:cubicBezTo>
                  <a:pt x="0" y="3"/>
                  <a:pt x="0" y="3"/>
                  <a:pt x="0" y="3"/>
                </a:cubicBezTo>
                <a:cubicBezTo>
                  <a:pt x="0" y="6"/>
                  <a:pt x="2" y="8"/>
                  <a:pt x="5" y="8"/>
                </a:cubicBezTo>
                <a:cubicBezTo>
                  <a:pt x="47" y="8"/>
                  <a:pt x="47" y="8"/>
                  <a:pt x="47" y="8"/>
                </a:cubicBezTo>
                <a:cubicBezTo>
                  <a:pt x="53" y="8"/>
                  <a:pt x="58" y="13"/>
                  <a:pt x="58" y="20"/>
                </a:cubicBezTo>
                <a:cubicBezTo>
                  <a:pt x="58" y="22"/>
                  <a:pt x="58" y="22"/>
                  <a:pt x="58" y="22"/>
                </a:cubicBezTo>
                <a:cubicBezTo>
                  <a:pt x="58" y="23"/>
                  <a:pt x="58" y="23"/>
                  <a:pt x="58" y="23"/>
                </a:cubicBezTo>
                <a:cubicBezTo>
                  <a:pt x="57" y="23"/>
                  <a:pt x="57" y="23"/>
                  <a:pt x="57" y="23"/>
                </a:cubicBezTo>
                <a:cubicBezTo>
                  <a:pt x="6" y="23"/>
                  <a:pt x="6" y="23"/>
                  <a:pt x="6" y="23"/>
                </a:cubicBezTo>
                <a:cubicBezTo>
                  <a:pt x="6" y="32"/>
                  <a:pt x="6" y="32"/>
                  <a:pt x="6" y="32"/>
                </a:cubicBezTo>
                <a:cubicBezTo>
                  <a:pt x="57" y="32"/>
                  <a:pt x="57" y="32"/>
                  <a:pt x="57" y="32"/>
                </a:cubicBezTo>
                <a:cubicBezTo>
                  <a:pt x="58" y="32"/>
                  <a:pt x="58" y="32"/>
                  <a:pt x="58" y="32"/>
                </a:cubicBezTo>
                <a:cubicBezTo>
                  <a:pt x="58" y="32"/>
                  <a:pt x="58" y="32"/>
                  <a:pt x="58" y="32"/>
                </a:cubicBezTo>
                <a:cubicBezTo>
                  <a:pt x="58" y="37"/>
                  <a:pt x="58" y="37"/>
                  <a:pt x="58" y="37"/>
                </a:cubicBezTo>
                <a:cubicBezTo>
                  <a:pt x="58" y="43"/>
                  <a:pt x="53" y="48"/>
                  <a:pt x="47" y="48"/>
                </a:cubicBezTo>
                <a:cubicBezTo>
                  <a:pt x="5" y="48"/>
                  <a:pt x="5" y="48"/>
                  <a:pt x="5" y="48"/>
                </a:cubicBezTo>
                <a:cubicBezTo>
                  <a:pt x="2" y="48"/>
                  <a:pt x="0" y="51"/>
                  <a:pt x="0" y="53"/>
                </a:cubicBezTo>
                <a:cubicBezTo>
                  <a:pt x="0" y="57"/>
                  <a:pt x="0" y="57"/>
                  <a:pt x="0" y="57"/>
                </a:cubicBezTo>
                <a:cubicBezTo>
                  <a:pt x="46" y="57"/>
                  <a:pt x="46" y="57"/>
                  <a:pt x="46" y="57"/>
                </a:cubicBezTo>
                <a:cubicBezTo>
                  <a:pt x="51" y="57"/>
                  <a:pt x="56" y="55"/>
                  <a:pt x="60" y="52"/>
                </a:cubicBezTo>
                <a:cubicBezTo>
                  <a:pt x="64" y="48"/>
                  <a:pt x="67" y="41"/>
                  <a:pt x="67" y="37"/>
                </a:cubicBezTo>
                <a:lnTo>
                  <a:pt x="67" y="20"/>
                </a:lnTo>
                <a:close/>
              </a:path>
            </a:pathLst>
          </a:custGeom>
          <a:solidFill>
            <a:schemeClr val="tx1"/>
          </a:solidFill>
          <a:ln>
            <a:noFill/>
          </a:ln>
        </p:spPr>
        <p:txBody>
          <a:bodyPr vert="horz" wrap="square" lIns="91440" tIns="45720" rIns="91440" bIns="45720" numCol="1" anchor="t" anchorCtr="0" compatLnSpc="1"/>
          <a:lstStyle/>
          <a:p>
            <a:endParaRPr lang="zh-CN" altLang="en-US" sz="1399">
              <a:solidFill>
                <a:schemeClr val="bg1"/>
              </a:solidFill>
            </a:endParaRPr>
          </a:p>
        </p:txBody>
      </p:sp>
      <p:sp>
        <p:nvSpPr>
          <p:cNvPr id="141" name="Freeform 8"/>
          <p:cNvSpPr>
            <a:spLocks noEditPoints="1"/>
          </p:cNvSpPr>
          <p:nvPr userDrawn="1"/>
        </p:nvSpPr>
        <p:spPr bwMode="auto">
          <a:xfrm>
            <a:off x="8145654" y="1299357"/>
            <a:ext cx="113911" cy="99131"/>
          </a:xfrm>
          <a:custGeom>
            <a:avLst/>
            <a:gdLst>
              <a:gd name="T0" fmla="*/ 0 w 66"/>
              <a:gd name="T1" fmla="*/ 21 h 58"/>
              <a:gd name="T2" fmla="*/ 0 w 66"/>
              <a:gd name="T3" fmla="*/ 38 h 58"/>
              <a:gd name="T4" fmla="*/ 20 w 66"/>
              <a:gd name="T5" fmla="*/ 58 h 58"/>
              <a:gd name="T6" fmla="*/ 51 w 66"/>
              <a:gd name="T7" fmla="*/ 58 h 58"/>
              <a:gd name="T8" fmla="*/ 66 w 66"/>
              <a:gd name="T9" fmla="*/ 43 h 58"/>
              <a:gd name="T10" fmla="*/ 66 w 66"/>
              <a:gd name="T11" fmla="*/ 39 h 58"/>
              <a:gd name="T12" fmla="*/ 51 w 66"/>
              <a:gd name="T13" fmla="*/ 24 h 58"/>
              <a:gd name="T14" fmla="*/ 9 w 66"/>
              <a:gd name="T15" fmla="*/ 24 h 58"/>
              <a:gd name="T16" fmla="*/ 9 w 66"/>
              <a:gd name="T17" fmla="*/ 24 h 58"/>
              <a:gd name="T18" fmla="*/ 9 w 66"/>
              <a:gd name="T19" fmla="*/ 23 h 58"/>
              <a:gd name="T20" fmla="*/ 9 w 66"/>
              <a:gd name="T21" fmla="*/ 21 h 58"/>
              <a:gd name="T22" fmla="*/ 20 w 66"/>
              <a:gd name="T23" fmla="*/ 9 h 58"/>
              <a:gd name="T24" fmla="*/ 61 w 66"/>
              <a:gd name="T25" fmla="*/ 9 h 58"/>
              <a:gd name="T26" fmla="*/ 66 w 66"/>
              <a:gd name="T27" fmla="*/ 4 h 58"/>
              <a:gd name="T28" fmla="*/ 66 w 66"/>
              <a:gd name="T29" fmla="*/ 0 h 58"/>
              <a:gd name="T30" fmla="*/ 20 w 66"/>
              <a:gd name="T31" fmla="*/ 0 h 58"/>
              <a:gd name="T32" fmla="*/ 0 w 66"/>
              <a:gd name="T33" fmla="*/ 21 h 58"/>
              <a:gd name="T34" fmla="*/ 9 w 66"/>
              <a:gd name="T35" fmla="*/ 33 h 58"/>
              <a:gd name="T36" fmla="*/ 51 w 66"/>
              <a:gd name="T37" fmla="*/ 33 h 58"/>
              <a:gd name="T38" fmla="*/ 57 w 66"/>
              <a:gd name="T39" fmla="*/ 39 h 58"/>
              <a:gd name="T40" fmla="*/ 57 w 66"/>
              <a:gd name="T41" fmla="*/ 43 h 58"/>
              <a:gd name="T42" fmla="*/ 51 w 66"/>
              <a:gd name="T43" fmla="*/ 49 h 58"/>
              <a:gd name="T44" fmla="*/ 20 w 66"/>
              <a:gd name="T45" fmla="*/ 49 h 58"/>
              <a:gd name="T46" fmla="*/ 9 w 66"/>
              <a:gd name="T47" fmla="*/ 38 h 58"/>
              <a:gd name="T48" fmla="*/ 9 w 66"/>
              <a:gd name="T49" fmla="*/ 33 h 58"/>
              <a:gd name="T50" fmla="*/ 9 w 66"/>
              <a:gd name="T51"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0" y="21"/>
                </a:moveTo>
                <a:cubicBezTo>
                  <a:pt x="0" y="38"/>
                  <a:pt x="0" y="38"/>
                  <a:pt x="0" y="38"/>
                </a:cubicBezTo>
                <a:cubicBezTo>
                  <a:pt x="0" y="49"/>
                  <a:pt x="9" y="58"/>
                  <a:pt x="20" y="58"/>
                </a:cubicBezTo>
                <a:cubicBezTo>
                  <a:pt x="51" y="58"/>
                  <a:pt x="51" y="58"/>
                  <a:pt x="51" y="58"/>
                </a:cubicBezTo>
                <a:cubicBezTo>
                  <a:pt x="59" y="58"/>
                  <a:pt x="66" y="51"/>
                  <a:pt x="66" y="43"/>
                </a:cubicBezTo>
                <a:cubicBezTo>
                  <a:pt x="66" y="39"/>
                  <a:pt x="66" y="39"/>
                  <a:pt x="66" y="39"/>
                </a:cubicBezTo>
                <a:cubicBezTo>
                  <a:pt x="66" y="31"/>
                  <a:pt x="59" y="24"/>
                  <a:pt x="51" y="24"/>
                </a:cubicBezTo>
                <a:cubicBezTo>
                  <a:pt x="9" y="24"/>
                  <a:pt x="9" y="24"/>
                  <a:pt x="9" y="24"/>
                </a:cubicBezTo>
                <a:cubicBezTo>
                  <a:pt x="9" y="24"/>
                  <a:pt x="9" y="24"/>
                  <a:pt x="9" y="24"/>
                </a:cubicBezTo>
                <a:cubicBezTo>
                  <a:pt x="9" y="23"/>
                  <a:pt x="9" y="23"/>
                  <a:pt x="9" y="23"/>
                </a:cubicBezTo>
                <a:cubicBezTo>
                  <a:pt x="9" y="21"/>
                  <a:pt x="9" y="21"/>
                  <a:pt x="9" y="21"/>
                </a:cubicBezTo>
                <a:cubicBezTo>
                  <a:pt x="9" y="14"/>
                  <a:pt x="14" y="9"/>
                  <a:pt x="20" y="9"/>
                </a:cubicBezTo>
                <a:cubicBezTo>
                  <a:pt x="61" y="9"/>
                  <a:pt x="61" y="9"/>
                  <a:pt x="61" y="9"/>
                </a:cubicBezTo>
                <a:cubicBezTo>
                  <a:pt x="63" y="9"/>
                  <a:pt x="66" y="7"/>
                  <a:pt x="66" y="4"/>
                </a:cubicBezTo>
                <a:cubicBezTo>
                  <a:pt x="66" y="0"/>
                  <a:pt x="66" y="0"/>
                  <a:pt x="66" y="0"/>
                </a:cubicBezTo>
                <a:cubicBezTo>
                  <a:pt x="20" y="0"/>
                  <a:pt x="20" y="0"/>
                  <a:pt x="20" y="0"/>
                </a:cubicBezTo>
                <a:cubicBezTo>
                  <a:pt x="9" y="0"/>
                  <a:pt x="0" y="9"/>
                  <a:pt x="0" y="21"/>
                </a:cubicBezTo>
                <a:close/>
                <a:moveTo>
                  <a:pt x="9" y="33"/>
                </a:moveTo>
                <a:cubicBezTo>
                  <a:pt x="51" y="33"/>
                  <a:pt x="51" y="33"/>
                  <a:pt x="51" y="33"/>
                </a:cubicBezTo>
                <a:cubicBezTo>
                  <a:pt x="54" y="33"/>
                  <a:pt x="57" y="35"/>
                  <a:pt x="57" y="39"/>
                </a:cubicBezTo>
                <a:cubicBezTo>
                  <a:pt x="57" y="43"/>
                  <a:pt x="57" y="43"/>
                  <a:pt x="57" y="43"/>
                </a:cubicBezTo>
                <a:cubicBezTo>
                  <a:pt x="57" y="47"/>
                  <a:pt x="54" y="49"/>
                  <a:pt x="51" y="49"/>
                </a:cubicBezTo>
                <a:cubicBezTo>
                  <a:pt x="20" y="49"/>
                  <a:pt x="20" y="49"/>
                  <a:pt x="20" y="49"/>
                </a:cubicBezTo>
                <a:cubicBezTo>
                  <a:pt x="14" y="49"/>
                  <a:pt x="9" y="44"/>
                  <a:pt x="9" y="38"/>
                </a:cubicBezTo>
                <a:cubicBezTo>
                  <a:pt x="9" y="33"/>
                  <a:pt x="9" y="33"/>
                  <a:pt x="9" y="33"/>
                </a:cubicBezTo>
                <a:cubicBezTo>
                  <a:pt x="9" y="33"/>
                  <a:pt x="9" y="33"/>
                  <a:pt x="9" y="33"/>
                </a:cubicBezTo>
                <a:close/>
              </a:path>
            </a:pathLst>
          </a:custGeom>
          <a:solidFill>
            <a:schemeClr val="tx1"/>
          </a:solidFill>
          <a:ln>
            <a:noFill/>
          </a:ln>
        </p:spPr>
        <p:txBody>
          <a:bodyPr vert="horz" wrap="square" lIns="91440" tIns="45720" rIns="91440" bIns="45720" numCol="1" anchor="t" anchorCtr="0" compatLnSpc="1"/>
          <a:lstStyle/>
          <a:p>
            <a:endParaRPr lang="zh-CN" altLang="en-US" sz="1399">
              <a:solidFill>
                <a:schemeClr val="bg1"/>
              </a:solidFill>
            </a:endParaRPr>
          </a:p>
        </p:txBody>
      </p:sp>
      <p:sp>
        <p:nvSpPr>
          <p:cNvPr id="142" name="Freeform 9"/>
          <p:cNvSpPr>
            <a:spLocks noEditPoints="1"/>
          </p:cNvSpPr>
          <p:nvPr userDrawn="1"/>
        </p:nvSpPr>
        <p:spPr bwMode="auto">
          <a:xfrm>
            <a:off x="8282556" y="1299587"/>
            <a:ext cx="113911" cy="99131"/>
          </a:xfrm>
          <a:custGeom>
            <a:avLst/>
            <a:gdLst>
              <a:gd name="T0" fmla="*/ 0 w 66"/>
              <a:gd name="T1" fmla="*/ 38 h 58"/>
              <a:gd name="T2" fmla="*/ 20 w 66"/>
              <a:gd name="T3" fmla="*/ 58 h 58"/>
              <a:gd name="T4" fmla="*/ 46 w 66"/>
              <a:gd name="T5" fmla="*/ 58 h 58"/>
              <a:gd name="T6" fmla="*/ 66 w 66"/>
              <a:gd name="T7" fmla="*/ 38 h 58"/>
              <a:gd name="T8" fmla="*/ 66 w 66"/>
              <a:gd name="T9" fmla="*/ 21 h 58"/>
              <a:gd name="T10" fmla="*/ 46 w 66"/>
              <a:gd name="T11" fmla="*/ 0 h 58"/>
              <a:gd name="T12" fmla="*/ 20 w 66"/>
              <a:gd name="T13" fmla="*/ 0 h 58"/>
              <a:gd name="T14" fmla="*/ 0 w 66"/>
              <a:gd name="T15" fmla="*/ 21 h 58"/>
              <a:gd name="T16" fmla="*/ 0 w 66"/>
              <a:gd name="T17" fmla="*/ 38 h 58"/>
              <a:gd name="T18" fmla="*/ 9 w 66"/>
              <a:gd name="T19" fmla="*/ 21 h 58"/>
              <a:gd name="T20" fmla="*/ 20 w 66"/>
              <a:gd name="T21" fmla="*/ 9 h 58"/>
              <a:gd name="T22" fmla="*/ 46 w 66"/>
              <a:gd name="T23" fmla="*/ 9 h 58"/>
              <a:gd name="T24" fmla="*/ 57 w 66"/>
              <a:gd name="T25" fmla="*/ 21 h 58"/>
              <a:gd name="T26" fmla="*/ 57 w 66"/>
              <a:gd name="T27" fmla="*/ 38 h 58"/>
              <a:gd name="T28" fmla="*/ 46 w 66"/>
              <a:gd name="T29" fmla="*/ 49 h 58"/>
              <a:gd name="T30" fmla="*/ 20 w 66"/>
              <a:gd name="T31" fmla="*/ 49 h 58"/>
              <a:gd name="T32" fmla="*/ 9 w 66"/>
              <a:gd name="T33" fmla="*/ 38 h 58"/>
              <a:gd name="T34" fmla="*/ 9 w 66"/>
              <a:gd name="T35"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58">
                <a:moveTo>
                  <a:pt x="0" y="38"/>
                </a:moveTo>
                <a:cubicBezTo>
                  <a:pt x="0" y="49"/>
                  <a:pt x="9" y="58"/>
                  <a:pt x="20" y="58"/>
                </a:cubicBezTo>
                <a:cubicBezTo>
                  <a:pt x="46" y="58"/>
                  <a:pt x="46" y="58"/>
                  <a:pt x="46" y="58"/>
                </a:cubicBezTo>
                <a:cubicBezTo>
                  <a:pt x="57" y="58"/>
                  <a:pt x="66" y="49"/>
                  <a:pt x="66" y="38"/>
                </a:cubicBezTo>
                <a:cubicBezTo>
                  <a:pt x="66" y="21"/>
                  <a:pt x="66" y="21"/>
                  <a:pt x="66" y="21"/>
                </a:cubicBezTo>
                <a:cubicBezTo>
                  <a:pt x="66" y="9"/>
                  <a:pt x="57" y="0"/>
                  <a:pt x="46" y="0"/>
                </a:cubicBezTo>
                <a:cubicBezTo>
                  <a:pt x="20" y="0"/>
                  <a:pt x="20" y="0"/>
                  <a:pt x="20" y="0"/>
                </a:cubicBezTo>
                <a:cubicBezTo>
                  <a:pt x="9" y="0"/>
                  <a:pt x="0" y="9"/>
                  <a:pt x="0" y="21"/>
                </a:cubicBezTo>
                <a:lnTo>
                  <a:pt x="0" y="38"/>
                </a:lnTo>
                <a:close/>
                <a:moveTo>
                  <a:pt x="9" y="21"/>
                </a:moveTo>
                <a:cubicBezTo>
                  <a:pt x="9" y="14"/>
                  <a:pt x="14" y="9"/>
                  <a:pt x="20" y="9"/>
                </a:cubicBezTo>
                <a:cubicBezTo>
                  <a:pt x="46" y="9"/>
                  <a:pt x="46" y="9"/>
                  <a:pt x="46" y="9"/>
                </a:cubicBezTo>
                <a:cubicBezTo>
                  <a:pt x="52" y="9"/>
                  <a:pt x="57" y="14"/>
                  <a:pt x="57" y="21"/>
                </a:cubicBezTo>
                <a:cubicBezTo>
                  <a:pt x="57" y="38"/>
                  <a:pt x="57" y="38"/>
                  <a:pt x="57" y="38"/>
                </a:cubicBezTo>
                <a:cubicBezTo>
                  <a:pt x="57" y="44"/>
                  <a:pt x="52" y="49"/>
                  <a:pt x="46" y="49"/>
                </a:cubicBezTo>
                <a:cubicBezTo>
                  <a:pt x="20" y="49"/>
                  <a:pt x="20" y="49"/>
                  <a:pt x="20" y="49"/>
                </a:cubicBezTo>
                <a:cubicBezTo>
                  <a:pt x="14" y="49"/>
                  <a:pt x="9" y="44"/>
                  <a:pt x="9" y="38"/>
                </a:cubicBezTo>
                <a:lnTo>
                  <a:pt x="9" y="21"/>
                </a:lnTo>
                <a:close/>
              </a:path>
            </a:pathLst>
          </a:custGeom>
          <a:solidFill>
            <a:schemeClr val="tx1"/>
          </a:solidFill>
          <a:ln>
            <a:noFill/>
          </a:ln>
        </p:spPr>
        <p:txBody>
          <a:bodyPr vert="horz" wrap="square" lIns="91440" tIns="45720" rIns="91440" bIns="45720" numCol="1" anchor="t" anchorCtr="0" compatLnSpc="1"/>
          <a:lstStyle/>
          <a:p>
            <a:endParaRPr lang="zh-CN" altLang="en-US" sz="1399"/>
          </a:p>
        </p:txBody>
      </p:sp>
      <p:sp>
        <p:nvSpPr>
          <p:cNvPr id="145" name="左右箭头 144"/>
          <p:cNvSpPr/>
          <p:nvPr/>
        </p:nvSpPr>
        <p:spPr>
          <a:xfrm>
            <a:off x="7069087" y="1719482"/>
            <a:ext cx="540000" cy="228797"/>
          </a:xfrm>
          <a:prstGeom prst="leftRight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675" b="1" dirty="0">
                <a:solidFill>
                  <a:schemeClr val="tx1"/>
                </a:solidFill>
                <a:latin typeface="微软雅黑" panose="020B0503020204020204" pitchFamily="34" charset="-122"/>
                <a:ea typeface="微软雅黑" panose="020B0503020204020204" pitchFamily="34" charset="-122"/>
              </a:rPr>
              <a:t>安全大数据</a:t>
            </a:r>
            <a:endParaRPr lang="en-US" altLang="zh-CN" sz="675" b="1" dirty="0">
              <a:solidFill>
                <a:schemeClr val="tx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360301" y="3078142"/>
            <a:ext cx="2081700" cy="1228077"/>
            <a:chOff x="2952" y="6511"/>
            <a:chExt cx="5408" cy="3181"/>
          </a:xfrm>
        </p:grpSpPr>
        <p:grpSp>
          <p:nvGrpSpPr>
            <p:cNvPr id="73" name="组合 72"/>
            <p:cNvGrpSpPr/>
            <p:nvPr/>
          </p:nvGrpSpPr>
          <p:grpSpPr>
            <a:xfrm>
              <a:off x="2953" y="8648"/>
              <a:ext cx="5404" cy="1044"/>
              <a:chOff x="1332263" y="3525152"/>
              <a:chExt cx="2808000" cy="557114"/>
            </a:xfrm>
          </p:grpSpPr>
          <p:grpSp>
            <p:nvGrpSpPr>
              <p:cNvPr id="74" name="组合 73"/>
              <p:cNvGrpSpPr/>
              <p:nvPr/>
            </p:nvGrpSpPr>
            <p:grpSpPr>
              <a:xfrm>
                <a:off x="1332263" y="3525152"/>
                <a:ext cx="2808000" cy="540000"/>
                <a:chOff x="1436335" y="3095831"/>
                <a:chExt cx="2808000" cy="540000"/>
              </a:xfrm>
            </p:grpSpPr>
            <p:sp>
              <p:nvSpPr>
                <p:cNvPr id="79" name="圆角矩形 78"/>
                <p:cNvSpPr/>
                <p:nvPr/>
              </p:nvSpPr>
              <p:spPr>
                <a:xfrm>
                  <a:off x="1436335" y="3095831"/>
                  <a:ext cx="2808000" cy="540000"/>
                </a:xfrm>
                <a:prstGeom prst="roundRect">
                  <a:avLst>
                    <a:gd name="adj" fmla="val 0"/>
                  </a:avLst>
                </a:prstGeom>
                <a:gradFill flip="none" rotWithShape="1">
                  <a:gsLst>
                    <a:gs pos="23000">
                      <a:srgbClr val="F5F5FA"/>
                    </a:gs>
                    <a:gs pos="100000">
                      <a:srgbClr val="F5F5FA">
                        <a:alpha val="15000"/>
                      </a:srgbClr>
                    </a:gs>
                  </a:gsLst>
                  <a:lin ang="5400000" scaled="0"/>
                  <a:tileRect/>
                </a:gradFill>
                <a:ln w="3175">
                  <a:solidFill>
                    <a:srgbClr val="0721A8">
                      <a:alpha val="1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2980"/>
                  <a:endParaRPr lang="zh-CN" altLang="en-US" sz="701" dirty="0">
                    <a:solidFill>
                      <a:prstClr val="white"/>
                    </a:solidFill>
                    <a:latin typeface="等线" panose="02010600030101010101" charset="-122"/>
                    <a:ea typeface="等线" panose="02010600030101010101" charset="-122"/>
                  </a:endParaRPr>
                </a:p>
              </p:txBody>
            </p:sp>
            <p:sp>
              <p:nvSpPr>
                <p:cNvPr id="80" name="文本框 79"/>
                <p:cNvSpPr txBox="1"/>
                <p:nvPr/>
              </p:nvSpPr>
              <p:spPr>
                <a:xfrm>
                  <a:off x="1440063" y="3149466"/>
                  <a:ext cx="799700" cy="467961"/>
                </a:xfrm>
                <a:prstGeom prst="rect">
                  <a:avLst/>
                </a:prstGeom>
                <a:noFill/>
              </p:spPr>
              <p:txBody>
                <a:bodyPr wrap="square" rtlCol="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数字化</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基础设施</a:t>
                  </a:r>
                </a:p>
              </p:txBody>
            </p:sp>
          </p:grpSp>
          <p:sp>
            <p:nvSpPr>
              <p:cNvPr id="75" name="文本框 74"/>
              <p:cNvSpPr txBox="1"/>
              <p:nvPr/>
            </p:nvSpPr>
            <p:spPr>
              <a:xfrm>
                <a:off x="2090572" y="3918611"/>
                <a:ext cx="432000" cy="163643"/>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云</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2598603" y="3918602"/>
                <a:ext cx="432000" cy="163662"/>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通信网络</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3106634" y="3918600"/>
                <a:ext cx="432000" cy="163665"/>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物联网</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3614665" y="3918601"/>
                <a:ext cx="432000" cy="163665"/>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新终端</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81" name="图片 80"/>
            <p:cNvPicPr>
              <a:picLocks noChangeAspect="1"/>
            </p:cNvPicPr>
            <p:nvPr/>
          </p:nvPicPr>
          <p:blipFill>
            <a:blip r:embed="rId3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40" y="8782"/>
              <a:ext cx="624" cy="607"/>
            </a:xfrm>
            <a:prstGeom prst="rect">
              <a:avLst/>
            </a:prstGeom>
          </p:spPr>
        </p:pic>
        <p:pic>
          <p:nvPicPr>
            <p:cNvPr id="82" name="图片 81"/>
            <p:cNvPicPr>
              <a:picLocks noChangeAspect="1"/>
            </p:cNvPicPr>
            <p:nvPr/>
          </p:nvPicPr>
          <p:blipFill>
            <a:blip r:embed="rId3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11" y="8782"/>
              <a:ext cx="624" cy="607"/>
            </a:xfrm>
            <a:prstGeom prst="rect">
              <a:avLst/>
            </a:prstGeom>
          </p:spPr>
        </p:pic>
        <p:pic>
          <p:nvPicPr>
            <p:cNvPr id="83" name="图片 82"/>
            <p:cNvPicPr>
              <a:picLocks noChangeAspect="1"/>
            </p:cNvPicPr>
            <p:nvPr/>
          </p:nvPicPr>
          <p:blipFill>
            <a:blip r:embed="rId3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481" y="8782"/>
              <a:ext cx="624" cy="607"/>
            </a:xfrm>
            <a:prstGeom prst="rect">
              <a:avLst/>
            </a:prstGeom>
          </p:spPr>
        </p:pic>
        <p:grpSp>
          <p:nvGrpSpPr>
            <p:cNvPr id="84" name="组合 83"/>
            <p:cNvGrpSpPr/>
            <p:nvPr/>
          </p:nvGrpSpPr>
          <p:grpSpPr>
            <a:xfrm>
              <a:off x="2956" y="7581"/>
              <a:ext cx="5404" cy="1044"/>
              <a:chOff x="1332263" y="3525152"/>
              <a:chExt cx="2808000" cy="557114"/>
            </a:xfrm>
          </p:grpSpPr>
          <p:grpSp>
            <p:nvGrpSpPr>
              <p:cNvPr id="85" name="组合 84"/>
              <p:cNvGrpSpPr/>
              <p:nvPr/>
            </p:nvGrpSpPr>
            <p:grpSpPr>
              <a:xfrm>
                <a:off x="1332263" y="3525152"/>
                <a:ext cx="2808000" cy="540000"/>
                <a:chOff x="1436335" y="3095831"/>
                <a:chExt cx="2808000" cy="540000"/>
              </a:xfrm>
            </p:grpSpPr>
            <p:sp>
              <p:nvSpPr>
                <p:cNvPr id="90" name="圆角矩形 89"/>
                <p:cNvSpPr/>
                <p:nvPr/>
              </p:nvSpPr>
              <p:spPr>
                <a:xfrm>
                  <a:off x="1436335" y="3095831"/>
                  <a:ext cx="2808000" cy="540000"/>
                </a:xfrm>
                <a:prstGeom prst="roundRect">
                  <a:avLst>
                    <a:gd name="adj" fmla="val 0"/>
                  </a:avLst>
                </a:prstGeom>
                <a:gradFill flip="none" rotWithShape="1">
                  <a:gsLst>
                    <a:gs pos="23000">
                      <a:srgbClr val="F5F5FA"/>
                    </a:gs>
                    <a:gs pos="100000">
                      <a:srgbClr val="F5F5FA">
                        <a:alpha val="15000"/>
                      </a:srgbClr>
                    </a:gs>
                  </a:gsLst>
                  <a:lin ang="5400000" scaled="0"/>
                  <a:tileRect/>
                </a:gradFill>
                <a:ln w="3175">
                  <a:solidFill>
                    <a:srgbClr val="0721A8">
                      <a:alpha val="1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2980"/>
                  <a:endParaRPr lang="zh-CN" altLang="en-US" sz="701" dirty="0">
                    <a:solidFill>
                      <a:prstClr val="white"/>
                    </a:solidFill>
                    <a:latin typeface="等线" panose="02010600030101010101" charset="-122"/>
                    <a:ea typeface="等线" panose="02010600030101010101" charset="-122"/>
                  </a:endParaRPr>
                </a:p>
              </p:txBody>
            </p:sp>
            <p:sp>
              <p:nvSpPr>
                <p:cNvPr id="91" name="文本框 90"/>
                <p:cNvSpPr txBox="1"/>
                <p:nvPr/>
              </p:nvSpPr>
              <p:spPr>
                <a:xfrm>
                  <a:off x="1440063" y="3149466"/>
                  <a:ext cx="799700" cy="467961"/>
                </a:xfrm>
                <a:prstGeom prst="rect">
                  <a:avLst/>
                </a:prstGeom>
                <a:noFill/>
              </p:spPr>
              <p:txBody>
                <a:bodyPr wrap="square" rtlCol="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数字化</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应用</a:t>
                  </a:r>
                </a:p>
              </p:txBody>
            </p:sp>
          </p:grpSp>
          <p:sp>
            <p:nvSpPr>
              <p:cNvPr id="86" name="文本框 85"/>
              <p:cNvSpPr txBox="1"/>
              <p:nvPr/>
            </p:nvSpPr>
            <p:spPr>
              <a:xfrm>
                <a:off x="2090572" y="3918611"/>
                <a:ext cx="432000" cy="163643"/>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大数据</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2598603" y="3918602"/>
                <a:ext cx="432000" cy="163662"/>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人工智能</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3106634" y="3918600"/>
                <a:ext cx="432000" cy="163665"/>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软件应用</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3614665" y="3918601"/>
                <a:ext cx="432000" cy="163665"/>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自动驾驶</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2952" y="6511"/>
              <a:ext cx="5404" cy="1044"/>
              <a:chOff x="1332263" y="3525152"/>
              <a:chExt cx="2808000" cy="557115"/>
            </a:xfrm>
          </p:grpSpPr>
          <p:grpSp>
            <p:nvGrpSpPr>
              <p:cNvPr id="93" name="组合 92"/>
              <p:cNvGrpSpPr/>
              <p:nvPr/>
            </p:nvGrpSpPr>
            <p:grpSpPr>
              <a:xfrm>
                <a:off x="1332263" y="3525152"/>
                <a:ext cx="2808000" cy="540000"/>
                <a:chOff x="1436335" y="3095831"/>
                <a:chExt cx="2808000" cy="540000"/>
              </a:xfrm>
            </p:grpSpPr>
            <p:sp>
              <p:nvSpPr>
                <p:cNvPr id="98" name="圆角矩形 97"/>
                <p:cNvSpPr/>
                <p:nvPr/>
              </p:nvSpPr>
              <p:spPr>
                <a:xfrm>
                  <a:off x="1436335" y="3095831"/>
                  <a:ext cx="2808000" cy="540000"/>
                </a:xfrm>
                <a:prstGeom prst="roundRect">
                  <a:avLst>
                    <a:gd name="adj" fmla="val 0"/>
                  </a:avLst>
                </a:prstGeom>
                <a:gradFill flip="none" rotWithShape="1">
                  <a:gsLst>
                    <a:gs pos="23000">
                      <a:srgbClr val="F5F5FA"/>
                    </a:gs>
                    <a:gs pos="100000">
                      <a:srgbClr val="F5F5FA">
                        <a:alpha val="15000"/>
                      </a:srgbClr>
                    </a:gs>
                  </a:gsLst>
                  <a:lin ang="5400000" scaled="0"/>
                  <a:tileRect/>
                </a:gradFill>
                <a:ln w="3175">
                  <a:solidFill>
                    <a:srgbClr val="0721A8">
                      <a:alpha val="1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2980"/>
                  <a:endParaRPr lang="zh-CN" altLang="en-US" sz="701" dirty="0">
                    <a:solidFill>
                      <a:prstClr val="white"/>
                    </a:solidFill>
                    <a:latin typeface="等线" panose="02010600030101010101" charset="-122"/>
                    <a:ea typeface="等线" panose="02010600030101010101" charset="-122"/>
                  </a:endParaRPr>
                </a:p>
              </p:txBody>
            </p:sp>
            <p:sp>
              <p:nvSpPr>
                <p:cNvPr id="99" name="文本框 98"/>
                <p:cNvSpPr txBox="1"/>
                <p:nvPr/>
              </p:nvSpPr>
              <p:spPr>
                <a:xfrm>
                  <a:off x="1440063" y="3149466"/>
                  <a:ext cx="799700" cy="467962"/>
                </a:xfrm>
                <a:prstGeom prst="rect">
                  <a:avLst/>
                </a:prstGeom>
                <a:noFill/>
              </p:spPr>
              <p:txBody>
                <a:bodyPr wrap="square" rtlCol="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数字化</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rPr>
                    <a:t>业务</a:t>
                  </a:r>
                </a:p>
              </p:txBody>
            </p:sp>
          </p:grpSp>
          <p:sp>
            <p:nvSpPr>
              <p:cNvPr id="94" name="文本框 93"/>
              <p:cNvSpPr txBox="1"/>
              <p:nvPr/>
            </p:nvSpPr>
            <p:spPr>
              <a:xfrm>
                <a:off x="2090572" y="3918609"/>
                <a:ext cx="432000" cy="163643"/>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数字城市</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2562604" y="3918600"/>
                <a:ext cx="540000" cy="163662"/>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关键基础设施</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6" name="文本框 95"/>
              <p:cNvSpPr txBox="1"/>
              <p:nvPr/>
            </p:nvSpPr>
            <p:spPr>
              <a:xfrm>
                <a:off x="3142634" y="3918601"/>
                <a:ext cx="432000" cy="163665"/>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数字产业</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3614665" y="3918601"/>
                <a:ext cx="432000" cy="163666"/>
              </a:xfrm>
              <a:prstGeom prst="rect">
                <a:avLst/>
              </a:prstGeom>
              <a:noFill/>
            </p:spPr>
            <p:txBody>
              <a:bodyPr wrap="square" lIns="1080" tIns="34290" rIns="1080" bIns="34290" rtlCol="0" anchor="ctr" anchorCtr="1">
                <a:spAutoFit/>
              </a:bodyPr>
              <a:lstStyle/>
              <a:p>
                <a:pPr algn="ctr"/>
                <a:r>
                  <a:rPr lang="zh-CN" altLang="en-US" sz="499" dirty="0">
                    <a:solidFill>
                      <a:schemeClr val="tx1">
                        <a:lumMod val="75000"/>
                        <a:lumOff val="25000"/>
                      </a:schemeClr>
                    </a:solidFill>
                    <a:latin typeface="微软雅黑" panose="020B0503020204020204" pitchFamily="34" charset="-122"/>
                    <a:ea typeface="微软雅黑" panose="020B0503020204020204" pitchFamily="34" charset="-122"/>
                  </a:rPr>
                  <a:t>智能网联</a:t>
                </a:r>
                <a:endParaRPr lang="en-US" altLang="zh-CN" sz="499"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100" name="图片 99"/>
            <p:cNvPicPr>
              <a:picLocks noChangeAspect="1"/>
            </p:cNvPicPr>
            <p:nvPr/>
          </p:nvPicPr>
          <p:blipFill>
            <a:blip r:embed="rId3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385" y="7666"/>
              <a:ext cx="676" cy="658"/>
            </a:xfrm>
            <a:prstGeom prst="rect">
              <a:avLst/>
            </a:prstGeom>
          </p:spPr>
        </p:pic>
        <p:pic>
          <p:nvPicPr>
            <p:cNvPr id="101" name="图片 100"/>
            <p:cNvPicPr>
              <a:picLocks noChangeAspect="1"/>
            </p:cNvPicPr>
            <p:nvPr/>
          </p:nvPicPr>
          <p:blipFill>
            <a:blip r:embed="rId3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33" y="7692"/>
              <a:ext cx="624" cy="607"/>
            </a:xfrm>
            <a:prstGeom prst="rect">
              <a:avLst/>
            </a:prstGeom>
          </p:spPr>
        </p:pic>
        <p:pic>
          <p:nvPicPr>
            <p:cNvPr id="102" name="图片 101"/>
            <p:cNvPicPr>
              <a:picLocks noChangeAspect="1"/>
            </p:cNvPicPr>
            <p:nvPr/>
          </p:nvPicPr>
          <p:blipFill>
            <a:blip r:embed="rId3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04" y="7742"/>
              <a:ext cx="520" cy="506"/>
            </a:xfrm>
            <a:prstGeom prst="rect">
              <a:avLst/>
            </a:prstGeom>
          </p:spPr>
        </p:pic>
        <p:pic>
          <p:nvPicPr>
            <p:cNvPr id="103" name="图片 102"/>
            <p:cNvPicPr>
              <a:picLocks noChangeAspect="1"/>
            </p:cNvPicPr>
            <p:nvPr/>
          </p:nvPicPr>
          <p:blipFill rotWithShape="1">
            <a:blip r:embed="rId40" cstate="print">
              <a:clrChange>
                <a:clrFrom>
                  <a:srgbClr val="FFFFFF"/>
                </a:clrFrom>
                <a:clrTo>
                  <a:srgbClr val="FFFFFF">
                    <a:alpha val="0"/>
                  </a:srgbClr>
                </a:clrTo>
              </a:clrChange>
              <a:grayscl/>
              <a:extLst>
                <a:ext uri="{BEBA8EAE-BF5A-486C-A8C5-ECC9F3942E4B}">
                  <a14:imgProps xmlns:a14="http://schemas.microsoft.com/office/drawing/2010/main">
                    <a14:imgLayer r:embed="rId41">
                      <a14:imgEffect>
                        <a14:sharpenSoften amount="50000"/>
                      </a14:imgEffect>
                    </a14:imgLayer>
                  </a14:imgProps>
                </a:ext>
                <a:ext uri="{28A0092B-C50C-407E-A947-70E740481C1C}">
                  <a14:useLocalDpi xmlns:a14="http://schemas.microsoft.com/office/drawing/2010/main" val="0"/>
                </a:ext>
              </a:extLst>
            </a:blip>
            <a:srcRect l="40882" t="64716" r="41633" b="9960"/>
            <a:stretch>
              <a:fillRect/>
            </a:stretch>
          </p:blipFill>
          <p:spPr>
            <a:xfrm>
              <a:off x="7492" y="8820"/>
              <a:ext cx="549" cy="569"/>
            </a:xfrm>
            <a:prstGeom prst="rect">
              <a:avLst/>
            </a:prstGeom>
          </p:spPr>
        </p:pic>
        <p:pic>
          <p:nvPicPr>
            <p:cNvPr id="104" name="图片 103"/>
            <p:cNvPicPr>
              <a:picLocks noChangeAspect="1"/>
            </p:cNvPicPr>
            <p:nvPr/>
          </p:nvPicPr>
          <p:blipFill>
            <a:blip r:embed="rId42" cstate="print">
              <a:duotone>
                <a:prstClr val="black"/>
                <a:srgbClr val="778495">
                  <a:tint val="45000"/>
                  <a:satMod val="400000"/>
                </a:srgbClr>
              </a:duotone>
              <a:extLst>
                <a:ext uri="{28A0092B-C50C-407E-A947-70E740481C1C}">
                  <a14:useLocalDpi xmlns:a14="http://schemas.microsoft.com/office/drawing/2010/main" val="0"/>
                </a:ext>
              </a:extLst>
            </a:blip>
            <a:stretch>
              <a:fillRect/>
            </a:stretch>
          </p:blipFill>
          <p:spPr>
            <a:xfrm>
              <a:off x="4464" y="6608"/>
              <a:ext cx="728" cy="607"/>
            </a:xfrm>
            <a:prstGeom prst="rect">
              <a:avLst/>
            </a:prstGeom>
          </p:spPr>
        </p:pic>
        <p:pic>
          <p:nvPicPr>
            <p:cNvPr id="105" name="内容占位符 2"/>
            <p:cNvPicPr>
              <a:picLocks noChangeAspect="1"/>
            </p:cNvPicPr>
            <p:nvPr/>
          </p:nvPicPr>
          <p:blipFill>
            <a:blip r:embed="rId43" cstate="print">
              <a:duotone>
                <a:prstClr val="black"/>
                <a:srgbClr val="778495">
                  <a:tint val="45000"/>
                  <a:satMod val="400000"/>
                </a:srgbClr>
              </a:duotone>
              <a:extLst>
                <a:ext uri="{28A0092B-C50C-407E-A947-70E740481C1C}">
                  <a14:useLocalDpi xmlns:a14="http://schemas.microsoft.com/office/drawing/2010/main" val="0"/>
                </a:ext>
              </a:extLst>
            </a:blip>
            <a:stretch>
              <a:fillRect/>
            </a:stretch>
          </p:blipFill>
          <p:spPr>
            <a:xfrm>
              <a:off x="5491" y="6668"/>
              <a:ext cx="655" cy="607"/>
            </a:xfrm>
            <a:prstGeom prst="rect">
              <a:avLst/>
            </a:prstGeom>
          </p:spPr>
        </p:pic>
        <p:pic>
          <p:nvPicPr>
            <p:cNvPr id="106" name="图片 105"/>
            <p:cNvPicPr>
              <a:picLocks noChangeAspect="1"/>
            </p:cNvPicPr>
            <p:nvPr/>
          </p:nvPicPr>
          <p:blipFill>
            <a:blip r:embed="rId44" cstate="print">
              <a:duotone>
                <a:prstClr val="black"/>
                <a:srgbClr val="778495">
                  <a:tint val="45000"/>
                  <a:satMod val="400000"/>
                </a:srgbClr>
              </a:duotone>
              <a:extLst>
                <a:ext uri="{28A0092B-C50C-407E-A947-70E740481C1C}">
                  <a14:useLocalDpi xmlns:a14="http://schemas.microsoft.com/office/drawing/2010/main" val="0"/>
                </a:ext>
              </a:extLst>
            </a:blip>
            <a:stretch>
              <a:fillRect/>
            </a:stretch>
          </p:blipFill>
          <p:spPr>
            <a:xfrm>
              <a:off x="6505" y="6605"/>
              <a:ext cx="685" cy="613"/>
            </a:xfrm>
            <a:prstGeom prst="rect">
              <a:avLst/>
            </a:prstGeom>
          </p:spPr>
        </p:pic>
        <p:pic>
          <p:nvPicPr>
            <p:cNvPr id="107" name="图片 106"/>
            <p:cNvPicPr>
              <a:picLocks noChangeAspect="1"/>
            </p:cNvPicPr>
            <p:nvPr/>
          </p:nvPicPr>
          <p:blipFill>
            <a:blip r:embed="rId45" cstate="print">
              <a:duotone>
                <a:prstClr val="black"/>
                <a:srgbClr val="778495">
                  <a:tint val="45000"/>
                  <a:satMod val="400000"/>
                </a:srgbClr>
              </a:duotone>
              <a:extLst>
                <a:ext uri="{28A0092B-C50C-407E-A947-70E740481C1C}">
                  <a14:useLocalDpi xmlns:a14="http://schemas.microsoft.com/office/drawing/2010/main" val="0"/>
                </a:ext>
              </a:extLst>
            </a:blip>
            <a:stretch>
              <a:fillRect/>
            </a:stretch>
          </p:blipFill>
          <p:spPr>
            <a:xfrm>
              <a:off x="7429" y="6657"/>
              <a:ext cx="622" cy="557"/>
            </a:xfrm>
            <a:prstGeom prst="rect">
              <a:avLst/>
            </a:prstGeom>
          </p:spPr>
        </p:pic>
        <p:sp>
          <p:nvSpPr>
            <p:cNvPr id="152" name="íṡľïḓê"/>
            <p:cNvSpPr>
              <a:spLocks noChangeAspect="1"/>
            </p:cNvSpPr>
            <p:nvPr/>
          </p:nvSpPr>
          <p:spPr bwMode="auto">
            <a:xfrm>
              <a:off x="5552" y="7725"/>
              <a:ext cx="494" cy="536"/>
            </a:xfrm>
            <a:custGeom>
              <a:avLst/>
              <a:gdLst>
                <a:gd name="T0" fmla="*/ 4288 w 6640"/>
                <a:gd name="T1" fmla="*/ 329 h 7409"/>
                <a:gd name="T2" fmla="*/ 200 w 6640"/>
                <a:gd name="T3" fmla="*/ 4625 h 7409"/>
                <a:gd name="T4" fmla="*/ 616 w 6640"/>
                <a:gd name="T5" fmla="*/ 5386 h 7409"/>
                <a:gd name="T6" fmla="*/ 734 w 6640"/>
                <a:gd name="T7" fmla="*/ 5779 h 7409"/>
                <a:gd name="T8" fmla="*/ 1734 w 6640"/>
                <a:gd name="T9" fmla="*/ 6847 h 7409"/>
                <a:gd name="T10" fmla="*/ 2683 w 6640"/>
                <a:gd name="T11" fmla="*/ 7409 h 7409"/>
                <a:gd name="T12" fmla="*/ 5101 w 6640"/>
                <a:gd name="T13" fmla="*/ 5672 h 7409"/>
                <a:gd name="T14" fmla="*/ 5423 w 6640"/>
                <a:gd name="T15" fmla="*/ 3446 h 7409"/>
                <a:gd name="T16" fmla="*/ 4414 w 6640"/>
                <a:gd name="T17" fmla="*/ 3324 h 7409"/>
                <a:gd name="T18" fmla="*/ 5423 w 6640"/>
                <a:gd name="T19" fmla="*/ 3045 h 7409"/>
                <a:gd name="T20" fmla="*/ 5391 w 6640"/>
                <a:gd name="T21" fmla="*/ 1033 h 7409"/>
                <a:gd name="T22" fmla="*/ 5391 w 6640"/>
                <a:gd name="T23" fmla="*/ 2015 h 7409"/>
                <a:gd name="T24" fmla="*/ 5102 w 6640"/>
                <a:gd name="T25" fmla="*/ 1736 h 7409"/>
                <a:gd name="T26" fmla="*/ 5246 w 6640"/>
                <a:gd name="T27" fmla="*/ 1170 h 7409"/>
                <a:gd name="T28" fmla="*/ 5102 w 6640"/>
                <a:gd name="T29" fmla="*/ 785 h 7409"/>
                <a:gd name="T30" fmla="*/ 4802 w 6640"/>
                <a:gd name="T31" fmla="*/ 1956 h 7409"/>
                <a:gd name="T32" fmla="*/ 4649 w 6640"/>
                <a:gd name="T33" fmla="*/ 1428 h 7409"/>
                <a:gd name="T34" fmla="*/ 4585 w 6640"/>
                <a:gd name="T35" fmla="*/ 702 h 7409"/>
                <a:gd name="T36" fmla="*/ 3354 w 6640"/>
                <a:gd name="T37" fmla="*/ 1315 h 7409"/>
                <a:gd name="T38" fmla="*/ 4028 w 6640"/>
                <a:gd name="T39" fmla="*/ 682 h 7409"/>
                <a:gd name="T40" fmla="*/ 4141 w 6640"/>
                <a:gd name="T41" fmla="*/ 1139 h 7409"/>
                <a:gd name="T42" fmla="*/ 4471 w 6640"/>
                <a:gd name="T43" fmla="*/ 1529 h 7409"/>
                <a:gd name="T44" fmla="*/ 4368 w 6640"/>
                <a:gd name="T45" fmla="*/ 2139 h 7409"/>
                <a:gd name="T46" fmla="*/ 3727 w 6640"/>
                <a:gd name="T47" fmla="*/ 2067 h 7409"/>
                <a:gd name="T48" fmla="*/ 3489 w 6640"/>
                <a:gd name="T49" fmla="*/ 2377 h 7409"/>
                <a:gd name="T50" fmla="*/ 2750 w 6640"/>
                <a:gd name="T51" fmla="*/ 2196 h 7409"/>
                <a:gd name="T52" fmla="*/ 3190 w 6640"/>
                <a:gd name="T53" fmla="*/ 1963 h 7409"/>
                <a:gd name="T54" fmla="*/ 3097 w 6640"/>
                <a:gd name="T55" fmla="*/ 1705 h 7409"/>
                <a:gd name="T56" fmla="*/ 3727 w 6640"/>
                <a:gd name="T57" fmla="*/ 1705 h 7409"/>
                <a:gd name="T58" fmla="*/ 3354 w 6640"/>
                <a:gd name="T59" fmla="*/ 1315 h 7409"/>
                <a:gd name="T60" fmla="*/ 2787 w 6640"/>
                <a:gd name="T61" fmla="*/ 1550 h 7409"/>
                <a:gd name="T62" fmla="*/ 2440 w 6640"/>
                <a:gd name="T63" fmla="*/ 1074 h 7409"/>
                <a:gd name="T64" fmla="*/ 3175 w 6640"/>
                <a:gd name="T65" fmla="*/ 1235 h 7409"/>
                <a:gd name="T66" fmla="*/ 3014 w 6640"/>
                <a:gd name="T67" fmla="*/ 1447 h 7409"/>
                <a:gd name="T68" fmla="*/ 2094 w 6640"/>
                <a:gd name="T69" fmla="*/ 2067 h 7409"/>
                <a:gd name="T70" fmla="*/ 2108 w 6640"/>
                <a:gd name="T71" fmla="*/ 2196 h 7409"/>
                <a:gd name="T72" fmla="*/ 3115 w 6640"/>
                <a:gd name="T73" fmla="*/ 2587 h 7409"/>
                <a:gd name="T74" fmla="*/ 2108 w 6640"/>
                <a:gd name="T75" fmla="*/ 2196 h 7409"/>
                <a:gd name="T76" fmla="*/ 2931 w 6640"/>
                <a:gd name="T77" fmla="*/ 2759 h 7409"/>
                <a:gd name="T78" fmla="*/ 3655 w 6640"/>
                <a:gd name="T79" fmla="*/ 2862 h 7409"/>
                <a:gd name="T80" fmla="*/ 4016 w 6640"/>
                <a:gd name="T81" fmla="*/ 2805 h 7409"/>
                <a:gd name="T82" fmla="*/ 3634 w 6640"/>
                <a:gd name="T83" fmla="*/ 2366 h 7409"/>
                <a:gd name="T84" fmla="*/ 4802 w 6640"/>
                <a:gd name="T85" fmla="*/ 2067 h 7409"/>
                <a:gd name="T86" fmla="*/ 5929 w 6640"/>
                <a:gd name="T87" fmla="*/ 1808 h 7409"/>
                <a:gd name="T88" fmla="*/ 5495 w 6640"/>
                <a:gd name="T89" fmla="*/ 2387 h 7409"/>
                <a:gd name="T90" fmla="*/ 5712 w 6640"/>
                <a:gd name="T91" fmla="*/ 2749 h 7409"/>
                <a:gd name="T92" fmla="*/ 5526 w 6640"/>
                <a:gd name="T93" fmla="*/ 2470 h 7409"/>
                <a:gd name="T94" fmla="*/ 6138 w 6640"/>
                <a:gd name="T95" fmla="*/ 3026 h 7409"/>
                <a:gd name="T96" fmla="*/ 5246 w 6640"/>
                <a:gd name="T97" fmla="*/ 2790 h 7409"/>
                <a:gd name="T98" fmla="*/ 4547 w 6640"/>
                <a:gd name="T99" fmla="*/ 2928 h 7409"/>
                <a:gd name="T100" fmla="*/ 4218 w 6640"/>
                <a:gd name="T101" fmla="*/ 2649 h 7409"/>
                <a:gd name="T102" fmla="*/ 4244 w 6640"/>
                <a:gd name="T103" fmla="*/ 3328 h 7409"/>
                <a:gd name="T104" fmla="*/ 2931 w 6640"/>
                <a:gd name="T105" fmla="*/ 3110 h 7409"/>
                <a:gd name="T106" fmla="*/ 3943 w 6640"/>
                <a:gd name="T107" fmla="*/ 3514 h 7409"/>
                <a:gd name="T108" fmla="*/ 4813 w 6640"/>
                <a:gd name="T109" fmla="*/ 3953 h 7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40" h="7409">
                  <a:moveTo>
                    <a:pt x="6399" y="2506"/>
                  </a:moveTo>
                  <a:cubicBezTo>
                    <a:pt x="6277" y="1909"/>
                    <a:pt x="6355" y="659"/>
                    <a:pt x="4288" y="329"/>
                  </a:cubicBezTo>
                  <a:cubicBezTo>
                    <a:pt x="2221" y="0"/>
                    <a:pt x="359" y="1048"/>
                    <a:pt x="827" y="3340"/>
                  </a:cubicBezTo>
                  <a:cubicBezTo>
                    <a:pt x="827" y="3758"/>
                    <a:pt x="0" y="4406"/>
                    <a:pt x="200" y="4625"/>
                  </a:cubicBezTo>
                  <a:cubicBezTo>
                    <a:pt x="399" y="4845"/>
                    <a:pt x="737" y="4853"/>
                    <a:pt x="737" y="4853"/>
                  </a:cubicBezTo>
                  <a:cubicBezTo>
                    <a:pt x="737" y="4853"/>
                    <a:pt x="517" y="5271"/>
                    <a:pt x="616" y="5386"/>
                  </a:cubicBezTo>
                  <a:cubicBezTo>
                    <a:pt x="715" y="5502"/>
                    <a:pt x="990" y="5452"/>
                    <a:pt x="990" y="5452"/>
                  </a:cubicBezTo>
                  <a:cubicBezTo>
                    <a:pt x="990" y="5452"/>
                    <a:pt x="734" y="5636"/>
                    <a:pt x="734" y="5779"/>
                  </a:cubicBezTo>
                  <a:cubicBezTo>
                    <a:pt x="734" y="5922"/>
                    <a:pt x="1166" y="6112"/>
                    <a:pt x="1166" y="6112"/>
                  </a:cubicBezTo>
                  <a:cubicBezTo>
                    <a:pt x="1166" y="6112"/>
                    <a:pt x="1086" y="6902"/>
                    <a:pt x="1734" y="6847"/>
                  </a:cubicBezTo>
                  <a:cubicBezTo>
                    <a:pt x="2382" y="6793"/>
                    <a:pt x="2491" y="6610"/>
                    <a:pt x="2491" y="6610"/>
                  </a:cubicBezTo>
                  <a:lnTo>
                    <a:pt x="2683" y="7409"/>
                  </a:lnTo>
                  <a:lnTo>
                    <a:pt x="5189" y="7409"/>
                  </a:lnTo>
                  <a:lnTo>
                    <a:pt x="5101" y="5672"/>
                  </a:lnTo>
                  <a:cubicBezTo>
                    <a:pt x="5101" y="5672"/>
                    <a:pt x="6640" y="4001"/>
                    <a:pt x="6399" y="2506"/>
                  </a:cubicBezTo>
                  <a:close/>
                  <a:moveTo>
                    <a:pt x="5423" y="3446"/>
                  </a:moveTo>
                  <a:lnTo>
                    <a:pt x="4725" y="3603"/>
                  </a:lnTo>
                  <a:lnTo>
                    <a:pt x="4414" y="3324"/>
                  </a:lnTo>
                  <a:lnTo>
                    <a:pt x="4524" y="3045"/>
                  </a:lnTo>
                  <a:lnTo>
                    <a:pt x="5423" y="3045"/>
                  </a:lnTo>
                  <a:lnTo>
                    <a:pt x="5423" y="3446"/>
                  </a:lnTo>
                  <a:close/>
                  <a:moveTo>
                    <a:pt x="5391" y="1033"/>
                  </a:moveTo>
                  <a:lnTo>
                    <a:pt x="5908" y="1581"/>
                  </a:lnTo>
                  <a:lnTo>
                    <a:pt x="5391" y="2015"/>
                  </a:lnTo>
                  <a:lnTo>
                    <a:pt x="5102" y="2015"/>
                  </a:lnTo>
                  <a:lnTo>
                    <a:pt x="5102" y="1736"/>
                  </a:lnTo>
                  <a:lnTo>
                    <a:pt x="5267" y="1524"/>
                  </a:lnTo>
                  <a:lnTo>
                    <a:pt x="5246" y="1170"/>
                  </a:lnTo>
                  <a:lnTo>
                    <a:pt x="5391" y="1033"/>
                  </a:lnTo>
                  <a:close/>
                  <a:moveTo>
                    <a:pt x="5102" y="785"/>
                  </a:moveTo>
                  <a:lnTo>
                    <a:pt x="5071" y="1553"/>
                  </a:lnTo>
                  <a:lnTo>
                    <a:pt x="4802" y="1956"/>
                  </a:lnTo>
                  <a:lnTo>
                    <a:pt x="4626" y="1891"/>
                  </a:lnTo>
                  <a:lnTo>
                    <a:pt x="4649" y="1428"/>
                  </a:lnTo>
                  <a:lnTo>
                    <a:pt x="4197" y="1286"/>
                  </a:lnTo>
                  <a:lnTo>
                    <a:pt x="4585" y="702"/>
                  </a:lnTo>
                  <a:lnTo>
                    <a:pt x="5102" y="785"/>
                  </a:lnTo>
                  <a:close/>
                  <a:moveTo>
                    <a:pt x="3354" y="1315"/>
                  </a:moveTo>
                  <a:lnTo>
                    <a:pt x="3362" y="676"/>
                  </a:lnTo>
                  <a:lnTo>
                    <a:pt x="4028" y="682"/>
                  </a:lnTo>
                  <a:lnTo>
                    <a:pt x="4342" y="821"/>
                  </a:lnTo>
                  <a:lnTo>
                    <a:pt x="4141" y="1139"/>
                  </a:lnTo>
                  <a:lnTo>
                    <a:pt x="3975" y="1374"/>
                  </a:lnTo>
                  <a:lnTo>
                    <a:pt x="4471" y="1529"/>
                  </a:lnTo>
                  <a:lnTo>
                    <a:pt x="4471" y="1850"/>
                  </a:lnTo>
                  <a:lnTo>
                    <a:pt x="4368" y="2139"/>
                  </a:lnTo>
                  <a:lnTo>
                    <a:pt x="3727" y="2180"/>
                  </a:lnTo>
                  <a:lnTo>
                    <a:pt x="3727" y="2067"/>
                  </a:lnTo>
                  <a:lnTo>
                    <a:pt x="3607" y="2015"/>
                  </a:lnTo>
                  <a:lnTo>
                    <a:pt x="3489" y="2377"/>
                  </a:lnTo>
                  <a:lnTo>
                    <a:pt x="3175" y="2501"/>
                  </a:lnTo>
                  <a:lnTo>
                    <a:pt x="2750" y="2196"/>
                  </a:lnTo>
                  <a:lnTo>
                    <a:pt x="2931" y="1876"/>
                  </a:lnTo>
                  <a:lnTo>
                    <a:pt x="3190" y="1963"/>
                  </a:lnTo>
                  <a:lnTo>
                    <a:pt x="3233" y="1808"/>
                  </a:lnTo>
                  <a:lnTo>
                    <a:pt x="3097" y="1705"/>
                  </a:lnTo>
                  <a:lnTo>
                    <a:pt x="3191" y="1524"/>
                  </a:lnTo>
                  <a:lnTo>
                    <a:pt x="3727" y="1705"/>
                  </a:lnTo>
                  <a:lnTo>
                    <a:pt x="3887" y="1632"/>
                  </a:lnTo>
                  <a:lnTo>
                    <a:pt x="3354" y="1315"/>
                  </a:lnTo>
                  <a:close/>
                  <a:moveTo>
                    <a:pt x="2156" y="1550"/>
                  </a:moveTo>
                  <a:lnTo>
                    <a:pt x="2787" y="1550"/>
                  </a:lnTo>
                  <a:lnTo>
                    <a:pt x="2291" y="1333"/>
                  </a:lnTo>
                  <a:lnTo>
                    <a:pt x="2440" y="1074"/>
                  </a:lnTo>
                  <a:lnTo>
                    <a:pt x="3175" y="789"/>
                  </a:lnTo>
                  <a:lnTo>
                    <a:pt x="3175" y="1235"/>
                  </a:lnTo>
                  <a:lnTo>
                    <a:pt x="2673" y="1241"/>
                  </a:lnTo>
                  <a:lnTo>
                    <a:pt x="3014" y="1447"/>
                  </a:lnTo>
                  <a:lnTo>
                    <a:pt x="2693" y="2067"/>
                  </a:lnTo>
                  <a:lnTo>
                    <a:pt x="2094" y="2067"/>
                  </a:lnTo>
                  <a:cubicBezTo>
                    <a:pt x="2094" y="2067"/>
                    <a:pt x="2125" y="1550"/>
                    <a:pt x="2156" y="1550"/>
                  </a:cubicBezTo>
                  <a:close/>
                  <a:moveTo>
                    <a:pt x="2108" y="2196"/>
                  </a:moveTo>
                  <a:lnTo>
                    <a:pt x="2547" y="2196"/>
                  </a:lnTo>
                  <a:lnTo>
                    <a:pt x="3115" y="2587"/>
                  </a:lnTo>
                  <a:lnTo>
                    <a:pt x="2753" y="2731"/>
                  </a:lnTo>
                  <a:lnTo>
                    <a:pt x="2108" y="2196"/>
                  </a:lnTo>
                  <a:close/>
                  <a:moveTo>
                    <a:pt x="2931" y="3110"/>
                  </a:moveTo>
                  <a:lnTo>
                    <a:pt x="2931" y="2759"/>
                  </a:lnTo>
                  <a:lnTo>
                    <a:pt x="3138" y="2645"/>
                  </a:lnTo>
                  <a:lnTo>
                    <a:pt x="3655" y="2862"/>
                  </a:lnTo>
                  <a:lnTo>
                    <a:pt x="3975" y="2966"/>
                  </a:lnTo>
                  <a:lnTo>
                    <a:pt x="4016" y="2805"/>
                  </a:lnTo>
                  <a:lnTo>
                    <a:pt x="3603" y="2645"/>
                  </a:lnTo>
                  <a:lnTo>
                    <a:pt x="3634" y="2366"/>
                  </a:lnTo>
                  <a:lnTo>
                    <a:pt x="4254" y="2387"/>
                  </a:lnTo>
                  <a:lnTo>
                    <a:pt x="4802" y="2067"/>
                  </a:lnTo>
                  <a:lnTo>
                    <a:pt x="5350" y="2232"/>
                  </a:lnTo>
                  <a:lnTo>
                    <a:pt x="5929" y="1808"/>
                  </a:lnTo>
                  <a:lnTo>
                    <a:pt x="6239" y="2335"/>
                  </a:lnTo>
                  <a:lnTo>
                    <a:pt x="5495" y="2387"/>
                  </a:lnTo>
                  <a:lnTo>
                    <a:pt x="5371" y="2707"/>
                  </a:lnTo>
                  <a:lnTo>
                    <a:pt x="5712" y="2749"/>
                  </a:lnTo>
                  <a:lnTo>
                    <a:pt x="5474" y="2635"/>
                  </a:lnTo>
                  <a:lnTo>
                    <a:pt x="5526" y="2470"/>
                  </a:lnTo>
                  <a:lnTo>
                    <a:pt x="6190" y="2448"/>
                  </a:lnTo>
                  <a:lnTo>
                    <a:pt x="6138" y="3026"/>
                  </a:lnTo>
                  <a:lnTo>
                    <a:pt x="5524" y="3029"/>
                  </a:lnTo>
                  <a:lnTo>
                    <a:pt x="5246" y="2790"/>
                  </a:lnTo>
                  <a:lnTo>
                    <a:pt x="4853" y="2940"/>
                  </a:lnTo>
                  <a:lnTo>
                    <a:pt x="4547" y="2928"/>
                  </a:lnTo>
                  <a:lnTo>
                    <a:pt x="4812" y="2676"/>
                  </a:lnTo>
                  <a:lnTo>
                    <a:pt x="4218" y="2649"/>
                  </a:lnTo>
                  <a:lnTo>
                    <a:pt x="4430" y="2914"/>
                  </a:lnTo>
                  <a:lnTo>
                    <a:pt x="4244" y="3328"/>
                  </a:lnTo>
                  <a:lnTo>
                    <a:pt x="3252" y="3328"/>
                  </a:lnTo>
                  <a:lnTo>
                    <a:pt x="2931" y="3110"/>
                  </a:lnTo>
                  <a:close/>
                  <a:moveTo>
                    <a:pt x="4503" y="4098"/>
                  </a:moveTo>
                  <a:lnTo>
                    <a:pt x="3943" y="3514"/>
                  </a:lnTo>
                  <a:cubicBezTo>
                    <a:pt x="4015" y="3514"/>
                    <a:pt x="4336" y="3420"/>
                    <a:pt x="4336" y="3420"/>
                  </a:cubicBezTo>
                  <a:lnTo>
                    <a:pt x="4813" y="3953"/>
                  </a:lnTo>
                  <a:lnTo>
                    <a:pt x="4503" y="4098"/>
                  </a:lnTo>
                  <a:close/>
                </a:path>
              </a:pathLst>
            </a:custGeom>
            <a:solidFill>
              <a:srgbClr val="525969"/>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sz="1399">
                <a:solidFill>
                  <a:srgbClr val="4B4B4B"/>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4" name="文本框 193"/>
          <p:cNvSpPr txBox="1"/>
          <p:nvPr/>
        </p:nvSpPr>
        <p:spPr>
          <a:xfrm>
            <a:off x="64226" y="394838"/>
            <a:ext cx="8855393" cy="213875"/>
          </a:xfrm>
          <a:prstGeom prst="rect">
            <a:avLst/>
          </a:prstGeom>
          <a:noFill/>
        </p:spPr>
        <p:txBody>
          <a:bodyPr wrap="square">
            <a:noAutofit/>
          </a:bodyPr>
          <a:lstStyle/>
          <a:p>
            <a:pPr>
              <a:lnSpc>
                <a:spcPct val="150000"/>
              </a:lnSpc>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360</a:t>
            </a: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云端托管安全运营中心：</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全天候威胁监测研判、威胁预警、事件管理、运营分析、</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SaaS</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化安全服务</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p>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企业侧</a:t>
            </a:r>
            <a:r>
              <a:rPr kumimoji="1"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数字安全运营平台</a:t>
            </a:r>
            <a:r>
              <a:rPr kumimoji="1"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kumimoji="1"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探针：</a:t>
            </a:r>
            <a:r>
              <a:rPr kumimoji="1"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资漏测绘、</a:t>
            </a:r>
            <a:r>
              <a:rPr kumimoji="1" lang="zh-CN" altLang="en-US" sz="1000"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威胁监测、攻击识别、</a:t>
            </a:r>
            <a:r>
              <a:rPr kumimoji="1" lang="en-US" altLang="zh-CN" sz="1000"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SOAR</a:t>
            </a:r>
            <a:r>
              <a:rPr kumimoji="1" lang="zh-CN" altLang="en-US" sz="1000"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自动响应等，提供客户本地运营分析</a:t>
            </a:r>
          </a:p>
          <a:p>
            <a:pPr>
              <a:lnSpc>
                <a:spcPct val="150000"/>
              </a:lnSpc>
            </a:pPr>
            <a:r>
              <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rPr>
              <a:t>360</a:t>
            </a: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全网数字安全大脑</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：提供攻击者情报、</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APT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库、勒索挖矿库等</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全球视野安全大数据，提升</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看见</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和</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溯源</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能力</a:t>
            </a:r>
          </a:p>
        </p:txBody>
      </p:sp>
      <p:sp>
        <p:nvSpPr>
          <p:cNvPr id="5" name="文本框 4"/>
          <p:cNvSpPr txBox="1"/>
          <p:nvPr/>
        </p:nvSpPr>
        <p:spPr>
          <a:xfrm>
            <a:off x="2710303" y="4627945"/>
            <a:ext cx="1814095" cy="253916"/>
          </a:xfrm>
          <a:prstGeom prst="rect">
            <a:avLst/>
          </a:prstGeom>
          <a:noFill/>
        </p:spPr>
        <p:txBody>
          <a:bodyPr wrap="square" rtlCol="0">
            <a:spAutoFit/>
          </a:bodyPr>
          <a:lstStyle/>
          <a:p>
            <a:pPr algn="ct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托管</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安全</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安全需求企业</a:t>
            </a:r>
          </a:p>
        </p:txBody>
      </p:sp>
      <p:grpSp>
        <p:nvGrpSpPr>
          <p:cNvPr id="22" name="组合 21"/>
          <p:cNvGrpSpPr/>
          <p:nvPr/>
        </p:nvGrpSpPr>
        <p:grpSpPr>
          <a:xfrm>
            <a:off x="3473547" y="2942794"/>
            <a:ext cx="338614" cy="1441609"/>
            <a:chOff x="8889" y="6743"/>
            <a:chExt cx="711" cy="3027"/>
          </a:xfrm>
        </p:grpSpPr>
        <p:grpSp>
          <p:nvGrpSpPr>
            <p:cNvPr id="159" name="组合 158"/>
            <p:cNvGrpSpPr/>
            <p:nvPr/>
          </p:nvGrpSpPr>
          <p:grpSpPr>
            <a:xfrm>
              <a:off x="8889" y="6743"/>
              <a:ext cx="711" cy="837"/>
              <a:chOff x="368727" y="1611748"/>
              <a:chExt cx="369368" cy="445839"/>
            </a:xfrm>
          </p:grpSpPr>
          <p:grpSp>
            <p:nvGrpSpPr>
              <p:cNvPr id="160" name="组合 159"/>
              <p:cNvGrpSpPr/>
              <p:nvPr/>
            </p:nvGrpSpPr>
            <p:grpSpPr>
              <a:xfrm>
                <a:off x="392768" y="1611748"/>
                <a:ext cx="322150" cy="313635"/>
                <a:chOff x="1229415" y="768038"/>
                <a:chExt cx="322150" cy="313635"/>
              </a:xfrm>
            </p:grpSpPr>
            <p:sp>
              <p:nvSpPr>
                <p:cNvPr id="164" name="椭圆 163"/>
                <p:cNvSpPr/>
                <p:nvPr/>
              </p:nvSpPr>
              <p:spPr>
                <a:xfrm>
                  <a:off x="1229415" y="768038"/>
                  <a:ext cx="313635" cy="313635"/>
                </a:xfrm>
                <a:prstGeom prst="ellipse">
                  <a:avLst/>
                </a:prstGeom>
                <a:solidFill>
                  <a:schemeClr val="bg1"/>
                </a:solidFill>
                <a:ln w="19050">
                  <a:solidFill>
                    <a:srgbClr val="4BB8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99"/>
                </a:p>
              </p:txBody>
            </p:sp>
            <p:pic>
              <p:nvPicPr>
                <p:cNvPr id="165" name="图片 164"/>
                <p:cNvPicPr>
                  <a:picLocks noChangeAspect="1"/>
                </p:cNvPicPr>
                <p:nvPr/>
              </p:nvPicPr>
              <p:blipFill>
                <a:blip r:embed="rId4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268757" y="783451"/>
                  <a:ext cx="282808" cy="282808"/>
                </a:xfrm>
                <a:prstGeom prst="rect">
                  <a:avLst/>
                </a:prstGeom>
              </p:spPr>
            </p:pic>
          </p:grpSp>
          <p:grpSp>
            <p:nvGrpSpPr>
              <p:cNvPr id="161" name="组合 160"/>
              <p:cNvGrpSpPr/>
              <p:nvPr/>
            </p:nvGrpSpPr>
            <p:grpSpPr>
              <a:xfrm>
                <a:off x="368727" y="1850932"/>
                <a:ext cx="369368" cy="206655"/>
                <a:chOff x="-626389" y="2461362"/>
                <a:chExt cx="369368" cy="206655"/>
              </a:xfrm>
            </p:grpSpPr>
            <p:sp>
              <p:nvSpPr>
                <p:cNvPr id="162" name="矩形 161"/>
                <p:cNvSpPr/>
                <p:nvPr/>
              </p:nvSpPr>
              <p:spPr>
                <a:xfrm>
                  <a:off x="-585705" y="2497084"/>
                  <a:ext cx="288000" cy="144000"/>
                </a:xfrm>
                <a:prstGeom prst="rect">
                  <a:avLst/>
                </a:prstGeom>
                <a:solidFill>
                  <a:srgbClr val="4BB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499" dirty="0">
                    <a:latin typeface="微软雅黑" panose="020B0503020204020204" pitchFamily="34" charset="-122"/>
                    <a:ea typeface="微软雅黑" panose="020B0503020204020204" pitchFamily="34" charset="-122"/>
                  </a:endParaRPr>
                </a:p>
              </p:txBody>
            </p:sp>
            <p:sp>
              <p:nvSpPr>
                <p:cNvPr id="163" name="矩形 162"/>
                <p:cNvSpPr/>
                <p:nvPr/>
              </p:nvSpPr>
              <p:spPr>
                <a:xfrm>
                  <a:off x="-626389" y="2461362"/>
                  <a:ext cx="369368" cy="206655"/>
                </a:xfrm>
                <a:prstGeom prst="rect">
                  <a:avLst/>
                </a:prstGeom>
              </p:spPr>
              <p:txBody>
                <a:bodyPr wrap="none">
                  <a:spAutoFit/>
                </a:bodyPr>
                <a:lstStyle/>
                <a:p>
                  <a:pPr algn="ctr"/>
                  <a:r>
                    <a:rPr lang="zh-CN" altLang="en-US" sz="600" dirty="0">
                      <a:solidFill>
                        <a:schemeClr val="bg1"/>
                      </a:solidFill>
                      <a:latin typeface="微软雅黑" panose="020B0503020204020204" pitchFamily="34" charset="-122"/>
                      <a:ea typeface="微软雅黑" panose="020B0503020204020204" pitchFamily="34" charset="-122"/>
                    </a:rPr>
                    <a:t>探针</a:t>
                  </a:r>
                </a:p>
              </p:txBody>
            </p:sp>
          </p:grpSp>
        </p:grpSp>
        <p:grpSp>
          <p:nvGrpSpPr>
            <p:cNvPr id="8" name="组合 7"/>
            <p:cNvGrpSpPr/>
            <p:nvPr/>
          </p:nvGrpSpPr>
          <p:grpSpPr>
            <a:xfrm>
              <a:off x="8889" y="7855"/>
              <a:ext cx="711" cy="837"/>
              <a:chOff x="368727" y="1611748"/>
              <a:chExt cx="369368" cy="445839"/>
            </a:xfrm>
          </p:grpSpPr>
          <p:grpSp>
            <p:nvGrpSpPr>
              <p:cNvPr id="9" name="组合 8"/>
              <p:cNvGrpSpPr/>
              <p:nvPr/>
            </p:nvGrpSpPr>
            <p:grpSpPr>
              <a:xfrm>
                <a:off x="392768" y="1611748"/>
                <a:ext cx="322150" cy="313635"/>
                <a:chOff x="1229415" y="768038"/>
                <a:chExt cx="322150" cy="313635"/>
              </a:xfrm>
            </p:grpSpPr>
            <p:sp>
              <p:nvSpPr>
                <p:cNvPr id="10" name="椭圆 9"/>
                <p:cNvSpPr/>
                <p:nvPr>
                  <p:custDataLst>
                    <p:tags r:id="rId30"/>
                  </p:custDataLst>
                </p:nvPr>
              </p:nvSpPr>
              <p:spPr>
                <a:xfrm>
                  <a:off x="1229415" y="768038"/>
                  <a:ext cx="313635" cy="313635"/>
                </a:xfrm>
                <a:prstGeom prst="ellipse">
                  <a:avLst/>
                </a:prstGeom>
                <a:solidFill>
                  <a:schemeClr val="bg1"/>
                </a:solidFill>
                <a:ln w="19050">
                  <a:solidFill>
                    <a:srgbClr val="4BB8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99"/>
                </a:p>
              </p:txBody>
            </p:sp>
            <p:pic>
              <p:nvPicPr>
                <p:cNvPr id="11" name="图片 10"/>
                <p:cNvPicPr>
                  <a:picLocks noChangeAspect="1"/>
                </p:cNvPicPr>
                <p:nvPr>
                  <p:custDataLst>
                    <p:tags r:id="rId31"/>
                  </p:custDataLst>
                </p:nvPr>
              </p:nvPicPr>
              <p:blipFill>
                <a:blip r:embed="rId4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268757" y="783451"/>
                  <a:ext cx="282808" cy="282808"/>
                </a:xfrm>
                <a:prstGeom prst="rect">
                  <a:avLst/>
                </a:prstGeom>
              </p:spPr>
            </p:pic>
          </p:grpSp>
          <p:grpSp>
            <p:nvGrpSpPr>
              <p:cNvPr id="12" name="组合 11"/>
              <p:cNvGrpSpPr/>
              <p:nvPr/>
            </p:nvGrpSpPr>
            <p:grpSpPr>
              <a:xfrm>
                <a:off x="368727" y="1850932"/>
                <a:ext cx="369368" cy="206655"/>
                <a:chOff x="-626389" y="2461362"/>
                <a:chExt cx="369368" cy="206655"/>
              </a:xfrm>
            </p:grpSpPr>
            <p:sp>
              <p:nvSpPr>
                <p:cNvPr id="13" name="矩形 12"/>
                <p:cNvSpPr/>
                <p:nvPr>
                  <p:custDataLst>
                    <p:tags r:id="rId28"/>
                  </p:custDataLst>
                </p:nvPr>
              </p:nvSpPr>
              <p:spPr>
                <a:xfrm>
                  <a:off x="-585705" y="2497084"/>
                  <a:ext cx="288000" cy="144000"/>
                </a:xfrm>
                <a:prstGeom prst="rect">
                  <a:avLst/>
                </a:prstGeom>
                <a:solidFill>
                  <a:srgbClr val="4BB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499" dirty="0">
                    <a:latin typeface="微软雅黑" panose="020B0503020204020204" pitchFamily="34" charset="-122"/>
                    <a:ea typeface="微软雅黑" panose="020B0503020204020204" pitchFamily="34" charset="-122"/>
                  </a:endParaRPr>
                </a:p>
              </p:txBody>
            </p:sp>
            <p:sp>
              <p:nvSpPr>
                <p:cNvPr id="14" name="矩形 13"/>
                <p:cNvSpPr/>
                <p:nvPr>
                  <p:custDataLst>
                    <p:tags r:id="rId29"/>
                  </p:custDataLst>
                </p:nvPr>
              </p:nvSpPr>
              <p:spPr>
                <a:xfrm>
                  <a:off x="-626389" y="2461362"/>
                  <a:ext cx="369368" cy="206655"/>
                </a:xfrm>
                <a:prstGeom prst="rect">
                  <a:avLst/>
                </a:prstGeom>
              </p:spPr>
              <p:txBody>
                <a:bodyPr wrap="none">
                  <a:spAutoFit/>
                </a:bodyPr>
                <a:lstStyle/>
                <a:p>
                  <a:pPr algn="ctr"/>
                  <a:r>
                    <a:rPr lang="zh-CN" altLang="en-US" sz="600" dirty="0">
                      <a:solidFill>
                        <a:schemeClr val="bg1"/>
                      </a:solidFill>
                      <a:latin typeface="微软雅黑" panose="020B0503020204020204" pitchFamily="34" charset="-122"/>
                      <a:ea typeface="微软雅黑" panose="020B0503020204020204" pitchFamily="34" charset="-122"/>
                    </a:rPr>
                    <a:t>探针</a:t>
                  </a:r>
                </a:p>
              </p:txBody>
            </p:sp>
          </p:grpSp>
        </p:grpSp>
        <p:grpSp>
          <p:nvGrpSpPr>
            <p:cNvPr id="15" name="组合 14"/>
            <p:cNvGrpSpPr/>
            <p:nvPr/>
          </p:nvGrpSpPr>
          <p:grpSpPr>
            <a:xfrm>
              <a:off x="8889" y="8933"/>
              <a:ext cx="711" cy="837"/>
              <a:chOff x="368727" y="1611748"/>
              <a:chExt cx="369368" cy="445839"/>
            </a:xfrm>
          </p:grpSpPr>
          <p:grpSp>
            <p:nvGrpSpPr>
              <p:cNvPr id="16" name="组合 15"/>
              <p:cNvGrpSpPr/>
              <p:nvPr/>
            </p:nvGrpSpPr>
            <p:grpSpPr>
              <a:xfrm>
                <a:off x="392768" y="1611748"/>
                <a:ext cx="322150" cy="313635"/>
                <a:chOff x="1229415" y="768038"/>
                <a:chExt cx="322150" cy="313635"/>
              </a:xfrm>
            </p:grpSpPr>
            <p:sp>
              <p:nvSpPr>
                <p:cNvPr id="17" name="椭圆 16"/>
                <p:cNvSpPr/>
                <p:nvPr>
                  <p:custDataLst>
                    <p:tags r:id="rId26"/>
                  </p:custDataLst>
                </p:nvPr>
              </p:nvSpPr>
              <p:spPr>
                <a:xfrm>
                  <a:off x="1229415" y="768038"/>
                  <a:ext cx="313635" cy="313635"/>
                </a:xfrm>
                <a:prstGeom prst="ellipse">
                  <a:avLst/>
                </a:prstGeom>
                <a:solidFill>
                  <a:schemeClr val="bg1"/>
                </a:solidFill>
                <a:ln w="19050">
                  <a:solidFill>
                    <a:srgbClr val="4BB8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99"/>
                </a:p>
              </p:txBody>
            </p:sp>
            <p:pic>
              <p:nvPicPr>
                <p:cNvPr id="18" name="图片 17"/>
                <p:cNvPicPr>
                  <a:picLocks noChangeAspect="1"/>
                </p:cNvPicPr>
                <p:nvPr>
                  <p:custDataLst>
                    <p:tags r:id="rId27"/>
                  </p:custDataLst>
                </p:nvPr>
              </p:nvPicPr>
              <p:blipFill>
                <a:blip r:embed="rId4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268757" y="783451"/>
                  <a:ext cx="282808" cy="282808"/>
                </a:xfrm>
                <a:prstGeom prst="rect">
                  <a:avLst/>
                </a:prstGeom>
              </p:spPr>
            </p:pic>
          </p:grpSp>
          <p:grpSp>
            <p:nvGrpSpPr>
              <p:cNvPr id="19" name="组合 18"/>
              <p:cNvGrpSpPr/>
              <p:nvPr/>
            </p:nvGrpSpPr>
            <p:grpSpPr>
              <a:xfrm>
                <a:off x="368727" y="1850932"/>
                <a:ext cx="369368" cy="206655"/>
                <a:chOff x="-626389" y="2461362"/>
                <a:chExt cx="369368" cy="206655"/>
              </a:xfrm>
            </p:grpSpPr>
            <p:sp>
              <p:nvSpPr>
                <p:cNvPr id="20" name="矩形 19"/>
                <p:cNvSpPr/>
                <p:nvPr>
                  <p:custDataLst>
                    <p:tags r:id="rId24"/>
                  </p:custDataLst>
                </p:nvPr>
              </p:nvSpPr>
              <p:spPr>
                <a:xfrm>
                  <a:off x="-585705" y="2497084"/>
                  <a:ext cx="288000" cy="144000"/>
                </a:xfrm>
                <a:prstGeom prst="rect">
                  <a:avLst/>
                </a:prstGeom>
                <a:solidFill>
                  <a:srgbClr val="4BB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499" dirty="0">
                    <a:latin typeface="微软雅黑" panose="020B0503020204020204" pitchFamily="34" charset="-122"/>
                    <a:ea typeface="微软雅黑" panose="020B0503020204020204" pitchFamily="34" charset="-122"/>
                  </a:endParaRPr>
                </a:p>
              </p:txBody>
            </p:sp>
            <p:sp>
              <p:nvSpPr>
                <p:cNvPr id="21" name="矩形 20"/>
                <p:cNvSpPr/>
                <p:nvPr>
                  <p:custDataLst>
                    <p:tags r:id="rId25"/>
                  </p:custDataLst>
                </p:nvPr>
              </p:nvSpPr>
              <p:spPr>
                <a:xfrm>
                  <a:off x="-626389" y="2461362"/>
                  <a:ext cx="369368" cy="206655"/>
                </a:xfrm>
                <a:prstGeom prst="rect">
                  <a:avLst/>
                </a:prstGeom>
              </p:spPr>
              <p:txBody>
                <a:bodyPr wrap="none">
                  <a:spAutoFit/>
                </a:bodyPr>
                <a:lstStyle/>
                <a:p>
                  <a:pPr algn="ctr"/>
                  <a:r>
                    <a:rPr lang="zh-CN" altLang="en-US" sz="600" dirty="0">
                      <a:solidFill>
                        <a:schemeClr val="bg1"/>
                      </a:solidFill>
                      <a:latin typeface="微软雅黑" panose="020B0503020204020204" pitchFamily="34" charset="-122"/>
                      <a:ea typeface="微软雅黑" panose="020B0503020204020204" pitchFamily="34" charset="-122"/>
                    </a:rPr>
                    <a:t>探针</a:t>
                  </a:r>
                </a:p>
              </p:txBody>
            </p:sp>
          </p:grpSp>
        </p:grpSp>
      </p:grpSp>
      <p:sp>
        <p:nvSpPr>
          <p:cNvPr id="65" name="右箭头 64"/>
          <p:cNvSpPr/>
          <p:nvPr/>
        </p:nvSpPr>
        <p:spPr>
          <a:xfrm>
            <a:off x="3826036" y="3067945"/>
            <a:ext cx="550545" cy="1178719"/>
          </a:xfrm>
          <a:prstGeom prst="rightArrow">
            <a:avLst/>
          </a:prstGeom>
          <a:solidFill>
            <a:srgbClr val="A8E2D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50" dirty="0">
                <a:solidFill>
                  <a:schemeClr val="tx1">
                    <a:lumMod val="65000"/>
                    <a:lumOff val="35000"/>
                  </a:schemeClr>
                </a:solidFill>
                <a:latin typeface="微软雅黑" panose="020B0503020204020204" pitchFamily="34" charset="-122"/>
                <a:ea typeface="微软雅黑" panose="020B0503020204020204" pitchFamily="34" charset="-122"/>
                <a:sym typeface="+mn-ea"/>
              </a:rPr>
              <a:t>集中统一数据处理</a:t>
            </a:r>
          </a:p>
        </p:txBody>
      </p:sp>
      <p:sp>
        <p:nvSpPr>
          <p:cNvPr id="23" name="文本框 22"/>
          <p:cNvSpPr txBox="1"/>
          <p:nvPr/>
        </p:nvSpPr>
        <p:spPr>
          <a:xfrm>
            <a:off x="1675412" y="2711991"/>
            <a:ext cx="1814095" cy="253916"/>
          </a:xfrm>
          <a:prstGeom prst="rect">
            <a:avLst/>
          </a:prstGeom>
          <a:noFill/>
        </p:spPr>
        <p:txBody>
          <a:bodyPr wrap="square" rtlCol="0">
            <a:spAutoFit/>
          </a:bodyPr>
          <a:lstStyle/>
          <a:p>
            <a:pPr algn="ctr"/>
            <a:r>
              <a:rPr lang="zh-CN" altLang="en-US" sz="1050" b="1" dirty="0">
                <a:solidFill>
                  <a:schemeClr val="tx1">
                    <a:lumMod val="65000"/>
                    <a:lumOff val="35000"/>
                  </a:schemeClr>
                </a:solidFill>
                <a:latin typeface="微软雅黑" panose="020B0503020204020204" pitchFamily="34" charset="-122"/>
                <a:ea typeface="微软雅黑" panose="020B0503020204020204" pitchFamily="34" charset="-122"/>
              </a:rPr>
              <a:t>企业数字化办公</a:t>
            </a:r>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50" b="1" dirty="0">
                <a:solidFill>
                  <a:schemeClr val="tx1">
                    <a:lumMod val="65000"/>
                    <a:lumOff val="35000"/>
                  </a:schemeClr>
                </a:solidFill>
                <a:latin typeface="微软雅黑" panose="020B0503020204020204" pitchFamily="34" charset="-122"/>
                <a:ea typeface="微软雅黑" panose="020B0503020204020204" pitchFamily="34" charset="-122"/>
              </a:rPr>
              <a:t>业务</a:t>
            </a:r>
          </a:p>
        </p:txBody>
      </p:sp>
      <p:sp>
        <p:nvSpPr>
          <p:cNvPr id="25" name="下箭头 24"/>
          <p:cNvSpPr/>
          <p:nvPr>
            <p:custDataLst>
              <p:tags r:id="rId1"/>
            </p:custDataLst>
          </p:nvPr>
        </p:nvSpPr>
        <p:spPr>
          <a:xfrm>
            <a:off x="6280527" y="2139648"/>
            <a:ext cx="527957" cy="578419"/>
          </a:xfrm>
          <a:prstGeom prst="down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26" name="矩形 25"/>
          <p:cNvSpPr/>
          <p:nvPr>
            <p:custDataLst>
              <p:tags r:id="rId2"/>
            </p:custDataLst>
          </p:nvPr>
        </p:nvSpPr>
        <p:spPr>
          <a:xfrm>
            <a:off x="6204476" y="2278861"/>
            <a:ext cx="646332" cy="230832"/>
          </a:xfrm>
          <a:prstGeom prst="rect">
            <a:avLst/>
          </a:prstGeom>
        </p:spPr>
        <p:txBody>
          <a:bodyPr wrap="none">
            <a:spAutoFit/>
          </a:bodyPr>
          <a:lstStyle/>
          <a:p>
            <a:pPr algn="ctr"/>
            <a:r>
              <a:rPr kumimoji="1" lang="zh-CN" altLang="en-US" sz="900" dirty="0">
                <a:latin typeface="微软雅黑" panose="020B0503020204020204" pitchFamily="34" charset="-122"/>
                <a:ea typeface="微软雅黑" panose="020B0503020204020204" pitchFamily="34" charset="-122"/>
              </a:rPr>
              <a:t>自动响应</a:t>
            </a:r>
          </a:p>
        </p:txBody>
      </p:sp>
      <p:sp>
        <p:nvSpPr>
          <p:cNvPr id="27" name="矩形 26"/>
          <p:cNvSpPr/>
          <p:nvPr>
            <p:custDataLst>
              <p:tags r:id="rId3"/>
            </p:custDataLst>
          </p:nvPr>
        </p:nvSpPr>
        <p:spPr>
          <a:xfrm>
            <a:off x="5257941" y="1689579"/>
            <a:ext cx="1608773" cy="321469"/>
          </a:xfrm>
          <a:prstGeom prst="rect">
            <a:avLst/>
          </a:prstGeom>
          <a:solidFill>
            <a:srgbClr val="4BB8B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01" b="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实战安全团队</a:t>
            </a:r>
          </a:p>
        </p:txBody>
      </p:sp>
      <p:pic>
        <p:nvPicPr>
          <p:cNvPr id="193" name="图片 192"/>
          <p:cNvPicPr>
            <a:picLocks noChangeAspect="1"/>
          </p:cNvPicPr>
          <p:nvPr/>
        </p:nvPicPr>
        <p:blipFill>
          <a:blip r:embed="rId47">
            <a:duotone>
              <a:schemeClr val="bg2">
                <a:shade val="45000"/>
                <a:satMod val="135000"/>
              </a:schemeClr>
              <a:prstClr val="white"/>
            </a:duotone>
          </a:blip>
          <a:stretch>
            <a:fillRect/>
          </a:stretch>
        </p:blipFill>
        <p:spPr>
          <a:xfrm>
            <a:off x="7560662" y="1135540"/>
            <a:ext cx="1332162" cy="661982"/>
          </a:xfrm>
          <a:prstGeom prst="rect">
            <a:avLst/>
          </a:prstGeom>
        </p:spPr>
      </p:pic>
      <p:sp>
        <p:nvSpPr>
          <p:cNvPr id="195" name="文本框 194"/>
          <p:cNvSpPr txBox="1"/>
          <p:nvPr/>
        </p:nvSpPr>
        <p:spPr>
          <a:xfrm>
            <a:off x="7699804" y="1464586"/>
            <a:ext cx="1053877" cy="334835"/>
          </a:xfrm>
          <a:prstGeom prst="rect">
            <a:avLst/>
          </a:prstGeom>
          <a:noFill/>
        </p:spPr>
        <p:txBody>
          <a:bodyPr wrap="square">
            <a:spAutoFit/>
          </a:bodyPr>
          <a:lstStyle/>
          <a:p>
            <a:pPr algn="ctr"/>
            <a:r>
              <a:rPr lang="en-US" altLang="zh-CN" sz="788" b="1" dirty="0">
                <a:latin typeface="微软雅黑" panose="020B0503020204020204" pitchFamily="34" charset="-122"/>
                <a:ea typeface="微软雅黑" panose="020B0503020204020204" pitchFamily="34" charset="-122"/>
              </a:rPr>
              <a:t>360</a:t>
            </a:r>
            <a:r>
              <a:rPr lang="zh-CN" altLang="en-US" sz="788" b="1" dirty="0">
                <a:latin typeface="微软雅黑" panose="020B0503020204020204" pitchFamily="34" charset="-122"/>
                <a:ea typeface="微软雅黑" panose="020B0503020204020204" pitchFamily="34" charset="-122"/>
              </a:rPr>
              <a:t>云端安全大数据及</a:t>
            </a:r>
            <a:r>
              <a:rPr lang="en-US" altLang="zh-CN" sz="788" b="1" dirty="0">
                <a:latin typeface="微软雅黑" panose="020B0503020204020204" pitchFamily="34" charset="-122"/>
                <a:ea typeface="微软雅黑" panose="020B0503020204020204" pitchFamily="34" charset="-122"/>
              </a:rPr>
              <a:t>SAAS</a:t>
            </a:r>
            <a:r>
              <a:rPr lang="zh-CN" altLang="en-US" sz="788" b="1" dirty="0">
                <a:latin typeface="微软雅黑" panose="020B0503020204020204" pitchFamily="34" charset="-122"/>
                <a:ea typeface="微软雅黑" panose="020B0503020204020204" pitchFamily="34" charset="-122"/>
              </a:rPr>
              <a:t>服务</a:t>
            </a:r>
          </a:p>
        </p:txBody>
      </p:sp>
      <p:pic>
        <p:nvPicPr>
          <p:cNvPr id="196" name="图片 195" descr="360查杀云"/>
          <p:cNvPicPr>
            <a:picLocks noChangeAspect="1"/>
          </p:cNvPicPr>
          <p:nvPr/>
        </p:nvPicPr>
        <p:blipFill>
          <a:blip r:embed="rId48"/>
          <a:stretch>
            <a:fillRect/>
          </a:stretch>
        </p:blipFill>
        <p:spPr>
          <a:xfrm>
            <a:off x="7632312" y="1788942"/>
            <a:ext cx="378000" cy="378000"/>
          </a:xfrm>
          <a:prstGeom prst="rect">
            <a:avLst/>
          </a:prstGeom>
        </p:spPr>
      </p:pic>
      <p:sp>
        <p:nvSpPr>
          <p:cNvPr id="197" name="问题描述"/>
          <p:cNvSpPr txBox="1"/>
          <p:nvPr>
            <p:custDataLst>
              <p:tags r:id="rId4"/>
            </p:custDataLst>
          </p:nvPr>
        </p:nvSpPr>
        <p:spPr>
          <a:xfrm>
            <a:off x="8426728" y="2220525"/>
            <a:ext cx="35778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a:solidFill>
                  <a:schemeClr val="tx1">
                    <a:lumMod val="85000"/>
                    <a:lumOff val="15000"/>
                  </a:schemeClr>
                </a:solidFill>
                <a:latin typeface="Microsoft YaHei Regular" panose="020B0502040204020203" charset="-122"/>
                <a:ea typeface="Microsoft YaHei Regular" panose="020B0502040204020203" charset="-122"/>
              </a:rPr>
              <a:t>情报云</a:t>
            </a:r>
          </a:p>
        </p:txBody>
      </p:sp>
      <p:pic>
        <p:nvPicPr>
          <p:cNvPr id="198" name="图片 197" descr="360情报云"/>
          <p:cNvPicPr>
            <a:picLocks noChangeAspect="1"/>
          </p:cNvPicPr>
          <p:nvPr>
            <p:custDataLst>
              <p:tags r:id="rId5"/>
            </p:custDataLst>
          </p:nvPr>
        </p:nvPicPr>
        <p:blipFill>
          <a:blip r:embed="rId49"/>
          <a:stretch>
            <a:fillRect/>
          </a:stretch>
        </p:blipFill>
        <p:spPr>
          <a:xfrm>
            <a:off x="8392614" y="1788524"/>
            <a:ext cx="378000" cy="378000"/>
          </a:xfrm>
          <a:prstGeom prst="rect">
            <a:avLst/>
          </a:prstGeom>
        </p:spPr>
      </p:pic>
      <p:sp>
        <p:nvSpPr>
          <p:cNvPr id="199" name="问题描述"/>
          <p:cNvSpPr txBox="1"/>
          <p:nvPr>
            <p:custDataLst>
              <p:tags r:id="rId6"/>
            </p:custDataLst>
          </p:nvPr>
        </p:nvSpPr>
        <p:spPr>
          <a:xfrm>
            <a:off x="7671000" y="2880733"/>
            <a:ext cx="35778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漏洞云</a:t>
            </a:r>
          </a:p>
        </p:txBody>
      </p:sp>
      <p:pic>
        <p:nvPicPr>
          <p:cNvPr id="200" name="图片 199" descr="360漏洞云"/>
          <p:cNvPicPr>
            <a:picLocks noChangeAspect="1"/>
          </p:cNvPicPr>
          <p:nvPr>
            <p:custDataLst>
              <p:tags r:id="rId7"/>
            </p:custDataLst>
          </p:nvPr>
        </p:nvPicPr>
        <p:blipFill>
          <a:blip r:embed="rId50"/>
          <a:stretch>
            <a:fillRect/>
          </a:stretch>
        </p:blipFill>
        <p:spPr>
          <a:xfrm>
            <a:off x="7640534" y="2451447"/>
            <a:ext cx="378000" cy="378000"/>
          </a:xfrm>
          <a:prstGeom prst="rect">
            <a:avLst/>
          </a:prstGeom>
        </p:spPr>
      </p:pic>
      <p:sp>
        <p:nvSpPr>
          <p:cNvPr id="201" name="问题描述"/>
          <p:cNvSpPr txBox="1"/>
          <p:nvPr>
            <p:custDataLst>
              <p:tags r:id="rId8"/>
            </p:custDataLst>
          </p:nvPr>
        </p:nvSpPr>
        <p:spPr>
          <a:xfrm>
            <a:off x="8426518" y="2866959"/>
            <a:ext cx="35778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专家云</a:t>
            </a:r>
          </a:p>
        </p:txBody>
      </p:sp>
      <p:pic>
        <p:nvPicPr>
          <p:cNvPr id="202" name="图片 201" descr="360专家云"/>
          <p:cNvPicPr>
            <a:picLocks noChangeAspect="1"/>
          </p:cNvPicPr>
          <p:nvPr>
            <p:custDataLst>
              <p:tags r:id="rId9"/>
            </p:custDataLst>
          </p:nvPr>
        </p:nvPicPr>
        <p:blipFill>
          <a:blip r:embed="rId51"/>
          <a:stretch>
            <a:fillRect/>
          </a:stretch>
        </p:blipFill>
        <p:spPr>
          <a:xfrm>
            <a:off x="8394575" y="2444353"/>
            <a:ext cx="378000" cy="378000"/>
          </a:xfrm>
          <a:prstGeom prst="rect">
            <a:avLst/>
          </a:prstGeom>
        </p:spPr>
      </p:pic>
      <p:sp>
        <p:nvSpPr>
          <p:cNvPr id="203" name="问题描述"/>
          <p:cNvSpPr txBox="1"/>
          <p:nvPr>
            <p:custDataLst>
              <p:tags r:id="rId10"/>
            </p:custDataLst>
          </p:nvPr>
        </p:nvSpPr>
        <p:spPr>
          <a:xfrm>
            <a:off x="8419287" y="3551892"/>
            <a:ext cx="35778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测绘云</a:t>
            </a:r>
          </a:p>
        </p:txBody>
      </p:sp>
      <p:pic>
        <p:nvPicPr>
          <p:cNvPr id="204" name="图片 203" descr="360知识云"/>
          <p:cNvPicPr>
            <a:picLocks noChangeAspect="1"/>
          </p:cNvPicPr>
          <p:nvPr>
            <p:custDataLst>
              <p:tags r:id="rId11"/>
            </p:custDataLst>
          </p:nvPr>
        </p:nvPicPr>
        <p:blipFill>
          <a:blip r:embed="rId52"/>
          <a:stretch>
            <a:fillRect/>
          </a:stretch>
        </p:blipFill>
        <p:spPr>
          <a:xfrm>
            <a:off x="8410889" y="3138248"/>
            <a:ext cx="378000" cy="378000"/>
          </a:xfrm>
          <a:prstGeom prst="rect">
            <a:avLst/>
          </a:prstGeom>
        </p:spPr>
      </p:pic>
      <p:sp>
        <p:nvSpPr>
          <p:cNvPr id="205" name="问题描述"/>
          <p:cNvSpPr txBox="1"/>
          <p:nvPr>
            <p:custDataLst>
              <p:tags r:id="rId12"/>
            </p:custDataLst>
          </p:nvPr>
        </p:nvSpPr>
        <p:spPr>
          <a:xfrm>
            <a:off x="7482417" y="4194147"/>
            <a:ext cx="859529"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en-US" altLang="zh-CN" sz="750" dirty="0">
                <a:solidFill>
                  <a:schemeClr val="tx1">
                    <a:lumMod val="85000"/>
                    <a:lumOff val="15000"/>
                  </a:schemeClr>
                </a:solidFill>
                <a:latin typeface="Microsoft YaHei Regular" panose="020B0502040204020203" charset="-122"/>
                <a:ea typeface="Microsoft YaHei Regular" panose="020B0502040204020203" charset="-122"/>
              </a:rPr>
              <a:t>Web</a:t>
            </a: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云监测与防护</a:t>
            </a:r>
          </a:p>
        </p:txBody>
      </p:sp>
      <p:sp>
        <p:nvSpPr>
          <p:cNvPr id="206" name="问题描述"/>
          <p:cNvSpPr txBox="1"/>
          <p:nvPr>
            <p:custDataLst>
              <p:tags r:id="rId13"/>
            </p:custDataLst>
          </p:nvPr>
        </p:nvSpPr>
        <p:spPr>
          <a:xfrm>
            <a:off x="7679904" y="3554023"/>
            <a:ext cx="35778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沙箱云</a:t>
            </a:r>
          </a:p>
        </p:txBody>
      </p:sp>
      <p:pic>
        <p:nvPicPr>
          <p:cNvPr id="207" name="图片 206" descr="360沙箱云"/>
          <p:cNvPicPr>
            <a:picLocks noChangeAspect="1"/>
          </p:cNvPicPr>
          <p:nvPr>
            <p:custDataLst>
              <p:tags r:id="rId14"/>
            </p:custDataLst>
          </p:nvPr>
        </p:nvPicPr>
        <p:blipFill>
          <a:blip r:embed="rId53"/>
          <a:stretch>
            <a:fillRect/>
          </a:stretch>
        </p:blipFill>
        <p:spPr>
          <a:xfrm>
            <a:off x="7646573" y="3137004"/>
            <a:ext cx="378000" cy="378000"/>
          </a:xfrm>
          <a:prstGeom prst="rect">
            <a:avLst/>
          </a:prstGeom>
        </p:spPr>
      </p:pic>
      <p:pic>
        <p:nvPicPr>
          <p:cNvPr id="208" name="图片 207" descr="360安全浏览器"/>
          <p:cNvPicPr>
            <a:picLocks noChangeAspect="1"/>
          </p:cNvPicPr>
          <p:nvPr>
            <p:custDataLst>
              <p:tags r:id="rId15"/>
            </p:custDataLst>
          </p:nvPr>
        </p:nvPicPr>
        <p:blipFill>
          <a:blip r:embed="rId54"/>
          <a:stretch>
            <a:fillRect/>
          </a:stretch>
        </p:blipFill>
        <p:spPr>
          <a:xfrm>
            <a:off x="7685946" y="3784002"/>
            <a:ext cx="378000" cy="378000"/>
          </a:xfrm>
          <a:prstGeom prst="rect">
            <a:avLst/>
          </a:prstGeom>
        </p:spPr>
      </p:pic>
      <p:pic>
        <p:nvPicPr>
          <p:cNvPr id="209" name="图片 208" descr="数据安全测试工具"/>
          <p:cNvPicPr>
            <a:picLocks noChangeAspect="1"/>
          </p:cNvPicPr>
          <p:nvPr/>
        </p:nvPicPr>
        <p:blipFill>
          <a:blip r:embed="rId55"/>
          <a:stretch>
            <a:fillRect/>
          </a:stretch>
        </p:blipFill>
        <p:spPr>
          <a:xfrm>
            <a:off x="8441373" y="3789099"/>
            <a:ext cx="378000" cy="378000"/>
          </a:xfrm>
          <a:prstGeom prst="rect">
            <a:avLst/>
          </a:prstGeom>
        </p:spPr>
      </p:pic>
      <p:sp>
        <p:nvSpPr>
          <p:cNvPr id="210" name="问题描述"/>
          <p:cNvSpPr txBox="1"/>
          <p:nvPr>
            <p:custDataLst>
              <p:tags r:id="rId16"/>
            </p:custDataLst>
          </p:nvPr>
        </p:nvSpPr>
        <p:spPr>
          <a:xfrm>
            <a:off x="8319494" y="4186188"/>
            <a:ext cx="646330"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数据泄露监测</a:t>
            </a:r>
          </a:p>
        </p:txBody>
      </p:sp>
      <p:sp>
        <p:nvSpPr>
          <p:cNvPr id="211" name="问题描述"/>
          <p:cNvSpPr txBox="1"/>
          <p:nvPr>
            <p:custDataLst>
              <p:tags r:id="rId17"/>
            </p:custDataLst>
          </p:nvPr>
        </p:nvSpPr>
        <p:spPr>
          <a:xfrm>
            <a:off x="7168166" y="2211689"/>
            <a:ext cx="1376363" cy="230505"/>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rPr>
              <a:t>查杀云</a:t>
            </a:r>
          </a:p>
        </p:txBody>
      </p:sp>
      <p:pic>
        <p:nvPicPr>
          <p:cNvPr id="212" name="图片 211" descr="企业"/>
          <p:cNvPicPr>
            <a:picLocks noChangeAspect="1"/>
          </p:cNvPicPr>
          <p:nvPr/>
        </p:nvPicPr>
        <p:blipFill>
          <a:blip r:embed="rId56"/>
          <a:stretch>
            <a:fillRect/>
          </a:stretch>
        </p:blipFill>
        <p:spPr>
          <a:xfrm>
            <a:off x="235075" y="3169844"/>
            <a:ext cx="347186" cy="347186"/>
          </a:xfrm>
          <a:prstGeom prst="rect">
            <a:avLst/>
          </a:prstGeom>
        </p:spPr>
      </p:pic>
      <p:pic>
        <p:nvPicPr>
          <p:cNvPr id="213" name="图片 212" descr="教育"/>
          <p:cNvPicPr>
            <a:picLocks noChangeAspect="1"/>
          </p:cNvPicPr>
          <p:nvPr/>
        </p:nvPicPr>
        <p:blipFill>
          <a:blip r:embed="rId57"/>
          <a:stretch>
            <a:fillRect/>
          </a:stretch>
        </p:blipFill>
        <p:spPr>
          <a:xfrm>
            <a:off x="625576" y="3180352"/>
            <a:ext cx="347186" cy="347186"/>
          </a:xfrm>
          <a:prstGeom prst="rect">
            <a:avLst/>
          </a:prstGeom>
        </p:spPr>
      </p:pic>
      <p:pic>
        <p:nvPicPr>
          <p:cNvPr id="214" name="图片 213" descr="金融"/>
          <p:cNvPicPr>
            <a:picLocks noChangeAspect="1"/>
          </p:cNvPicPr>
          <p:nvPr/>
        </p:nvPicPr>
        <p:blipFill>
          <a:blip r:embed="rId58"/>
          <a:stretch>
            <a:fillRect/>
          </a:stretch>
        </p:blipFill>
        <p:spPr>
          <a:xfrm>
            <a:off x="1007224" y="3175590"/>
            <a:ext cx="347186" cy="347186"/>
          </a:xfrm>
          <a:prstGeom prst="rect">
            <a:avLst/>
          </a:prstGeom>
        </p:spPr>
      </p:pic>
      <p:sp>
        <p:nvSpPr>
          <p:cNvPr id="215" name="问题描述"/>
          <p:cNvSpPr txBox="1">
            <a:spLocks noChangeAspect="1"/>
          </p:cNvSpPr>
          <p:nvPr>
            <p:custDataLst>
              <p:tags r:id="rId18"/>
            </p:custDataLst>
          </p:nvPr>
        </p:nvSpPr>
        <p:spPr>
          <a:xfrm>
            <a:off x="374687" y="3469192"/>
            <a:ext cx="825818" cy="138303"/>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教育</a:t>
            </a:r>
          </a:p>
        </p:txBody>
      </p:sp>
      <p:sp>
        <p:nvSpPr>
          <p:cNvPr id="216" name="问题描述"/>
          <p:cNvSpPr txBox="1">
            <a:spLocks noChangeAspect="1"/>
          </p:cNvSpPr>
          <p:nvPr>
            <p:custDataLst>
              <p:tags r:id="rId19"/>
            </p:custDataLst>
          </p:nvPr>
        </p:nvSpPr>
        <p:spPr>
          <a:xfrm>
            <a:off x="1054823" y="3468740"/>
            <a:ext cx="261608" cy="207749"/>
          </a:xfrm>
          <a:prstGeom prst="rect">
            <a:avLst/>
          </a:prstGeom>
          <a:ln w="12700">
            <a:miter lim="400000"/>
          </a:ln>
        </p:spPr>
        <p:txBody>
          <a:bodyPr wrap="none" lIns="34289" rIns="34289">
            <a:spAutoFit/>
          </a:bodyPr>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金融</a:t>
            </a:r>
          </a:p>
        </p:txBody>
      </p:sp>
      <p:sp>
        <p:nvSpPr>
          <p:cNvPr id="217" name="问题描述"/>
          <p:cNvSpPr txBox="1">
            <a:spLocks noChangeAspect="1"/>
          </p:cNvSpPr>
          <p:nvPr>
            <p:custDataLst>
              <p:tags r:id="rId20"/>
            </p:custDataLst>
          </p:nvPr>
        </p:nvSpPr>
        <p:spPr>
          <a:xfrm>
            <a:off x="211151" y="3464429"/>
            <a:ext cx="363042" cy="138303"/>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企业</a:t>
            </a:r>
          </a:p>
        </p:txBody>
      </p:sp>
      <p:pic>
        <p:nvPicPr>
          <p:cNvPr id="218" name="图片 217" descr="酒店"/>
          <p:cNvPicPr>
            <a:picLocks noChangeAspect="1"/>
          </p:cNvPicPr>
          <p:nvPr/>
        </p:nvPicPr>
        <p:blipFill>
          <a:blip r:embed="rId59"/>
          <a:stretch>
            <a:fillRect/>
          </a:stretch>
        </p:blipFill>
        <p:spPr>
          <a:xfrm>
            <a:off x="238885" y="3773073"/>
            <a:ext cx="347186" cy="347186"/>
          </a:xfrm>
          <a:prstGeom prst="rect">
            <a:avLst/>
          </a:prstGeom>
        </p:spPr>
      </p:pic>
      <p:sp>
        <p:nvSpPr>
          <p:cNvPr id="219" name="问题描述"/>
          <p:cNvSpPr txBox="1">
            <a:spLocks noChangeAspect="1"/>
          </p:cNvSpPr>
          <p:nvPr>
            <p:custDataLst>
              <p:tags r:id="rId21"/>
            </p:custDataLst>
          </p:nvPr>
        </p:nvSpPr>
        <p:spPr>
          <a:xfrm>
            <a:off x="235075" y="4082980"/>
            <a:ext cx="363042" cy="138303"/>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医疗</a:t>
            </a:r>
          </a:p>
        </p:txBody>
      </p:sp>
      <p:pic>
        <p:nvPicPr>
          <p:cNvPr id="220" name="图片 219" descr="公共事业"/>
          <p:cNvPicPr>
            <a:picLocks noChangeAspect="1"/>
          </p:cNvPicPr>
          <p:nvPr/>
        </p:nvPicPr>
        <p:blipFill>
          <a:blip r:embed="rId60"/>
          <a:stretch>
            <a:fillRect/>
          </a:stretch>
        </p:blipFill>
        <p:spPr>
          <a:xfrm>
            <a:off x="633196" y="3766342"/>
            <a:ext cx="347186" cy="347186"/>
          </a:xfrm>
          <a:prstGeom prst="rect">
            <a:avLst/>
          </a:prstGeom>
        </p:spPr>
      </p:pic>
      <p:sp>
        <p:nvSpPr>
          <p:cNvPr id="221" name="问题描述"/>
          <p:cNvSpPr txBox="1">
            <a:spLocks noChangeAspect="1"/>
          </p:cNvSpPr>
          <p:nvPr>
            <p:custDataLst>
              <p:tags r:id="rId22"/>
            </p:custDataLst>
          </p:nvPr>
        </p:nvSpPr>
        <p:spPr>
          <a:xfrm>
            <a:off x="617647" y="4089479"/>
            <a:ext cx="363042" cy="138303"/>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政府</a:t>
            </a:r>
          </a:p>
        </p:txBody>
      </p:sp>
      <p:pic>
        <p:nvPicPr>
          <p:cNvPr id="222" name="图片 221" descr="商业中心"/>
          <p:cNvPicPr>
            <a:picLocks noChangeAspect="1"/>
          </p:cNvPicPr>
          <p:nvPr/>
        </p:nvPicPr>
        <p:blipFill>
          <a:blip r:embed="rId61"/>
          <a:stretch>
            <a:fillRect/>
          </a:stretch>
        </p:blipFill>
        <p:spPr>
          <a:xfrm>
            <a:off x="1012033" y="3763886"/>
            <a:ext cx="347186" cy="347186"/>
          </a:xfrm>
          <a:prstGeom prst="rect">
            <a:avLst/>
          </a:prstGeom>
        </p:spPr>
      </p:pic>
      <p:sp>
        <p:nvSpPr>
          <p:cNvPr id="223" name="问题描述"/>
          <p:cNvSpPr txBox="1">
            <a:spLocks noChangeAspect="1"/>
          </p:cNvSpPr>
          <p:nvPr>
            <p:custDataLst>
              <p:tags r:id="rId23"/>
            </p:custDataLst>
          </p:nvPr>
        </p:nvSpPr>
        <p:spPr>
          <a:xfrm>
            <a:off x="1006143" y="4090178"/>
            <a:ext cx="363042" cy="138303"/>
          </a:xfrm>
          <a:prstGeom prst="rect">
            <a:avLst/>
          </a:prstGeom>
          <a:ln w="12700">
            <a:miter lim="400000"/>
          </a:ln>
        </p:spPr>
        <p:txBody>
          <a:bodyPr lIns="34289" rIns="34289"/>
          <a:lstStyle>
            <a:lvl1pPr>
              <a:defRPr sz="1200">
                <a:solidFill>
                  <a:srgbClr val="32384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algn="ctr"/>
            <a:r>
              <a:rPr lang="zh-CN" altLang="en-US" sz="750" dirty="0">
                <a:solidFill>
                  <a:schemeClr val="tx1">
                    <a:lumMod val="85000"/>
                    <a:lumOff val="15000"/>
                  </a:schemeClr>
                </a:solidFill>
                <a:latin typeface="Microsoft YaHei Regular" panose="020B0502040204020203" charset="-122"/>
                <a:ea typeface="Microsoft YaHei Regular" panose="020B0502040204020203" charset="-122"/>
                <a:cs typeface="Microsoft YaHei Regular" panose="020B0502040204020203" charset="-122"/>
              </a:rPr>
              <a:t>媒体</a:t>
            </a:r>
          </a:p>
        </p:txBody>
      </p:sp>
      <p:sp>
        <p:nvSpPr>
          <p:cNvPr id="225" name="左右箭头 224"/>
          <p:cNvSpPr/>
          <p:nvPr/>
        </p:nvSpPr>
        <p:spPr>
          <a:xfrm>
            <a:off x="7086423" y="3655601"/>
            <a:ext cx="540000" cy="228797"/>
          </a:xfrm>
          <a:prstGeom prst="leftRightArrow">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675" b="1" dirty="0">
                <a:solidFill>
                  <a:schemeClr val="tx1"/>
                </a:solidFill>
                <a:latin typeface="微软雅黑" panose="020B0503020204020204" pitchFamily="34" charset="-122"/>
                <a:ea typeface="微软雅黑" panose="020B0503020204020204" pitchFamily="34" charset="-122"/>
              </a:rPr>
              <a:t>安全大数据</a:t>
            </a:r>
            <a:endParaRPr lang="en-US" altLang="zh-CN" sz="675" b="1" dirty="0">
              <a:solidFill>
                <a:schemeClr val="tx1"/>
              </a:solidFill>
              <a:latin typeface="微软雅黑" panose="020B0503020204020204" pitchFamily="34" charset="-122"/>
              <a:ea typeface="微软雅黑" panose="020B0503020204020204" pitchFamily="34" charset="-122"/>
            </a:endParaRPr>
          </a:p>
        </p:txBody>
      </p:sp>
      <p:sp>
        <p:nvSpPr>
          <p:cNvPr id="24" name="灯片编号占位符 1">
            <a:extLst>
              <a:ext uri="{FF2B5EF4-FFF2-40B4-BE49-F238E27FC236}">
                <a16:creationId xmlns:a16="http://schemas.microsoft.com/office/drawing/2014/main" id="{F5801C76-911E-339A-B405-4CC09C938053}"/>
              </a:ext>
            </a:extLst>
          </p:cNvPr>
          <p:cNvSpPr>
            <a:spLocks noGrp="1"/>
          </p:cNvSpPr>
          <p:nvPr>
            <p:ph type="sldNum" sz="quarter" idx="12"/>
          </p:nvPr>
        </p:nvSpPr>
        <p:spPr>
          <a:xfrm>
            <a:off x="8302185" y="4877140"/>
            <a:ext cx="591979" cy="209210"/>
          </a:xfrm>
        </p:spPr>
        <p:txBody>
          <a:bodyPr/>
          <a:lstStyle/>
          <a:p>
            <a:fld id="{CE3A6F2A-4BD1-4B71-A85C-4AC4B8E4C9A9}" type="slidenum">
              <a:rPr lang="zh-CN" altLang="en-US" smtClean="0"/>
              <a:t>33</a:t>
            </a:fld>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13379" y="2342939"/>
            <a:ext cx="3917243" cy="707886"/>
          </a:xfrm>
          <a:prstGeom prst="rect">
            <a:avLst/>
          </a:prstGeom>
          <a:noFill/>
        </p:spPr>
        <p:txBody>
          <a:bodyPr wrap="square" rtlCol="0">
            <a:spAutoFit/>
          </a:bodyPr>
          <a:lstStyle/>
          <a:p>
            <a:pPr algn="ctr"/>
            <a:r>
              <a:rPr lang="zh-CN" altLang="en-US" sz="4000" b="1" dirty="0">
                <a:solidFill>
                  <a:srgbClr val="4E5766"/>
                </a:solidFill>
                <a:latin typeface="Arial" panose="020B0604020202020204" pitchFamily="34" charset="0"/>
                <a:ea typeface="微软雅黑" panose="020B0503020204020204" pitchFamily="34" charset="-122"/>
                <a:sym typeface="Arial" panose="020B0604020202020204" pitchFamily="34" charset="0"/>
              </a:rPr>
              <a:t>成功案例</a:t>
            </a:r>
          </a:p>
        </p:txBody>
      </p:sp>
      <p:sp>
        <p:nvSpPr>
          <p:cNvPr id="9" name="文本框 8"/>
          <p:cNvSpPr txBox="1"/>
          <p:nvPr/>
        </p:nvSpPr>
        <p:spPr>
          <a:xfrm>
            <a:off x="250023" y="18728"/>
            <a:ext cx="6510541" cy="400110"/>
          </a:xfrm>
          <a:prstGeom prst="rect">
            <a:avLst/>
          </a:prstGeom>
          <a:noFill/>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标题微软雅黑</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号字</a:t>
            </a:r>
          </a:p>
        </p:txBody>
      </p:sp>
      <p:grpSp>
        <p:nvGrpSpPr>
          <p:cNvPr id="4" name="组合 3"/>
          <p:cNvGrpSpPr/>
          <p:nvPr/>
        </p:nvGrpSpPr>
        <p:grpSpPr>
          <a:xfrm>
            <a:off x="3620126" y="1586867"/>
            <a:ext cx="1903750" cy="470604"/>
            <a:chOff x="3360674" y="1589916"/>
            <a:chExt cx="2485489" cy="614408"/>
          </a:xfrm>
        </p:grpSpPr>
        <p:sp>
          <p:nvSpPr>
            <p:cNvPr id="11" name="任意多边形 10"/>
            <p:cNvSpPr/>
            <p:nvPr/>
          </p:nvSpPr>
          <p:spPr>
            <a:xfrm>
              <a:off x="4939538"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1218071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案例</a:t>
            </a:r>
            <a:r>
              <a:rPr lang="en-US" altLang="zh-CN" dirty="0"/>
              <a:t>1-</a:t>
            </a:r>
            <a:r>
              <a:rPr lang="zh-CN" altLang="en-US" dirty="0"/>
              <a:t>某机场建设指挥部项目：背景需求</a:t>
            </a:r>
          </a:p>
        </p:txBody>
      </p:sp>
      <p:sp>
        <p:nvSpPr>
          <p:cNvPr id="3" name="矩形 2">
            <a:extLst>
              <a:ext uri="{FF2B5EF4-FFF2-40B4-BE49-F238E27FC236}">
                <a16:creationId xmlns:a16="http://schemas.microsoft.com/office/drawing/2014/main" id="{546DC8CB-0D70-40E0-BF75-31A97170EA30}"/>
              </a:ext>
            </a:extLst>
          </p:cNvPr>
          <p:cNvSpPr/>
          <p:nvPr/>
        </p:nvSpPr>
        <p:spPr>
          <a:xfrm>
            <a:off x="721966" y="878096"/>
            <a:ext cx="8171209" cy="2733420"/>
          </a:xfrm>
          <a:prstGeom prst="rect">
            <a:avLst/>
          </a:prstGeom>
          <a:noFill/>
          <a:ln w="12700" cap="flat" cmpd="sng" algn="ctr">
            <a:solidFill>
              <a:srgbClr val="31BB94"/>
            </a:solidFill>
            <a:prstDash val="solid"/>
          </a:ln>
          <a:effectLst/>
        </p:spPr>
        <p:txBody>
          <a:bodyPr lIns="90000" tIns="25718" rIns="90000" bIns="25718" rtlCol="0" anchor="t"/>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marL="171450" indent="-171450" defTabSz="685324">
              <a:buFont typeface="Arial" panose="020B0604020202020204" pitchFamily="34" charset="0"/>
              <a:buChar char="•"/>
            </a:pPr>
            <a:endParaRPr lang="zh-CN" altLang="en-US" sz="1200" kern="0" dirty="0">
              <a:latin typeface="微软雅黑" panose="020B0503020204020204" pitchFamily="34" charset="-122"/>
              <a:ea typeface="微软雅黑" panose="020B0503020204020204" pitchFamily="34" charset="-122"/>
              <a:cs typeface="方正黑体简体" panose="02010601030101010101" charset="-122"/>
            </a:endParaRPr>
          </a:p>
        </p:txBody>
      </p:sp>
      <p:sp>
        <p:nvSpPr>
          <p:cNvPr id="8" name="圆角矩形 57">
            <a:extLst>
              <a:ext uri="{FF2B5EF4-FFF2-40B4-BE49-F238E27FC236}">
                <a16:creationId xmlns:a16="http://schemas.microsoft.com/office/drawing/2014/main" id="{1D93E21F-8300-41A5-AB46-BCE226837386}"/>
              </a:ext>
            </a:extLst>
          </p:cNvPr>
          <p:cNvSpPr/>
          <p:nvPr/>
        </p:nvSpPr>
        <p:spPr>
          <a:xfrm>
            <a:off x="721967" y="3836326"/>
            <a:ext cx="8203402" cy="972840"/>
          </a:xfrm>
          <a:prstGeom prst="roundRect">
            <a:avLst/>
          </a:prstGeom>
          <a:solidFill>
            <a:schemeClr val="bg1"/>
          </a:solidFill>
          <a:ln>
            <a:solidFill>
              <a:srgbClr val="31BB94"/>
            </a:solidFill>
            <a:prstDash val="solid"/>
          </a:ln>
          <a:effectLst>
            <a:innerShdw blurRad="1016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ysClr val="windowText" lastClr="000000"/>
              </a:solidFill>
              <a:latin typeface="+mn-ea"/>
              <a:cs typeface="+mn-ea"/>
            </a:endParaRPr>
          </a:p>
        </p:txBody>
      </p:sp>
      <p:grpSp>
        <p:nvGrpSpPr>
          <p:cNvPr id="9" name="组合 8">
            <a:extLst>
              <a:ext uri="{FF2B5EF4-FFF2-40B4-BE49-F238E27FC236}">
                <a16:creationId xmlns:a16="http://schemas.microsoft.com/office/drawing/2014/main" id="{B02A0986-51CE-47DA-BB90-02057C139E94}"/>
              </a:ext>
            </a:extLst>
          </p:cNvPr>
          <p:cNvGrpSpPr/>
          <p:nvPr/>
        </p:nvGrpSpPr>
        <p:grpSpPr>
          <a:xfrm>
            <a:off x="287389" y="3687873"/>
            <a:ext cx="693916" cy="684782"/>
            <a:chOff x="5414547" y="2390368"/>
            <a:chExt cx="1444856" cy="990223"/>
          </a:xfrm>
          <a:solidFill>
            <a:srgbClr val="00AB7A"/>
          </a:solidFill>
        </p:grpSpPr>
        <p:sp>
          <p:nvSpPr>
            <p:cNvPr id="10" name="五边形 96">
              <a:extLst>
                <a:ext uri="{FF2B5EF4-FFF2-40B4-BE49-F238E27FC236}">
                  <a16:creationId xmlns:a16="http://schemas.microsoft.com/office/drawing/2014/main" id="{E82B3D3D-6F2C-4EEE-B476-6622133E4F0F}"/>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11" name="TextBox 20">
              <a:extLst>
                <a:ext uri="{FF2B5EF4-FFF2-40B4-BE49-F238E27FC236}">
                  <a16:creationId xmlns:a16="http://schemas.microsoft.com/office/drawing/2014/main" id="{F7526F07-259E-4083-8751-86240E5C1BC9}"/>
                </a:ext>
              </a:extLst>
            </p:cNvPr>
            <p:cNvSpPr txBox="1"/>
            <p:nvPr/>
          </p:nvSpPr>
          <p:spPr>
            <a:xfrm>
              <a:off x="5414547" y="2423388"/>
              <a:ext cx="1074441" cy="934621"/>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客户</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痛点需求</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1031470" y="2315702"/>
            <a:ext cx="3111160" cy="1174322"/>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061917" y="2062515"/>
            <a:ext cx="3080713" cy="239459"/>
            <a:chOff x="1061917" y="1590503"/>
            <a:chExt cx="3080713" cy="239459"/>
          </a:xfrm>
        </p:grpSpPr>
        <p:cxnSp>
          <p:nvCxnSpPr>
            <p:cNvPr id="14" name="直接连接符 13"/>
            <p:cNvCxnSpPr/>
            <p:nvPr/>
          </p:nvCxnSpPr>
          <p:spPr>
            <a:xfrm>
              <a:off x="1061917" y="1710232"/>
              <a:ext cx="3080713" cy="0"/>
            </a:xfrm>
            <a:prstGeom prst="line">
              <a:avLst/>
            </a:prstGeom>
            <a:ln w="12700">
              <a:solidFill>
                <a:srgbClr val="00AB7A"/>
              </a:solidFill>
            </a:ln>
            <a:effectLst/>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a:off x="1803206" y="1590503"/>
              <a:ext cx="1598135" cy="239459"/>
            </a:xfrm>
            <a:prstGeom prst="rect">
              <a:avLst/>
            </a:prstGeom>
            <a:solidFill>
              <a:schemeClr val="bg1"/>
            </a:solidFill>
          </p:spPr>
          <p:txBody>
            <a:bodyPr wrap="square" anchor="ctr">
              <a:noAutofit/>
            </a:bodyPr>
            <a:lstStyle/>
            <a:p>
              <a:pPr algn="ctr"/>
              <a:r>
                <a:rPr lang="zh-CN" altLang="en-US" sz="1400" b="1" dirty="0">
                  <a:solidFill>
                    <a:srgbClr val="333333"/>
                  </a:solidFill>
                  <a:latin typeface="微软雅黑" panose="020B0503020204020204" pitchFamily="34" charset="-122"/>
                  <a:ea typeface="微软雅黑" panose="020B0503020204020204" pitchFamily="34" charset="-122"/>
                </a:rPr>
                <a:t>总体要求</a:t>
              </a:r>
              <a:endParaRPr lang="zh-CN" altLang="en-US" sz="1400" b="1" dirty="0">
                <a:latin typeface="微软雅黑" panose="020B0503020204020204" pitchFamily="34" charset="-122"/>
                <a:ea typeface="微软雅黑" panose="020B0503020204020204" pitchFamily="34" charset="-122"/>
              </a:endParaRPr>
            </a:p>
          </p:txBody>
        </p:sp>
      </p:grpSp>
      <p:sp>
        <p:nvSpPr>
          <p:cNvPr id="20" name="矩形 19"/>
          <p:cNvSpPr/>
          <p:nvPr/>
        </p:nvSpPr>
        <p:spPr>
          <a:xfrm>
            <a:off x="1186155" y="2337134"/>
            <a:ext cx="2801790" cy="5324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坚持</a:t>
            </a:r>
            <a:r>
              <a:rPr lang="zh-CN" altLang="en-US" sz="1100" b="1" dirty="0">
                <a:solidFill>
                  <a:srgbClr val="00AB7A"/>
                </a:solidFill>
                <a:latin typeface="微软雅黑" panose="020B0503020204020204" pitchFamily="34" charset="-122"/>
                <a:ea typeface="微软雅黑" panose="020B0503020204020204" pitchFamily="34" charset="-122"/>
              </a:rPr>
              <a:t>分级负责</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原则，建立</a:t>
            </a:r>
            <a:r>
              <a:rPr lang="zh-CN" altLang="en-US" sz="1100" b="1" dirty="0">
                <a:solidFill>
                  <a:srgbClr val="00AB7A"/>
                </a:solidFill>
                <a:latin typeface="微软雅黑" panose="020B0503020204020204" pitchFamily="34" charset="-122"/>
                <a:ea typeface="微软雅黑" panose="020B0503020204020204" pitchFamily="34" charset="-122"/>
              </a:rPr>
              <a:t>中央统筹、省负总责、市县落实</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的工作机制，实现治理整体思路：</a:t>
            </a:r>
          </a:p>
        </p:txBody>
      </p:sp>
      <p:grpSp>
        <p:nvGrpSpPr>
          <p:cNvPr id="32" name="组合 31"/>
          <p:cNvGrpSpPr/>
          <p:nvPr/>
        </p:nvGrpSpPr>
        <p:grpSpPr>
          <a:xfrm>
            <a:off x="1186156" y="2848873"/>
            <a:ext cx="2801789" cy="555417"/>
            <a:chOff x="1220448" y="2435688"/>
            <a:chExt cx="2801789" cy="433433"/>
          </a:xfrm>
        </p:grpSpPr>
        <p:sp>
          <p:nvSpPr>
            <p:cNvPr id="16" name="矩形 15"/>
            <p:cNvSpPr/>
            <p:nvPr/>
          </p:nvSpPr>
          <p:spPr>
            <a:xfrm>
              <a:off x="1547414" y="2435688"/>
              <a:ext cx="1038956" cy="206764"/>
            </a:xfrm>
            <a:prstGeom prst="rect">
              <a:avLst/>
            </a:prstGeom>
            <a:solidFill>
              <a:srgbClr val="B2E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dirty="0">
                  <a:solidFill>
                    <a:schemeClr val="tx1"/>
                  </a:solidFill>
                  <a:latin typeface="微软雅黑" panose="020B0503020204020204" pitchFamily="34" charset="-122"/>
                  <a:ea typeface="微软雅黑" panose="020B0503020204020204" pitchFamily="34" charset="-122"/>
                </a:rPr>
                <a:t>严密监测</a:t>
              </a:r>
            </a:p>
          </p:txBody>
        </p:sp>
        <p:sp>
          <p:nvSpPr>
            <p:cNvPr id="17" name="矩形 16"/>
            <p:cNvSpPr/>
            <p:nvPr/>
          </p:nvSpPr>
          <p:spPr>
            <a:xfrm>
              <a:off x="2983281" y="2435688"/>
              <a:ext cx="1038956" cy="206764"/>
            </a:xfrm>
            <a:prstGeom prst="rect">
              <a:avLst/>
            </a:prstGeom>
            <a:solidFill>
              <a:srgbClr val="B2E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dirty="0">
                  <a:solidFill>
                    <a:schemeClr val="tx1"/>
                  </a:solidFill>
                  <a:latin typeface="微软雅黑" panose="020B0503020204020204" pitchFamily="34" charset="-122"/>
                  <a:ea typeface="微软雅黑" panose="020B0503020204020204" pitchFamily="34" charset="-122"/>
                </a:rPr>
                <a:t>严防风险</a:t>
              </a:r>
            </a:p>
          </p:txBody>
        </p:sp>
        <p:sp>
          <p:nvSpPr>
            <p:cNvPr id="18" name="矩形 17"/>
            <p:cNvSpPr/>
            <p:nvPr/>
          </p:nvSpPr>
          <p:spPr>
            <a:xfrm>
              <a:off x="1547414" y="2662357"/>
              <a:ext cx="1038956" cy="206764"/>
            </a:xfrm>
            <a:prstGeom prst="rect">
              <a:avLst/>
            </a:prstGeom>
            <a:solidFill>
              <a:srgbClr val="B2E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dirty="0">
                  <a:solidFill>
                    <a:schemeClr val="tx1"/>
                  </a:solidFill>
                  <a:latin typeface="微软雅黑" panose="020B0503020204020204" pitchFamily="34" charset="-122"/>
                  <a:ea typeface="微软雅黑" panose="020B0503020204020204" pitchFamily="34" charset="-122"/>
                </a:rPr>
                <a:t>严禁增量</a:t>
              </a:r>
            </a:p>
          </p:txBody>
        </p:sp>
        <p:sp>
          <p:nvSpPr>
            <p:cNvPr id="19" name="矩形 18"/>
            <p:cNvSpPr/>
            <p:nvPr/>
          </p:nvSpPr>
          <p:spPr>
            <a:xfrm>
              <a:off x="2983281" y="2662357"/>
              <a:ext cx="1038956" cy="206764"/>
            </a:xfrm>
            <a:prstGeom prst="rect">
              <a:avLst/>
            </a:prstGeom>
            <a:solidFill>
              <a:srgbClr val="B2E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dirty="0">
                  <a:solidFill>
                    <a:schemeClr val="tx1"/>
                  </a:solidFill>
                  <a:latin typeface="微软雅黑" panose="020B0503020204020204" pitchFamily="34" charset="-122"/>
                  <a:ea typeface="微软雅黑" panose="020B0503020204020204" pitchFamily="34" charset="-122"/>
                </a:rPr>
                <a:t>妥处存量</a:t>
              </a:r>
            </a:p>
          </p:txBody>
        </p:sp>
        <p:sp>
          <p:nvSpPr>
            <p:cNvPr id="21" name="矩形 20"/>
            <p:cNvSpPr/>
            <p:nvPr/>
          </p:nvSpPr>
          <p:spPr>
            <a:xfrm>
              <a:off x="1220448" y="2435688"/>
              <a:ext cx="326966" cy="206764"/>
            </a:xfrm>
            <a:prstGeom prst="rect">
              <a:avLst/>
            </a:prstGeom>
            <a:solidFill>
              <a:srgbClr val="66CD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1</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2656315" y="2435688"/>
              <a:ext cx="326966" cy="206764"/>
            </a:xfrm>
            <a:prstGeom prst="rect">
              <a:avLst/>
            </a:prstGeom>
            <a:solidFill>
              <a:srgbClr val="66CD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2</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1220448" y="2662357"/>
              <a:ext cx="326966" cy="206764"/>
            </a:xfrm>
            <a:prstGeom prst="rect">
              <a:avLst/>
            </a:prstGeom>
            <a:solidFill>
              <a:srgbClr val="66CD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3</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2656315" y="2662357"/>
              <a:ext cx="326966" cy="206764"/>
            </a:xfrm>
            <a:prstGeom prst="rect">
              <a:avLst/>
            </a:prstGeom>
            <a:solidFill>
              <a:srgbClr val="66CD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4</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96101E3A-2CCD-4A62-BDC4-762D3ED3556F}"/>
              </a:ext>
            </a:extLst>
          </p:cNvPr>
          <p:cNvGrpSpPr/>
          <p:nvPr/>
        </p:nvGrpSpPr>
        <p:grpSpPr>
          <a:xfrm>
            <a:off x="284092" y="657781"/>
            <a:ext cx="693917" cy="684782"/>
            <a:chOff x="5414547" y="2390368"/>
            <a:chExt cx="1444856" cy="990223"/>
          </a:xfrm>
          <a:solidFill>
            <a:srgbClr val="00AB7A"/>
          </a:solidFill>
        </p:grpSpPr>
        <p:sp>
          <p:nvSpPr>
            <p:cNvPr id="26"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27" name="TextBox 20">
              <a:extLst>
                <a:ext uri="{FF2B5EF4-FFF2-40B4-BE49-F238E27FC236}">
                  <a16:creationId xmlns:a16="http://schemas.microsoft.com/office/drawing/2014/main" id="{1DD3598A-45DB-47E0-BFB5-2FF9C47B365D}"/>
                </a:ext>
              </a:extLst>
            </p:cNvPr>
            <p:cNvSpPr txBox="1"/>
            <p:nvPr/>
          </p:nvSpPr>
          <p:spPr>
            <a:xfrm>
              <a:off x="5414547" y="2584616"/>
              <a:ext cx="1074440"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项目</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背景</a:t>
              </a:r>
            </a:p>
          </p:txBody>
        </p:sp>
      </p:grpSp>
      <p:sp>
        <p:nvSpPr>
          <p:cNvPr id="31" name="矩形 30">
            <a:extLst>
              <a:ext uri="{FF2B5EF4-FFF2-40B4-BE49-F238E27FC236}">
                <a16:creationId xmlns:a16="http://schemas.microsoft.com/office/drawing/2014/main" id="{546DC8CB-0D70-40E0-BF75-31A97170EA30}"/>
              </a:ext>
            </a:extLst>
          </p:cNvPr>
          <p:cNvSpPr/>
          <p:nvPr/>
        </p:nvSpPr>
        <p:spPr>
          <a:xfrm>
            <a:off x="978009" y="986507"/>
            <a:ext cx="3294151" cy="2218202"/>
          </a:xfrm>
          <a:prstGeom prst="rect">
            <a:avLst/>
          </a:prstGeom>
          <a:noFill/>
          <a:ln w="12700" cap="flat" cmpd="sng" algn="ctr">
            <a:noFill/>
            <a:prstDash val="solid"/>
          </a:ln>
          <a:effectLst/>
        </p:spPr>
        <p:txBody>
          <a:bodyPr lIns="90000" tIns="25718" rIns="90000" bIns="25718" rtlCol="0" anchor="t"/>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defTabSz="685324">
              <a:lnSpc>
                <a:spcPct val="150000"/>
              </a:lnSpc>
            </a:pP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2021</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年</a:t>
            </a: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9</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月</a:t>
            </a: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3</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日，国家发改委会同</a:t>
            </a: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10</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大部门发布</a:t>
            </a: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关于整治虚拟货币“挖矿”活动的通知</a:t>
            </a:r>
            <a:r>
              <a:rPr lang="en-US" altLang="zh-CN" sz="12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，合力打击虚拟数字货币“挖矿”和交易：</a:t>
            </a:r>
          </a:p>
        </p:txBody>
      </p:sp>
      <p:sp>
        <p:nvSpPr>
          <p:cNvPr id="33" name="等腰三角形 32"/>
          <p:cNvSpPr/>
          <p:nvPr/>
        </p:nvSpPr>
        <p:spPr>
          <a:xfrm rot="5400000">
            <a:off x="3488929" y="2114768"/>
            <a:ext cx="1924216" cy="134953"/>
          </a:xfrm>
          <a:prstGeom prst="triangle">
            <a:avLst/>
          </a:prstGeom>
          <a:solidFill>
            <a:srgbClr val="A2E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546DC8CB-0D70-40E0-BF75-31A97170EA30}"/>
              </a:ext>
            </a:extLst>
          </p:cNvPr>
          <p:cNvSpPr/>
          <p:nvPr/>
        </p:nvSpPr>
        <p:spPr>
          <a:xfrm>
            <a:off x="4729234" y="986507"/>
            <a:ext cx="4064909" cy="2218202"/>
          </a:xfrm>
          <a:prstGeom prst="rect">
            <a:avLst/>
          </a:prstGeom>
          <a:noFill/>
          <a:ln w="12700" cap="flat" cmpd="sng" algn="ctr">
            <a:noFill/>
            <a:prstDash val="solid"/>
          </a:ln>
          <a:effectLst/>
        </p:spPr>
        <p:txBody>
          <a:bodyPr lIns="90000" tIns="25718" rIns="90000" bIns="25718" rtlCol="0" anchor="t"/>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defTabSz="685324">
              <a:lnSpc>
                <a:spcPct val="150000"/>
              </a:lnSpc>
            </a:pP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上海市政府为防范处置虚拟货币“挖矿”活动带来的风险隐患，颁布相应政策，</a:t>
            </a:r>
            <a:r>
              <a:rPr lang="zh-CN" altLang="en-US" sz="1200" b="1" kern="0" dirty="0">
                <a:latin typeface="微软雅黑" panose="020B0503020204020204" pitchFamily="34" charset="-122"/>
                <a:ea typeface="微软雅黑" panose="020B0503020204020204" pitchFamily="34" charset="-122"/>
                <a:cs typeface="方正黑体简体" panose="02010601030101010101" charset="-122"/>
              </a:rPr>
              <a:t>在构建网络安全能力的基础上，进一步强调挖矿治理</a:t>
            </a: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，助力实现碳达峰、碳中和目标：</a:t>
            </a:r>
            <a:endParaRPr lang="en-US" altLang="zh-CN" sz="1200" kern="0" dirty="0">
              <a:latin typeface="微软雅黑" panose="020B0503020204020204" pitchFamily="34" charset="-122"/>
              <a:ea typeface="微软雅黑" panose="020B0503020204020204" pitchFamily="34" charset="-122"/>
              <a:cs typeface="方正黑体简体" panose="02010601030101010101" charset="-122"/>
            </a:endParaRPr>
          </a:p>
        </p:txBody>
      </p:sp>
      <p:sp>
        <p:nvSpPr>
          <p:cNvPr id="35" name="矩形 34">
            <a:extLst>
              <a:ext uri="{FF2B5EF4-FFF2-40B4-BE49-F238E27FC236}">
                <a16:creationId xmlns:a16="http://schemas.microsoft.com/office/drawing/2014/main" id="{546DC8CB-0D70-40E0-BF75-31A97170EA30}"/>
              </a:ext>
            </a:extLst>
          </p:cNvPr>
          <p:cNvSpPr/>
          <p:nvPr/>
        </p:nvSpPr>
        <p:spPr>
          <a:xfrm>
            <a:off x="4729234" y="2306574"/>
            <a:ext cx="4064909" cy="1183449"/>
          </a:xfrm>
          <a:prstGeom prst="rect">
            <a:avLst/>
          </a:prstGeom>
          <a:solidFill>
            <a:srgbClr val="F3FBF9"/>
          </a:solidFill>
          <a:ln w="12700" cap="flat" cmpd="sng" algn="ctr">
            <a:noFill/>
            <a:prstDash val="solid"/>
          </a:ln>
          <a:effectLst/>
        </p:spPr>
        <p:txBody>
          <a:bodyPr lIns="90000" tIns="25718" rIns="90000" bIns="25718"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marL="171450" indent="-171450" defTabSz="685324">
              <a:lnSpc>
                <a:spcPct val="120000"/>
              </a:lnSpc>
              <a:buFont typeface="Arial" panose="020B0604020202020204" pitchFamily="34" charset="0"/>
              <a:buChar char="•"/>
            </a:pP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上海市关于整治虚拟货币“挖矿”活动实施方案</a:t>
            </a: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（沪发改环资</a:t>
            </a: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〔2022〕14</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号）</a:t>
            </a:r>
            <a:endParaRPr lang="en-US" altLang="zh-CN" sz="1100" kern="0" dirty="0">
              <a:latin typeface="微软雅黑" panose="020B0503020204020204" pitchFamily="34" charset="-122"/>
              <a:ea typeface="微软雅黑" panose="020B0503020204020204" pitchFamily="34" charset="-122"/>
              <a:cs typeface="方正黑体简体" panose="02010601030101010101" charset="-122"/>
            </a:endParaRPr>
          </a:p>
          <a:p>
            <a:pPr marL="171450" indent="-171450" defTabSz="685324">
              <a:lnSpc>
                <a:spcPct val="120000"/>
              </a:lnSpc>
              <a:buFont typeface="Arial" panose="020B0604020202020204" pitchFamily="34" charset="0"/>
              <a:buChar char="•"/>
            </a:pP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关于印发上海市</a:t>
            </a: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2022</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年碳达峰碳中和及节能减排重点工作安排的通知</a:t>
            </a: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（沪发改环资</a:t>
            </a: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〔2022〕69</a:t>
            </a:r>
            <a:r>
              <a:rPr lang="zh-CN" altLang="en-US" sz="1100" kern="0" dirty="0">
                <a:latin typeface="微软雅黑" panose="020B0503020204020204" pitchFamily="34" charset="-122"/>
                <a:ea typeface="微软雅黑" panose="020B0503020204020204" pitchFamily="34" charset="-122"/>
                <a:cs typeface="方正黑体简体" panose="02010601030101010101" charset="-122"/>
              </a:rPr>
              <a:t>号）</a:t>
            </a:r>
            <a:endParaRPr lang="en-US" altLang="zh-CN" sz="1100" kern="0" dirty="0">
              <a:latin typeface="微软雅黑" panose="020B0503020204020204" pitchFamily="34" charset="-122"/>
              <a:ea typeface="微软雅黑" panose="020B0503020204020204" pitchFamily="34" charset="-122"/>
              <a:cs typeface="方正黑体简体" panose="02010601030101010101" charset="-122"/>
            </a:endParaRPr>
          </a:p>
          <a:p>
            <a:pPr marL="171450" indent="-171450" defTabSz="685324">
              <a:lnSpc>
                <a:spcPct val="120000"/>
              </a:lnSpc>
              <a:buFont typeface="Arial" panose="020B0604020202020204" pitchFamily="34" charset="0"/>
              <a:buChar char="•"/>
            </a:pPr>
            <a:r>
              <a:rPr lang="en-US" altLang="zh-CN" sz="1100" kern="0" dirty="0">
                <a:latin typeface="微软雅黑" panose="020B0503020204020204" pitchFamily="34" charset="-122"/>
                <a:ea typeface="微软雅黑" panose="020B0503020204020204" pitchFamily="34" charset="-122"/>
                <a:cs typeface="方正黑体简体" panose="02010601030101010101" charset="-122"/>
              </a:rPr>
              <a:t>……</a:t>
            </a:r>
          </a:p>
        </p:txBody>
      </p:sp>
      <p:grpSp>
        <p:nvGrpSpPr>
          <p:cNvPr id="37" name="组合 36"/>
          <p:cNvGrpSpPr/>
          <p:nvPr/>
        </p:nvGrpSpPr>
        <p:grpSpPr>
          <a:xfrm>
            <a:off x="4729234" y="2062515"/>
            <a:ext cx="4064909" cy="239459"/>
            <a:chOff x="1061917" y="1590503"/>
            <a:chExt cx="3080713" cy="239459"/>
          </a:xfrm>
        </p:grpSpPr>
        <p:cxnSp>
          <p:nvCxnSpPr>
            <p:cNvPr id="38" name="直接连接符 37"/>
            <p:cNvCxnSpPr/>
            <p:nvPr/>
          </p:nvCxnSpPr>
          <p:spPr>
            <a:xfrm>
              <a:off x="1061917" y="1710232"/>
              <a:ext cx="3080713" cy="0"/>
            </a:xfrm>
            <a:prstGeom prst="line">
              <a:avLst/>
            </a:prstGeom>
            <a:ln w="12700">
              <a:solidFill>
                <a:srgbClr val="00AB7A"/>
              </a:solidFill>
            </a:ln>
            <a:effectLst/>
          </p:spPr>
          <p:style>
            <a:lnRef idx="2">
              <a:schemeClr val="accent1"/>
            </a:lnRef>
            <a:fillRef idx="0">
              <a:schemeClr val="accent1"/>
            </a:fillRef>
            <a:effectRef idx="1">
              <a:schemeClr val="accent1"/>
            </a:effectRef>
            <a:fontRef idx="minor">
              <a:schemeClr val="tx1"/>
            </a:fontRef>
          </p:style>
        </p:cxnSp>
        <p:sp>
          <p:nvSpPr>
            <p:cNvPr id="39" name="矩形 38"/>
            <p:cNvSpPr/>
            <p:nvPr/>
          </p:nvSpPr>
          <p:spPr>
            <a:xfrm>
              <a:off x="1803206" y="1590503"/>
              <a:ext cx="1598135" cy="239459"/>
            </a:xfrm>
            <a:prstGeom prst="rect">
              <a:avLst/>
            </a:prstGeom>
            <a:solidFill>
              <a:schemeClr val="bg1"/>
            </a:solidFill>
          </p:spPr>
          <p:txBody>
            <a:bodyPr wrap="square" anchor="ctr">
              <a:noAutofit/>
            </a:bodyPr>
            <a:lstStyle/>
            <a:p>
              <a:pPr algn="ctr"/>
              <a:r>
                <a:rPr lang="zh-CN" altLang="en-US" sz="1400" b="1" dirty="0">
                  <a:solidFill>
                    <a:srgbClr val="333333"/>
                  </a:solidFill>
                  <a:latin typeface="微软雅黑" panose="020B0503020204020204" pitchFamily="34" charset="-122"/>
                  <a:ea typeface="微软雅黑" panose="020B0503020204020204" pitchFamily="34" charset="-122"/>
                </a:rPr>
                <a:t>加强地方治理</a:t>
              </a:r>
              <a:endParaRPr lang="zh-CN" altLang="en-US" sz="1400" b="1" dirty="0">
                <a:latin typeface="微软雅黑" panose="020B0503020204020204" pitchFamily="34" charset="-122"/>
                <a:ea typeface="微软雅黑" panose="020B0503020204020204" pitchFamily="34" charset="-122"/>
              </a:endParaRPr>
            </a:p>
          </p:txBody>
        </p:sp>
      </p:grpSp>
      <p:sp>
        <p:nvSpPr>
          <p:cNvPr id="40" name="bitcoin-symbol_36616">
            <a:extLst>
              <a:ext uri="{FF2B5EF4-FFF2-40B4-BE49-F238E27FC236}">
                <a16:creationId xmlns:a16="http://schemas.microsoft.com/office/drawing/2014/main" id="{54405246-CCE2-4201-BBB1-D3F3EB6E740D}"/>
              </a:ext>
            </a:extLst>
          </p:cNvPr>
          <p:cNvSpPr/>
          <p:nvPr/>
        </p:nvSpPr>
        <p:spPr>
          <a:xfrm>
            <a:off x="1425755" y="4137458"/>
            <a:ext cx="413349" cy="370354"/>
          </a:xfrm>
          <a:custGeom>
            <a:avLst/>
            <a:gdLst>
              <a:gd name="T0" fmla="*/ 354 w 467"/>
              <a:gd name="T1" fmla="*/ 16 h 419"/>
              <a:gd name="T2" fmla="*/ 0 w 467"/>
              <a:gd name="T3" fmla="*/ 16 h 419"/>
              <a:gd name="T4" fmla="*/ 175 w 467"/>
              <a:gd name="T5" fmla="*/ 90 h 419"/>
              <a:gd name="T6" fmla="*/ 0 w 467"/>
              <a:gd name="T7" fmla="*/ 126 h 419"/>
              <a:gd name="T8" fmla="*/ 107 w 467"/>
              <a:gd name="T9" fmla="*/ 199 h 419"/>
              <a:gd name="T10" fmla="*/ 0 w 467"/>
              <a:gd name="T11" fmla="*/ 236 h 419"/>
              <a:gd name="T12" fmla="*/ 120 w 467"/>
              <a:gd name="T13" fmla="*/ 309 h 419"/>
              <a:gd name="T14" fmla="*/ 0 w 467"/>
              <a:gd name="T15" fmla="*/ 346 h 419"/>
              <a:gd name="T16" fmla="*/ 338 w 467"/>
              <a:gd name="T17" fmla="*/ 419 h 419"/>
              <a:gd name="T18" fmla="*/ 467 w 467"/>
              <a:gd name="T19" fmla="*/ 234 h 419"/>
              <a:gd name="T20" fmla="*/ 285 w 467"/>
              <a:gd name="T21" fmla="*/ 65 h 419"/>
              <a:gd name="T22" fmla="*/ 157 w 467"/>
              <a:gd name="T23" fmla="*/ 296 h 419"/>
              <a:gd name="T24" fmla="*/ 145 w 467"/>
              <a:gd name="T25" fmla="*/ 301 h 419"/>
              <a:gd name="T26" fmla="*/ 136 w 467"/>
              <a:gd name="T27" fmla="*/ 228 h 419"/>
              <a:gd name="T28" fmla="*/ 145 w 467"/>
              <a:gd name="T29" fmla="*/ 167 h 419"/>
              <a:gd name="T30" fmla="*/ 196 w 467"/>
              <a:gd name="T31" fmla="*/ 123 h 419"/>
              <a:gd name="T32" fmla="*/ 148 w 467"/>
              <a:gd name="T33" fmla="*/ 175 h 419"/>
              <a:gd name="T34" fmla="*/ 373 w 467"/>
              <a:gd name="T35" fmla="*/ 113 h 419"/>
              <a:gd name="T36" fmla="*/ 422 w 467"/>
              <a:gd name="T37" fmla="*/ 174 h 419"/>
              <a:gd name="T38" fmla="*/ 374 w 467"/>
              <a:gd name="T39" fmla="*/ 122 h 419"/>
              <a:gd name="T40" fmla="*/ 319 w 467"/>
              <a:gd name="T41" fmla="*/ 82 h 419"/>
              <a:gd name="T42" fmla="*/ 253 w 467"/>
              <a:gd name="T43" fmla="*/ 95 h 419"/>
              <a:gd name="T44" fmla="*/ 440 w 467"/>
              <a:gd name="T45" fmla="*/ 233 h 419"/>
              <a:gd name="T46" fmla="*/ 419 w 467"/>
              <a:gd name="T47" fmla="*/ 305 h 419"/>
              <a:gd name="T48" fmla="*/ 428 w 467"/>
              <a:gd name="T49" fmla="*/ 234 h 419"/>
              <a:gd name="T50" fmla="*/ 258 w 467"/>
              <a:gd name="T51" fmla="*/ 380 h 419"/>
              <a:gd name="T52" fmla="*/ 189 w 467"/>
              <a:gd name="T53" fmla="*/ 355 h 419"/>
              <a:gd name="T54" fmla="*/ 254 w 467"/>
              <a:gd name="T55" fmla="*/ 373 h 419"/>
              <a:gd name="T56" fmla="*/ 382 w 467"/>
              <a:gd name="T57" fmla="*/ 355 h 419"/>
              <a:gd name="T58" fmla="*/ 312 w 467"/>
              <a:gd name="T59" fmla="*/ 380 h 419"/>
              <a:gd name="T60" fmla="*/ 383 w 467"/>
              <a:gd name="T61" fmla="*/ 346 h 419"/>
              <a:gd name="T62" fmla="*/ 274 w 467"/>
              <a:gd name="T63" fmla="*/ 193 h 419"/>
              <a:gd name="T64" fmla="*/ 309 w 467"/>
              <a:gd name="T65" fmla="*/ 200 h 419"/>
              <a:gd name="T66" fmla="*/ 302 w 467"/>
              <a:gd name="T67" fmla="*/ 221 h 419"/>
              <a:gd name="T68" fmla="*/ 314 w 467"/>
              <a:gd name="T69" fmla="*/ 256 h 419"/>
              <a:gd name="T70" fmla="*/ 290 w 467"/>
              <a:gd name="T71" fmla="*/ 274 h 419"/>
              <a:gd name="T72" fmla="*/ 274 w 467"/>
              <a:gd name="T73" fmla="*/ 272 h 419"/>
              <a:gd name="T74" fmla="*/ 289 w 467"/>
              <a:gd name="T75" fmla="*/ 240 h 419"/>
              <a:gd name="T76" fmla="*/ 285 w 467"/>
              <a:gd name="T77" fmla="*/ 113 h 419"/>
              <a:gd name="T78" fmla="*/ 406 w 467"/>
              <a:gd name="T79" fmla="*/ 234 h 419"/>
              <a:gd name="T80" fmla="*/ 323 w 467"/>
              <a:gd name="T81" fmla="*/ 289 h 419"/>
              <a:gd name="T82" fmla="*/ 294 w 467"/>
              <a:gd name="T83" fmla="*/ 313 h 419"/>
              <a:gd name="T84" fmla="*/ 281 w 467"/>
              <a:gd name="T85" fmla="*/ 293 h 419"/>
              <a:gd name="T86" fmla="*/ 261 w 467"/>
              <a:gd name="T87" fmla="*/ 293 h 419"/>
              <a:gd name="T88" fmla="*/ 235 w 467"/>
              <a:gd name="T89" fmla="*/ 277 h 419"/>
              <a:gd name="T90" fmla="*/ 244 w 467"/>
              <a:gd name="T91" fmla="*/ 267 h 419"/>
              <a:gd name="T92" fmla="*/ 241 w 467"/>
              <a:gd name="T93" fmla="*/ 191 h 419"/>
              <a:gd name="T94" fmla="*/ 230 w 467"/>
              <a:gd name="T95" fmla="*/ 174 h 419"/>
              <a:gd name="T96" fmla="*/ 281 w 467"/>
              <a:gd name="T97" fmla="*/ 155 h 419"/>
              <a:gd name="T98" fmla="*/ 294 w 467"/>
              <a:gd name="T99" fmla="*/ 155 h 419"/>
              <a:gd name="T100" fmla="*/ 322 w 467"/>
              <a:gd name="T101" fmla="*/ 178 h 419"/>
              <a:gd name="T102" fmla="*/ 338 w 467"/>
              <a:gd name="T103" fmla="*/ 214 h 419"/>
              <a:gd name="T104" fmla="*/ 331 w 467"/>
              <a:gd name="T105" fmla="*/ 235 h 419"/>
              <a:gd name="T106" fmla="*/ 339 w 467"/>
              <a:gd name="T107" fmla="*/ 27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419">
                <a:moveTo>
                  <a:pt x="467" y="234"/>
                </a:moveTo>
                <a:cubicBezTo>
                  <a:pt x="467" y="158"/>
                  <a:pt x="420" y="93"/>
                  <a:pt x="354" y="66"/>
                </a:cubicBezTo>
                <a:lnTo>
                  <a:pt x="354" y="16"/>
                </a:lnTo>
                <a:cubicBezTo>
                  <a:pt x="354" y="7"/>
                  <a:pt x="347" y="0"/>
                  <a:pt x="338" y="0"/>
                </a:cubicBezTo>
                <a:lnTo>
                  <a:pt x="16" y="0"/>
                </a:lnTo>
                <a:cubicBezTo>
                  <a:pt x="7" y="0"/>
                  <a:pt x="0" y="7"/>
                  <a:pt x="0" y="16"/>
                </a:cubicBezTo>
                <a:lnTo>
                  <a:pt x="0" y="73"/>
                </a:lnTo>
                <a:cubicBezTo>
                  <a:pt x="0" y="82"/>
                  <a:pt x="7" y="90"/>
                  <a:pt x="16" y="90"/>
                </a:cubicBezTo>
                <a:lnTo>
                  <a:pt x="175" y="90"/>
                </a:lnTo>
                <a:cubicBezTo>
                  <a:pt x="167" y="96"/>
                  <a:pt x="159" y="102"/>
                  <a:pt x="152" y="110"/>
                </a:cubicBezTo>
                <a:lnTo>
                  <a:pt x="16" y="110"/>
                </a:lnTo>
                <a:cubicBezTo>
                  <a:pt x="7" y="110"/>
                  <a:pt x="0" y="117"/>
                  <a:pt x="0" y="126"/>
                </a:cubicBezTo>
                <a:lnTo>
                  <a:pt x="0" y="183"/>
                </a:lnTo>
                <a:cubicBezTo>
                  <a:pt x="0" y="192"/>
                  <a:pt x="7" y="199"/>
                  <a:pt x="16" y="199"/>
                </a:cubicBezTo>
                <a:lnTo>
                  <a:pt x="107" y="199"/>
                </a:lnTo>
                <a:cubicBezTo>
                  <a:pt x="105" y="206"/>
                  <a:pt x="104" y="213"/>
                  <a:pt x="104" y="220"/>
                </a:cubicBezTo>
                <a:lnTo>
                  <a:pt x="16" y="220"/>
                </a:lnTo>
                <a:cubicBezTo>
                  <a:pt x="7" y="220"/>
                  <a:pt x="0" y="227"/>
                  <a:pt x="0" y="236"/>
                </a:cubicBezTo>
                <a:lnTo>
                  <a:pt x="0" y="293"/>
                </a:lnTo>
                <a:cubicBezTo>
                  <a:pt x="0" y="302"/>
                  <a:pt x="7" y="309"/>
                  <a:pt x="16" y="309"/>
                </a:cubicBezTo>
                <a:lnTo>
                  <a:pt x="120" y="309"/>
                </a:lnTo>
                <a:cubicBezTo>
                  <a:pt x="123" y="316"/>
                  <a:pt x="127" y="323"/>
                  <a:pt x="131" y="330"/>
                </a:cubicBezTo>
                <a:lnTo>
                  <a:pt x="16" y="330"/>
                </a:lnTo>
                <a:cubicBezTo>
                  <a:pt x="7" y="330"/>
                  <a:pt x="0" y="337"/>
                  <a:pt x="0" y="346"/>
                </a:cubicBezTo>
                <a:lnTo>
                  <a:pt x="0" y="403"/>
                </a:lnTo>
                <a:cubicBezTo>
                  <a:pt x="0" y="412"/>
                  <a:pt x="7" y="419"/>
                  <a:pt x="16" y="419"/>
                </a:cubicBezTo>
                <a:lnTo>
                  <a:pt x="338" y="419"/>
                </a:lnTo>
                <a:cubicBezTo>
                  <a:pt x="347" y="419"/>
                  <a:pt x="354" y="412"/>
                  <a:pt x="354" y="403"/>
                </a:cubicBezTo>
                <a:lnTo>
                  <a:pt x="354" y="402"/>
                </a:lnTo>
                <a:cubicBezTo>
                  <a:pt x="420" y="375"/>
                  <a:pt x="467" y="310"/>
                  <a:pt x="467" y="234"/>
                </a:cubicBezTo>
                <a:close/>
                <a:moveTo>
                  <a:pt x="285" y="403"/>
                </a:moveTo>
                <a:cubicBezTo>
                  <a:pt x="192" y="403"/>
                  <a:pt x="116" y="327"/>
                  <a:pt x="116" y="234"/>
                </a:cubicBezTo>
                <a:cubicBezTo>
                  <a:pt x="116" y="141"/>
                  <a:pt x="192" y="65"/>
                  <a:pt x="285" y="65"/>
                </a:cubicBezTo>
                <a:cubicBezTo>
                  <a:pt x="378" y="65"/>
                  <a:pt x="454" y="141"/>
                  <a:pt x="454" y="234"/>
                </a:cubicBezTo>
                <a:cubicBezTo>
                  <a:pt x="454" y="327"/>
                  <a:pt x="378" y="403"/>
                  <a:pt x="285" y="403"/>
                </a:cubicBezTo>
                <a:close/>
                <a:moveTo>
                  <a:pt x="157" y="296"/>
                </a:moveTo>
                <a:cubicBezTo>
                  <a:pt x="158" y="299"/>
                  <a:pt x="157" y="303"/>
                  <a:pt x="154" y="304"/>
                </a:cubicBezTo>
                <a:cubicBezTo>
                  <a:pt x="153" y="305"/>
                  <a:pt x="152" y="305"/>
                  <a:pt x="151" y="305"/>
                </a:cubicBezTo>
                <a:cubicBezTo>
                  <a:pt x="149" y="305"/>
                  <a:pt x="147" y="304"/>
                  <a:pt x="145" y="301"/>
                </a:cubicBezTo>
                <a:cubicBezTo>
                  <a:pt x="135" y="280"/>
                  <a:pt x="130" y="258"/>
                  <a:pt x="130" y="234"/>
                </a:cubicBezTo>
                <a:cubicBezTo>
                  <a:pt x="130" y="231"/>
                  <a:pt x="133" y="228"/>
                  <a:pt x="136" y="228"/>
                </a:cubicBezTo>
                <a:lnTo>
                  <a:pt x="136" y="228"/>
                </a:lnTo>
                <a:cubicBezTo>
                  <a:pt x="140" y="228"/>
                  <a:pt x="143" y="231"/>
                  <a:pt x="143" y="234"/>
                </a:cubicBezTo>
                <a:cubicBezTo>
                  <a:pt x="143" y="256"/>
                  <a:pt x="147" y="277"/>
                  <a:pt x="157" y="296"/>
                </a:cubicBezTo>
                <a:close/>
                <a:moveTo>
                  <a:pt x="145" y="167"/>
                </a:moveTo>
                <a:cubicBezTo>
                  <a:pt x="155" y="146"/>
                  <a:pt x="170" y="127"/>
                  <a:pt x="188" y="113"/>
                </a:cubicBezTo>
                <a:cubicBezTo>
                  <a:pt x="191" y="111"/>
                  <a:pt x="195" y="111"/>
                  <a:pt x="197" y="114"/>
                </a:cubicBezTo>
                <a:cubicBezTo>
                  <a:pt x="199" y="116"/>
                  <a:pt x="199" y="120"/>
                  <a:pt x="196" y="123"/>
                </a:cubicBezTo>
                <a:cubicBezTo>
                  <a:pt x="179" y="136"/>
                  <a:pt x="166" y="153"/>
                  <a:pt x="157" y="172"/>
                </a:cubicBezTo>
                <a:cubicBezTo>
                  <a:pt x="155" y="175"/>
                  <a:pt x="153" y="176"/>
                  <a:pt x="151" y="176"/>
                </a:cubicBezTo>
                <a:cubicBezTo>
                  <a:pt x="150" y="176"/>
                  <a:pt x="149" y="176"/>
                  <a:pt x="148" y="175"/>
                </a:cubicBezTo>
                <a:cubicBezTo>
                  <a:pt x="145" y="174"/>
                  <a:pt x="144" y="170"/>
                  <a:pt x="145" y="167"/>
                </a:cubicBezTo>
                <a:close/>
                <a:moveTo>
                  <a:pt x="374" y="122"/>
                </a:moveTo>
                <a:cubicBezTo>
                  <a:pt x="371" y="120"/>
                  <a:pt x="370" y="116"/>
                  <a:pt x="373" y="113"/>
                </a:cubicBezTo>
                <a:cubicBezTo>
                  <a:pt x="375" y="110"/>
                  <a:pt x="379" y="110"/>
                  <a:pt x="381" y="112"/>
                </a:cubicBezTo>
                <a:cubicBezTo>
                  <a:pt x="400" y="127"/>
                  <a:pt x="415" y="145"/>
                  <a:pt x="425" y="166"/>
                </a:cubicBezTo>
                <a:cubicBezTo>
                  <a:pt x="426" y="169"/>
                  <a:pt x="425" y="173"/>
                  <a:pt x="422" y="174"/>
                </a:cubicBezTo>
                <a:cubicBezTo>
                  <a:pt x="421" y="175"/>
                  <a:pt x="420" y="175"/>
                  <a:pt x="419" y="175"/>
                </a:cubicBezTo>
                <a:cubicBezTo>
                  <a:pt x="417" y="175"/>
                  <a:pt x="414" y="174"/>
                  <a:pt x="413" y="171"/>
                </a:cubicBezTo>
                <a:cubicBezTo>
                  <a:pt x="404" y="152"/>
                  <a:pt x="390" y="135"/>
                  <a:pt x="374" y="122"/>
                </a:cubicBezTo>
                <a:close/>
                <a:moveTo>
                  <a:pt x="245" y="90"/>
                </a:moveTo>
                <a:cubicBezTo>
                  <a:pt x="245" y="87"/>
                  <a:pt x="247" y="83"/>
                  <a:pt x="250" y="83"/>
                </a:cubicBezTo>
                <a:cubicBezTo>
                  <a:pt x="273" y="77"/>
                  <a:pt x="297" y="77"/>
                  <a:pt x="319" y="82"/>
                </a:cubicBezTo>
                <a:cubicBezTo>
                  <a:pt x="323" y="83"/>
                  <a:pt x="325" y="87"/>
                  <a:pt x="324" y="90"/>
                </a:cubicBezTo>
                <a:cubicBezTo>
                  <a:pt x="323" y="93"/>
                  <a:pt x="320" y="96"/>
                  <a:pt x="316" y="95"/>
                </a:cubicBezTo>
                <a:cubicBezTo>
                  <a:pt x="296" y="90"/>
                  <a:pt x="274" y="90"/>
                  <a:pt x="253" y="95"/>
                </a:cubicBezTo>
                <a:cubicBezTo>
                  <a:pt x="253" y="95"/>
                  <a:pt x="252" y="95"/>
                  <a:pt x="252" y="95"/>
                </a:cubicBezTo>
                <a:cubicBezTo>
                  <a:pt x="249" y="95"/>
                  <a:pt x="246" y="93"/>
                  <a:pt x="245" y="90"/>
                </a:cubicBezTo>
                <a:close/>
                <a:moveTo>
                  <a:pt x="440" y="233"/>
                </a:moveTo>
                <a:lnTo>
                  <a:pt x="440" y="234"/>
                </a:lnTo>
                <a:cubicBezTo>
                  <a:pt x="440" y="257"/>
                  <a:pt x="435" y="280"/>
                  <a:pt x="425" y="301"/>
                </a:cubicBezTo>
                <a:cubicBezTo>
                  <a:pt x="424" y="303"/>
                  <a:pt x="422" y="305"/>
                  <a:pt x="419" y="305"/>
                </a:cubicBezTo>
                <a:cubicBezTo>
                  <a:pt x="418" y="305"/>
                  <a:pt x="417" y="304"/>
                  <a:pt x="416" y="304"/>
                </a:cubicBezTo>
                <a:cubicBezTo>
                  <a:pt x="413" y="303"/>
                  <a:pt x="412" y="299"/>
                  <a:pt x="414" y="296"/>
                </a:cubicBezTo>
                <a:cubicBezTo>
                  <a:pt x="423" y="276"/>
                  <a:pt x="428" y="255"/>
                  <a:pt x="428" y="234"/>
                </a:cubicBezTo>
                <a:cubicBezTo>
                  <a:pt x="428" y="230"/>
                  <a:pt x="430" y="227"/>
                  <a:pt x="434" y="227"/>
                </a:cubicBezTo>
                <a:cubicBezTo>
                  <a:pt x="437" y="227"/>
                  <a:pt x="440" y="230"/>
                  <a:pt x="440" y="233"/>
                </a:cubicBezTo>
                <a:close/>
                <a:moveTo>
                  <a:pt x="258" y="380"/>
                </a:moveTo>
                <a:cubicBezTo>
                  <a:pt x="258" y="383"/>
                  <a:pt x="255" y="385"/>
                  <a:pt x="252" y="385"/>
                </a:cubicBezTo>
                <a:cubicBezTo>
                  <a:pt x="252" y="385"/>
                  <a:pt x="251" y="385"/>
                  <a:pt x="251" y="385"/>
                </a:cubicBezTo>
                <a:cubicBezTo>
                  <a:pt x="228" y="380"/>
                  <a:pt x="207" y="370"/>
                  <a:pt x="189" y="355"/>
                </a:cubicBezTo>
                <a:cubicBezTo>
                  <a:pt x="186" y="353"/>
                  <a:pt x="185" y="349"/>
                  <a:pt x="188" y="346"/>
                </a:cubicBezTo>
                <a:cubicBezTo>
                  <a:pt x="190" y="344"/>
                  <a:pt x="194" y="343"/>
                  <a:pt x="196" y="345"/>
                </a:cubicBezTo>
                <a:cubicBezTo>
                  <a:pt x="213" y="359"/>
                  <a:pt x="233" y="368"/>
                  <a:pt x="254" y="373"/>
                </a:cubicBezTo>
                <a:cubicBezTo>
                  <a:pt x="257" y="374"/>
                  <a:pt x="259" y="377"/>
                  <a:pt x="258" y="380"/>
                </a:cubicBezTo>
                <a:close/>
                <a:moveTo>
                  <a:pt x="383" y="346"/>
                </a:moveTo>
                <a:cubicBezTo>
                  <a:pt x="385" y="349"/>
                  <a:pt x="385" y="353"/>
                  <a:pt x="382" y="355"/>
                </a:cubicBezTo>
                <a:cubicBezTo>
                  <a:pt x="364" y="370"/>
                  <a:pt x="342" y="380"/>
                  <a:pt x="320" y="385"/>
                </a:cubicBezTo>
                <a:cubicBezTo>
                  <a:pt x="319" y="385"/>
                  <a:pt x="319" y="385"/>
                  <a:pt x="318" y="385"/>
                </a:cubicBezTo>
                <a:cubicBezTo>
                  <a:pt x="315" y="385"/>
                  <a:pt x="313" y="383"/>
                  <a:pt x="312" y="380"/>
                </a:cubicBezTo>
                <a:cubicBezTo>
                  <a:pt x="311" y="377"/>
                  <a:pt x="314" y="374"/>
                  <a:pt x="317" y="373"/>
                </a:cubicBezTo>
                <a:cubicBezTo>
                  <a:pt x="338" y="368"/>
                  <a:pt x="357" y="359"/>
                  <a:pt x="374" y="345"/>
                </a:cubicBezTo>
                <a:cubicBezTo>
                  <a:pt x="377" y="343"/>
                  <a:pt x="381" y="343"/>
                  <a:pt x="383" y="346"/>
                </a:cubicBezTo>
                <a:close/>
                <a:moveTo>
                  <a:pt x="287" y="222"/>
                </a:moveTo>
                <a:lnTo>
                  <a:pt x="274" y="222"/>
                </a:lnTo>
                <a:lnTo>
                  <a:pt x="274" y="193"/>
                </a:lnTo>
                <a:lnTo>
                  <a:pt x="287" y="193"/>
                </a:lnTo>
                <a:cubicBezTo>
                  <a:pt x="294" y="193"/>
                  <a:pt x="300" y="194"/>
                  <a:pt x="303" y="195"/>
                </a:cubicBezTo>
                <a:cubicBezTo>
                  <a:pt x="306" y="196"/>
                  <a:pt x="308" y="197"/>
                  <a:pt x="309" y="200"/>
                </a:cubicBezTo>
                <a:cubicBezTo>
                  <a:pt x="311" y="202"/>
                  <a:pt x="312" y="204"/>
                  <a:pt x="312" y="208"/>
                </a:cubicBezTo>
                <a:cubicBezTo>
                  <a:pt x="312" y="211"/>
                  <a:pt x="311" y="213"/>
                  <a:pt x="309" y="215"/>
                </a:cubicBezTo>
                <a:cubicBezTo>
                  <a:pt x="308" y="218"/>
                  <a:pt x="305" y="220"/>
                  <a:pt x="302" y="221"/>
                </a:cubicBezTo>
                <a:cubicBezTo>
                  <a:pt x="299" y="222"/>
                  <a:pt x="294" y="222"/>
                  <a:pt x="287" y="222"/>
                </a:cubicBezTo>
                <a:close/>
                <a:moveTo>
                  <a:pt x="312" y="247"/>
                </a:moveTo>
                <a:cubicBezTo>
                  <a:pt x="313" y="250"/>
                  <a:pt x="314" y="253"/>
                  <a:pt x="314" y="256"/>
                </a:cubicBezTo>
                <a:cubicBezTo>
                  <a:pt x="314" y="260"/>
                  <a:pt x="313" y="264"/>
                  <a:pt x="311" y="267"/>
                </a:cubicBezTo>
                <a:cubicBezTo>
                  <a:pt x="308" y="270"/>
                  <a:pt x="305" y="272"/>
                  <a:pt x="302" y="273"/>
                </a:cubicBezTo>
                <a:cubicBezTo>
                  <a:pt x="299" y="274"/>
                  <a:pt x="295" y="274"/>
                  <a:pt x="290" y="274"/>
                </a:cubicBezTo>
                <a:lnTo>
                  <a:pt x="281" y="274"/>
                </a:lnTo>
                <a:cubicBezTo>
                  <a:pt x="278" y="274"/>
                  <a:pt x="276" y="274"/>
                  <a:pt x="276" y="274"/>
                </a:cubicBezTo>
                <a:cubicBezTo>
                  <a:pt x="275" y="273"/>
                  <a:pt x="275" y="273"/>
                  <a:pt x="274" y="272"/>
                </a:cubicBezTo>
                <a:cubicBezTo>
                  <a:pt x="274" y="271"/>
                  <a:pt x="274" y="269"/>
                  <a:pt x="274" y="265"/>
                </a:cubicBezTo>
                <a:lnTo>
                  <a:pt x="274" y="240"/>
                </a:lnTo>
                <a:lnTo>
                  <a:pt x="289" y="240"/>
                </a:lnTo>
                <a:cubicBezTo>
                  <a:pt x="296" y="240"/>
                  <a:pt x="301" y="240"/>
                  <a:pt x="304" y="242"/>
                </a:cubicBezTo>
                <a:cubicBezTo>
                  <a:pt x="308" y="243"/>
                  <a:pt x="310" y="245"/>
                  <a:pt x="312" y="247"/>
                </a:cubicBezTo>
                <a:close/>
                <a:moveTo>
                  <a:pt x="285" y="113"/>
                </a:moveTo>
                <a:cubicBezTo>
                  <a:pt x="218" y="113"/>
                  <a:pt x="164" y="167"/>
                  <a:pt x="164" y="234"/>
                </a:cubicBezTo>
                <a:cubicBezTo>
                  <a:pt x="164" y="300"/>
                  <a:pt x="218" y="355"/>
                  <a:pt x="285" y="355"/>
                </a:cubicBezTo>
                <a:cubicBezTo>
                  <a:pt x="352" y="355"/>
                  <a:pt x="406" y="300"/>
                  <a:pt x="406" y="234"/>
                </a:cubicBezTo>
                <a:cubicBezTo>
                  <a:pt x="406" y="167"/>
                  <a:pt x="352" y="113"/>
                  <a:pt x="285" y="113"/>
                </a:cubicBezTo>
                <a:close/>
                <a:moveTo>
                  <a:pt x="339" y="277"/>
                </a:moveTo>
                <a:cubicBezTo>
                  <a:pt x="335" y="282"/>
                  <a:pt x="330" y="286"/>
                  <a:pt x="323" y="289"/>
                </a:cubicBezTo>
                <a:cubicBezTo>
                  <a:pt x="321" y="290"/>
                  <a:pt x="318" y="291"/>
                  <a:pt x="314" y="291"/>
                </a:cubicBezTo>
                <a:lnTo>
                  <a:pt x="314" y="313"/>
                </a:lnTo>
                <a:lnTo>
                  <a:pt x="294" y="313"/>
                </a:lnTo>
                <a:lnTo>
                  <a:pt x="294" y="293"/>
                </a:lnTo>
                <a:lnTo>
                  <a:pt x="293" y="293"/>
                </a:lnTo>
                <a:lnTo>
                  <a:pt x="281" y="293"/>
                </a:lnTo>
                <a:lnTo>
                  <a:pt x="281" y="313"/>
                </a:lnTo>
                <a:lnTo>
                  <a:pt x="261" y="313"/>
                </a:lnTo>
                <a:lnTo>
                  <a:pt x="261" y="293"/>
                </a:lnTo>
                <a:lnTo>
                  <a:pt x="230" y="293"/>
                </a:lnTo>
                <a:lnTo>
                  <a:pt x="230" y="277"/>
                </a:lnTo>
                <a:lnTo>
                  <a:pt x="235" y="277"/>
                </a:lnTo>
                <a:cubicBezTo>
                  <a:pt x="238" y="277"/>
                  <a:pt x="240" y="276"/>
                  <a:pt x="241" y="276"/>
                </a:cubicBezTo>
                <a:cubicBezTo>
                  <a:pt x="243" y="275"/>
                  <a:pt x="243" y="274"/>
                  <a:pt x="244" y="273"/>
                </a:cubicBezTo>
                <a:cubicBezTo>
                  <a:pt x="244" y="272"/>
                  <a:pt x="244" y="270"/>
                  <a:pt x="244" y="267"/>
                </a:cubicBezTo>
                <a:lnTo>
                  <a:pt x="244" y="201"/>
                </a:lnTo>
                <a:cubicBezTo>
                  <a:pt x="244" y="197"/>
                  <a:pt x="244" y="195"/>
                  <a:pt x="244" y="194"/>
                </a:cubicBezTo>
                <a:cubicBezTo>
                  <a:pt x="243" y="193"/>
                  <a:pt x="243" y="192"/>
                  <a:pt x="241" y="191"/>
                </a:cubicBezTo>
                <a:cubicBezTo>
                  <a:pt x="240" y="191"/>
                  <a:pt x="238" y="191"/>
                  <a:pt x="235" y="191"/>
                </a:cubicBezTo>
                <a:lnTo>
                  <a:pt x="230" y="191"/>
                </a:lnTo>
                <a:lnTo>
                  <a:pt x="230" y="174"/>
                </a:lnTo>
                <a:lnTo>
                  <a:pt x="261" y="174"/>
                </a:lnTo>
                <a:lnTo>
                  <a:pt x="261" y="155"/>
                </a:lnTo>
                <a:lnTo>
                  <a:pt x="281" y="155"/>
                </a:lnTo>
                <a:lnTo>
                  <a:pt x="281" y="174"/>
                </a:lnTo>
                <a:lnTo>
                  <a:pt x="294" y="174"/>
                </a:lnTo>
                <a:lnTo>
                  <a:pt x="294" y="155"/>
                </a:lnTo>
                <a:lnTo>
                  <a:pt x="314" y="155"/>
                </a:lnTo>
                <a:lnTo>
                  <a:pt x="314" y="176"/>
                </a:lnTo>
                <a:cubicBezTo>
                  <a:pt x="317" y="176"/>
                  <a:pt x="320" y="177"/>
                  <a:pt x="322" y="178"/>
                </a:cubicBezTo>
                <a:cubicBezTo>
                  <a:pt x="328" y="180"/>
                  <a:pt x="333" y="184"/>
                  <a:pt x="336" y="188"/>
                </a:cubicBezTo>
                <a:cubicBezTo>
                  <a:pt x="339" y="193"/>
                  <a:pt x="341" y="198"/>
                  <a:pt x="341" y="203"/>
                </a:cubicBezTo>
                <a:cubicBezTo>
                  <a:pt x="341" y="207"/>
                  <a:pt x="340" y="211"/>
                  <a:pt x="338" y="214"/>
                </a:cubicBezTo>
                <a:cubicBezTo>
                  <a:pt x="336" y="218"/>
                  <a:pt x="334" y="221"/>
                  <a:pt x="331" y="224"/>
                </a:cubicBezTo>
                <a:cubicBezTo>
                  <a:pt x="328" y="226"/>
                  <a:pt x="323" y="228"/>
                  <a:pt x="318" y="230"/>
                </a:cubicBezTo>
                <a:cubicBezTo>
                  <a:pt x="324" y="232"/>
                  <a:pt x="328" y="233"/>
                  <a:pt x="331" y="235"/>
                </a:cubicBezTo>
                <a:cubicBezTo>
                  <a:pt x="335" y="237"/>
                  <a:pt x="339" y="241"/>
                  <a:pt x="341" y="245"/>
                </a:cubicBezTo>
                <a:cubicBezTo>
                  <a:pt x="344" y="249"/>
                  <a:pt x="345" y="254"/>
                  <a:pt x="345" y="259"/>
                </a:cubicBezTo>
                <a:cubicBezTo>
                  <a:pt x="345" y="266"/>
                  <a:pt x="343" y="271"/>
                  <a:pt x="339" y="277"/>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confont-1043-184482">
            <a:extLst>
              <a:ext uri="{FF2B5EF4-FFF2-40B4-BE49-F238E27FC236}">
                <a16:creationId xmlns:a16="http://schemas.microsoft.com/office/drawing/2014/main" id="{54405246-CCE2-4201-BBB1-D3F3EB6E740D}"/>
              </a:ext>
            </a:extLst>
          </p:cNvPr>
          <p:cNvSpPr/>
          <p:nvPr/>
        </p:nvSpPr>
        <p:spPr>
          <a:xfrm>
            <a:off x="4626806" y="4138635"/>
            <a:ext cx="456633" cy="368001"/>
          </a:xfrm>
          <a:custGeom>
            <a:avLst/>
            <a:gdLst>
              <a:gd name="T0" fmla="*/ 11327 w 15884"/>
              <a:gd name="T1" fmla="*/ 1731 h 12800"/>
              <a:gd name="T2" fmla="*/ 10089 w 15884"/>
              <a:gd name="T3" fmla="*/ 2600 h 12800"/>
              <a:gd name="T4" fmla="*/ 11144 w 15884"/>
              <a:gd name="T5" fmla="*/ 2789 h 12800"/>
              <a:gd name="T6" fmla="*/ 10704 w 15884"/>
              <a:gd name="T7" fmla="*/ 1085 h 12800"/>
              <a:gd name="T8" fmla="*/ 12494 w 15884"/>
              <a:gd name="T9" fmla="*/ 35 h 12800"/>
              <a:gd name="T10" fmla="*/ 8529 w 15884"/>
              <a:gd name="T11" fmla="*/ 1876 h 12800"/>
              <a:gd name="T12" fmla="*/ 8370 w 15884"/>
              <a:gd name="T13" fmla="*/ 385 h 12800"/>
              <a:gd name="T14" fmla="*/ 5449 w 15884"/>
              <a:gd name="T15" fmla="*/ 543 h 12800"/>
              <a:gd name="T16" fmla="*/ 5449 w 15884"/>
              <a:gd name="T17" fmla="*/ 2521 h 12800"/>
              <a:gd name="T18" fmla="*/ 8529 w 15884"/>
              <a:gd name="T19" fmla="*/ 1979 h 12800"/>
              <a:gd name="T20" fmla="*/ 658 w 15884"/>
              <a:gd name="T21" fmla="*/ 4393 h 12800"/>
              <a:gd name="T22" fmla="*/ 509 w 15884"/>
              <a:gd name="T23" fmla="*/ 1319 h 12800"/>
              <a:gd name="T24" fmla="*/ 4575 w 15884"/>
              <a:gd name="T25" fmla="*/ 1170 h 12800"/>
              <a:gd name="T26" fmla="*/ 4724 w 15884"/>
              <a:gd name="T27" fmla="*/ 2810 h 12800"/>
              <a:gd name="T28" fmla="*/ 5232 w 15884"/>
              <a:gd name="T29" fmla="*/ 987 h 12800"/>
              <a:gd name="T30" fmla="*/ 201 w 15884"/>
              <a:gd name="T31" fmla="*/ 786 h 12800"/>
              <a:gd name="T32" fmla="*/ 0 w 15884"/>
              <a:gd name="T33" fmla="*/ 4912 h 12800"/>
              <a:gd name="T34" fmla="*/ 2178 w 15884"/>
              <a:gd name="T35" fmla="*/ 5114 h 12800"/>
              <a:gd name="T36" fmla="*/ 1479 w 15884"/>
              <a:gd name="T37" fmla="*/ 5537 h 12800"/>
              <a:gd name="T38" fmla="*/ 1181 w 15884"/>
              <a:gd name="T39" fmla="*/ 5867 h 12800"/>
              <a:gd name="T40" fmla="*/ 2405 w 15884"/>
              <a:gd name="T41" fmla="*/ 4393 h 12800"/>
              <a:gd name="T42" fmla="*/ 13092 w 15884"/>
              <a:gd name="T43" fmla="*/ 1916 h 12800"/>
              <a:gd name="T44" fmla="*/ 13092 w 15884"/>
              <a:gd name="T45" fmla="*/ 0 h 12800"/>
              <a:gd name="T46" fmla="*/ 11573 w 15884"/>
              <a:gd name="T47" fmla="*/ 1628 h 12800"/>
              <a:gd name="T48" fmla="*/ 12867 w 15884"/>
              <a:gd name="T49" fmla="*/ 0 h 12800"/>
              <a:gd name="T50" fmla="*/ 15882 w 15884"/>
              <a:gd name="T51" fmla="*/ 2789 h 12800"/>
              <a:gd name="T52" fmla="*/ 14632 w 15884"/>
              <a:gd name="T53" fmla="*/ 1731 h 12800"/>
              <a:gd name="T54" fmla="*/ 14452 w 15884"/>
              <a:gd name="T55" fmla="*/ 1813 h 12800"/>
              <a:gd name="T56" fmla="*/ 13092 w 15884"/>
              <a:gd name="T57" fmla="*/ 2790 h 12800"/>
              <a:gd name="T58" fmla="*/ 14452 w 15884"/>
              <a:gd name="T59" fmla="*/ 1813 h 12800"/>
              <a:gd name="T60" fmla="*/ 15255 w 15884"/>
              <a:gd name="T61" fmla="*/ 1085 h 12800"/>
              <a:gd name="T62" fmla="*/ 14565 w 15884"/>
              <a:gd name="T63" fmla="*/ 1545 h 12800"/>
              <a:gd name="T64" fmla="*/ 11507 w 15884"/>
              <a:gd name="T65" fmla="*/ 1813 h 12800"/>
              <a:gd name="T66" fmla="*/ 12867 w 15884"/>
              <a:gd name="T67" fmla="*/ 2790 h 12800"/>
              <a:gd name="T68" fmla="*/ 14620 w 15884"/>
              <a:gd name="T69" fmla="*/ 2981 h 12800"/>
              <a:gd name="T70" fmla="*/ 13092 w 15884"/>
              <a:gd name="T71" fmla="*/ 3755 h 12800"/>
              <a:gd name="T72" fmla="*/ 14620 w 15884"/>
              <a:gd name="T73" fmla="*/ 2981 h 12800"/>
              <a:gd name="T74" fmla="*/ 11339 w 15884"/>
              <a:gd name="T75" fmla="*/ 2981 h 12800"/>
              <a:gd name="T76" fmla="*/ 12868 w 15884"/>
              <a:gd name="T77" fmla="*/ 3705 h 12800"/>
              <a:gd name="T78" fmla="*/ 12867 w 15884"/>
              <a:gd name="T79" fmla="*/ 2981 h 12800"/>
              <a:gd name="T80" fmla="*/ 13092 w 15884"/>
              <a:gd name="T81" fmla="*/ 3951 h 12800"/>
              <a:gd name="T82" fmla="*/ 14387 w 15884"/>
              <a:gd name="T83" fmla="*/ 4239 h 12800"/>
              <a:gd name="T84" fmla="*/ 14632 w 15884"/>
              <a:gd name="T85" fmla="*/ 4136 h 12800"/>
              <a:gd name="T86" fmla="*/ 15884 w 15884"/>
              <a:gd name="T87" fmla="*/ 2981 h 12800"/>
              <a:gd name="T88" fmla="*/ 13466 w 15884"/>
              <a:gd name="T89" fmla="*/ 5832 h 12800"/>
              <a:gd name="T90" fmla="*/ 14565 w 15884"/>
              <a:gd name="T91" fmla="*/ 4323 h 12800"/>
              <a:gd name="T92" fmla="*/ 2929 w 15884"/>
              <a:gd name="T93" fmla="*/ 4123 h 12800"/>
              <a:gd name="T94" fmla="*/ 12412 w 15884"/>
              <a:gd name="T95" fmla="*/ 4123 h 12800"/>
              <a:gd name="T96" fmla="*/ 2929 w 15884"/>
              <a:gd name="T97" fmla="*/ 4123 h 12800"/>
              <a:gd name="T98" fmla="*/ 7670 w 15884"/>
              <a:gd name="T99" fmla="*/ 7429 h 12800"/>
              <a:gd name="T100" fmla="*/ 4034 w 15884"/>
              <a:gd name="T101" fmla="*/ 4812 h 12800"/>
              <a:gd name="T102" fmla="*/ 7671 w 15884"/>
              <a:gd name="T103" fmla="*/ 7429 h 12800"/>
              <a:gd name="T104" fmla="*/ 7670 w 15884"/>
              <a:gd name="T105" fmla="*/ 115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84" h="12800">
                <a:moveTo>
                  <a:pt x="11144" y="2789"/>
                </a:moveTo>
                <a:cubicBezTo>
                  <a:pt x="11153" y="2420"/>
                  <a:pt x="11217" y="2065"/>
                  <a:pt x="11327" y="1731"/>
                </a:cubicBezTo>
                <a:cubicBezTo>
                  <a:pt x="11060" y="1598"/>
                  <a:pt x="10812" y="1434"/>
                  <a:pt x="10587" y="1243"/>
                </a:cubicBezTo>
                <a:cubicBezTo>
                  <a:pt x="10315" y="1636"/>
                  <a:pt x="10137" y="2099"/>
                  <a:pt x="10089" y="2600"/>
                </a:cubicBezTo>
                <a:lnTo>
                  <a:pt x="10566" y="2789"/>
                </a:lnTo>
                <a:lnTo>
                  <a:pt x="11144" y="2789"/>
                </a:lnTo>
                <a:close/>
                <a:moveTo>
                  <a:pt x="12494" y="35"/>
                </a:moveTo>
                <a:cubicBezTo>
                  <a:pt x="11772" y="153"/>
                  <a:pt x="11141" y="538"/>
                  <a:pt x="10704" y="1085"/>
                </a:cubicBezTo>
                <a:cubicBezTo>
                  <a:pt x="10914" y="1265"/>
                  <a:pt x="11145" y="1419"/>
                  <a:pt x="11394" y="1545"/>
                </a:cubicBezTo>
                <a:cubicBezTo>
                  <a:pt x="11626" y="951"/>
                  <a:pt x="12008" y="433"/>
                  <a:pt x="12494" y="35"/>
                </a:cubicBezTo>
                <a:close/>
                <a:moveTo>
                  <a:pt x="8529" y="1979"/>
                </a:moveTo>
                <a:lnTo>
                  <a:pt x="8529" y="1876"/>
                </a:lnTo>
                <a:lnTo>
                  <a:pt x="8529" y="543"/>
                </a:lnTo>
                <a:cubicBezTo>
                  <a:pt x="8529" y="456"/>
                  <a:pt x="8458" y="385"/>
                  <a:pt x="8370" y="385"/>
                </a:cubicBezTo>
                <a:lnTo>
                  <a:pt x="5608" y="385"/>
                </a:lnTo>
                <a:cubicBezTo>
                  <a:pt x="5520" y="385"/>
                  <a:pt x="5449" y="456"/>
                  <a:pt x="5449" y="543"/>
                </a:cubicBezTo>
                <a:lnTo>
                  <a:pt x="5449" y="1876"/>
                </a:lnTo>
                <a:lnTo>
                  <a:pt x="5449" y="2521"/>
                </a:lnTo>
                <a:lnTo>
                  <a:pt x="7671" y="1638"/>
                </a:lnTo>
                <a:lnTo>
                  <a:pt x="8529" y="1979"/>
                </a:lnTo>
                <a:close/>
                <a:moveTo>
                  <a:pt x="2405" y="4393"/>
                </a:moveTo>
                <a:lnTo>
                  <a:pt x="658" y="4393"/>
                </a:lnTo>
                <a:cubicBezTo>
                  <a:pt x="576" y="4393"/>
                  <a:pt x="509" y="4326"/>
                  <a:pt x="509" y="4244"/>
                </a:cubicBezTo>
                <a:lnTo>
                  <a:pt x="509" y="1319"/>
                </a:lnTo>
                <a:cubicBezTo>
                  <a:pt x="509" y="1236"/>
                  <a:pt x="576" y="1170"/>
                  <a:pt x="658" y="1170"/>
                </a:cubicBezTo>
                <a:lnTo>
                  <a:pt x="4575" y="1170"/>
                </a:lnTo>
                <a:cubicBezTo>
                  <a:pt x="4657" y="1170"/>
                  <a:pt x="4724" y="1236"/>
                  <a:pt x="4724" y="1319"/>
                </a:cubicBezTo>
                <a:lnTo>
                  <a:pt x="4724" y="2810"/>
                </a:lnTo>
                <a:lnTo>
                  <a:pt x="5232" y="2607"/>
                </a:lnTo>
                <a:lnTo>
                  <a:pt x="5232" y="987"/>
                </a:lnTo>
                <a:cubicBezTo>
                  <a:pt x="5232" y="876"/>
                  <a:pt x="5141" y="786"/>
                  <a:pt x="5032" y="786"/>
                </a:cubicBezTo>
                <a:lnTo>
                  <a:pt x="201" y="786"/>
                </a:lnTo>
                <a:cubicBezTo>
                  <a:pt x="90" y="786"/>
                  <a:pt x="0" y="876"/>
                  <a:pt x="0" y="987"/>
                </a:cubicBezTo>
                <a:lnTo>
                  <a:pt x="0" y="4912"/>
                </a:lnTo>
                <a:cubicBezTo>
                  <a:pt x="0" y="5023"/>
                  <a:pt x="90" y="5114"/>
                  <a:pt x="201" y="5114"/>
                </a:cubicBezTo>
                <a:lnTo>
                  <a:pt x="2178" y="5114"/>
                </a:lnTo>
                <a:lnTo>
                  <a:pt x="2178" y="5537"/>
                </a:lnTo>
                <a:lnTo>
                  <a:pt x="1479" y="5537"/>
                </a:lnTo>
                <a:cubicBezTo>
                  <a:pt x="1315" y="5537"/>
                  <a:pt x="1180" y="5672"/>
                  <a:pt x="1180" y="5837"/>
                </a:cubicBezTo>
                <a:cubicBezTo>
                  <a:pt x="1180" y="5847"/>
                  <a:pt x="1180" y="5857"/>
                  <a:pt x="1181" y="5867"/>
                </a:cubicBezTo>
                <a:lnTo>
                  <a:pt x="2688" y="5867"/>
                </a:lnTo>
                <a:cubicBezTo>
                  <a:pt x="2573" y="5383"/>
                  <a:pt x="2479" y="4890"/>
                  <a:pt x="2405" y="4393"/>
                </a:cubicBezTo>
                <a:close/>
                <a:moveTo>
                  <a:pt x="13092" y="0"/>
                </a:moveTo>
                <a:lnTo>
                  <a:pt x="13092" y="1916"/>
                </a:lnTo>
                <a:cubicBezTo>
                  <a:pt x="13551" y="1903"/>
                  <a:pt x="13988" y="1802"/>
                  <a:pt x="14387" y="1628"/>
                </a:cubicBezTo>
                <a:cubicBezTo>
                  <a:pt x="14130" y="963"/>
                  <a:pt x="13673" y="395"/>
                  <a:pt x="13092" y="0"/>
                </a:cubicBezTo>
                <a:close/>
                <a:moveTo>
                  <a:pt x="12867" y="0"/>
                </a:moveTo>
                <a:cubicBezTo>
                  <a:pt x="12286" y="395"/>
                  <a:pt x="11830" y="963"/>
                  <a:pt x="11573" y="1628"/>
                </a:cubicBezTo>
                <a:cubicBezTo>
                  <a:pt x="11971" y="1802"/>
                  <a:pt x="12408" y="1903"/>
                  <a:pt x="12867" y="1916"/>
                </a:cubicBezTo>
                <a:lnTo>
                  <a:pt x="12867" y="0"/>
                </a:lnTo>
                <a:close/>
                <a:moveTo>
                  <a:pt x="14815" y="2789"/>
                </a:moveTo>
                <a:lnTo>
                  <a:pt x="15882" y="2789"/>
                </a:lnTo>
                <a:cubicBezTo>
                  <a:pt x="15864" y="2216"/>
                  <a:pt x="15678" y="1685"/>
                  <a:pt x="15373" y="1243"/>
                </a:cubicBezTo>
                <a:cubicBezTo>
                  <a:pt x="15147" y="1434"/>
                  <a:pt x="14899" y="1598"/>
                  <a:pt x="14632" y="1731"/>
                </a:cubicBezTo>
                <a:cubicBezTo>
                  <a:pt x="14742" y="2065"/>
                  <a:pt x="14806" y="2420"/>
                  <a:pt x="14815" y="2789"/>
                </a:cubicBezTo>
                <a:close/>
                <a:moveTo>
                  <a:pt x="14452" y="1813"/>
                </a:moveTo>
                <a:cubicBezTo>
                  <a:pt x="14033" y="1994"/>
                  <a:pt x="13574" y="2100"/>
                  <a:pt x="13092" y="2112"/>
                </a:cubicBezTo>
                <a:lnTo>
                  <a:pt x="13092" y="2790"/>
                </a:lnTo>
                <a:lnTo>
                  <a:pt x="14619" y="2790"/>
                </a:lnTo>
                <a:cubicBezTo>
                  <a:pt x="14610" y="2450"/>
                  <a:pt x="14552" y="2122"/>
                  <a:pt x="14452" y="1813"/>
                </a:cubicBezTo>
                <a:close/>
                <a:moveTo>
                  <a:pt x="14565" y="1545"/>
                </a:moveTo>
                <a:cubicBezTo>
                  <a:pt x="14813" y="1419"/>
                  <a:pt x="15045" y="1264"/>
                  <a:pt x="15255" y="1085"/>
                </a:cubicBezTo>
                <a:cubicBezTo>
                  <a:pt x="14818" y="538"/>
                  <a:pt x="14187" y="153"/>
                  <a:pt x="13466" y="35"/>
                </a:cubicBezTo>
                <a:cubicBezTo>
                  <a:pt x="13950" y="433"/>
                  <a:pt x="14333" y="951"/>
                  <a:pt x="14565" y="1545"/>
                </a:cubicBezTo>
                <a:close/>
                <a:moveTo>
                  <a:pt x="12867" y="2112"/>
                </a:moveTo>
                <a:cubicBezTo>
                  <a:pt x="12385" y="2100"/>
                  <a:pt x="11925" y="1994"/>
                  <a:pt x="11507" y="1813"/>
                </a:cubicBezTo>
                <a:cubicBezTo>
                  <a:pt x="11407" y="2122"/>
                  <a:pt x="11349" y="2450"/>
                  <a:pt x="11340" y="2790"/>
                </a:cubicBezTo>
                <a:lnTo>
                  <a:pt x="12867" y="2790"/>
                </a:lnTo>
                <a:lnTo>
                  <a:pt x="12867" y="2112"/>
                </a:lnTo>
                <a:close/>
                <a:moveTo>
                  <a:pt x="14620" y="2981"/>
                </a:moveTo>
                <a:lnTo>
                  <a:pt x="13092" y="2981"/>
                </a:lnTo>
                <a:lnTo>
                  <a:pt x="13092" y="3755"/>
                </a:lnTo>
                <a:cubicBezTo>
                  <a:pt x="13574" y="3768"/>
                  <a:pt x="14033" y="3873"/>
                  <a:pt x="14452" y="4054"/>
                </a:cubicBezTo>
                <a:cubicBezTo>
                  <a:pt x="14561" y="3716"/>
                  <a:pt x="14620" y="3355"/>
                  <a:pt x="14620" y="2981"/>
                </a:cubicBezTo>
                <a:close/>
                <a:moveTo>
                  <a:pt x="12867" y="2981"/>
                </a:moveTo>
                <a:lnTo>
                  <a:pt x="11339" y="2981"/>
                </a:lnTo>
                <a:cubicBezTo>
                  <a:pt x="11339" y="3020"/>
                  <a:pt x="11340" y="3059"/>
                  <a:pt x="11341" y="3098"/>
                </a:cubicBezTo>
                <a:lnTo>
                  <a:pt x="12868" y="3705"/>
                </a:lnTo>
                <a:lnTo>
                  <a:pt x="12868" y="2981"/>
                </a:lnTo>
                <a:lnTo>
                  <a:pt x="12867" y="2981"/>
                </a:lnTo>
                <a:close/>
                <a:moveTo>
                  <a:pt x="14387" y="4239"/>
                </a:moveTo>
                <a:cubicBezTo>
                  <a:pt x="13988" y="4065"/>
                  <a:pt x="13551" y="3964"/>
                  <a:pt x="13092" y="3951"/>
                </a:cubicBezTo>
                <a:lnTo>
                  <a:pt x="13092" y="5867"/>
                </a:lnTo>
                <a:cubicBezTo>
                  <a:pt x="13673" y="5472"/>
                  <a:pt x="14130" y="4904"/>
                  <a:pt x="14387" y="4239"/>
                </a:cubicBezTo>
                <a:close/>
                <a:moveTo>
                  <a:pt x="14816" y="2981"/>
                </a:moveTo>
                <a:cubicBezTo>
                  <a:pt x="14816" y="3385"/>
                  <a:pt x="14752" y="3774"/>
                  <a:pt x="14632" y="4136"/>
                </a:cubicBezTo>
                <a:cubicBezTo>
                  <a:pt x="14899" y="4269"/>
                  <a:pt x="15147" y="4433"/>
                  <a:pt x="15373" y="4624"/>
                </a:cubicBezTo>
                <a:cubicBezTo>
                  <a:pt x="15695" y="4158"/>
                  <a:pt x="15884" y="3592"/>
                  <a:pt x="15884" y="2981"/>
                </a:cubicBezTo>
                <a:lnTo>
                  <a:pt x="14816" y="2981"/>
                </a:lnTo>
                <a:close/>
                <a:moveTo>
                  <a:pt x="13466" y="5832"/>
                </a:moveTo>
                <a:cubicBezTo>
                  <a:pt x="14187" y="5714"/>
                  <a:pt x="14818" y="5329"/>
                  <a:pt x="15255" y="4782"/>
                </a:cubicBezTo>
                <a:cubicBezTo>
                  <a:pt x="15045" y="4603"/>
                  <a:pt x="14813" y="4448"/>
                  <a:pt x="14565" y="4323"/>
                </a:cubicBezTo>
                <a:cubicBezTo>
                  <a:pt x="14333" y="4916"/>
                  <a:pt x="13950" y="5435"/>
                  <a:pt x="13466" y="5832"/>
                </a:cubicBezTo>
                <a:close/>
                <a:moveTo>
                  <a:pt x="2929" y="4123"/>
                </a:moveTo>
                <a:cubicBezTo>
                  <a:pt x="3453" y="7921"/>
                  <a:pt x="5084" y="10912"/>
                  <a:pt x="7670" y="12800"/>
                </a:cubicBezTo>
                <a:cubicBezTo>
                  <a:pt x="10257" y="10912"/>
                  <a:pt x="11888" y="7921"/>
                  <a:pt x="12412" y="4123"/>
                </a:cubicBezTo>
                <a:lnTo>
                  <a:pt x="7670" y="2237"/>
                </a:lnTo>
                <a:lnTo>
                  <a:pt x="2929" y="4123"/>
                </a:lnTo>
                <a:close/>
                <a:moveTo>
                  <a:pt x="7670" y="11500"/>
                </a:moveTo>
                <a:lnTo>
                  <a:pt x="7670" y="7429"/>
                </a:lnTo>
                <a:lnTo>
                  <a:pt x="4679" y="7429"/>
                </a:lnTo>
                <a:cubicBezTo>
                  <a:pt x="4380" y="6626"/>
                  <a:pt x="4163" y="5751"/>
                  <a:pt x="4034" y="4812"/>
                </a:cubicBezTo>
                <a:lnTo>
                  <a:pt x="7671" y="3358"/>
                </a:lnTo>
                <a:lnTo>
                  <a:pt x="7671" y="7429"/>
                </a:lnTo>
                <a:lnTo>
                  <a:pt x="10662" y="7429"/>
                </a:lnTo>
                <a:cubicBezTo>
                  <a:pt x="10027" y="9131"/>
                  <a:pt x="9017" y="10512"/>
                  <a:pt x="7670" y="11500"/>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矩形 41"/>
          <p:cNvSpPr/>
          <p:nvPr/>
        </p:nvSpPr>
        <p:spPr>
          <a:xfrm>
            <a:off x="1854698" y="4184136"/>
            <a:ext cx="1694629" cy="276999"/>
          </a:xfrm>
          <a:prstGeom prst="rect">
            <a:avLst/>
          </a:prstGeom>
        </p:spPr>
        <p:txBody>
          <a:bodyPr wrap="square">
            <a:spAutoFit/>
          </a:bodyPr>
          <a:lstStyle/>
          <a:p>
            <a:r>
              <a:rPr lang="zh-CN" altLang="zh-CN" sz="1200" dirty="0">
                <a:latin typeface="微软雅黑" panose="020B0503020204020204" pitchFamily="34" charset="-122"/>
                <a:ea typeface="微软雅黑" panose="020B0503020204020204" pitchFamily="34" charset="-122"/>
                <a:cs typeface="宋体" panose="02010600030101010101" pitchFamily="2" charset="-122"/>
              </a:rPr>
              <a:t>部分主机</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中招</a:t>
            </a:r>
            <a:r>
              <a:rPr lang="zh-CN" altLang="zh-CN" sz="1200" dirty="0">
                <a:latin typeface="微软雅黑" panose="020B0503020204020204" pitchFamily="34" charset="-122"/>
                <a:ea typeface="微软雅黑" panose="020B0503020204020204" pitchFamily="34" charset="-122"/>
                <a:cs typeface="宋体" panose="02010600030101010101" pitchFamily="2" charset="-122"/>
              </a:rPr>
              <a:t>挖矿</a:t>
            </a:r>
            <a:endParaRPr lang="zh-CN" altLang="en-US" sz="1200" dirty="0">
              <a:latin typeface="微软雅黑" panose="020B0503020204020204" pitchFamily="34" charset="-122"/>
              <a:ea typeface="微软雅黑" panose="020B0503020204020204" pitchFamily="34" charset="-122"/>
            </a:endParaRPr>
          </a:p>
        </p:txBody>
      </p:sp>
      <p:sp>
        <p:nvSpPr>
          <p:cNvPr id="43" name="矩形 42"/>
          <p:cNvSpPr/>
          <p:nvPr/>
        </p:nvSpPr>
        <p:spPr>
          <a:xfrm>
            <a:off x="5114825" y="4184136"/>
            <a:ext cx="3788546" cy="276999"/>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cs typeface="宋体" panose="02010600030101010101" pitchFamily="2" charset="-122"/>
              </a:rPr>
              <a:t>“挖矿”的安全检测能力和安全事件的溯源能力</a:t>
            </a:r>
            <a:endParaRPr lang="zh-CN" altLang="en-US" sz="1200" dirty="0">
              <a:latin typeface="微软雅黑" panose="020B0503020204020204" pitchFamily="34" charset="-122"/>
              <a:ea typeface="微软雅黑" panose="020B0503020204020204" pitchFamily="34" charset="-122"/>
            </a:endParaRPr>
          </a:p>
        </p:txBody>
      </p:sp>
      <p:sp>
        <p:nvSpPr>
          <p:cNvPr id="47" name="虚尾箭头 46"/>
          <p:cNvSpPr/>
          <p:nvPr/>
        </p:nvSpPr>
        <p:spPr>
          <a:xfrm>
            <a:off x="3636424" y="4105145"/>
            <a:ext cx="506206" cy="434979"/>
          </a:xfrm>
          <a:prstGeom prst="stripedRightArrow">
            <a:avLst/>
          </a:prstGeom>
          <a:solidFill>
            <a:srgbClr val="A2E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CE3A6F2A-4BD1-4B71-A85C-4AC4B8E4C9A9}" type="slidenum">
              <a:rPr lang="zh-CN" altLang="en-US" smtClean="0"/>
              <a:t>35</a:t>
            </a:fld>
            <a:endParaRPr lang="zh-CN" altLang="en-US" dirty="0"/>
          </a:p>
        </p:txBody>
      </p:sp>
    </p:spTree>
    <p:custDataLst>
      <p:tags r:id="rId1"/>
    </p:custDataLst>
    <p:extLst>
      <p:ext uri="{BB962C8B-B14F-4D97-AF65-F5344CB8AC3E}">
        <p14:creationId xmlns:p14="http://schemas.microsoft.com/office/powerpoint/2010/main" val="3864947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案例</a:t>
            </a:r>
            <a:r>
              <a:rPr lang="en-US" altLang="zh-CN" dirty="0"/>
              <a:t>1-</a:t>
            </a:r>
            <a:r>
              <a:rPr lang="zh-CN" altLang="en-US" dirty="0"/>
              <a:t>某机场建设指挥部项目：建设内容</a:t>
            </a:r>
          </a:p>
        </p:txBody>
      </p:sp>
      <p:sp>
        <p:nvSpPr>
          <p:cNvPr id="42" name="矩形 41"/>
          <p:cNvSpPr/>
          <p:nvPr/>
        </p:nvSpPr>
        <p:spPr>
          <a:xfrm>
            <a:off x="1140465" y="1082159"/>
            <a:ext cx="7334210" cy="621318"/>
          </a:xfrm>
          <a:prstGeom prst="rect">
            <a:avLst/>
          </a:prstGeom>
          <a:solidFill>
            <a:srgbClr val="F6F6F6"/>
          </a:solidFill>
        </p:spPr>
        <p:txBody>
          <a:bodyPr wrap="square" numCol="2" anchor="ctr">
            <a:noAutofit/>
          </a:bodyPr>
          <a:lstStyle/>
          <a:p>
            <a:pPr marL="285750" indent="-28575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于总部安全管理区部署态势感知平台一体机，接入安全管理区域流量</a:t>
            </a:r>
            <a:endParaRPr lang="en-US" altLang="zh-CN" sz="1200" dirty="0">
              <a:latin typeface="微软雅黑" panose="020B0503020204020204" pitchFamily="34" charset="-122"/>
              <a:ea typeface="微软雅黑" panose="020B0503020204020204" pitchFamily="34" charset="-122"/>
            </a:endParaRPr>
          </a:p>
          <a:p>
            <a:pPr marL="541338" indent="-363538">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对接</a:t>
            </a:r>
            <a:r>
              <a:rPr lang="en-US" altLang="zh-CN" sz="1200" dirty="0">
                <a:latin typeface="微软雅黑" panose="020B0503020204020204" pitchFamily="34" charset="-122"/>
                <a:ea typeface="微软雅黑" panose="020B0503020204020204" pitchFamily="34" charset="-122"/>
              </a:rPr>
              <a:t>360</a:t>
            </a:r>
            <a:r>
              <a:rPr lang="zh-CN" altLang="en-US" sz="1200" dirty="0">
                <a:latin typeface="微软雅黑" panose="020B0503020204020204" pitchFamily="34" charset="-122"/>
                <a:ea typeface="微软雅黑" panose="020B0503020204020204" pitchFamily="34" charset="-122"/>
              </a:rPr>
              <a:t>终端产品</a:t>
            </a:r>
            <a:endParaRPr lang="en-US" altLang="zh-CN" sz="1200" dirty="0">
              <a:latin typeface="微软雅黑" panose="020B0503020204020204" pitchFamily="34" charset="-122"/>
              <a:ea typeface="微软雅黑" panose="020B0503020204020204" pitchFamily="34" charset="-122"/>
            </a:endParaRPr>
          </a:p>
          <a:p>
            <a:pPr marL="541338" indent="-363538">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360</a:t>
            </a:r>
            <a:r>
              <a:rPr lang="zh-CN" altLang="en-US" sz="1200" dirty="0">
                <a:latin typeface="微软雅黑" panose="020B0503020204020204" pitchFamily="34" charset="-122"/>
                <a:ea typeface="微软雅黑" panose="020B0503020204020204" pitchFamily="34" charset="-122"/>
              </a:rPr>
              <a:t>安全专家提供远程安全运营服务</a:t>
            </a:r>
          </a:p>
        </p:txBody>
      </p:sp>
      <p:sp>
        <p:nvSpPr>
          <p:cNvPr id="46" name="矩形 45">
            <a:extLst>
              <a:ext uri="{FF2B5EF4-FFF2-40B4-BE49-F238E27FC236}">
                <a16:creationId xmlns:a16="http://schemas.microsoft.com/office/drawing/2014/main" id="{546DC8CB-0D70-40E0-BF75-31A97170EA30}"/>
              </a:ext>
            </a:extLst>
          </p:cNvPr>
          <p:cNvSpPr/>
          <p:nvPr/>
        </p:nvSpPr>
        <p:spPr>
          <a:xfrm>
            <a:off x="721966" y="878095"/>
            <a:ext cx="8171209" cy="3925679"/>
          </a:xfrm>
          <a:prstGeom prst="rect">
            <a:avLst/>
          </a:prstGeom>
          <a:noFill/>
          <a:ln w="12700" cap="flat" cmpd="sng" algn="ctr">
            <a:solidFill>
              <a:srgbClr val="31BB94"/>
            </a:solidFill>
            <a:prstDash val="solid"/>
          </a:ln>
          <a:effectLst/>
        </p:spPr>
        <p:txBody>
          <a:bodyPr lIns="90000" tIns="25718" rIns="90000" bIns="25718" rtlCol="0" anchor="t"/>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marL="171450" indent="-171450" defTabSz="685324">
              <a:buFont typeface="Arial" panose="020B0604020202020204" pitchFamily="34" charset="0"/>
              <a:buChar char="•"/>
            </a:pPr>
            <a:endParaRPr lang="zh-CN" altLang="en-US" sz="1200" kern="0" dirty="0">
              <a:latin typeface="微软雅黑" panose="020B0503020204020204" pitchFamily="34" charset="-122"/>
              <a:ea typeface="微软雅黑" panose="020B0503020204020204" pitchFamily="34" charset="-122"/>
              <a:cs typeface="方正黑体简体" panose="02010601030101010101" charset="-122"/>
            </a:endParaRPr>
          </a:p>
        </p:txBody>
      </p:sp>
      <p:sp>
        <p:nvSpPr>
          <p:cNvPr id="10" name="圆角矩形 9">
            <a:extLst>
              <a:ext uri="{FF2B5EF4-FFF2-40B4-BE49-F238E27FC236}">
                <a16:creationId xmlns:a16="http://schemas.microsoft.com/office/drawing/2014/main" id="{BCEF96F3-0B2E-8649-B6EB-99B1075B35B3}"/>
              </a:ext>
            </a:extLst>
          </p:cNvPr>
          <p:cNvSpPr/>
          <p:nvPr/>
        </p:nvSpPr>
        <p:spPr>
          <a:xfrm>
            <a:off x="1140465" y="4183828"/>
            <a:ext cx="1558829" cy="383476"/>
          </a:xfrm>
          <a:prstGeom prst="roundRect">
            <a:avLst/>
          </a:pr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    进出口流量</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p:grpSp>
        <p:nvGrpSpPr>
          <p:cNvPr id="35" name="组合 34"/>
          <p:cNvGrpSpPr/>
          <p:nvPr/>
        </p:nvGrpSpPr>
        <p:grpSpPr>
          <a:xfrm>
            <a:off x="3561334" y="1736066"/>
            <a:ext cx="2107162" cy="1027713"/>
            <a:chOff x="2226441" y="1481666"/>
            <a:chExt cx="2084909" cy="1027713"/>
          </a:xfrm>
        </p:grpSpPr>
        <p:pic>
          <p:nvPicPr>
            <p:cNvPr id="7" name="图片 6"/>
            <p:cNvPicPr>
              <a:picLocks noChangeAspect="1"/>
            </p:cNvPicPr>
            <p:nvPr/>
          </p:nvPicPr>
          <p:blipFill rotWithShape="1">
            <a:blip r:embed="rId3"/>
            <a:srcRect l="20152" r="22453" b="34152"/>
            <a:stretch>
              <a:fillRect/>
            </a:stretch>
          </p:blipFill>
          <p:spPr>
            <a:xfrm>
              <a:off x="2719383" y="1481666"/>
              <a:ext cx="1100026" cy="958677"/>
            </a:xfrm>
            <a:prstGeom prst="rect">
              <a:avLst/>
            </a:prstGeom>
          </p:spPr>
        </p:pic>
        <p:sp>
          <p:nvSpPr>
            <p:cNvPr id="8" name="文本框 7">
              <a:extLst>
                <a:ext uri="{FF2B5EF4-FFF2-40B4-BE49-F238E27FC236}">
                  <a16:creationId xmlns:a16="http://schemas.microsoft.com/office/drawing/2014/main" id="{5D0D6DE9-9468-4E4E-8252-3A5EE35BF120}"/>
                </a:ext>
              </a:extLst>
            </p:cNvPr>
            <p:cNvSpPr txBox="1"/>
            <p:nvPr/>
          </p:nvSpPr>
          <p:spPr>
            <a:xfrm>
              <a:off x="2226441" y="2209297"/>
              <a:ext cx="2084909" cy="300082"/>
            </a:xfrm>
            <a:prstGeom prst="rect">
              <a:avLst/>
            </a:prstGeom>
            <a:noFill/>
          </p:spPr>
          <p:txBody>
            <a:bodyPr wrap="square" rtlCol="0">
              <a:spAutoFit/>
            </a:bodyPr>
            <a:lstStyle/>
            <a:p>
              <a:pPr algn="ctr"/>
              <a:r>
                <a:rPr kumimoji="1" lang="zh-CN" altLang="en-US" sz="1350" b="1" dirty="0">
                  <a:latin typeface="微软雅黑" panose="020B0503020204020204" pitchFamily="34" charset="-122"/>
                  <a:ea typeface="微软雅黑" panose="020B0503020204020204" pitchFamily="34" charset="-122"/>
                </a:rPr>
                <a:t>态势感知平台一体机</a:t>
              </a:r>
            </a:p>
          </p:txBody>
        </p:sp>
      </p:grpSp>
      <p:sp>
        <p:nvSpPr>
          <p:cNvPr id="11" name="圆角矩形 10">
            <a:extLst>
              <a:ext uri="{FF2B5EF4-FFF2-40B4-BE49-F238E27FC236}">
                <a16:creationId xmlns:a16="http://schemas.microsoft.com/office/drawing/2014/main" id="{BCEF96F3-0B2E-8649-B6EB-99B1075B35B3}"/>
              </a:ext>
            </a:extLst>
          </p:cNvPr>
          <p:cNvSpPr/>
          <p:nvPr/>
        </p:nvSpPr>
        <p:spPr>
          <a:xfrm>
            <a:off x="3801010" y="3871880"/>
            <a:ext cx="1627809" cy="383476"/>
          </a:xfrm>
          <a:prstGeom prst="roundRect">
            <a:avLst/>
          </a:pr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    华为防火墙</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 name="圆角矩形 11">
            <a:extLst>
              <a:ext uri="{FF2B5EF4-FFF2-40B4-BE49-F238E27FC236}">
                <a16:creationId xmlns:a16="http://schemas.microsoft.com/office/drawing/2014/main" id="{BCEF96F3-0B2E-8649-B6EB-99B1075B35B3}"/>
              </a:ext>
            </a:extLst>
          </p:cNvPr>
          <p:cNvSpPr/>
          <p:nvPr/>
        </p:nvSpPr>
        <p:spPr>
          <a:xfrm>
            <a:off x="7375352" y="4204317"/>
            <a:ext cx="1099323" cy="383476"/>
          </a:xfrm>
          <a:prstGeom prst="roundRect">
            <a:avLst/>
          </a:pr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     360EPP</a:t>
            </a:r>
          </a:p>
        </p:txBody>
      </p:sp>
      <p:cxnSp>
        <p:nvCxnSpPr>
          <p:cNvPr id="14" name="直接连接符 13"/>
          <p:cNvCxnSpPr>
            <a:stCxn id="8" idx="2"/>
            <a:endCxn id="9" idx="0"/>
          </p:cNvCxnSpPr>
          <p:nvPr/>
        </p:nvCxnSpPr>
        <p:spPr>
          <a:xfrm flipH="1">
            <a:off x="2976016" y="2763779"/>
            <a:ext cx="1638899" cy="539679"/>
          </a:xfrm>
          <a:prstGeom prst="line">
            <a:avLst/>
          </a:prstGeom>
          <a:ln w="9525">
            <a:solidFill>
              <a:srgbClr val="00AB7A"/>
            </a:solidFill>
          </a:ln>
          <a:effectLst/>
        </p:spPr>
        <p:style>
          <a:lnRef idx="2">
            <a:schemeClr val="accent1"/>
          </a:lnRef>
          <a:fillRef idx="0">
            <a:schemeClr val="accent1"/>
          </a:fillRef>
          <a:effectRef idx="1">
            <a:schemeClr val="accent1"/>
          </a:effectRef>
          <a:fontRef idx="minor">
            <a:schemeClr val="tx1"/>
          </a:fontRef>
        </p:style>
      </p:cxnSp>
      <p:cxnSp>
        <p:nvCxnSpPr>
          <p:cNvPr id="15" name="直接连接符 14"/>
          <p:cNvCxnSpPr>
            <a:stCxn id="10" idx="0"/>
            <a:endCxn id="9" idx="2"/>
          </p:cNvCxnSpPr>
          <p:nvPr/>
        </p:nvCxnSpPr>
        <p:spPr>
          <a:xfrm flipV="1">
            <a:off x="1919880" y="3717452"/>
            <a:ext cx="1056136" cy="466376"/>
          </a:xfrm>
          <a:prstGeom prst="line">
            <a:avLst/>
          </a:prstGeom>
          <a:ln w="9525">
            <a:solidFill>
              <a:srgbClr val="00AB7A"/>
            </a:solidFill>
          </a:ln>
          <a:effectLst/>
        </p:spPr>
        <p:style>
          <a:lnRef idx="2">
            <a:schemeClr val="accent1"/>
          </a:lnRef>
          <a:fillRef idx="0">
            <a:schemeClr val="accent1"/>
          </a:fillRef>
          <a:effectRef idx="1">
            <a:schemeClr val="accent1"/>
          </a:effectRef>
          <a:fontRef idx="minor">
            <a:schemeClr val="tx1"/>
          </a:fontRef>
        </p:style>
      </p:cxnSp>
      <p:cxnSp>
        <p:nvCxnSpPr>
          <p:cNvPr id="18" name="直接连接符 17"/>
          <p:cNvCxnSpPr>
            <a:stCxn id="11" idx="0"/>
            <a:endCxn id="8" idx="2"/>
          </p:cNvCxnSpPr>
          <p:nvPr/>
        </p:nvCxnSpPr>
        <p:spPr>
          <a:xfrm flipV="1">
            <a:off x="4614915" y="2763779"/>
            <a:ext cx="0" cy="1108101"/>
          </a:xfrm>
          <a:prstGeom prst="line">
            <a:avLst/>
          </a:prstGeom>
          <a:ln w="9525">
            <a:solidFill>
              <a:srgbClr val="00AB7A"/>
            </a:solidFill>
          </a:ln>
          <a:effectLst/>
        </p:spPr>
        <p:style>
          <a:lnRef idx="2">
            <a:schemeClr val="accent1"/>
          </a:lnRef>
          <a:fillRef idx="0">
            <a:schemeClr val="accent1"/>
          </a:fillRef>
          <a:effectRef idx="1">
            <a:schemeClr val="accent1"/>
          </a:effectRef>
          <a:fontRef idx="minor">
            <a:schemeClr val="tx1"/>
          </a:fontRef>
        </p:style>
      </p:cxnSp>
      <p:cxnSp>
        <p:nvCxnSpPr>
          <p:cNvPr id="21" name="直接连接符 20"/>
          <p:cNvCxnSpPr>
            <a:stCxn id="12" idx="0"/>
            <a:endCxn id="8" idx="2"/>
          </p:cNvCxnSpPr>
          <p:nvPr/>
        </p:nvCxnSpPr>
        <p:spPr>
          <a:xfrm flipH="1" flipV="1">
            <a:off x="4614915" y="2763779"/>
            <a:ext cx="3310099" cy="1440538"/>
          </a:xfrm>
          <a:prstGeom prst="line">
            <a:avLst/>
          </a:prstGeom>
          <a:ln w="9525">
            <a:solidFill>
              <a:srgbClr val="00AB7A"/>
            </a:solidFill>
          </a:ln>
          <a:effectLst/>
        </p:spPr>
        <p:style>
          <a:lnRef idx="2">
            <a:schemeClr val="accent1"/>
          </a:lnRef>
          <a:fillRef idx="0">
            <a:schemeClr val="accent1"/>
          </a:fillRef>
          <a:effectRef idx="1">
            <a:schemeClr val="accent1"/>
          </a:effectRef>
          <a:fontRef idx="minor">
            <a:schemeClr val="tx1"/>
          </a:fontRef>
        </p:style>
      </p:cxnSp>
      <p:sp>
        <p:nvSpPr>
          <p:cNvPr id="48" name="圆角矩形 47">
            <a:extLst>
              <a:ext uri="{FF2B5EF4-FFF2-40B4-BE49-F238E27FC236}">
                <a16:creationId xmlns:a16="http://schemas.microsoft.com/office/drawing/2014/main" id="{1A5789EF-C1D5-E442-892E-76E967AC7EC2}"/>
              </a:ext>
            </a:extLst>
          </p:cNvPr>
          <p:cNvSpPr/>
          <p:nvPr/>
        </p:nvSpPr>
        <p:spPr>
          <a:xfrm>
            <a:off x="3092519" y="2856254"/>
            <a:ext cx="995605" cy="209864"/>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66"/>
            <a:r>
              <a:rPr lang="en-US" altLang="zh-CN" sz="1050" dirty="0">
                <a:solidFill>
                  <a:prstClr val="black"/>
                </a:solidFill>
                <a:latin typeface="微软雅黑" panose="020B0503020204020204" pitchFamily="34" charset="-122"/>
                <a:ea typeface="微软雅黑" panose="020B0503020204020204" pitchFamily="34" charset="-122"/>
                <a:cs typeface="+mn-ea"/>
                <a:sym typeface="+mn-lt"/>
              </a:rPr>
              <a:t>Kafka</a:t>
            </a:r>
          </a:p>
        </p:txBody>
      </p:sp>
      <p:sp>
        <p:nvSpPr>
          <p:cNvPr id="49" name="圆角矩形 48">
            <a:extLst>
              <a:ext uri="{FF2B5EF4-FFF2-40B4-BE49-F238E27FC236}">
                <a16:creationId xmlns:a16="http://schemas.microsoft.com/office/drawing/2014/main" id="{1A5789EF-C1D5-E442-892E-76E967AC7EC2}"/>
              </a:ext>
            </a:extLst>
          </p:cNvPr>
          <p:cNvSpPr/>
          <p:nvPr/>
        </p:nvSpPr>
        <p:spPr>
          <a:xfrm>
            <a:off x="1563837" y="3758875"/>
            <a:ext cx="995605" cy="209864"/>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66"/>
            <a:r>
              <a:rPr lang="zh-CN" altLang="en-US" sz="1050" dirty="0">
                <a:solidFill>
                  <a:prstClr val="black"/>
                </a:solidFill>
                <a:latin typeface="微软雅黑" panose="020B0503020204020204" pitchFamily="34" charset="-122"/>
                <a:ea typeface="微软雅黑" panose="020B0503020204020204" pitchFamily="34" charset="-122"/>
                <a:cs typeface="+mn-ea"/>
                <a:sym typeface="+mn-lt"/>
              </a:rPr>
              <a:t>端口镜像</a:t>
            </a:r>
            <a:endParaRPr lang="en-US" altLang="zh-CN" sz="105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0" name="圆角矩形 49">
            <a:extLst>
              <a:ext uri="{FF2B5EF4-FFF2-40B4-BE49-F238E27FC236}">
                <a16:creationId xmlns:a16="http://schemas.microsoft.com/office/drawing/2014/main" id="{1A5789EF-C1D5-E442-892E-76E967AC7EC2}"/>
              </a:ext>
            </a:extLst>
          </p:cNvPr>
          <p:cNvSpPr/>
          <p:nvPr/>
        </p:nvSpPr>
        <p:spPr>
          <a:xfrm>
            <a:off x="4343960" y="3292954"/>
            <a:ext cx="995605" cy="209864"/>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66"/>
            <a:r>
              <a:rPr lang="en-US" altLang="zh-CN" sz="1050" dirty="0">
                <a:solidFill>
                  <a:prstClr val="black"/>
                </a:solidFill>
                <a:latin typeface="微软雅黑" panose="020B0503020204020204" pitchFamily="34" charset="-122"/>
                <a:ea typeface="微软雅黑" panose="020B0503020204020204" pitchFamily="34" charset="-122"/>
                <a:cs typeface="+mn-ea"/>
                <a:sym typeface="+mn-lt"/>
              </a:rPr>
              <a:t>Syslog</a:t>
            </a:r>
          </a:p>
        </p:txBody>
      </p:sp>
      <p:sp>
        <p:nvSpPr>
          <p:cNvPr id="51" name="圆角矩形 50">
            <a:extLst>
              <a:ext uri="{FF2B5EF4-FFF2-40B4-BE49-F238E27FC236}">
                <a16:creationId xmlns:a16="http://schemas.microsoft.com/office/drawing/2014/main" id="{1A5789EF-C1D5-E442-892E-76E967AC7EC2}"/>
              </a:ext>
            </a:extLst>
          </p:cNvPr>
          <p:cNvSpPr/>
          <p:nvPr/>
        </p:nvSpPr>
        <p:spPr>
          <a:xfrm>
            <a:off x="5661037" y="3070757"/>
            <a:ext cx="995605" cy="209864"/>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66"/>
            <a:r>
              <a:rPr lang="en-US" altLang="zh-CN" sz="1050" dirty="0">
                <a:solidFill>
                  <a:prstClr val="black"/>
                </a:solidFill>
                <a:latin typeface="微软雅黑" panose="020B0503020204020204" pitchFamily="34" charset="-122"/>
                <a:ea typeface="微软雅黑" panose="020B0503020204020204" pitchFamily="34" charset="-122"/>
                <a:cs typeface="+mn-ea"/>
                <a:sym typeface="+mn-lt"/>
              </a:rPr>
              <a:t>Syslog</a:t>
            </a:r>
          </a:p>
        </p:txBody>
      </p:sp>
      <p:grpSp>
        <p:nvGrpSpPr>
          <p:cNvPr id="43" name="组合 42">
            <a:extLst>
              <a:ext uri="{FF2B5EF4-FFF2-40B4-BE49-F238E27FC236}">
                <a16:creationId xmlns:a16="http://schemas.microsoft.com/office/drawing/2014/main" id="{96101E3A-2CCD-4A62-BDC4-762D3ED3556F}"/>
              </a:ext>
            </a:extLst>
          </p:cNvPr>
          <p:cNvGrpSpPr/>
          <p:nvPr/>
        </p:nvGrpSpPr>
        <p:grpSpPr>
          <a:xfrm>
            <a:off x="284092" y="657781"/>
            <a:ext cx="693917" cy="684782"/>
            <a:chOff x="5414547" y="2390368"/>
            <a:chExt cx="1444856" cy="990223"/>
          </a:xfrm>
          <a:solidFill>
            <a:srgbClr val="00AB7A"/>
          </a:solidFill>
        </p:grpSpPr>
        <p:sp>
          <p:nvSpPr>
            <p:cNvPr id="44"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45"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内容</a:t>
              </a:r>
            </a:p>
          </p:txBody>
        </p:sp>
      </p:grpSp>
      <p:sp>
        <p:nvSpPr>
          <p:cNvPr id="85" name="圆角矩形 84">
            <a:extLst>
              <a:ext uri="{FF2B5EF4-FFF2-40B4-BE49-F238E27FC236}">
                <a16:creationId xmlns:a16="http://schemas.microsoft.com/office/drawing/2014/main" id="{913D33A4-93B3-2F40-BF84-660DC0E67E83}"/>
              </a:ext>
            </a:extLst>
          </p:cNvPr>
          <p:cNvSpPr/>
          <p:nvPr/>
        </p:nvSpPr>
        <p:spPr>
          <a:xfrm>
            <a:off x="6566208" y="2088511"/>
            <a:ext cx="1911235" cy="523220"/>
          </a:xfrm>
          <a:prstGeom prst="roundRect">
            <a:avLst/>
          </a:prstGeom>
          <a:noFill/>
          <a:ln w="12700">
            <a:solidFill>
              <a:srgbClr val="96D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altLang="zh-CN" sz="1050" dirty="0">
                <a:solidFill>
                  <a:schemeClr val="tx1"/>
                </a:solidFill>
                <a:latin typeface="微软雅黑" panose="020B0503020204020204" pitchFamily="34" charset="-122"/>
                <a:ea typeface="微软雅黑" panose="020B0503020204020204" pitchFamily="34" charset="-122"/>
                <a:cs typeface="+mn-ea"/>
                <a:sym typeface="+mn-lt"/>
              </a:rPr>
              <a:t>   MDR</a:t>
            </a:r>
            <a:r>
              <a:rPr lang="zh-CN" altLang="en-US" sz="1050" dirty="0">
                <a:solidFill>
                  <a:schemeClr val="tx1"/>
                </a:solidFill>
                <a:latin typeface="微软雅黑" panose="020B0503020204020204" pitchFamily="34" charset="-122"/>
                <a:ea typeface="微软雅黑" panose="020B0503020204020204" pitchFamily="34" charset="-122"/>
                <a:cs typeface="+mn-ea"/>
                <a:sym typeface="+mn-lt"/>
              </a:rPr>
              <a:t>远程安全运营</a:t>
            </a:r>
            <a:endParaRPr lang="en-US" altLang="zh-CN" sz="105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88" name="圆角矩形 87">
            <a:extLst>
              <a:ext uri="{FF2B5EF4-FFF2-40B4-BE49-F238E27FC236}">
                <a16:creationId xmlns:a16="http://schemas.microsoft.com/office/drawing/2014/main" id="{DCF1A985-CCA6-554E-8F7F-B56310828081}"/>
              </a:ext>
            </a:extLst>
          </p:cNvPr>
          <p:cNvSpPr/>
          <p:nvPr/>
        </p:nvSpPr>
        <p:spPr>
          <a:xfrm>
            <a:off x="7809058" y="2402032"/>
            <a:ext cx="724425" cy="214095"/>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783"/>
            <a:r>
              <a:rPr lang="en-US" altLang="zh-CN" sz="700" dirty="0">
                <a:solidFill>
                  <a:schemeClr val="tx1"/>
                </a:solidFill>
                <a:latin typeface="微软雅黑" panose="020B0503020204020204" pitchFamily="34" charset="-122"/>
                <a:ea typeface="微软雅黑" panose="020B0503020204020204" pitchFamily="34" charset="-122"/>
                <a:cs typeface="+mn-ea"/>
                <a:sym typeface="+mn-lt"/>
              </a:rPr>
              <a:t>360</a:t>
            </a:r>
            <a:r>
              <a:rPr lang="zh-CN" altLang="en-US" sz="700" dirty="0">
                <a:solidFill>
                  <a:schemeClr val="tx1"/>
                </a:solidFill>
                <a:latin typeface="微软雅黑" panose="020B0503020204020204" pitchFamily="34" charset="-122"/>
                <a:ea typeface="微软雅黑" panose="020B0503020204020204" pitchFamily="34" charset="-122"/>
                <a:cs typeface="+mn-ea"/>
                <a:sym typeface="+mn-lt"/>
              </a:rPr>
              <a:t>安全专家</a:t>
            </a:r>
            <a:endParaRPr lang="en-US" altLang="zh-CN" sz="7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89" name="下箭头 88"/>
          <p:cNvSpPr/>
          <p:nvPr/>
        </p:nvSpPr>
        <p:spPr>
          <a:xfrm rot="5400000">
            <a:off x="5434928" y="2209531"/>
            <a:ext cx="357694" cy="271897"/>
          </a:xfrm>
          <a:prstGeom prst="downArrow">
            <a:avLst/>
          </a:pr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endParaRPr lang="zh-CN" altLang="en-US" sz="1350">
              <a:solidFill>
                <a:prstClr val="white"/>
              </a:solidFill>
              <a:latin typeface="微软雅黑" panose="020B0503020204020204" pitchFamily="34" charset="-122"/>
              <a:ea typeface="微软雅黑" panose="020B0503020204020204" pitchFamily="34" charset="-122"/>
              <a:cs typeface="+mn-ea"/>
            </a:endParaRPr>
          </a:p>
        </p:txBody>
      </p:sp>
      <p:sp>
        <p:nvSpPr>
          <p:cNvPr id="86" name="圆角矩形 85">
            <a:extLst>
              <a:ext uri="{FF2B5EF4-FFF2-40B4-BE49-F238E27FC236}">
                <a16:creationId xmlns:a16="http://schemas.microsoft.com/office/drawing/2014/main" id="{0EEC6BAE-0173-5E4B-9783-7386E6A9FF90}"/>
              </a:ext>
            </a:extLst>
          </p:cNvPr>
          <p:cNvSpPr/>
          <p:nvPr/>
        </p:nvSpPr>
        <p:spPr>
          <a:xfrm>
            <a:off x="5797388" y="2122268"/>
            <a:ext cx="809615" cy="404662"/>
          </a:xfrm>
          <a:prstGeom prst="roundRect">
            <a:avLst>
              <a:gd name="adj" fmla="val 8666"/>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783"/>
            <a:r>
              <a:rPr lang="zh-CN" altLang="en-US" sz="1050" dirty="0">
                <a:solidFill>
                  <a:prstClr val="black"/>
                </a:solidFill>
                <a:latin typeface="微软雅黑" panose="020B0503020204020204" pitchFamily="34" charset="-122"/>
                <a:ea typeface="微软雅黑" panose="020B0503020204020204" pitchFamily="34" charset="-122"/>
                <a:cs typeface="+mn-ea"/>
                <a:sym typeface="+mn-lt"/>
              </a:rPr>
              <a:t>安全事件分析处置</a:t>
            </a:r>
            <a:endParaRPr lang="en-US" altLang="zh-CN" sz="1050" dirty="0">
              <a:solidFill>
                <a:prstClr val="black"/>
              </a:solidFill>
              <a:latin typeface="微软雅黑" panose="020B0503020204020204" pitchFamily="34" charset="-122"/>
              <a:ea typeface="微软雅黑" panose="020B0503020204020204" pitchFamily="34" charset="-122"/>
              <a:cs typeface="+mn-ea"/>
              <a:sym typeface="+mn-lt"/>
            </a:endParaRPr>
          </a:p>
        </p:txBody>
      </p:sp>
      <p:pic>
        <p:nvPicPr>
          <p:cNvPr id="95" name="图片 94">
            <a:extLst>
              <a:ext uri="{FF2B5EF4-FFF2-40B4-BE49-F238E27FC236}">
                <a16:creationId xmlns:a16="http://schemas.microsoft.com/office/drawing/2014/main" id="{B6455ED4-19E1-304F-987E-CCEC5D553C81}"/>
              </a:ext>
            </a:extLst>
          </p:cNvPr>
          <p:cNvPicPr>
            <a:picLocks noChangeAspect="1"/>
          </p:cNvPicPr>
          <p:nvPr/>
        </p:nvPicPr>
        <p:blipFill>
          <a:blip r:embed="rId4"/>
          <a:stretch>
            <a:fillRect/>
          </a:stretch>
        </p:blipFill>
        <p:spPr>
          <a:xfrm>
            <a:off x="7492963" y="4281922"/>
            <a:ext cx="235223" cy="235223"/>
          </a:xfrm>
          <a:prstGeom prst="rect">
            <a:avLst/>
          </a:prstGeom>
        </p:spPr>
      </p:pic>
      <p:pic>
        <p:nvPicPr>
          <p:cNvPr id="97" name="图片 96"/>
          <p:cNvPicPr>
            <a:picLocks noChangeAspect="1"/>
          </p:cNvPicPr>
          <p:nvPr/>
        </p:nvPicPr>
        <p:blipFill rotWithShape="1">
          <a:blip r:embed="rId5">
            <a:extLst>
              <a:ext uri="{28A0092B-C50C-407E-A947-70E740481C1C}">
                <a14:useLocalDpi xmlns:a14="http://schemas.microsoft.com/office/drawing/2010/main" val="0"/>
              </a:ext>
            </a:extLst>
          </a:blip>
          <a:srcRect l="14907" t="12807" r="15771" b="15275"/>
          <a:stretch/>
        </p:blipFill>
        <p:spPr>
          <a:xfrm>
            <a:off x="3996539" y="3926582"/>
            <a:ext cx="264183" cy="274072"/>
          </a:xfrm>
          <a:prstGeom prst="rect">
            <a:avLst/>
          </a:prstGeom>
        </p:spPr>
      </p:pic>
      <p:grpSp>
        <p:nvGrpSpPr>
          <p:cNvPr id="104" name="组合 103"/>
          <p:cNvGrpSpPr/>
          <p:nvPr/>
        </p:nvGrpSpPr>
        <p:grpSpPr>
          <a:xfrm>
            <a:off x="2308339" y="3303458"/>
            <a:ext cx="1335354" cy="413994"/>
            <a:chOff x="2311400" y="3296666"/>
            <a:chExt cx="1257393" cy="383476"/>
          </a:xfrm>
        </p:grpSpPr>
        <p:sp>
          <p:nvSpPr>
            <p:cNvPr id="9" name="圆角矩形 8">
              <a:extLst>
                <a:ext uri="{FF2B5EF4-FFF2-40B4-BE49-F238E27FC236}">
                  <a16:creationId xmlns:a16="http://schemas.microsoft.com/office/drawing/2014/main" id="{BCEF96F3-0B2E-8649-B6EB-99B1075B35B3}"/>
                </a:ext>
              </a:extLst>
            </p:cNvPr>
            <p:cNvSpPr/>
            <p:nvPr/>
          </p:nvSpPr>
          <p:spPr>
            <a:xfrm>
              <a:off x="2311400" y="3296666"/>
              <a:ext cx="1257393" cy="383476"/>
            </a:xfrm>
            <a:prstGeom prst="roundRect">
              <a:avLst/>
            </a:pr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altLang="zh-CN" sz="1200" dirty="0">
                  <a:solidFill>
                    <a:schemeClr val="tx1"/>
                  </a:solidFill>
                  <a:latin typeface="微软雅黑" panose="020B0503020204020204" pitchFamily="34" charset="-122"/>
                  <a:ea typeface="微软雅黑" panose="020B0503020204020204" pitchFamily="34" charset="-122"/>
                  <a:cs typeface="+mn-ea"/>
                  <a:sym typeface="+mn-lt"/>
                </a:rPr>
                <a:t>     </a:t>
              </a:r>
              <a:r>
                <a:rPr lang="en-US" altLang="zh-CN" sz="1200" dirty="0" err="1">
                  <a:solidFill>
                    <a:schemeClr val="tx1"/>
                  </a:solidFill>
                  <a:latin typeface="微软雅黑" panose="020B0503020204020204" pitchFamily="34" charset="-122"/>
                  <a:ea typeface="微软雅黑" panose="020B0503020204020204" pitchFamily="34" charset="-122"/>
                  <a:cs typeface="+mn-ea"/>
                  <a:sym typeface="+mn-lt"/>
                </a:rPr>
                <a:t>Aisa</a:t>
              </a:r>
              <a:r>
                <a:rPr lang="zh-CN" altLang="en-US" sz="1200" dirty="0">
                  <a:solidFill>
                    <a:schemeClr val="tx1"/>
                  </a:solidFill>
                  <a:latin typeface="微软雅黑" panose="020B0503020204020204" pitchFamily="34" charset="-122"/>
                  <a:ea typeface="微软雅黑" panose="020B0503020204020204" pitchFamily="34" charset="-122"/>
                  <a:cs typeface="+mn-ea"/>
                  <a:sym typeface="+mn-lt"/>
                </a:rPr>
                <a:t>探针</a:t>
              </a:r>
              <a:endParaRPr lang="en-US" altLang="zh-CN" sz="1200" dirty="0">
                <a:solidFill>
                  <a:schemeClr val="tx1"/>
                </a:solidFill>
                <a:latin typeface="微软雅黑" panose="020B0503020204020204" pitchFamily="34" charset="-122"/>
                <a:ea typeface="微软雅黑" panose="020B0503020204020204" pitchFamily="34" charset="-122"/>
                <a:cs typeface="+mn-ea"/>
                <a:sym typeface="+mn-lt"/>
              </a:endParaRPr>
            </a:p>
          </p:txBody>
        </p:sp>
        <p:pic>
          <p:nvPicPr>
            <p:cNvPr id="101" name="图片 100"/>
            <p:cNvPicPr>
              <a:picLocks noChangeAspect="1"/>
            </p:cNvPicPr>
            <p:nvPr/>
          </p:nvPicPr>
          <p:blipFill rotWithShape="1">
            <a:blip r:embed="rId6"/>
            <a:srcRect l="29119" t="43937" r="63933" b="44448"/>
            <a:stretch/>
          </p:blipFill>
          <p:spPr>
            <a:xfrm>
              <a:off x="2451212" y="3379634"/>
              <a:ext cx="228318" cy="208828"/>
            </a:xfrm>
            <a:prstGeom prst="rect">
              <a:avLst/>
            </a:prstGeom>
          </p:spPr>
        </p:pic>
      </p:grpSp>
      <p:pic>
        <p:nvPicPr>
          <p:cNvPr id="106" name="图片 105"/>
          <p:cNvPicPr>
            <a:picLocks noChangeAspect="1"/>
          </p:cNvPicPr>
          <p:nvPr/>
        </p:nvPicPr>
        <p:blipFill rotWithShape="1">
          <a:blip r:embed="rId6"/>
          <a:srcRect l="5251" t="77276" r="85513" b="8012"/>
          <a:stretch/>
        </p:blipFill>
        <p:spPr>
          <a:xfrm>
            <a:off x="1286484" y="4255356"/>
            <a:ext cx="270317" cy="235597"/>
          </a:xfrm>
          <a:prstGeom prst="rect">
            <a:avLst/>
          </a:prstGeom>
        </p:spPr>
      </p:pic>
      <p:sp>
        <p:nvSpPr>
          <p:cNvPr id="107" name="iconfont-11117-5237992"/>
          <p:cNvSpPr>
            <a:spLocks noChangeAspect="1"/>
          </p:cNvSpPr>
          <p:nvPr/>
        </p:nvSpPr>
        <p:spPr>
          <a:xfrm>
            <a:off x="8046831" y="2157532"/>
            <a:ext cx="248877" cy="268686"/>
          </a:xfrm>
          <a:custGeom>
            <a:avLst/>
            <a:gdLst>
              <a:gd name="T0" fmla="*/ 4413 w 8585"/>
              <a:gd name="T1" fmla="*/ 6113 h 9268"/>
              <a:gd name="T2" fmla="*/ 4127 w 8585"/>
              <a:gd name="T3" fmla="*/ 5737 h 9268"/>
              <a:gd name="T4" fmla="*/ 4502 w 8585"/>
              <a:gd name="T5" fmla="*/ 5428 h 9268"/>
              <a:gd name="T6" fmla="*/ 6378 w 8585"/>
              <a:gd name="T7" fmla="*/ 5318 h 9268"/>
              <a:gd name="T8" fmla="*/ 7106 w 8585"/>
              <a:gd name="T9" fmla="*/ 4788 h 9268"/>
              <a:gd name="T10" fmla="*/ 7547 w 8585"/>
              <a:gd name="T11" fmla="*/ 4987 h 9268"/>
              <a:gd name="T12" fmla="*/ 5164 w 8585"/>
              <a:gd name="T13" fmla="*/ 6157 h 9268"/>
              <a:gd name="T14" fmla="*/ 8033 w 8585"/>
              <a:gd name="T15" fmla="*/ 5715 h 9268"/>
              <a:gd name="T16" fmla="*/ 7834 w 8585"/>
              <a:gd name="T17" fmla="*/ 4215 h 9268"/>
              <a:gd name="T18" fmla="*/ 7238 w 8585"/>
              <a:gd name="T19" fmla="*/ 3795 h 9268"/>
              <a:gd name="T20" fmla="*/ 4149 w 8585"/>
              <a:gd name="T21" fmla="*/ 706 h 9268"/>
              <a:gd name="T22" fmla="*/ 1059 w 8585"/>
              <a:gd name="T23" fmla="*/ 3795 h 9268"/>
              <a:gd name="T24" fmla="*/ 905 w 8585"/>
              <a:gd name="T25" fmla="*/ 4060 h 9268"/>
              <a:gd name="T26" fmla="*/ 706 w 8585"/>
              <a:gd name="T27" fmla="*/ 5473 h 9268"/>
              <a:gd name="T28" fmla="*/ 353 w 8585"/>
              <a:gd name="T29" fmla="*/ 5826 h 9268"/>
              <a:gd name="T30" fmla="*/ 0 w 8585"/>
              <a:gd name="T31" fmla="*/ 5473 h 9268"/>
              <a:gd name="T32" fmla="*/ 22 w 8585"/>
              <a:gd name="T33" fmla="*/ 3928 h 9268"/>
              <a:gd name="T34" fmla="*/ 132 w 8585"/>
              <a:gd name="T35" fmla="*/ 3773 h 9268"/>
              <a:gd name="T36" fmla="*/ 1500 w 8585"/>
              <a:gd name="T37" fmla="*/ 1081 h 9268"/>
              <a:gd name="T38" fmla="*/ 5958 w 8585"/>
              <a:gd name="T39" fmla="*/ 485 h 9268"/>
              <a:gd name="T40" fmla="*/ 7900 w 8585"/>
              <a:gd name="T41" fmla="*/ 3553 h 9268"/>
              <a:gd name="T42" fmla="*/ 8496 w 8585"/>
              <a:gd name="T43" fmla="*/ 3972 h 9268"/>
              <a:gd name="T44" fmla="*/ 8474 w 8585"/>
              <a:gd name="T45" fmla="*/ 5737 h 9268"/>
              <a:gd name="T46" fmla="*/ 5495 w 8585"/>
              <a:gd name="T47" fmla="*/ 7371 h 9268"/>
              <a:gd name="T48" fmla="*/ 6179 w 8585"/>
              <a:gd name="T49" fmla="*/ 6466 h 9268"/>
              <a:gd name="T50" fmla="*/ 4413 w 8585"/>
              <a:gd name="T51" fmla="*/ 6488 h 9268"/>
              <a:gd name="T52" fmla="*/ 3796 w 8585"/>
              <a:gd name="T53" fmla="*/ 5693 h 9268"/>
              <a:gd name="T54" fmla="*/ 4568 w 8585"/>
              <a:gd name="T55" fmla="*/ 5075 h 9268"/>
              <a:gd name="T56" fmla="*/ 6532 w 8585"/>
              <a:gd name="T57" fmla="*/ 4921 h 9268"/>
              <a:gd name="T58" fmla="*/ 6378 w 8585"/>
              <a:gd name="T59" fmla="*/ 3045 h 9268"/>
              <a:gd name="T60" fmla="*/ 5186 w 8585"/>
              <a:gd name="T61" fmla="*/ 1809 h 9268"/>
              <a:gd name="T62" fmla="*/ 3994 w 8585"/>
              <a:gd name="T63" fmla="*/ 1633 h 9268"/>
              <a:gd name="T64" fmla="*/ 2560 w 8585"/>
              <a:gd name="T65" fmla="*/ 2052 h 9268"/>
              <a:gd name="T66" fmla="*/ 1787 w 8585"/>
              <a:gd name="T67" fmla="*/ 3200 h 9268"/>
              <a:gd name="T68" fmla="*/ 1699 w 8585"/>
              <a:gd name="T69" fmla="*/ 4634 h 9268"/>
              <a:gd name="T70" fmla="*/ 1920 w 8585"/>
              <a:gd name="T71" fmla="*/ 6024 h 9268"/>
              <a:gd name="T72" fmla="*/ 2736 w 8585"/>
              <a:gd name="T73" fmla="*/ 7238 h 9268"/>
              <a:gd name="T74" fmla="*/ 971 w 8585"/>
              <a:gd name="T75" fmla="*/ 7922 h 9268"/>
              <a:gd name="T76" fmla="*/ 529 w 8585"/>
              <a:gd name="T77" fmla="*/ 9246 h 9268"/>
              <a:gd name="T78" fmla="*/ 7437 w 8585"/>
              <a:gd name="T79" fmla="*/ 9268 h 9268"/>
              <a:gd name="T80" fmla="*/ 7812 w 8585"/>
              <a:gd name="T81" fmla="*/ 9092 h 9268"/>
              <a:gd name="T82" fmla="*/ 7238 w 8585"/>
              <a:gd name="T83" fmla="*/ 7944 h 9268"/>
              <a:gd name="T84" fmla="*/ 5495 w 8585"/>
              <a:gd name="T85" fmla="*/ 7371 h 9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5" h="9268">
                <a:moveTo>
                  <a:pt x="5164" y="6157"/>
                </a:moveTo>
                <a:cubicBezTo>
                  <a:pt x="4899" y="6157"/>
                  <a:pt x="4656" y="6135"/>
                  <a:pt x="4413" y="6113"/>
                </a:cubicBezTo>
                <a:cubicBezTo>
                  <a:pt x="4325" y="6113"/>
                  <a:pt x="4237" y="6068"/>
                  <a:pt x="4193" y="5980"/>
                </a:cubicBezTo>
                <a:cubicBezTo>
                  <a:pt x="4127" y="5914"/>
                  <a:pt x="4105" y="5826"/>
                  <a:pt x="4127" y="5737"/>
                </a:cubicBezTo>
                <a:cubicBezTo>
                  <a:pt x="4127" y="5649"/>
                  <a:pt x="4171" y="5561"/>
                  <a:pt x="4259" y="5495"/>
                </a:cubicBezTo>
                <a:cubicBezTo>
                  <a:pt x="4325" y="5428"/>
                  <a:pt x="4413" y="5406"/>
                  <a:pt x="4502" y="5428"/>
                </a:cubicBezTo>
                <a:cubicBezTo>
                  <a:pt x="4811" y="5451"/>
                  <a:pt x="5142" y="5451"/>
                  <a:pt x="5473" y="5451"/>
                </a:cubicBezTo>
                <a:cubicBezTo>
                  <a:pt x="5804" y="5451"/>
                  <a:pt x="6091" y="5406"/>
                  <a:pt x="6378" y="5318"/>
                </a:cubicBezTo>
                <a:cubicBezTo>
                  <a:pt x="6665" y="5230"/>
                  <a:pt x="6841" y="5120"/>
                  <a:pt x="6907" y="4965"/>
                </a:cubicBezTo>
                <a:cubicBezTo>
                  <a:pt x="6951" y="4877"/>
                  <a:pt x="7018" y="4811"/>
                  <a:pt x="7106" y="4788"/>
                </a:cubicBezTo>
                <a:cubicBezTo>
                  <a:pt x="7194" y="4766"/>
                  <a:pt x="7282" y="4766"/>
                  <a:pt x="7371" y="4788"/>
                </a:cubicBezTo>
                <a:cubicBezTo>
                  <a:pt x="7459" y="4833"/>
                  <a:pt x="7525" y="4899"/>
                  <a:pt x="7547" y="4987"/>
                </a:cubicBezTo>
                <a:cubicBezTo>
                  <a:pt x="7569" y="5075"/>
                  <a:pt x="7569" y="5164"/>
                  <a:pt x="7525" y="5252"/>
                </a:cubicBezTo>
                <a:cubicBezTo>
                  <a:pt x="7238" y="5870"/>
                  <a:pt x="6466" y="6157"/>
                  <a:pt x="5164" y="6157"/>
                </a:cubicBezTo>
                <a:close/>
                <a:moveTo>
                  <a:pt x="8276" y="5826"/>
                </a:moveTo>
                <a:cubicBezTo>
                  <a:pt x="8187" y="5826"/>
                  <a:pt x="8099" y="5782"/>
                  <a:pt x="8033" y="5715"/>
                </a:cubicBezTo>
                <a:cubicBezTo>
                  <a:pt x="7967" y="5649"/>
                  <a:pt x="7922" y="5561"/>
                  <a:pt x="7922" y="5473"/>
                </a:cubicBezTo>
                <a:lnTo>
                  <a:pt x="7834" y="4215"/>
                </a:lnTo>
                <a:lnTo>
                  <a:pt x="7371" y="4038"/>
                </a:lnTo>
                <a:cubicBezTo>
                  <a:pt x="7282" y="3994"/>
                  <a:pt x="7238" y="3950"/>
                  <a:pt x="7238" y="3795"/>
                </a:cubicBezTo>
                <a:cubicBezTo>
                  <a:pt x="7238" y="2935"/>
                  <a:pt x="6929" y="2206"/>
                  <a:pt x="6333" y="1611"/>
                </a:cubicBezTo>
                <a:cubicBezTo>
                  <a:pt x="5716" y="993"/>
                  <a:pt x="4987" y="706"/>
                  <a:pt x="4149" y="706"/>
                </a:cubicBezTo>
                <a:cubicBezTo>
                  <a:pt x="3288" y="706"/>
                  <a:pt x="2560" y="1015"/>
                  <a:pt x="1964" y="1611"/>
                </a:cubicBezTo>
                <a:cubicBezTo>
                  <a:pt x="1346" y="2228"/>
                  <a:pt x="1059" y="2957"/>
                  <a:pt x="1059" y="3795"/>
                </a:cubicBezTo>
                <a:cubicBezTo>
                  <a:pt x="1059" y="3862"/>
                  <a:pt x="1037" y="3906"/>
                  <a:pt x="1015" y="3950"/>
                </a:cubicBezTo>
                <a:cubicBezTo>
                  <a:pt x="993" y="3994"/>
                  <a:pt x="949" y="4038"/>
                  <a:pt x="905" y="4060"/>
                </a:cubicBezTo>
                <a:lnTo>
                  <a:pt x="706" y="4215"/>
                </a:lnTo>
                <a:lnTo>
                  <a:pt x="706" y="5473"/>
                </a:lnTo>
                <a:cubicBezTo>
                  <a:pt x="706" y="5561"/>
                  <a:pt x="662" y="5649"/>
                  <a:pt x="596" y="5715"/>
                </a:cubicBezTo>
                <a:cubicBezTo>
                  <a:pt x="529" y="5782"/>
                  <a:pt x="441" y="5826"/>
                  <a:pt x="353" y="5826"/>
                </a:cubicBezTo>
                <a:cubicBezTo>
                  <a:pt x="265" y="5826"/>
                  <a:pt x="176" y="5782"/>
                  <a:pt x="110" y="5715"/>
                </a:cubicBezTo>
                <a:cubicBezTo>
                  <a:pt x="44" y="5649"/>
                  <a:pt x="0" y="5561"/>
                  <a:pt x="0" y="5473"/>
                </a:cubicBezTo>
                <a:lnTo>
                  <a:pt x="0" y="4038"/>
                </a:lnTo>
                <a:cubicBezTo>
                  <a:pt x="0" y="3994"/>
                  <a:pt x="0" y="3972"/>
                  <a:pt x="22" y="3928"/>
                </a:cubicBezTo>
                <a:cubicBezTo>
                  <a:pt x="22" y="3884"/>
                  <a:pt x="44" y="3862"/>
                  <a:pt x="66" y="3840"/>
                </a:cubicBezTo>
                <a:lnTo>
                  <a:pt x="132" y="3773"/>
                </a:lnTo>
                <a:lnTo>
                  <a:pt x="331" y="3641"/>
                </a:lnTo>
                <a:cubicBezTo>
                  <a:pt x="375" y="2626"/>
                  <a:pt x="772" y="1787"/>
                  <a:pt x="1500" y="1081"/>
                </a:cubicBezTo>
                <a:cubicBezTo>
                  <a:pt x="2229" y="353"/>
                  <a:pt x="3111" y="0"/>
                  <a:pt x="4127" y="0"/>
                </a:cubicBezTo>
                <a:cubicBezTo>
                  <a:pt x="4789" y="0"/>
                  <a:pt x="5407" y="154"/>
                  <a:pt x="5958" y="485"/>
                </a:cubicBezTo>
                <a:cubicBezTo>
                  <a:pt x="6532" y="794"/>
                  <a:pt x="6973" y="1235"/>
                  <a:pt x="7327" y="1765"/>
                </a:cubicBezTo>
                <a:cubicBezTo>
                  <a:pt x="7680" y="2317"/>
                  <a:pt x="7856" y="2913"/>
                  <a:pt x="7900" y="3553"/>
                </a:cubicBezTo>
                <a:lnTo>
                  <a:pt x="8276" y="3641"/>
                </a:lnTo>
                <a:cubicBezTo>
                  <a:pt x="8430" y="3707"/>
                  <a:pt x="8496" y="3817"/>
                  <a:pt x="8496" y="3972"/>
                </a:cubicBezTo>
                <a:lnTo>
                  <a:pt x="8585" y="5495"/>
                </a:lnTo>
                <a:cubicBezTo>
                  <a:pt x="8585" y="5583"/>
                  <a:pt x="8540" y="5671"/>
                  <a:pt x="8474" y="5737"/>
                </a:cubicBezTo>
                <a:cubicBezTo>
                  <a:pt x="8452" y="5782"/>
                  <a:pt x="8364" y="5826"/>
                  <a:pt x="8276" y="5826"/>
                </a:cubicBezTo>
                <a:close/>
                <a:moveTo>
                  <a:pt x="5495" y="7371"/>
                </a:moveTo>
                <a:lnTo>
                  <a:pt x="5495" y="7260"/>
                </a:lnTo>
                <a:cubicBezTo>
                  <a:pt x="5848" y="6995"/>
                  <a:pt x="6069" y="6731"/>
                  <a:pt x="6179" y="6466"/>
                </a:cubicBezTo>
                <a:cubicBezTo>
                  <a:pt x="6047" y="6488"/>
                  <a:pt x="5716" y="6488"/>
                  <a:pt x="5230" y="6488"/>
                </a:cubicBezTo>
                <a:lnTo>
                  <a:pt x="4413" y="6488"/>
                </a:lnTo>
                <a:cubicBezTo>
                  <a:pt x="4237" y="6466"/>
                  <a:pt x="4082" y="6377"/>
                  <a:pt x="3950" y="6223"/>
                </a:cubicBezTo>
                <a:cubicBezTo>
                  <a:pt x="3818" y="6068"/>
                  <a:pt x="3773" y="5892"/>
                  <a:pt x="3796" y="5693"/>
                </a:cubicBezTo>
                <a:cubicBezTo>
                  <a:pt x="3818" y="5517"/>
                  <a:pt x="3906" y="5362"/>
                  <a:pt x="4060" y="5230"/>
                </a:cubicBezTo>
                <a:cubicBezTo>
                  <a:pt x="4215" y="5120"/>
                  <a:pt x="4391" y="5053"/>
                  <a:pt x="4568" y="5075"/>
                </a:cubicBezTo>
                <a:cubicBezTo>
                  <a:pt x="4965" y="5120"/>
                  <a:pt x="5340" y="5120"/>
                  <a:pt x="5716" y="5075"/>
                </a:cubicBezTo>
                <a:cubicBezTo>
                  <a:pt x="6091" y="5053"/>
                  <a:pt x="6356" y="4987"/>
                  <a:pt x="6532" y="4921"/>
                </a:cubicBezTo>
                <a:lnTo>
                  <a:pt x="6532" y="4016"/>
                </a:lnTo>
                <a:cubicBezTo>
                  <a:pt x="6532" y="3663"/>
                  <a:pt x="6488" y="3332"/>
                  <a:pt x="6378" y="3045"/>
                </a:cubicBezTo>
                <a:cubicBezTo>
                  <a:pt x="6267" y="2758"/>
                  <a:pt x="6113" y="2493"/>
                  <a:pt x="5914" y="2295"/>
                </a:cubicBezTo>
                <a:cubicBezTo>
                  <a:pt x="5716" y="2096"/>
                  <a:pt x="5473" y="1942"/>
                  <a:pt x="5186" y="1809"/>
                </a:cubicBezTo>
                <a:cubicBezTo>
                  <a:pt x="4899" y="1699"/>
                  <a:pt x="4568" y="1633"/>
                  <a:pt x="4215" y="1633"/>
                </a:cubicBezTo>
                <a:lnTo>
                  <a:pt x="3994" y="1633"/>
                </a:lnTo>
                <a:cubicBezTo>
                  <a:pt x="3707" y="1633"/>
                  <a:pt x="3442" y="1677"/>
                  <a:pt x="3200" y="1743"/>
                </a:cubicBezTo>
                <a:cubicBezTo>
                  <a:pt x="2957" y="1809"/>
                  <a:pt x="2736" y="1920"/>
                  <a:pt x="2560" y="2052"/>
                </a:cubicBezTo>
                <a:cubicBezTo>
                  <a:pt x="2383" y="2184"/>
                  <a:pt x="2207" y="2361"/>
                  <a:pt x="2074" y="2537"/>
                </a:cubicBezTo>
                <a:cubicBezTo>
                  <a:pt x="1942" y="2736"/>
                  <a:pt x="1853" y="2957"/>
                  <a:pt x="1787" y="3200"/>
                </a:cubicBezTo>
                <a:cubicBezTo>
                  <a:pt x="1721" y="3442"/>
                  <a:pt x="1699" y="3729"/>
                  <a:pt x="1699" y="4016"/>
                </a:cubicBezTo>
                <a:lnTo>
                  <a:pt x="1699" y="4634"/>
                </a:lnTo>
                <a:cubicBezTo>
                  <a:pt x="1699" y="4788"/>
                  <a:pt x="1721" y="5009"/>
                  <a:pt x="1765" y="5296"/>
                </a:cubicBezTo>
                <a:cubicBezTo>
                  <a:pt x="1809" y="5583"/>
                  <a:pt x="1853" y="5826"/>
                  <a:pt x="1920" y="6024"/>
                </a:cubicBezTo>
                <a:cubicBezTo>
                  <a:pt x="1986" y="6223"/>
                  <a:pt x="2096" y="6444"/>
                  <a:pt x="2229" y="6664"/>
                </a:cubicBezTo>
                <a:cubicBezTo>
                  <a:pt x="2361" y="6885"/>
                  <a:pt x="2538" y="7084"/>
                  <a:pt x="2736" y="7238"/>
                </a:cubicBezTo>
                <a:lnTo>
                  <a:pt x="2736" y="7348"/>
                </a:lnTo>
                <a:cubicBezTo>
                  <a:pt x="2008" y="7459"/>
                  <a:pt x="1434" y="7657"/>
                  <a:pt x="971" y="7922"/>
                </a:cubicBezTo>
                <a:cubicBezTo>
                  <a:pt x="529" y="8209"/>
                  <a:pt x="309" y="8540"/>
                  <a:pt x="309" y="8915"/>
                </a:cubicBezTo>
                <a:cubicBezTo>
                  <a:pt x="309" y="9070"/>
                  <a:pt x="375" y="9180"/>
                  <a:pt x="529" y="9246"/>
                </a:cubicBezTo>
                <a:cubicBezTo>
                  <a:pt x="573" y="9268"/>
                  <a:pt x="618" y="9268"/>
                  <a:pt x="662" y="9268"/>
                </a:cubicBezTo>
                <a:lnTo>
                  <a:pt x="7437" y="9268"/>
                </a:lnTo>
                <a:cubicBezTo>
                  <a:pt x="7503" y="9268"/>
                  <a:pt x="7547" y="9246"/>
                  <a:pt x="7636" y="9224"/>
                </a:cubicBezTo>
                <a:cubicBezTo>
                  <a:pt x="7702" y="9180"/>
                  <a:pt x="7768" y="9136"/>
                  <a:pt x="7812" y="9092"/>
                </a:cubicBezTo>
                <a:cubicBezTo>
                  <a:pt x="7856" y="9026"/>
                  <a:pt x="7878" y="8982"/>
                  <a:pt x="7878" y="8915"/>
                </a:cubicBezTo>
                <a:cubicBezTo>
                  <a:pt x="7878" y="8540"/>
                  <a:pt x="7658" y="8231"/>
                  <a:pt x="7238" y="7944"/>
                </a:cubicBezTo>
                <a:cubicBezTo>
                  <a:pt x="6775" y="7680"/>
                  <a:pt x="6201" y="7481"/>
                  <a:pt x="5495" y="7371"/>
                </a:cubicBezTo>
                <a:close/>
                <a:moveTo>
                  <a:pt x="5495" y="7371"/>
                </a:move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灯片编号占位符 107"/>
          <p:cNvSpPr>
            <a:spLocks noGrp="1"/>
          </p:cNvSpPr>
          <p:nvPr>
            <p:ph type="sldNum" sz="quarter" idx="12"/>
          </p:nvPr>
        </p:nvSpPr>
        <p:spPr/>
        <p:txBody>
          <a:bodyPr/>
          <a:lstStyle/>
          <a:p>
            <a:fld id="{CE3A6F2A-4BD1-4B71-A85C-4AC4B8E4C9A9}" type="slidenum">
              <a:rPr lang="zh-CN" altLang="en-US" smtClean="0"/>
              <a:t>36</a:t>
            </a:fld>
            <a:endParaRPr lang="zh-CN" altLang="en-US" dirty="0"/>
          </a:p>
        </p:txBody>
      </p:sp>
    </p:spTree>
    <p:extLst>
      <p:ext uri="{BB962C8B-B14F-4D97-AF65-F5344CB8AC3E}">
        <p14:creationId xmlns:p14="http://schemas.microsoft.com/office/powerpoint/2010/main" val="2823869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案例</a:t>
            </a:r>
            <a:r>
              <a:rPr lang="en-US" altLang="zh-CN" dirty="0"/>
              <a:t>1-</a:t>
            </a:r>
            <a:r>
              <a:rPr lang="zh-CN" altLang="en-US" dirty="0"/>
              <a:t>某机场建设指挥部项目：客户价值</a:t>
            </a:r>
          </a:p>
        </p:txBody>
      </p:sp>
      <p:grpSp>
        <p:nvGrpSpPr>
          <p:cNvPr id="5" name="组合 4"/>
          <p:cNvGrpSpPr/>
          <p:nvPr/>
        </p:nvGrpSpPr>
        <p:grpSpPr>
          <a:xfrm>
            <a:off x="2219740" y="1866198"/>
            <a:ext cx="1943011" cy="2866140"/>
            <a:chOff x="267150" y="1866198"/>
            <a:chExt cx="1943011" cy="2866140"/>
          </a:xfrm>
        </p:grpSpPr>
        <p:sp>
          <p:nvSpPr>
            <p:cNvPr id="33" name="矩形: 圆角 3">
              <a:extLst>
                <a:ext uri="{FF2B5EF4-FFF2-40B4-BE49-F238E27FC236}">
                  <a16:creationId xmlns:a16="http://schemas.microsoft.com/office/drawing/2014/main" id="{4CDF4034-906E-48A9-83A9-948C92521740}"/>
                </a:ext>
              </a:extLst>
            </p:cNvPr>
            <p:cNvSpPr/>
            <p:nvPr/>
          </p:nvSpPr>
          <p:spPr>
            <a:xfrm>
              <a:off x="267151" y="2317291"/>
              <a:ext cx="1942039" cy="2415047"/>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检测到了大量挖矿行为，产生了</a:t>
              </a:r>
              <a:r>
                <a:rPr lang="en-US" altLang="zh-CN" sz="1200" b="1" kern="0" dirty="0">
                  <a:latin typeface="微软雅黑" panose="020B0503020204020204" pitchFamily="34" charset="-122"/>
                  <a:ea typeface="微软雅黑" panose="020B0503020204020204" pitchFamily="34" charset="-122"/>
                </a:rPr>
                <a:t>2W</a:t>
              </a:r>
              <a:r>
                <a:rPr lang="zh-CN" altLang="en-US" sz="1200" kern="0" dirty="0">
                  <a:latin typeface="微软雅黑" panose="020B0503020204020204" pitchFamily="34" charset="-122"/>
                  <a:ea typeface="微软雅黑" panose="020B0503020204020204" pitchFamily="34" charset="-122"/>
                </a:rPr>
                <a:t>余条告警，明确主要针对</a:t>
              </a:r>
              <a:r>
                <a:rPr lang="en-US" altLang="zh-CN" sz="1200" b="1" kern="0" dirty="0">
                  <a:latin typeface="微软雅黑" panose="020B0503020204020204" pitchFamily="34" charset="-122"/>
                  <a:ea typeface="微软雅黑" panose="020B0503020204020204" pitchFamily="34" charset="-122"/>
                </a:rPr>
                <a:t>CPU</a:t>
              </a:r>
              <a:r>
                <a:rPr lang="zh-CN" altLang="en-US" sz="1200" b="1" kern="0" dirty="0">
                  <a:latin typeface="微软雅黑" panose="020B0503020204020204" pitchFamily="34" charset="-122"/>
                  <a:ea typeface="微软雅黑" panose="020B0503020204020204" pitchFamily="34" charset="-122"/>
                </a:rPr>
                <a:t>挖矿</a:t>
              </a:r>
              <a:endParaRPr lang="en-US" altLang="zh-CN" sz="1200" b="1" kern="0" dirty="0">
                <a:latin typeface="微软雅黑" panose="020B0503020204020204" pitchFamily="34" charset="-122"/>
                <a:ea typeface="微软雅黑" panose="020B0503020204020204" pitchFamily="34" charset="-122"/>
              </a:endParaRPr>
            </a:p>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尝试请求的矿池地址有</a:t>
              </a:r>
              <a:r>
                <a:rPr lang="en-US" altLang="zh-CN" sz="1200" b="1" kern="0" dirty="0">
                  <a:latin typeface="微软雅黑" panose="020B0503020204020204" pitchFamily="34" charset="-122"/>
                  <a:ea typeface="微软雅黑" panose="020B0503020204020204" pitchFamily="34" charset="-122"/>
                </a:rPr>
                <a:t>1075</a:t>
              </a:r>
              <a:r>
                <a:rPr lang="zh-CN" altLang="en-US" sz="1200" kern="0" dirty="0">
                  <a:latin typeface="微软雅黑" panose="020B0503020204020204" pitchFamily="34" charset="-122"/>
                  <a:ea typeface="微软雅黑" panose="020B0503020204020204" pitchFamily="34" charset="-122"/>
                </a:rPr>
                <a:t>个</a:t>
              </a:r>
              <a:endParaRPr lang="en-US" altLang="zh-CN" sz="1200" kern="0" dirty="0">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50C5FA5F-A9E5-48E0-AD5E-4EB9474D59ED}"/>
                </a:ext>
              </a:extLst>
            </p:cNvPr>
            <p:cNvSpPr/>
            <p:nvPr/>
          </p:nvSpPr>
          <p:spPr>
            <a:xfrm>
              <a:off x="267150" y="1866198"/>
              <a:ext cx="1943011" cy="422520"/>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prstClr val="white"/>
                  </a:solidFill>
                  <a:latin typeface="微软雅黑" panose="020B0503020204020204" pitchFamily="34" charset="-122"/>
                  <a:ea typeface="微软雅黑" panose="020B0503020204020204" pitchFamily="34" charset="-122"/>
                </a:rPr>
                <a:t>检测到矿池连接流量</a:t>
              </a:r>
            </a:p>
          </p:txBody>
        </p:sp>
        <p:pic>
          <p:nvPicPr>
            <p:cNvPr id="36" name="图片 35"/>
            <p:cNvPicPr>
              <a:picLocks noChangeAspect="1"/>
            </p:cNvPicPr>
            <p:nvPr/>
          </p:nvPicPr>
          <p:blipFill>
            <a:blip r:embed="rId3"/>
            <a:stretch>
              <a:fillRect/>
            </a:stretch>
          </p:blipFill>
          <p:spPr>
            <a:xfrm>
              <a:off x="434234" y="3787923"/>
              <a:ext cx="1608843" cy="754641"/>
            </a:xfrm>
            <a:prstGeom prst="rect">
              <a:avLst/>
            </a:prstGeom>
          </p:spPr>
        </p:pic>
      </p:grpSp>
      <p:grpSp>
        <p:nvGrpSpPr>
          <p:cNvPr id="7" name="组合 6"/>
          <p:cNvGrpSpPr/>
          <p:nvPr/>
        </p:nvGrpSpPr>
        <p:grpSpPr>
          <a:xfrm>
            <a:off x="4267523" y="1866198"/>
            <a:ext cx="2712471" cy="2866140"/>
            <a:chOff x="2314933" y="1866198"/>
            <a:chExt cx="2712471" cy="2866140"/>
          </a:xfrm>
        </p:grpSpPr>
        <p:sp>
          <p:nvSpPr>
            <p:cNvPr id="37" name="矩形: 圆角 3">
              <a:extLst>
                <a:ext uri="{FF2B5EF4-FFF2-40B4-BE49-F238E27FC236}">
                  <a16:creationId xmlns:a16="http://schemas.microsoft.com/office/drawing/2014/main" id="{4CDF4034-906E-48A9-83A9-948C92521740}"/>
                </a:ext>
              </a:extLst>
            </p:cNvPr>
            <p:cNvSpPr/>
            <p:nvPr/>
          </p:nvSpPr>
          <p:spPr>
            <a:xfrm>
              <a:off x="2321131" y="2317291"/>
              <a:ext cx="2706273" cy="2415047"/>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3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检测到有大量内网主机访问恶意域名，共产生告警</a:t>
              </a:r>
              <a:r>
                <a:rPr lang="en-US" altLang="zh-CN" sz="1200" b="1" kern="0" dirty="0">
                  <a:latin typeface="微软雅黑" panose="020B0503020204020204" pitchFamily="34" charset="-122"/>
                  <a:ea typeface="微软雅黑" panose="020B0503020204020204" pitchFamily="34" charset="-122"/>
                </a:rPr>
                <a:t>4177</a:t>
              </a:r>
              <a:r>
                <a:rPr lang="zh-CN" altLang="en-US" sz="1200" kern="0" dirty="0">
                  <a:latin typeface="微软雅黑" panose="020B0503020204020204" pitchFamily="34" charset="-122"/>
                  <a:ea typeface="微软雅黑" panose="020B0503020204020204" pitchFamily="34" charset="-122"/>
                </a:rPr>
                <a:t>条，共计</a:t>
              </a:r>
              <a:r>
                <a:rPr lang="en-US" altLang="zh-CN" sz="1200" b="1" kern="0" dirty="0">
                  <a:latin typeface="微软雅黑" panose="020B0503020204020204" pitchFamily="34" charset="-122"/>
                  <a:ea typeface="微软雅黑" panose="020B0503020204020204" pitchFamily="34" charset="-122"/>
                </a:rPr>
                <a:t>15</a:t>
              </a:r>
              <a:r>
                <a:rPr lang="zh-CN" altLang="en-US" sz="1200" kern="0" dirty="0">
                  <a:latin typeface="微软雅黑" panose="020B0503020204020204" pitchFamily="34" charset="-122"/>
                  <a:ea typeface="微软雅黑" panose="020B0503020204020204" pitchFamily="34" charset="-122"/>
                </a:rPr>
                <a:t>个内网主机疑似存在木马病毒</a:t>
              </a:r>
            </a:p>
            <a:p>
              <a:pPr marL="214313" indent="-214313">
                <a:lnSpc>
                  <a:spcPct val="13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检测到多个主机的请求</a:t>
              </a:r>
              <a:r>
                <a:rPr lang="zh-CN" altLang="en-US" sz="1200" b="1" kern="0" dirty="0">
                  <a:latin typeface="微软雅黑" panose="020B0503020204020204" pitchFamily="34" charset="-122"/>
                  <a:ea typeface="微软雅黑" panose="020B0503020204020204" pitchFamily="34" charset="-122"/>
                </a:rPr>
                <a:t>匹配到带有挖矿标签的域名</a:t>
              </a:r>
              <a:endParaRPr lang="en-US" altLang="zh-CN" sz="1200" b="1" kern="0" dirty="0">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50C5FA5F-A9E5-48E0-AD5E-4EB9474D59ED}"/>
                </a:ext>
              </a:extLst>
            </p:cNvPr>
            <p:cNvSpPr/>
            <p:nvPr/>
          </p:nvSpPr>
          <p:spPr>
            <a:xfrm>
              <a:off x="2314933" y="1866198"/>
              <a:ext cx="2712471" cy="422520"/>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prstClr val="white"/>
                  </a:solidFill>
                  <a:latin typeface="微软雅黑" panose="020B0503020204020204" pitchFamily="34" charset="-122"/>
                  <a:ea typeface="微软雅黑" panose="020B0503020204020204" pitchFamily="34" charset="-122"/>
                </a:rPr>
                <a:t>威胁情报命中</a:t>
              </a:r>
            </a:p>
          </p:txBody>
        </p:sp>
        <p:pic>
          <p:nvPicPr>
            <p:cNvPr id="39" name="图片 38"/>
            <p:cNvPicPr>
              <a:picLocks noChangeAspect="1"/>
            </p:cNvPicPr>
            <p:nvPr/>
          </p:nvPicPr>
          <p:blipFill>
            <a:blip r:embed="rId4"/>
            <a:stretch>
              <a:fillRect/>
            </a:stretch>
          </p:blipFill>
          <p:spPr>
            <a:xfrm>
              <a:off x="2807744" y="3770009"/>
              <a:ext cx="1728838" cy="794899"/>
            </a:xfrm>
            <a:prstGeom prst="rect">
              <a:avLst/>
            </a:prstGeom>
          </p:spPr>
        </p:pic>
      </p:grpSp>
      <p:grpSp>
        <p:nvGrpSpPr>
          <p:cNvPr id="8" name="组合 7"/>
          <p:cNvGrpSpPr/>
          <p:nvPr/>
        </p:nvGrpSpPr>
        <p:grpSpPr>
          <a:xfrm>
            <a:off x="7086756" y="1866198"/>
            <a:ext cx="1807408" cy="2866140"/>
            <a:chOff x="5134166" y="1866198"/>
            <a:chExt cx="1807408" cy="2866140"/>
          </a:xfrm>
        </p:grpSpPr>
        <p:sp>
          <p:nvSpPr>
            <p:cNvPr id="40" name="矩形: 圆角 3">
              <a:extLst>
                <a:ext uri="{FF2B5EF4-FFF2-40B4-BE49-F238E27FC236}">
                  <a16:creationId xmlns:a16="http://schemas.microsoft.com/office/drawing/2014/main" id="{4CDF4034-906E-48A9-83A9-948C92521740}"/>
                </a:ext>
              </a:extLst>
            </p:cNvPr>
            <p:cNvSpPr/>
            <p:nvPr/>
          </p:nvSpPr>
          <p:spPr>
            <a:xfrm>
              <a:off x="5140364" y="2317291"/>
              <a:ext cx="1801210" cy="2415047"/>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检测到多个平台存在弱口令并且登录成功</a:t>
              </a:r>
              <a:endParaRPr lang="en-US" altLang="zh-CN" sz="1200" kern="0" dirty="0">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50C5FA5F-A9E5-48E0-AD5E-4EB9474D59ED}"/>
                </a:ext>
              </a:extLst>
            </p:cNvPr>
            <p:cNvSpPr/>
            <p:nvPr/>
          </p:nvSpPr>
          <p:spPr>
            <a:xfrm>
              <a:off x="5134166" y="1866198"/>
              <a:ext cx="1806660" cy="422520"/>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prstClr val="white"/>
                  </a:solidFill>
                  <a:latin typeface="微软雅黑" panose="020B0503020204020204" pitchFamily="34" charset="-122"/>
                  <a:ea typeface="微软雅黑" panose="020B0503020204020204" pitchFamily="34" charset="-122"/>
                </a:rPr>
                <a:t>检测到弱口令</a:t>
              </a:r>
            </a:p>
          </p:txBody>
        </p:sp>
        <p:pic>
          <p:nvPicPr>
            <p:cNvPr id="47" name="图片 46"/>
            <p:cNvPicPr>
              <a:picLocks noChangeAspect="1"/>
            </p:cNvPicPr>
            <p:nvPr/>
          </p:nvPicPr>
          <p:blipFill>
            <a:blip r:embed="rId5"/>
            <a:stretch>
              <a:fillRect/>
            </a:stretch>
          </p:blipFill>
          <p:spPr>
            <a:xfrm>
              <a:off x="5257269" y="3768675"/>
              <a:ext cx="1560453" cy="797897"/>
            </a:xfrm>
            <a:prstGeom prst="rect">
              <a:avLst/>
            </a:prstGeom>
          </p:spPr>
        </p:pic>
      </p:grpSp>
      <p:grpSp>
        <p:nvGrpSpPr>
          <p:cNvPr id="52" name="组合 51">
            <a:extLst>
              <a:ext uri="{FF2B5EF4-FFF2-40B4-BE49-F238E27FC236}">
                <a16:creationId xmlns:a16="http://schemas.microsoft.com/office/drawing/2014/main" id="{96101E3A-2CCD-4A62-BDC4-762D3ED3556F}"/>
              </a:ext>
            </a:extLst>
          </p:cNvPr>
          <p:cNvGrpSpPr/>
          <p:nvPr/>
        </p:nvGrpSpPr>
        <p:grpSpPr>
          <a:xfrm>
            <a:off x="284092" y="969805"/>
            <a:ext cx="693917" cy="684782"/>
            <a:chOff x="5414547" y="2390368"/>
            <a:chExt cx="1444856" cy="990223"/>
          </a:xfrm>
          <a:solidFill>
            <a:srgbClr val="00AB7A"/>
          </a:solidFill>
        </p:grpSpPr>
        <p:sp>
          <p:nvSpPr>
            <p:cNvPr id="53"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54"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效果</a:t>
              </a:r>
            </a:p>
          </p:txBody>
        </p:sp>
      </p:grpSp>
      <p:sp>
        <p:nvSpPr>
          <p:cNvPr id="55" name="矩形 54"/>
          <p:cNvSpPr/>
          <p:nvPr/>
        </p:nvSpPr>
        <p:spPr>
          <a:xfrm>
            <a:off x="1068404" y="961597"/>
            <a:ext cx="7824771" cy="700576"/>
          </a:xfrm>
          <a:prstGeom prst="rect">
            <a:avLst/>
          </a:prstGeom>
        </p:spPr>
        <p:txBody>
          <a:bodyPr wrap="square">
            <a:spAutoFit/>
          </a:bodyPr>
          <a:lstStyle/>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结合</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360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XDR技术与</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MDR</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远程安全运营服务，满足客户“挖矿”的安全检测和安全事件溯源的需求，并针对造成风险的网站应用、终端主机、服务器的提出安全处置建议，提升整体安全能力</a:t>
            </a:r>
          </a:p>
        </p:txBody>
      </p:sp>
      <p:sp>
        <p:nvSpPr>
          <p:cNvPr id="26" name="矩形: 圆角 3">
            <a:extLst>
              <a:ext uri="{FF2B5EF4-FFF2-40B4-BE49-F238E27FC236}">
                <a16:creationId xmlns:a16="http://schemas.microsoft.com/office/drawing/2014/main" id="{4CDF4034-906E-48A9-83A9-948C92521740}"/>
              </a:ext>
            </a:extLst>
          </p:cNvPr>
          <p:cNvSpPr/>
          <p:nvPr/>
        </p:nvSpPr>
        <p:spPr>
          <a:xfrm>
            <a:off x="302232" y="2317291"/>
            <a:ext cx="1812736" cy="2415047"/>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20000"/>
              </a:lnSpc>
              <a:buFont typeface="Wingdings" panose="05000000000000000000" pitchFamily="2" charset="2"/>
              <a:buChar char="ü"/>
            </a:pPr>
            <a:r>
              <a:rPr lang="en-US" altLang="zh-CN" sz="1200" kern="0" dirty="0">
                <a:latin typeface="微软雅黑" panose="020B0503020204020204" pitchFamily="34" charset="-122"/>
                <a:ea typeface="微软雅黑" panose="020B0503020204020204" pitchFamily="34" charset="-122"/>
              </a:rPr>
              <a:t>XDR</a:t>
            </a:r>
            <a:r>
              <a:rPr lang="zh-CN" altLang="en-US" sz="1200" kern="0" dirty="0">
                <a:latin typeface="微软雅黑" panose="020B0503020204020204" pitchFamily="34" charset="-122"/>
                <a:ea typeface="微软雅黑" panose="020B0503020204020204" pitchFamily="34" charset="-122"/>
              </a:rPr>
              <a:t>联动阻止文件恶意落盘等，</a:t>
            </a:r>
            <a:r>
              <a:rPr lang="zh-CN" altLang="en-US" sz="1200" b="1" kern="0" dirty="0">
                <a:latin typeface="微软雅黑" panose="020B0503020204020204" pitchFamily="34" charset="-122"/>
                <a:ea typeface="微软雅黑" panose="020B0503020204020204" pitchFamily="34" charset="-122"/>
              </a:rPr>
              <a:t>提升管理效率</a:t>
            </a:r>
            <a:endParaRPr lang="en-US" altLang="zh-CN" sz="1200" b="1" kern="0" dirty="0">
              <a:latin typeface="微软雅黑" panose="020B0503020204020204" pitchFamily="34" charset="-122"/>
              <a:ea typeface="微软雅黑" panose="020B0503020204020204" pitchFamily="34" charset="-122"/>
            </a:endParaRPr>
          </a:p>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提供</a:t>
            </a:r>
            <a:r>
              <a:rPr lang="zh-CN" altLang="en-US" sz="1200" b="1" kern="0" dirty="0">
                <a:latin typeface="微软雅黑" panose="020B0503020204020204" pitchFamily="34" charset="-122"/>
                <a:ea typeface="微软雅黑" panose="020B0503020204020204" pitchFamily="34" charset="-122"/>
              </a:rPr>
              <a:t>开箱即用</a:t>
            </a:r>
            <a:r>
              <a:rPr lang="zh-CN" altLang="en-US" sz="1200" kern="0" dirty="0">
                <a:latin typeface="微软雅黑" panose="020B0503020204020204" pitchFamily="34" charset="-122"/>
                <a:ea typeface="微软雅黑" panose="020B0503020204020204" pitchFamily="34" charset="-122"/>
              </a:rPr>
              <a:t>仪表盘，提供</a:t>
            </a:r>
            <a:r>
              <a:rPr lang="en-US" altLang="zh-CN" sz="1200" kern="0" dirty="0">
                <a:latin typeface="微软雅黑" panose="020B0503020204020204" pitchFamily="34" charset="-122"/>
                <a:ea typeface="微软雅黑" panose="020B0503020204020204" pitchFamily="34" charset="-122"/>
              </a:rPr>
              <a:t>XDR</a:t>
            </a:r>
            <a:r>
              <a:rPr lang="zh-CN" altLang="en-US" sz="1200" kern="0" dirty="0">
                <a:latin typeface="微软雅黑" panose="020B0503020204020204" pitchFamily="34" charset="-122"/>
                <a:ea typeface="微软雅黑" panose="020B0503020204020204" pitchFamily="34" charset="-122"/>
              </a:rPr>
              <a:t>能力</a:t>
            </a:r>
            <a:endParaRPr lang="en-US" altLang="zh-CN" sz="1200" kern="0" dirty="0">
              <a:latin typeface="微软雅黑" panose="020B0503020204020204" pitchFamily="34" charset="-122"/>
              <a:ea typeface="微软雅黑" panose="020B0503020204020204" pitchFamily="34" charset="-122"/>
            </a:endParaRPr>
          </a:p>
          <a:p>
            <a:pPr marL="214313" indent="-214313">
              <a:lnSpc>
                <a:spcPct val="120000"/>
              </a:lnSpc>
              <a:buFont typeface="Wingdings" panose="05000000000000000000" pitchFamily="2" charset="2"/>
              <a:buChar char="ü"/>
            </a:pPr>
            <a:r>
              <a:rPr lang="en-US" altLang="zh-CN" sz="1200" kern="0" dirty="0">
                <a:latin typeface="微软雅黑" panose="020B0503020204020204" pitchFamily="34" charset="-122"/>
                <a:ea typeface="微软雅黑" panose="020B0503020204020204" pitchFamily="34" charset="-122"/>
              </a:rPr>
              <a:t>360EPP</a:t>
            </a:r>
            <a:r>
              <a:rPr lang="zh-CN" altLang="en-US" sz="1200" kern="0" dirty="0">
                <a:latin typeface="微软雅黑" panose="020B0503020204020204" pitchFamily="34" charset="-122"/>
                <a:ea typeface="微软雅黑" panose="020B0503020204020204" pitchFamily="34" charset="-122"/>
              </a:rPr>
              <a:t>与态感平台一体机联动，突破单点安全设备碎片化带来无法关联、视角局限性，构建</a:t>
            </a:r>
            <a:r>
              <a:rPr lang="zh-CN" altLang="en-US" sz="1200" b="1" kern="0" dirty="0">
                <a:latin typeface="微软雅黑" panose="020B0503020204020204" pitchFamily="34" charset="-122"/>
                <a:ea typeface="微软雅黑" panose="020B0503020204020204" pitchFamily="34" charset="-122"/>
              </a:rPr>
              <a:t>从点到立体</a:t>
            </a:r>
            <a:r>
              <a:rPr lang="zh-CN" altLang="en-US" sz="1200" kern="0" dirty="0">
                <a:latin typeface="微软雅黑" panose="020B0503020204020204" pitchFamily="34" charset="-122"/>
                <a:ea typeface="微软雅黑" panose="020B0503020204020204" pitchFamily="34" charset="-122"/>
              </a:rPr>
              <a:t>的挖矿防御体系</a:t>
            </a:r>
            <a:endParaRPr lang="en-US" altLang="zh-CN" sz="1200" kern="0"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50C5FA5F-A9E5-48E0-AD5E-4EB9474D59ED}"/>
              </a:ext>
            </a:extLst>
          </p:cNvPr>
          <p:cNvSpPr/>
          <p:nvPr/>
        </p:nvSpPr>
        <p:spPr>
          <a:xfrm>
            <a:off x="296746" y="1866198"/>
            <a:ext cx="1818221" cy="422520"/>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en-US" altLang="zh-CN" sz="1400" b="1" kern="0" dirty="0">
                <a:solidFill>
                  <a:prstClr val="white"/>
                </a:solidFill>
                <a:latin typeface="微软雅黑" panose="020B0503020204020204" pitchFamily="34" charset="-122"/>
                <a:ea typeface="微软雅黑" panose="020B0503020204020204" pitchFamily="34" charset="-122"/>
              </a:rPr>
              <a:t>XDR</a:t>
            </a:r>
            <a:endParaRPr lang="zh-CN" altLang="en-US" sz="1400" b="1" kern="0"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8867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57">
            <a:extLst>
              <a:ext uri="{FF2B5EF4-FFF2-40B4-BE49-F238E27FC236}">
                <a16:creationId xmlns:a16="http://schemas.microsoft.com/office/drawing/2014/main" id="{1D93E21F-8300-41A5-AB46-BCE226837386}"/>
              </a:ext>
            </a:extLst>
          </p:cNvPr>
          <p:cNvSpPr/>
          <p:nvPr/>
        </p:nvSpPr>
        <p:spPr>
          <a:xfrm>
            <a:off x="721967" y="2080260"/>
            <a:ext cx="8203402" cy="2469105"/>
          </a:xfrm>
          <a:prstGeom prst="roundRect">
            <a:avLst/>
          </a:prstGeom>
          <a:solidFill>
            <a:schemeClr val="bg1"/>
          </a:solidFill>
          <a:ln>
            <a:solidFill>
              <a:srgbClr val="31BB94"/>
            </a:solidFill>
            <a:prstDash val="solid"/>
          </a:ln>
          <a:effectLst>
            <a:innerShdw blurRad="1016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6" name="标题 5"/>
          <p:cNvSpPr>
            <a:spLocks noGrp="1"/>
          </p:cNvSpPr>
          <p:nvPr>
            <p:ph type="title"/>
          </p:nvPr>
        </p:nvSpPr>
        <p:spPr/>
        <p:txBody>
          <a:bodyPr/>
          <a:lstStyle/>
          <a:p>
            <a:r>
              <a:rPr lang="zh-CN" altLang="en-US" dirty="0"/>
              <a:t>案例</a:t>
            </a:r>
            <a:r>
              <a:rPr lang="en-US" altLang="zh-CN" dirty="0"/>
              <a:t>2-</a:t>
            </a:r>
            <a:r>
              <a:rPr lang="zh-CN" altLang="en-US" dirty="0"/>
              <a:t>某市城市产业</a:t>
            </a:r>
            <a:r>
              <a:rPr lang="en-US" altLang="zh-CN" dirty="0" err="1"/>
              <a:t>Xaas</a:t>
            </a:r>
            <a:r>
              <a:rPr lang="zh-CN" altLang="en-US" dirty="0"/>
              <a:t>运营中心项目：背景需求</a:t>
            </a:r>
          </a:p>
        </p:txBody>
      </p:sp>
      <p:sp>
        <p:nvSpPr>
          <p:cNvPr id="3" name="矩形 2">
            <a:extLst>
              <a:ext uri="{FF2B5EF4-FFF2-40B4-BE49-F238E27FC236}">
                <a16:creationId xmlns:a16="http://schemas.microsoft.com/office/drawing/2014/main" id="{546DC8CB-0D70-40E0-BF75-31A97170EA30}"/>
              </a:ext>
            </a:extLst>
          </p:cNvPr>
          <p:cNvSpPr/>
          <p:nvPr/>
        </p:nvSpPr>
        <p:spPr>
          <a:xfrm>
            <a:off x="721966" y="1082417"/>
            <a:ext cx="8171209" cy="671651"/>
          </a:xfrm>
          <a:prstGeom prst="rect">
            <a:avLst/>
          </a:prstGeom>
          <a:noFill/>
          <a:ln w="12700" cap="flat" cmpd="sng" algn="ctr">
            <a:solidFill>
              <a:srgbClr val="31BB94"/>
            </a:solidFill>
            <a:prstDash val="solid"/>
          </a:ln>
          <a:effectLst/>
        </p:spPr>
        <p:txBody>
          <a:bodyPr lIns="90000" tIns="25718" rIns="90000" bIns="25718"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marL="171450" indent="-171450" defTabSz="685324">
              <a:lnSpc>
                <a:spcPct val="150000"/>
              </a:lnSpc>
              <a:buFont typeface="Arial" panose="020B0604020202020204" pitchFamily="34" charset="0"/>
              <a:buChar char="•"/>
            </a:pPr>
            <a:r>
              <a:rPr lang="zh-CN" altLang="en-US" sz="1200" kern="0" dirty="0">
                <a:latin typeface="微软雅黑" panose="020B0503020204020204" pitchFamily="34" charset="-122"/>
                <a:ea typeface="微软雅黑" panose="020B0503020204020204" pitchFamily="34" charset="-122"/>
                <a:cs typeface="方正黑体简体" panose="02010601030101010101" charset="-122"/>
              </a:rPr>
              <a:t>某市已建立该市城市安全大脑，需对政府各大部委、政策制定的要害部门、教育、医疗等行业客户、中大型企事业单位等履行监管职责，发现并通告其风险情况</a:t>
            </a:r>
          </a:p>
        </p:txBody>
      </p:sp>
      <p:grpSp>
        <p:nvGrpSpPr>
          <p:cNvPr id="9" name="组合 8">
            <a:extLst>
              <a:ext uri="{FF2B5EF4-FFF2-40B4-BE49-F238E27FC236}">
                <a16:creationId xmlns:a16="http://schemas.microsoft.com/office/drawing/2014/main" id="{B02A0986-51CE-47DA-BB90-02057C139E94}"/>
              </a:ext>
            </a:extLst>
          </p:cNvPr>
          <p:cNvGrpSpPr/>
          <p:nvPr/>
        </p:nvGrpSpPr>
        <p:grpSpPr>
          <a:xfrm>
            <a:off x="287389" y="2057425"/>
            <a:ext cx="693916" cy="684782"/>
            <a:chOff x="5414547" y="2390368"/>
            <a:chExt cx="1444856" cy="990223"/>
          </a:xfrm>
          <a:solidFill>
            <a:srgbClr val="00AB7A"/>
          </a:solidFill>
        </p:grpSpPr>
        <p:sp>
          <p:nvSpPr>
            <p:cNvPr id="10" name="五边形 96">
              <a:extLst>
                <a:ext uri="{FF2B5EF4-FFF2-40B4-BE49-F238E27FC236}">
                  <a16:creationId xmlns:a16="http://schemas.microsoft.com/office/drawing/2014/main" id="{E82B3D3D-6F2C-4EEE-B476-6622133E4F0F}"/>
                </a:ext>
              </a:extLst>
            </p:cNvPr>
            <p:cNvSpPr/>
            <p:nvPr/>
          </p:nvSpPr>
          <p:spPr>
            <a:xfrm rot="10800000" flipH="1">
              <a:off x="5421412" y="2390368"/>
              <a:ext cx="1437991"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11" name="TextBox 20">
              <a:extLst>
                <a:ext uri="{FF2B5EF4-FFF2-40B4-BE49-F238E27FC236}">
                  <a16:creationId xmlns:a16="http://schemas.microsoft.com/office/drawing/2014/main" id="{F7526F07-259E-4083-8751-86240E5C1BC9}"/>
                </a:ext>
              </a:extLst>
            </p:cNvPr>
            <p:cNvSpPr txBox="1"/>
            <p:nvPr/>
          </p:nvSpPr>
          <p:spPr>
            <a:xfrm>
              <a:off x="5414547" y="2573940"/>
              <a:ext cx="1074441" cy="623080"/>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客户</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需求</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96101E3A-2CCD-4A62-BDC4-762D3ED3556F}"/>
              </a:ext>
            </a:extLst>
          </p:cNvPr>
          <p:cNvGrpSpPr/>
          <p:nvPr/>
        </p:nvGrpSpPr>
        <p:grpSpPr>
          <a:xfrm>
            <a:off x="284092" y="862102"/>
            <a:ext cx="693917" cy="684782"/>
            <a:chOff x="5414547" y="2390368"/>
            <a:chExt cx="1444856" cy="990223"/>
          </a:xfrm>
          <a:solidFill>
            <a:srgbClr val="00AB7A"/>
          </a:solidFill>
        </p:grpSpPr>
        <p:sp>
          <p:nvSpPr>
            <p:cNvPr id="26"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27" name="TextBox 20">
              <a:extLst>
                <a:ext uri="{FF2B5EF4-FFF2-40B4-BE49-F238E27FC236}">
                  <a16:creationId xmlns:a16="http://schemas.microsoft.com/office/drawing/2014/main" id="{1DD3598A-45DB-47E0-BFB5-2FF9C47B365D}"/>
                </a:ext>
              </a:extLst>
            </p:cNvPr>
            <p:cNvSpPr txBox="1"/>
            <p:nvPr/>
          </p:nvSpPr>
          <p:spPr>
            <a:xfrm>
              <a:off x="5414547" y="2584616"/>
              <a:ext cx="1074440"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项目</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背景</a:t>
              </a:r>
            </a:p>
          </p:txBody>
        </p:sp>
      </p:grpSp>
      <p:grpSp>
        <p:nvGrpSpPr>
          <p:cNvPr id="12" name="组合 11"/>
          <p:cNvGrpSpPr/>
          <p:nvPr/>
        </p:nvGrpSpPr>
        <p:grpSpPr>
          <a:xfrm>
            <a:off x="1214323" y="2328515"/>
            <a:ext cx="1570107" cy="2016026"/>
            <a:chOff x="1214323" y="2328515"/>
            <a:chExt cx="1570107" cy="2016026"/>
          </a:xfrm>
        </p:grpSpPr>
        <p:sp>
          <p:nvSpPr>
            <p:cNvPr id="2" name="矩形 1"/>
            <p:cNvSpPr/>
            <p:nvPr/>
          </p:nvSpPr>
          <p:spPr>
            <a:xfrm>
              <a:off x="1214323" y="2662043"/>
              <a:ext cx="1570107" cy="1682498"/>
            </a:xfrm>
            <a:prstGeom prst="rect">
              <a:avLst/>
            </a:prstGeom>
            <a:noFill/>
            <a:ln>
              <a:solidFill>
                <a:srgbClr val="31BB94"/>
              </a:solidFill>
            </a:ln>
          </p:spPr>
          <p:txBody>
            <a:bodyPr wrap="square">
              <a:noAutofit/>
            </a:bodyPr>
            <a:lstStyle/>
            <a:p>
              <a:pPr marR="0" lvl="0" algn="just">
                <a:lnSpc>
                  <a:spcPct val="150000"/>
                </a:lnSpc>
                <a:spcBef>
                  <a:spcPts val="0"/>
                </a:spcBef>
                <a:spcAft>
                  <a:spcPts val="0"/>
                </a:spcAft>
              </a:pPr>
              <a:endParaRPr lang="zh-CN" altLang="en-US" sz="1100" kern="100" dirty="0">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4"/>
            <a:stretch>
              <a:fillRect/>
            </a:stretch>
          </p:blipFill>
          <p:spPr>
            <a:xfrm>
              <a:off x="1321816" y="2754144"/>
              <a:ext cx="1355121" cy="1498297"/>
            </a:xfrm>
            <a:prstGeom prst="rect">
              <a:avLst/>
            </a:prstGeom>
            <a:ln w="12700">
              <a:noFill/>
            </a:ln>
          </p:spPr>
        </p:pic>
        <p:sp>
          <p:nvSpPr>
            <p:cNvPr id="50" name="矩形 49"/>
            <p:cNvSpPr/>
            <p:nvPr/>
          </p:nvSpPr>
          <p:spPr>
            <a:xfrm>
              <a:off x="1214323" y="2328515"/>
              <a:ext cx="1570107" cy="304432"/>
            </a:xfrm>
            <a:prstGeom prst="rect">
              <a:avLst/>
            </a:prstGeom>
            <a:solidFill>
              <a:srgbClr val="6ECFB3"/>
            </a:solidFill>
          </p:spPr>
          <p:txBody>
            <a:bodyPr wrap="square" tIns="0" bIns="0" anchor="ctr">
              <a:noAutofit/>
            </a:bodyPr>
            <a:lstStyle/>
            <a:p>
              <a:pPr marR="0" lvl="0" algn="ctr">
                <a:lnSpc>
                  <a:spcPct val="150000"/>
                </a:lnSpc>
                <a:spcBef>
                  <a:spcPts val="0"/>
                </a:spcBef>
                <a:spcAft>
                  <a:spcPts val="0"/>
                </a:spcAft>
              </a:pPr>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等保合规性需求</a:t>
              </a:r>
              <a:endParaRPr lang="zh-CN" altLang="en-US" sz="1400" b="1" kern="1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916304" y="2328516"/>
            <a:ext cx="1981023" cy="2016024"/>
            <a:chOff x="2861419" y="2328516"/>
            <a:chExt cx="1981023" cy="2016024"/>
          </a:xfrm>
        </p:grpSpPr>
        <p:sp>
          <p:nvSpPr>
            <p:cNvPr id="44" name="矩形 43"/>
            <p:cNvSpPr/>
            <p:nvPr/>
          </p:nvSpPr>
          <p:spPr>
            <a:xfrm>
              <a:off x="2861419" y="2662043"/>
              <a:ext cx="1981023" cy="1682497"/>
            </a:xfrm>
            <a:prstGeom prst="rect">
              <a:avLst/>
            </a:prstGeom>
            <a:noFill/>
            <a:ln>
              <a:solidFill>
                <a:srgbClr val="31BB94"/>
              </a:solidFill>
            </a:ln>
          </p:spPr>
          <p:txBody>
            <a:bodyPr wrap="square">
              <a:noAutofit/>
            </a:bodyPr>
            <a:lstStyle/>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日常被政府主管部门或行政主管单位监管</a:t>
              </a:r>
              <a:endPar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需参加市级</a:t>
              </a:r>
              <a:r>
                <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rPr>
                <a:t>HW</a:t>
              </a: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、网信办渗透测试活动等</a:t>
              </a:r>
              <a:endParaRPr lang="zh-CN" altLang="en-US" sz="1100" kern="100" dirty="0">
                <a:latin typeface="微软雅黑" panose="020B0503020204020204" pitchFamily="34" charset="-122"/>
                <a:ea typeface="微软雅黑" panose="020B0503020204020204" pitchFamily="34" charset="-122"/>
              </a:endParaRPr>
            </a:p>
          </p:txBody>
        </p:sp>
        <p:sp>
          <p:nvSpPr>
            <p:cNvPr id="51" name="矩形 50"/>
            <p:cNvSpPr/>
            <p:nvPr/>
          </p:nvSpPr>
          <p:spPr>
            <a:xfrm>
              <a:off x="2861419" y="2328516"/>
              <a:ext cx="1981023" cy="304432"/>
            </a:xfrm>
            <a:prstGeom prst="rect">
              <a:avLst/>
            </a:prstGeom>
            <a:solidFill>
              <a:srgbClr val="6ECFB3"/>
            </a:solidFill>
          </p:spPr>
          <p:txBody>
            <a:bodyPr wrap="square" tIns="0" bIns="0" anchor="ctr">
              <a:noAutofit/>
            </a:bodyPr>
            <a:lstStyle/>
            <a:p>
              <a:pPr marR="0" lvl="0" algn="ctr">
                <a:lnSpc>
                  <a:spcPct val="150000"/>
                </a:lnSpc>
                <a:spcBef>
                  <a:spcPts val="0"/>
                </a:spcBef>
                <a:spcAft>
                  <a:spcPts val="0"/>
                </a:spcAft>
              </a:pPr>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受上级主管单位监管</a:t>
              </a:r>
              <a:endParaRPr lang="zh-CN" altLang="en-US" sz="1400" b="1" kern="100" dirty="0">
                <a:solidFill>
                  <a:schemeClr val="bg1"/>
                </a:solidFill>
                <a:latin typeface="微软雅黑" panose="020B0503020204020204" pitchFamily="34" charset="-122"/>
                <a:ea typeface="微软雅黑" panose="020B0503020204020204" pitchFamily="34" charset="-122"/>
              </a:endParaRPr>
            </a:p>
          </p:txBody>
        </p:sp>
        <p:sp>
          <p:nvSpPr>
            <p:cNvPr id="53" name="iconfont-11255-5323823">
              <a:extLst>
                <a:ext uri="{FF2B5EF4-FFF2-40B4-BE49-F238E27FC236}">
                  <a16:creationId xmlns:a16="http://schemas.microsoft.com/office/drawing/2014/main" id="{54405246-CCE2-4201-BBB1-D3F3EB6E740D}"/>
                </a:ext>
              </a:extLst>
            </p:cNvPr>
            <p:cNvSpPr/>
            <p:nvPr/>
          </p:nvSpPr>
          <p:spPr>
            <a:xfrm>
              <a:off x="3662497" y="3773059"/>
              <a:ext cx="463278" cy="463372"/>
            </a:xfrm>
            <a:custGeom>
              <a:avLst/>
              <a:gdLst>
                <a:gd name="T0" fmla="*/ 4195 w 10364"/>
                <a:gd name="T1" fmla="*/ 1140 h 10364"/>
                <a:gd name="T2" fmla="*/ 905 w 10364"/>
                <a:gd name="T3" fmla="*/ 4430 h 10364"/>
                <a:gd name="T4" fmla="*/ 905 w 10364"/>
                <a:gd name="T5" fmla="*/ 5902 h 10364"/>
                <a:gd name="T6" fmla="*/ 4195 w 10364"/>
                <a:gd name="T7" fmla="*/ 9192 h 10364"/>
                <a:gd name="T8" fmla="*/ 905 w 10364"/>
                <a:gd name="T9" fmla="*/ 5902 h 10364"/>
                <a:gd name="T10" fmla="*/ 9870 w 10364"/>
                <a:gd name="T11" fmla="*/ 5602 h 10364"/>
                <a:gd name="T12" fmla="*/ 9500 w 10364"/>
                <a:gd name="T13" fmla="*/ 9869 h 10364"/>
                <a:gd name="T14" fmla="*/ 494 w 10364"/>
                <a:gd name="T15" fmla="*/ 9499 h 10364"/>
                <a:gd name="T16" fmla="*/ 247 w 10364"/>
                <a:gd name="T17" fmla="*/ 5355 h 10364"/>
                <a:gd name="T18" fmla="*/ 1 w 10364"/>
                <a:gd name="T19" fmla="*/ 9500 h 10364"/>
                <a:gd name="T20" fmla="*/ 9500 w 10364"/>
                <a:gd name="T21" fmla="*/ 10364 h 10364"/>
                <a:gd name="T22" fmla="*/ 10364 w 10364"/>
                <a:gd name="T23" fmla="*/ 5602 h 10364"/>
                <a:gd name="T24" fmla="*/ 9499 w 10364"/>
                <a:gd name="T25" fmla="*/ 0 h 10364"/>
                <a:gd name="T26" fmla="*/ 0 w 10364"/>
                <a:gd name="T27" fmla="*/ 864 h 10364"/>
                <a:gd name="T28" fmla="*/ 246 w 10364"/>
                <a:gd name="T29" fmla="*/ 4922 h 10364"/>
                <a:gd name="T30" fmla="*/ 492 w 10364"/>
                <a:gd name="T31" fmla="*/ 864 h 10364"/>
                <a:gd name="T32" fmla="*/ 9497 w 10364"/>
                <a:gd name="T33" fmla="*/ 494 h 10364"/>
                <a:gd name="T34" fmla="*/ 9867 w 10364"/>
                <a:gd name="T35" fmla="*/ 4671 h 10364"/>
                <a:gd name="T36" fmla="*/ 10360 w 10364"/>
                <a:gd name="T37" fmla="*/ 4671 h 10364"/>
                <a:gd name="T38" fmla="*/ 9499 w 10364"/>
                <a:gd name="T39" fmla="*/ 0 h 10364"/>
                <a:gd name="T40" fmla="*/ 6876 w 10364"/>
                <a:gd name="T41" fmla="*/ 2045 h 10364"/>
                <a:gd name="T42" fmla="*/ 6876 w 10364"/>
                <a:gd name="T43" fmla="*/ 1552 h 10364"/>
                <a:gd name="T44" fmla="*/ 4656 w 10364"/>
                <a:gd name="T45" fmla="*/ 1799 h 10364"/>
                <a:gd name="T46" fmla="*/ 4902 w 10364"/>
                <a:gd name="T47" fmla="*/ 3031 h 10364"/>
                <a:gd name="T48" fmla="*/ 8110 w 10364"/>
                <a:gd name="T49" fmla="*/ 2785 h 10364"/>
                <a:gd name="T50" fmla="*/ 4902 w 10364"/>
                <a:gd name="T51" fmla="*/ 2539 h 10364"/>
                <a:gd name="T52" fmla="*/ 4902 w 10364"/>
                <a:gd name="T53" fmla="*/ 3031 h 10364"/>
                <a:gd name="T54" fmla="*/ 8850 w 10364"/>
                <a:gd name="T55" fmla="*/ 4019 h 10364"/>
                <a:gd name="T56" fmla="*/ 8850 w 10364"/>
                <a:gd name="T57" fmla="*/ 3526 h 10364"/>
                <a:gd name="T58" fmla="*/ 4656 w 10364"/>
                <a:gd name="T59" fmla="*/ 3772 h 10364"/>
                <a:gd name="T60" fmla="*/ 4902 w 10364"/>
                <a:gd name="T61" fmla="*/ 6807 h 10364"/>
                <a:gd name="T62" fmla="*/ 7122 w 10364"/>
                <a:gd name="T63" fmla="*/ 6561 h 10364"/>
                <a:gd name="T64" fmla="*/ 4902 w 10364"/>
                <a:gd name="T65" fmla="*/ 6315 h 10364"/>
                <a:gd name="T66" fmla="*/ 4902 w 10364"/>
                <a:gd name="T67" fmla="*/ 6807 h 10364"/>
                <a:gd name="T68" fmla="*/ 7864 w 10364"/>
                <a:gd name="T69" fmla="*/ 7794 h 10364"/>
                <a:gd name="T70" fmla="*/ 7864 w 10364"/>
                <a:gd name="T71" fmla="*/ 7301 h 10364"/>
                <a:gd name="T72" fmla="*/ 4656 w 10364"/>
                <a:gd name="T73" fmla="*/ 7547 h 10364"/>
                <a:gd name="T74" fmla="*/ 4902 w 10364"/>
                <a:gd name="T75" fmla="*/ 8781 h 10364"/>
                <a:gd name="T76" fmla="*/ 9096 w 10364"/>
                <a:gd name="T77" fmla="*/ 8535 h 10364"/>
                <a:gd name="T78" fmla="*/ 4902 w 10364"/>
                <a:gd name="T79" fmla="*/ 8288 h 10364"/>
                <a:gd name="T80" fmla="*/ 4902 w 10364"/>
                <a:gd name="T81" fmla="*/ 8781 h 10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64" h="10364">
                  <a:moveTo>
                    <a:pt x="905" y="1140"/>
                  </a:moveTo>
                  <a:lnTo>
                    <a:pt x="4195" y="1140"/>
                  </a:lnTo>
                  <a:lnTo>
                    <a:pt x="4195" y="4430"/>
                  </a:lnTo>
                  <a:lnTo>
                    <a:pt x="905" y="4430"/>
                  </a:lnTo>
                  <a:lnTo>
                    <a:pt x="905" y="1140"/>
                  </a:lnTo>
                  <a:close/>
                  <a:moveTo>
                    <a:pt x="905" y="5902"/>
                  </a:moveTo>
                  <a:lnTo>
                    <a:pt x="4195" y="5902"/>
                  </a:lnTo>
                  <a:lnTo>
                    <a:pt x="4195" y="9192"/>
                  </a:lnTo>
                  <a:lnTo>
                    <a:pt x="905" y="9192"/>
                  </a:lnTo>
                  <a:lnTo>
                    <a:pt x="905" y="5902"/>
                  </a:lnTo>
                  <a:close/>
                  <a:moveTo>
                    <a:pt x="10116" y="5356"/>
                  </a:moveTo>
                  <a:cubicBezTo>
                    <a:pt x="9980" y="5356"/>
                    <a:pt x="9870" y="5466"/>
                    <a:pt x="9870" y="5602"/>
                  </a:cubicBezTo>
                  <a:lnTo>
                    <a:pt x="9870" y="9499"/>
                  </a:lnTo>
                  <a:cubicBezTo>
                    <a:pt x="9870" y="9702"/>
                    <a:pt x="9704" y="9869"/>
                    <a:pt x="9500" y="9869"/>
                  </a:cubicBezTo>
                  <a:lnTo>
                    <a:pt x="864" y="9869"/>
                  </a:lnTo>
                  <a:cubicBezTo>
                    <a:pt x="660" y="9869"/>
                    <a:pt x="494" y="9702"/>
                    <a:pt x="494" y="9499"/>
                  </a:cubicBezTo>
                  <a:lnTo>
                    <a:pt x="494" y="5601"/>
                  </a:lnTo>
                  <a:cubicBezTo>
                    <a:pt x="494" y="5465"/>
                    <a:pt x="383" y="5355"/>
                    <a:pt x="247" y="5355"/>
                  </a:cubicBezTo>
                  <a:cubicBezTo>
                    <a:pt x="111" y="5355"/>
                    <a:pt x="1" y="5465"/>
                    <a:pt x="1" y="5601"/>
                  </a:cubicBezTo>
                  <a:lnTo>
                    <a:pt x="1" y="9500"/>
                  </a:lnTo>
                  <a:cubicBezTo>
                    <a:pt x="1" y="9976"/>
                    <a:pt x="389" y="10364"/>
                    <a:pt x="865" y="10364"/>
                  </a:cubicBezTo>
                  <a:lnTo>
                    <a:pt x="9500" y="10364"/>
                  </a:lnTo>
                  <a:cubicBezTo>
                    <a:pt x="9976" y="10364"/>
                    <a:pt x="10364" y="9976"/>
                    <a:pt x="10364" y="9500"/>
                  </a:cubicBezTo>
                  <a:lnTo>
                    <a:pt x="10364" y="5602"/>
                  </a:lnTo>
                  <a:cubicBezTo>
                    <a:pt x="10362" y="5466"/>
                    <a:pt x="10252" y="5356"/>
                    <a:pt x="10116" y="5356"/>
                  </a:cubicBezTo>
                  <a:close/>
                  <a:moveTo>
                    <a:pt x="9499" y="0"/>
                  </a:moveTo>
                  <a:lnTo>
                    <a:pt x="864" y="0"/>
                  </a:lnTo>
                  <a:cubicBezTo>
                    <a:pt x="387" y="0"/>
                    <a:pt x="0" y="387"/>
                    <a:pt x="0" y="864"/>
                  </a:cubicBezTo>
                  <a:lnTo>
                    <a:pt x="0" y="4676"/>
                  </a:lnTo>
                  <a:cubicBezTo>
                    <a:pt x="0" y="4812"/>
                    <a:pt x="110" y="4922"/>
                    <a:pt x="246" y="4922"/>
                  </a:cubicBezTo>
                  <a:cubicBezTo>
                    <a:pt x="382" y="4922"/>
                    <a:pt x="492" y="4812"/>
                    <a:pt x="492" y="4676"/>
                  </a:cubicBezTo>
                  <a:lnTo>
                    <a:pt x="492" y="864"/>
                  </a:lnTo>
                  <a:cubicBezTo>
                    <a:pt x="492" y="660"/>
                    <a:pt x="659" y="494"/>
                    <a:pt x="862" y="494"/>
                  </a:cubicBezTo>
                  <a:lnTo>
                    <a:pt x="9497" y="494"/>
                  </a:lnTo>
                  <a:cubicBezTo>
                    <a:pt x="9701" y="494"/>
                    <a:pt x="9867" y="660"/>
                    <a:pt x="9867" y="864"/>
                  </a:cubicBezTo>
                  <a:lnTo>
                    <a:pt x="9867" y="4671"/>
                  </a:lnTo>
                  <a:cubicBezTo>
                    <a:pt x="9867" y="4807"/>
                    <a:pt x="9977" y="4917"/>
                    <a:pt x="10114" y="4917"/>
                  </a:cubicBezTo>
                  <a:cubicBezTo>
                    <a:pt x="10250" y="4917"/>
                    <a:pt x="10360" y="4807"/>
                    <a:pt x="10360" y="4671"/>
                  </a:cubicBezTo>
                  <a:lnTo>
                    <a:pt x="10360" y="864"/>
                  </a:lnTo>
                  <a:cubicBezTo>
                    <a:pt x="10362" y="387"/>
                    <a:pt x="9975" y="0"/>
                    <a:pt x="9499" y="0"/>
                  </a:cubicBezTo>
                  <a:close/>
                  <a:moveTo>
                    <a:pt x="4902" y="2045"/>
                  </a:moveTo>
                  <a:lnTo>
                    <a:pt x="6876" y="2045"/>
                  </a:lnTo>
                  <a:cubicBezTo>
                    <a:pt x="7012" y="2045"/>
                    <a:pt x="7122" y="1935"/>
                    <a:pt x="7122" y="1799"/>
                  </a:cubicBezTo>
                  <a:cubicBezTo>
                    <a:pt x="7122" y="1662"/>
                    <a:pt x="7012" y="1552"/>
                    <a:pt x="6876" y="1552"/>
                  </a:cubicBezTo>
                  <a:lnTo>
                    <a:pt x="4902" y="1552"/>
                  </a:lnTo>
                  <a:cubicBezTo>
                    <a:pt x="4766" y="1552"/>
                    <a:pt x="4656" y="1662"/>
                    <a:pt x="4656" y="1799"/>
                  </a:cubicBezTo>
                  <a:cubicBezTo>
                    <a:pt x="4656" y="1934"/>
                    <a:pt x="4766" y="2045"/>
                    <a:pt x="4902" y="2045"/>
                  </a:cubicBezTo>
                  <a:close/>
                  <a:moveTo>
                    <a:pt x="4902" y="3031"/>
                  </a:moveTo>
                  <a:lnTo>
                    <a:pt x="7864" y="3031"/>
                  </a:lnTo>
                  <a:cubicBezTo>
                    <a:pt x="8000" y="3031"/>
                    <a:pt x="8110" y="2921"/>
                    <a:pt x="8110" y="2785"/>
                  </a:cubicBezTo>
                  <a:cubicBezTo>
                    <a:pt x="8110" y="2649"/>
                    <a:pt x="8000" y="2539"/>
                    <a:pt x="7864" y="2539"/>
                  </a:cubicBezTo>
                  <a:lnTo>
                    <a:pt x="4902" y="2539"/>
                  </a:lnTo>
                  <a:cubicBezTo>
                    <a:pt x="4766" y="2539"/>
                    <a:pt x="4656" y="2649"/>
                    <a:pt x="4656" y="2785"/>
                  </a:cubicBezTo>
                  <a:cubicBezTo>
                    <a:pt x="4656" y="2921"/>
                    <a:pt x="4766" y="3031"/>
                    <a:pt x="4902" y="3031"/>
                  </a:cubicBezTo>
                  <a:close/>
                  <a:moveTo>
                    <a:pt x="4902" y="4019"/>
                  </a:moveTo>
                  <a:lnTo>
                    <a:pt x="8850" y="4019"/>
                  </a:lnTo>
                  <a:cubicBezTo>
                    <a:pt x="8986" y="4019"/>
                    <a:pt x="9096" y="3909"/>
                    <a:pt x="9096" y="3772"/>
                  </a:cubicBezTo>
                  <a:cubicBezTo>
                    <a:pt x="9096" y="3636"/>
                    <a:pt x="8986" y="3526"/>
                    <a:pt x="8850" y="3526"/>
                  </a:cubicBezTo>
                  <a:lnTo>
                    <a:pt x="4902" y="3526"/>
                  </a:lnTo>
                  <a:cubicBezTo>
                    <a:pt x="4766" y="3526"/>
                    <a:pt x="4656" y="3636"/>
                    <a:pt x="4656" y="3772"/>
                  </a:cubicBezTo>
                  <a:cubicBezTo>
                    <a:pt x="4656" y="3907"/>
                    <a:pt x="4766" y="4019"/>
                    <a:pt x="4902" y="4019"/>
                  </a:cubicBezTo>
                  <a:close/>
                  <a:moveTo>
                    <a:pt x="4902" y="6807"/>
                  </a:moveTo>
                  <a:lnTo>
                    <a:pt x="6876" y="6807"/>
                  </a:lnTo>
                  <a:cubicBezTo>
                    <a:pt x="7012" y="6807"/>
                    <a:pt x="7122" y="6697"/>
                    <a:pt x="7122" y="6561"/>
                  </a:cubicBezTo>
                  <a:cubicBezTo>
                    <a:pt x="7122" y="6425"/>
                    <a:pt x="7012" y="6315"/>
                    <a:pt x="6876" y="6315"/>
                  </a:cubicBezTo>
                  <a:lnTo>
                    <a:pt x="4902" y="6315"/>
                  </a:lnTo>
                  <a:cubicBezTo>
                    <a:pt x="4766" y="6315"/>
                    <a:pt x="4656" y="6425"/>
                    <a:pt x="4656" y="6561"/>
                  </a:cubicBezTo>
                  <a:cubicBezTo>
                    <a:pt x="4656" y="6696"/>
                    <a:pt x="4766" y="6807"/>
                    <a:pt x="4902" y="6807"/>
                  </a:cubicBezTo>
                  <a:close/>
                  <a:moveTo>
                    <a:pt x="4902" y="7794"/>
                  </a:moveTo>
                  <a:lnTo>
                    <a:pt x="7864" y="7794"/>
                  </a:lnTo>
                  <a:cubicBezTo>
                    <a:pt x="8000" y="7794"/>
                    <a:pt x="8110" y="7684"/>
                    <a:pt x="8110" y="7547"/>
                  </a:cubicBezTo>
                  <a:cubicBezTo>
                    <a:pt x="8110" y="7411"/>
                    <a:pt x="8000" y="7301"/>
                    <a:pt x="7864" y="7301"/>
                  </a:cubicBezTo>
                  <a:lnTo>
                    <a:pt x="4902" y="7301"/>
                  </a:lnTo>
                  <a:cubicBezTo>
                    <a:pt x="4766" y="7301"/>
                    <a:pt x="4656" y="7411"/>
                    <a:pt x="4656" y="7547"/>
                  </a:cubicBezTo>
                  <a:cubicBezTo>
                    <a:pt x="4656" y="7684"/>
                    <a:pt x="4766" y="7794"/>
                    <a:pt x="4902" y="7794"/>
                  </a:cubicBezTo>
                  <a:close/>
                  <a:moveTo>
                    <a:pt x="4902" y="8781"/>
                  </a:moveTo>
                  <a:lnTo>
                    <a:pt x="8850" y="8781"/>
                  </a:lnTo>
                  <a:cubicBezTo>
                    <a:pt x="8986" y="8781"/>
                    <a:pt x="9096" y="8671"/>
                    <a:pt x="9096" y="8535"/>
                  </a:cubicBezTo>
                  <a:cubicBezTo>
                    <a:pt x="9096" y="8399"/>
                    <a:pt x="8986" y="8288"/>
                    <a:pt x="8850" y="8288"/>
                  </a:cubicBezTo>
                  <a:lnTo>
                    <a:pt x="4902" y="8288"/>
                  </a:lnTo>
                  <a:cubicBezTo>
                    <a:pt x="4766" y="8288"/>
                    <a:pt x="4656" y="8398"/>
                    <a:pt x="4656" y="8535"/>
                  </a:cubicBezTo>
                  <a:cubicBezTo>
                    <a:pt x="4656" y="8670"/>
                    <a:pt x="4766" y="8781"/>
                    <a:pt x="4902" y="8781"/>
                  </a:cubicBez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组合 4"/>
          <p:cNvGrpSpPr/>
          <p:nvPr/>
        </p:nvGrpSpPr>
        <p:grpSpPr>
          <a:xfrm>
            <a:off x="5029200" y="2328516"/>
            <a:ext cx="3522269" cy="2016024"/>
            <a:chOff x="5029200" y="2328516"/>
            <a:chExt cx="3522269" cy="2016024"/>
          </a:xfrm>
        </p:grpSpPr>
        <p:sp>
          <p:nvSpPr>
            <p:cNvPr id="45" name="矩形 44"/>
            <p:cNvSpPr/>
            <p:nvPr/>
          </p:nvSpPr>
          <p:spPr>
            <a:xfrm>
              <a:off x="5029200" y="2662043"/>
              <a:ext cx="3522269" cy="1682497"/>
            </a:xfrm>
            <a:prstGeom prst="rect">
              <a:avLst/>
            </a:prstGeom>
            <a:noFill/>
            <a:ln>
              <a:solidFill>
                <a:srgbClr val="31BB94"/>
              </a:solidFill>
            </a:ln>
          </p:spPr>
          <p:txBody>
            <a:bodyPr wrap="square">
              <a:noAutofit/>
            </a:bodyPr>
            <a:lstStyle/>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针对有政绩需求、但安全经费不足</a:t>
              </a:r>
              <a:r>
                <a:rPr lang="en-US" altLang="zh-CN" sz="900" kern="100" dirty="0">
                  <a:latin typeface="微软雅黑" panose="020B0503020204020204" pitchFamily="34" charset="-122"/>
                  <a:ea typeface="微软雅黑" panose="020B0503020204020204" pitchFamily="34" charset="-122"/>
                  <a:cs typeface="Times New Roman" panose="02020603050405020304" pitchFamily="18" charset="0"/>
                </a:rPr>
                <a:t>(8W/</a:t>
              </a: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900" kern="100" dirty="0">
                  <a:latin typeface="微软雅黑" panose="020B0503020204020204" pitchFamily="34" charset="-122"/>
                  <a:ea typeface="微软雅黑" panose="020B0503020204020204" pitchFamily="34" charset="-122"/>
                  <a:cs typeface="Times New Roman" panose="02020603050405020304" pitchFamily="18" charset="0"/>
                </a:rPr>
                <a:t>-20W/</a:t>
              </a:r>
              <a:r>
                <a:rPr lang="zh-CN" altLang="en-US" sz="900" kern="100" dirty="0">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9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未建立安全指挥运营中心，无专职安全运营人员</a:t>
              </a:r>
              <a:endPar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全网被动防御病毒、木马的传播与破坏等</a:t>
              </a:r>
              <a:endParaRPr lang="en-US" altLang="zh-CN" sz="11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p"/>
              </a:pPr>
              <a:r>
                <a:rPr lang="zh-CN" altLang="en-US" sz="1100" kern="100" dirty="0">
                  <a:latin typeface="微软雅黑" panose="020B0503020204020204" pitchFamily="34" charset="-122"/>
                  <a:ea typeface="微软雅黑" panose="020B0503020204020204" pitchFamily="34" charset="-122"/>
                  <a:cs typeface="Times New Roman" panose="02020603050405020304" pitchFamily="18" charset="0"/>
                </a:rPr>
                <a:t>针对安全突发事件无法及时发现迅速处置</a:t>
              </a:r>
              <a:endParaRPr lang="zh-CN" altLang="en-US" sz="1100" kern="100" dirty="0">
                <a:latin typeface="微软雅黑" panose="020B0503020204020204" pitchFamily="34" charset="-122"/>
                <a:ea typeface="微软雅黑" panose="020B0503020204020204" pitchFamily="34" charset="-122"/>
              </a:endParaRPr>
            </a:p>
          </p:txBody>
        </p:sp>
        <p:sp>
          <p:nvSpPr>
            <p:cNvPr id="52" name="矩形 51"/>
            <p:cNvSpPr/>
            <p:nvPr/>
          </p:nvSpPr>
          <p:spPr>
            <a:xfrm>
              <a:off x="5029200" y="2328516"/>
              <a:ext cx="3522269" cy="304432"/>
            </a:xfrm>
            <a:prstGeom prst="rect">
              <a:avLst/>
            </a:prstGeom>
            <a:solidFill>
              <a:srgbClr val="6ECFB3"/>
            </a:solidFill>
          </p:spPr>
          <p:txBody>
            <a:bodyPr wrap="square" tIns="0" bIns="0" anchor="ctr">
              <a:noAutofit/>
            </a:bodyPr>
            <a:lstStyle/>
            <a:p>
              <a:pPr marR="0" lvl="0" algn="ctr">
                <a:lnSpc>
                  <a:spcPct val="150000"/>
                </a:lnSpc>
                <a:spcBef>
                  <a:spcPts val="0"/>
                </a:spcBef>
                <a:spcAft>
                  <a:spcPts val="0"/>
                </a:spcAft>
              </a:pPr>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提升自身安全运营能力</a:t>
              </a:r>
              <a:endParaRPr lang="zh-CN" altLang="en-US" sz="1400" b="1" kern="100" dirty="0">
                <a:solidFill>
                  <a:schemeClr val="bg1"/>
                </a:solidFill>
                <a:latin typeface="微软雅黑" panose="020B0503020204020204" pitchFamily="34" charset="-122"/>
                <a:ea typeface="微软雅黑" panose="020B0503020204020204" pitchFamily="34" charset="-122"/>
              </a:endParaRPr>
            </a:p>
          </p:txBody>
        </p:sp>
        <p:sp>
          <p:nvSpPr>
            <p:cNvPr id="54" name="businessman_126378">
              <a:extLst>
                <a:ext uri="{FF2B5EF4-FFF2-40B4-BE49-F238E27FC236}">
                  <a16:creationId xmlns:a16="http://schemas.microsoft.com/office/drawing/2014/main" id="{54405246-CCE2-4201-BBB1-D3F3EB6E740D}"/>
                </a:ext>
              </a:extLst>
            </p:cNvPr>
            <p:cNvSpPr/>
            <p:nvPr/>
          </p:nvSpPr>
          <p:spPr>
            <a:xfrm>
              <a:off x="6534873" y="3831059"/>
              <a:ext cx="463372" cy="421382"/>
            </a:xfrm>
            <a:custGeom>
              <a:avLst/>
              <a:gdLst>
                <a:gd name="connsiteX0" fmla="*/ 323449 w 606266"/>
                <a:gd name="connsiteY0" fmla="*/ 120256 h 551328"/>
                <a:gd name="connsiteX1" fmla="*/ 365707 w 606266"/>
                <a:gd name="connsiteY1" fmla="*/ 129222 h 551328"/>
                <a:gd name="connsiteX2" fmla="*/ 386275 w 606266"/>
                <a:gd name="connsiteY2" fmla="*/ 148273 h 551328"/>
                <a:gd name="connsiteX3" fmla="*/ 408899 w 606266"/>
                <a:gd name="connsiteY3" fmla="*/ 219994 h 551328"/>
                <a:gd name="connsiteX4" fmla="*/ 405908 w 606266"/>
                <a:gd name="connsiteY4" fmla="*/ 230920 h 551328"/>
                <a:gd name="connsiteX5" fmla="*/ 413106 w 606266"/>
                <a:gd name="connsiteY5" fmla="*/ 261084 h 551328"/>
                <a:gd name="connsiteX6" fmla="*/ 398522 w 606266"/>
                <a:gd name="connsiteY6" fmla="*/ 286486 h 551328"/>
                <a:gd name="connsiteX7" fmla="*/ 347289 w 606266"/>
                <a:gd name="connsiteY7" fmla="*/ 349709 h 551328"/>
                <a:gd name="connsiteX8" fmla="*/ 309799 w 606266"/>
                <a:gd name="connsiteY8" fmla="*/ 349802 h 551328"/>
                <a:gd name="connsiteX9" fmla="*/ 258660 w 606266"/>
                <a:gd name="connsiteY9" fmla="*/ 286579 h 551328"/>
                <a:gd name="connsiteX10" fmla="*/ 244076 w 606266"/>
                <a:gd name="connsiteY10" fmla="*/ 261178 h 551328"/>
                <a:gd name="connsiteX11" fmla="*/ 251555 w 606266"/>
                <a:gd name="connsiteY11" fmla="*/ 230920 h 551328"/>
                <a:gd name="connsiteX12" fmla="*/ 248563 w 606266"/>
                <a:gd name="connsiteY12" fmla="*/ 219994 h 551328"/>
                <a:gd name="connsiteX13" fmla="*/ 248470 w 606266"/>
                <a:gd name="connsiteY13" fmla="*/ 184694 h 551328"/>
                <a:gd name="connsiteX14" fmla="*/ 269038 w 606266"/>
                <a:gd name="connsiteY14" fmla="*/ 148646 h 551328"/>
                <a:gd name="connsiteX15" fmla="*/ 288110 w 606266"/>
                <a:gd name="connsiteY15" fmla="*/ 132957 h 551328"/>
                <a:gd name="connsiteX16" fmla="*/ 306621 w 606266"/>
                <a:gd name="connsiteY16" fmla="*/ 123432 h 551328"/>
                <a:gd name="connsiteX17" fmla="*/ 323449 w 606266"/>
                <a:gd name="connsiteY17" fmla="*/ 120256 h 551328"/>
                <a:gd name="connsiteX18" fmla="*/ 330191 w 606266"/>
                <a:gd name="connsiteY18" fmla="*/ 0 h 551328"/>
                <a:gd name="connsiteX19" fmla="*/ 606266 w 606266"/>
                <a:gd name="connsiteY19" fmla="*/ 275664 h 551328"/>
                <a:gd name="connsiteX20" fmla="*/ 330191 w 606266"/>
                <a:gd name="connsiteY20" fmla="*/ 551328 h 551328"/>
                <a:gd name="connsiteX21" fmla="*/ 53929 w 606266"/>
                <a:gd name="connsiteY21" fmla="*/ 280147 h 551328"/>
                <a:gd name="connsiteX22" fmla="*/ 13247 w 606266"/>
                <a:gd name="connsiteY22" fmla="*/ 280147 h 551328"/>
                <a:gd name="connsiteX23" fmla="*/ 3054 w 606266"/>
                <a:gd name="connsiteY23" fmla="*/ 258575 h 551328"/>
                <a:gd name="connsiteX24" fmla="*/ 10722 w 606266"/>
                <a:gd name="connsiteY24" fmla="*/ 247743 h 551328"/>
                <a:gd name="connsiteX25" fmla="*/ 75720 w 606266"/>
                <a:gd name="connsiteY25" fmla="*/ 170049 h 551328"/>
                <a:gd name="connsiteX26" fmla="*/ 76187 w 606266"/>
                <a:gd name="connsiteY26" fmla="*/ 169582 h 551328"/>
                <a:gd name="connsiteX27" fmla="*/ 103776 w 606266"/>
                <a:gd name="connsiteY27" fmla="*/ 169582 h 551328"/>
                <a:gd name="connsiteX28" fmla="*/ 169522 w 606266"/>
                <a:gd name="connsiteY28" fmla="*/ 248117 h 551328"/>
                <a:gd name="connsiteX29" fmla="*/ 176816 w 606266"/>
                <a:gd name="connsiteY29" fmla="*/ 258575 h 551328"/>
                <a:gd name="connsiteX30" fmla="*/ 166622 w 606266"/>
                <a:gd name="connsiteY30" fmla="*/ 280147 h 551328"/>
                <a:gd name="connsiteX31" fmla="*/ 126221 w 606266"/>
                <a:gd name="connsiteY31" fmla="*/ 280147 h 551328"/>
                <a:gd name="connsiteX32" fmla="*/ 172234 w 606266"/>
                <a:gd name="connsiteY32" fmla="*/ 404345 h 551328"/>
                <a:gd name="connsiteX33" fmla="*/ 202909 w 606266"/>
                <a:gd name="connsiteY33" fmla="*/ 381373 h 551328"/>
                <a:gd name="connsiteX34" fmla="*/ 268748 w 606266"/>
                <a:gd name="connsiteY34" fmla="*/ 349623 h 551328"/>
                <a:gd name="connsiteX35" fmla="*/ 300451 w 606266"/>
                <a:gd name="connsiteY35" fmla="*/ 449728 h 551328"/>
                <a:gd name="connsiteX36" fmla="*/ 304753 w 606266"/>
                <a:gd name="connsiteY36" fmla="*/ 463269 h 551328"/>
                <a:gd name="connsiteX37" fmla="*/ 318969 w 606266"/>
                <a:gd name="connsiteY37" fmla="*/ 423021 h 551328"/>
                <a:gd name="connsiteX38" fmla="*/ 327573 w 606266"/>
                <a:gd name="connsiteY38" fmla="*/ 375396 h 551328"/>
                <a:gd name="connsiteX39" fmla="*/ 327760 w 606266"/>
                <a:gd name="connsiteY39" fmla="*/ 375396 h 551328"/>
                <a:gd name="connsiteX40" fmla="*/ 327853 w 606266"/>
                <a:gd name="connsiteY40" fmla="*/ 375396 h 551328"/>
                <a:gd name="connsiteX41" fmla="*/ 327947 w 606266"/>
                <a:gd name="connsiteY41" fmla="*/ 375396 h 551328"/>
                <a:gd name="connsiteX42" fmla="*/ 328134 w 606266"/>
                <a:gd name="connsiteY42" fmla="*/ 375396 h 551328"/>
                <a:gd name="connsiteX43" fmla="*/ 336738 w 606266"/>
                <a:gd name="connsiteY43" fmla="*/ 423021 h 551328"/>
                <a:gd name="connsiteX44" fmla="*/ 350953 w 606266"/>
                <a:gd name="connsiteY44" fmla="*/ 463269 h 551328"/>
                <a:gd name="connsiteX45" fmla="*/ 355255 w 606266"/>
                <a:gd name="connsiteY45" fmla="*/ 449728 h 551328"/>
                <a:gd name="connsiteX46" fmla="*/ 386959 w 606266"/>
                <a:gd name="connsiteY46" fmla="*/ 349623 h 551328"/>
                <a:gd name="connsiteX47" fmla="*/ 452798 w 606266"/>
                <a:gd name="connsiteY47" fmla="*/ 381373 h 551328"/>
                <a:gd name="connsiteX48" fmla="*/ 485343 w 606266"/>
                <a:gd name="connsiteY48" fmla="*/ 407520 h 551328"/>
                <a:gd name="connsiteX49" fmla="*/ 533974 w 606266"/>
                <a:gd name="connsiteY49" fmla="*/ 275664 h 551328"/>
                <a:gd name="connsiteX50" fmla="*/ 330191 w 606266"/>
                <a:gd name="connsiteY50" fmla="*/ 72184 h 551328"/>
                <a:gd name="connsiteX51" fmla="*/ 224325 w 606266"/>
                <a:gd name="connsiteY51" fmla="*/ 101693 h 551328"/>
                <a:gd name="connsiteX52" fmla="*/ 174759 w 606266"/>
                <a:gd name="connsiteY52" fmla="*/ 89647 h 551328"/>
                <a:gd name="connsiteX53" fmla="*/ 186823 w 606266"/>
                <a:gd name="connsiteY53" fmla="*/ 40061 h 551328"/>
                <a:gd name="connsiteX54" fmla="*/ 330191 w 606266"/>
                <a:gd name="connsiteY54" fmla="*/ 0 h 55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6266" h="551328">
                  <a:moveTo>
                    <a:pt x="323449" y="120256"/>
                  </a:moveTo>
                  <a:cubicBezTo>
                    <a:pt x="341773" y="118762"/>
                    <a:pt x="355797" y="123245"/>
                    <a:pt x="365707" y="129222"/>
                  </a:cubicBezTo>
                  <a:cubicBezTo>
                    <a:pt x="380665" y="137440"/>
                    <a:pt x="386275" y="148273"/>
                    <a:pt x="386275" y="148273"/>
                  </a:cubicBezTo>
                  <a:cubicBezTo>
                    <a:pt x="386275" y="148273"/>
                    <a:pt x="420492" y="150607"/>
                    <a:pt x="408899" y="219994"/>
                  </a:cubicBezTo>
                  <a:cubicBezTo>
                    <a:pt x="408151" y="223543"/>
                    <a:pt x="407216" y="227185"/>
                    <a:pt x="405908" y="230920"/>
                  </a:cubicBezTo>
                  <a:cubicBezTo>
                    <a:pt x="412639" y="230267"/>
                    <a:pt x="420679" y="234282"/>
                    <a:pt x="413106" y="261084"/>
                  </a:cubicBezTo>
                  <a:cubicBezTo>
                    <a:pt x="407590" y="280602"/>
                    <a:pt x="402355" y="286206"/>
                    <a:pt x="398522" y="286486"/>
                  </a:cubicBezTo>
                  <a:cubicBezTo>
                    <a:pt x="394876" y="309739"/>
                    <a:pt x="376365" y="339250"/>
                    <a:pt x="347289" y="349709"/>
                  </a:cubicBezTo>
                  <a:cubicBezTo>
                    <a:pt x="335229" y="354098"/>
                    <a:pt x="321860" y="354098"/>
                    <a:pt x="309799" y="349802"/>
                  </a:cubicBezTo>
                  <a:cubicBezTo>
                    <a:pt x="280257" y="339530"/>
                    <a:pt x="262306" y="309833"/>
                    <a:pt x="258660" y="286579"/>
                  </a:cubicBezTo>
                  <a:cubicBezTo>
                    <a:pt x="254827" y="286206"/>
                    <a:pt x="249592" y="280696"/>
                    <a:pt x="244076" y="261178"/>
                  </a:cubicBezTo>
                  <a:cubicBezTo>
                    <a:pt x="236503" y="234376"/>
                    <a:pt x="244450" y="230453"/>
                    <a:pt x="251555" y="230920"/>
                  </a:cubicBezTo>
                  <a:cubicBezTo>
                    <a:pt x="250153" y="227278"/>
                    <a:pt x="249218" y="223543"/>
                    <a:pt x="248563" y="219994"/>
                  </a:cubicBezTo>
                  <a:cubicBezTo>
                    <a:pt x="246226" y="207480"/>
                    <a:pt x="245572" y="195807"/>
                    <a:pt x="248470" y="184694"/>
                  </a:cubicBezTo>
                  <a:cubicBezTo>
                    <a:pt x="251929" y="169752"/>
                    <a:pt x="259876" y="157798"/>
                    <a:pt x="269038" y="148646"/>
                  </a:cubicBezTo>
                  <a:cubicBezTo>
                    <a:pt x="274741" y="142669"/>
                    <a:pt x="281191" y="137253"/>
                    <a:pt x="288110" y="132957"/>
                  </a:cubicBezTo>
                  <a:cubicBezTo>
                    <a:pt x="293719" y="129035"/>
                    <a:pt x="299889" y="125673"/>
                    <a:pt x="306621" y="123432"/>
                  </a:cubicBezTo>
                  <a:cubicBezTo>
                    <a:pt x="311856" y="121564"/>
                    <a:pt x="317466" y="120443"/>
                    <a:pt x="323449" y="120256"/>
                  </a:cubicBezTo>
                  <a:close/>
                  <a:moveTo>
                    <a:pt x="330191" y="0"/>
                  </a:moveTo>
                  <a:cubicBezTo>
                    <a:pt x="482444" y="0"/>
                    <a:pt x="606266" y="123638"/>
                    <a:pt x="606266" y="275664"/>
                  </a:cubicBezTo>
                  <a:cubicBezTo>
                    <a:pt x="606266" y="427690"/>
                    <a:pt x="482444" y="551328"/>
                    <a:pt x="330191" y="551328"/>
                  </a:cubicBezTo>
                  <a:cubicBezTo>
                    <a:pt x="179435" y="551328"/>
                    <a:pt x="56548" y="430025"/>
                    <a:pt x="53929" y="280147"/>
                  </a:cubicBezTo>
                  <a:lnTo>
                    <a:pt x="13247" y="280147"/>
                  </a:lnTo>
                  <a:cubicBezTo>
                    <a:pt x="2025" y="280147"/>
                    <a:pt x="-4054" y="267166"/>
                    <a:pt x="3054" y="258575"/>
                  </a:cubicBezTo>
                  <a:lnTo>
                    <a:pt x="10722" y="247743"/>
                  </a:lnTo>
                  <a:cubicBezTo>
                    <a:pt x="30362" y="220195"/>
                    <a:pt x="52152" y="194235"/>
                    <a:pt x="75720" y="170049"/>
                  </a:cubicBezTo>
                  <a:lnTo>
                    <a:pt x="76187" y="169582"/>
                  </a:lnTo>
                  <a:cubicBezTo>
                    <a:pt x="83295" y="160804"/>
                    <a:pt x="96668" y="160804"/>
                    <a:pt x="103776" y="169582"/>
                  </a:cubicBezTo>
                  <a:cubicBezTo>
                    <a:pt x="127718" y="193955"/>
                    <a:pt x="149695" y="220195"/>
                    <a:pt x="169522" y="248117"/>
                  </a:cubicBezTo>
                  <a:lnTo>
                    <a:pt x="176816" y="258575"/>
                  </a:lnTo>
                  <a:cubicBezTo>
                    <a:pt x="183924" y="267166"/>
                    <a:pt x="177751" y="280147"/>
                    <a:pt x="166622" y="280147"/>
                  </a:cubicBezTo>
                  <a:lnTo>
                    <a:pt x="126221" y="280147"/>
                  </a:lnTo>
                  <a:cubicBezTo>
                    <a:pt x="127250" y="327211"/>
                    <a:pt x="144271" y="370354"/>
                    <a:pt x="172234" y="404345"/>
                  </a:cubicBezTo>
                  <a:cubicBezTo>
                    <a:pt x="178593" y="394166"/>
                    <a:pt x="188226" y="386696"/>
                    <a:pt x="202909" y="381373"/>
                  </a:cubicBezTo>
                  <a:cubicBezTo>
                    <a:pt x="244058" y="365685"/>
                    <a:pt x="268748" y="349623"/>
                    <a:pt x="268748" y="349623"/>
                  </a:cubicBezTo>
                  <a:lnTo>
                    <a:pt x="300451" y="449728"/>
                  </a:lnTo>
                  <a:lnTo>
                    <a:pt x="304753" y="463269"/>
                  </a:lnTo>
                  <a:lnTo>
                    <a:pt x="318969" y="423021"/>
                  </a:lnTo>
                  <a:cubicBezTo>
                    <a:pt x="286423" y="377638"/>
                    <a:pt x="321494" y="375396"/>
                    <a:pt x="327573" y="375396"/>
                  </a:cubicBezTo>
                  <a:lnTo>
                    <a:pt x="327760" y="375396"/>
                  </a:lnTo>
                  <a:lnTo>
                    <a:pt x="327853" y="375396"/>
                  </a:lnTo>
                  <a:lnTo>
                    <a:pt x="327947" y="375396"/>
                  </a:lnTo>
                  <a:lnTo>
                    <a:pt x="328134" y="375396"/>
                  </a:lnTo>
                  <a:cubicBezTo>
                    <a:pt x="334213" y="375396"/>
                    <a:pt x="369377" y="377638"/>
                    <a:pt x="336738" y="423021"/>
                  </a:cubicBezTo>
                  <a:lnTo>
                    <a:pt x="350953" y="463269"/>
                  </a:lnTo>
                  <a:lnTo>
                    <a:pt x="355255" y="449728"/>
                  </a:lnTo>
                  <a:lnTo>
                    <a:pt x="386959" y="349623"/>
                  </a:lnTo>
                  <a:cubicBezTo>
                    <a:pt x="386959" y="349623"/>
                    <a:pt x="411648" y="365685"/>
                    <a:pt x="452798" y="381373"/>
                  </a:cubicBezTo>
                  <a:cubicBezTo>
                    <a:pt x="468977" y="387162"/>
                    <a:pt x="479077" y="395754"/>
                    <a:pt x="485343" y="407520"/>
                  </a:cubicBezTo>
                  <a:cubicBezTo>
                    <a:pt x="515644" y="371848"/>
                    <a:pt x="533974" y="325904"/>
                    <a:pt x="533974" y="275664"/>
                  </a:cubicBezTo>
                  <a:cubicBezTo>
                    <a:pt x="533974" y="163419"/>
                    <a:pt x="442604" y="72091"/>
                    <a:pt x="330191" y="72184"/>
                  </a:cubicBezTo>
                  <a:cubicBezTo>
                    <a:pt x="292689" y="72184"/>
                    <a:pt x="256122" y="82363"/>
                    <a:pt x="224325" y="101693"/>
                  </a:cubicBezTo>
                  <a:cubicBezTo>
                    <a:pt x="207304" y="112058"/>
                    <a:pt x="185046" y="106642"/>
                    <a:pt x="174759" y="89647"/>
                  </a:cubicBezTo>
                  <a:cubicBezTo>
                    <a:pt x="164378" y="72651"/>
                    <a:pt x="169709" y="50426"/>
                    <a:pt x="186823" y="40061"/>
                  </a:cubicBezTo>
                  <a:cubicBezTo>
                    <a:pt x="229936" y="13820"/>
                    <a:pt x="279503" y="0"/>
                    <a:pt x="330191" y="0"/>
                  </a:cubicBez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9806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案例</a:t>
            </a:r>
            <a:r>
              <a:rPr lang="en-US" altLang="zh-CN" dirty="0"/>
              <a:t>2-</a:t>
            </a:r>
            <a:r>
              <a:rPr lang="zh-CN" altLang="en-US" dirty="0"/>
              <a:t>某市城市产业</a:t>
            </a:r>
            <a:r>
              <a:rPr lang="en-US" altLang="zh-CN" dirty="0" err="1"/>
              <a:t>Xaas</a:t>
            </a:r>
            <a:r>
              <a:rPr lang="zh-CN" altLang="en-US" dirty="0"/>
              <a:t>运营中心项目：建设内容</a:t>
            </a:r>
          </a:p>
        </p:txBody>
      </p:sp>
      <p:sp>
        <p:nvSpPr>
          <p:cNvPr id="84" name="矩形 83"/>
          <p:cNvSpPr/>
          <p:nvPr/>
        </p:nvSpPr>
        <p:spPr>
          <a:xfrm>
            <a:off x="1140465" y="958098"/>
            <a:ext cx="7334210" cy="1058752"/>
          </a:xfrm>
          <a:prstGeom prst="rect">
            <a:avLst/>
          </a:prstGeom>
          <a:solidFill>
            <a:srgbClr val="F6F6F6"/>
          </a:solidFill>
        </p:spPr>
        <p:txBody>
          <a:bodyPr wrap="square" numCol="1" anchor="ctr">
            <a:noAutofit/>
          </a:bodyPr>
          <a:lstStyle/>
          <a:p>
            <a:pPr marL="285750" indent="-285750">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市安全大脑</a:t>
            </a:r>
            <a:r>
              <a:rPr lang="zh-CN" altLang="en-US" sz="1200" b="1" dirty="0">
                <a:latin typeface="微软雅黑" panose="020B0503020204020204" pitchFamily="34" charset="-122"/>
                <a:ea typeface="微软雅黑" panose="020B0503020204020204" pitchFamily="34" charset="-122"/>
              </a:rPr>
              <a:t>与分布在重点单位的态势感知一体机级联部署</a:t>
            </a:r>
            <a:endParaRPr lang="en-US" altLang="zh-CN" sz="1200" b="1" dirty="0">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基于态势感知一体机的安全运营托管服务，针对不同类型的客户，</a:t>
            </a:r>
            <a:r>
              <a:rPr lang="zh-CN" altLang="en-US" sz="1200" b="1" dirty="0">
                <a:solidFill>
                  <a:srgbClr val="00AB7A"/>
                </a:solidFill>
                <a:latin typeface="微软雅黑" panose="020B0503020204020204" pitchFamily="34" charset="-122"/>
                <a:ea typeface="微软雅黑" panose="020B0503020204020204" pitchFamily="34" charset="-122"/>
              </a:rPr>
              <a:t>可租可售，灵活搭配</a:t>
            </a:r>
            <a:r>
              <a:rPr lang="zh-CN" altLang="en-US" sz="1200" dirty="0">
                <a:latin typeface="微软雅黑" panose="020B0503020204020204" pitchFamily="34" charset="-122"/>
                <a:ea typeface="微软雅黑" panose="020B0503020204020204" pitchFamily="34" charset="-122"/>
              </a:rPr>
              <a:t>，针对不同客户的需求和预算，目前推出</a:t>
            </a:r>
            <a:r>
              <a:rPr lang="en-US" altLang="zh-CN" sz="1200" b="1" dirty="0">
                <a:solidFill>
                  <a:srgbClr val="00AB7A"/>
                </a:solidFill>
                <a:latin typeface="微软雅黑" panose="020B0503020204020204" pitchFamily="34" charset="-122"/>
                <a:ea typeface="微软雅黑" panose="020B0503020204020204" pitchFamily="34" charset="-122"/>
              </a:rPr>
              <a:t>4</a:t>
            </a:r>
            <a:r>
              <a:rPr lang="zh-CN" altLang="en-US" sz="1200" b="1" dirty="0">
                <a:solidFill>
                  <a:srgbClr val="00AB7A"/>
                </a:solidFill>
                <a:latin typeface="微软雅黑" panose="020B0503020204020204" pitchFamily="34" charset="-122"/>
                <a:ea typeface="微软雅黑" panose="020B0503020204020204" pitchFamily="34" charset="-122"/>
              </a:rPr>
              <a:t>大类服务目录：基础服务，标准服务，高级服务，专家服务</a:t>
            </a:r>
            <a:endParaRPr lang="en-US" altLang="zh-CN" sz="1200" b="1" dirty="0">
              <a:solidFill>
                <a:srgbClr val="00AB7A"/>
              </a:solidFill>
              <a:latin typeface="微软雅黑" panose="020B0503020204020204" pitchFamily="34" charset="-122"/>
              <a:ea typeface="微软雅黑" panose="020B0503020204020204" pitchFamily="34" charset="-122"/>
            </a:endParaRPr>
          </a:p>
          <a:p>
            <a:pPr marL="285750" indent="-285750">
              <a:lnSpc>
                <a:spcPct val="13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将设备接入客户网络，</a:t>
            </a:r>
            <a:r>
              <a:rPr lang="zh-CN" altLang="en-US" sz="1200" b="1" dirty="0">
                <a:latin typeface="微软雅黑" panose="020B0503020204020204" pitchFamily="34" charset="-122"/>
                <a:ea typeface="微软雅黑" panose="020B0503020204020204" pitchFamily="34" charset="-122"/>
              </a:rPr>
              <a:t>给予客户</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个月“</a:t>
            </a:r>
            <a:r>
              <a:rPr lang="en-US" altLang="zh-CN" sz="1200" b="1" dirty="0" err="1">
                <a:latin typeface="微软雅黑" panose="020B0503020204020204" pitchFamily="34" charset="-122"/>
                <a:ea typeface="微软雅黑" panose="020B0503020204020204" pitchFamily="34" charset="-122"/>
              </a:rPr>
              <a:t>Xaas</a:t>
            </a:r>
            <a:r>
              <a:rPr lang="zh-CN" altLang="en-US" sz="1200" b="1" dirty="0">
                <a:latin typeface="微软雅黑" panose="020B0503020204020204" pitchFamily="34" charset="-122"/>
                <a:ea typeface="微软雅黑" panose="020B0503020204020204" pitchFamily="34" charset="-122"/>
              </a:rPr>
              <a:t>运营中心”试用</a:t>
            </a:r>
            <a:endParaRPr lang="en-US" altLang="zh-CN" sz="1200" b="1" dirty="0">
              <a:latin typeface="微软雅黑" panose="020B0503020204020204" pitchFamily="34" charset="-122"/>
              <a:ea typeface="微软雅黑" panose="020B0503020204020204" pitchFamily="34" charset="-122"/>
            </a:endParaRPr>
          </a:p>
        </p:txBody>
      </p:sp>
      <p:sp>
        <p:nvSpPr>
          <p:cNvPr id="85" name="矩形 84">
            <a:extLst>
              <a:ext uri="{FF2B5EF4-FFF2-40B4-BE49-F238E27FC236}">
                <a16:creationId xmlns:a16="http://schemas.microsoft.com/office/drawing/2014/main" id="{546DC8CB-0D70-40E0-BF75-31A97170EA30}"/>
              </a:ext>
            </a:extLst>
          </p:cNvPr>
          <p:cNvSpPr/>
          <p:nvPr/>
        </p:nvSpPr>
        <p:spPr>
          <a:xfrm>
            <a:off x="721966" y="878095"/>
            <a:ext cx="8171209" cy="3925679"/>
          </a:xfrm>
          <a:prstGeom prst="rect">
            <a:avLst/>
          </a:prstGeom>
          <a:noFill/>
          <a:ln w="12700" cap="flat" cmpd="sng" algn="ctr">
            <a:solidFill>
              <a:srgbClr val="31BB94"/>
            </a:solidFill>
            <a:prstDash val="solid"/>
          </a:ln>
          <a:effectLst/>
        </p:spPr>
        <p:txBody>
          <a:bodyPr lIns="90000" tIns="25718" rIns="90000" bIns="25718" rtlCol="0" anchor="t"/>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marL="171450" indent="-171450" defTabSz="685324">
              <a:buFont typeface="Arial" panose="020B0604020202020204" pitchFamily="34" charset="0"/>
              <a:buChar char="•"/>
            </a:pPr>
            <a:endParaRPr lang="zh-CN" altLang="en-US" sz="1200" kern="0" dirty="0">
              <a:latin typeface="微软雅黑" panose="020B0503020204020204" pitchFamily="34" charset="-122"/>
              <a:ea typeface="微软雅黑" panose="020B0503020204020204" pitchFamily="34" charset="-122"/>
              <a:cs typeface="方正黑体简体" panose="02010601030101010101" charset="-122"/>
            </a:endParaRPr>
          </a:p>
        </p:txBody>
      </p:sp>
      <p:grpSp>
        <p:nvGrpSpPr>
          <p:cNvPr id="86" name="组合 85">
            <a:extLst>
              <a:ext uri="{FF2B5EF4-FFF2-40B4-BE49-F238E27FC236}">
                <a16:creationId xmlns:a16="http://schemas.microsoft.com/office/drawing/2014/main" id="{96101E3A-2CCD-4A62-BDC4-762D3ED3556F}"/>
              </a:ext>
            </a:extLst>
          </p:cNvPr>
          <p:cNvGrpSpPr/>
          <p:nvPr/>
        </p:nvGrpSpPr>
        <p:grpSpPr>
          <a:xfrm>
            <a:off x="284092" y="657781"/>
            <a:ext cx="693917" cy="684782"/>
            <a:chOff x="5414547" y="2390368"/>
            <a:chExt cx="1444856" cy="990223"/>
          </a:xfrm>
          <a:solidFill>
            <a:srgbClr val="00AB7A"/>
          </a:solidFill>
        </p:grpSpPr>
        <p:sp>
          <p:nvSpPr>
            <p:cNvPr id="87"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88"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内容</a:t>
              </a:r>
            </a:p>
          </p:txBody>
        </p:sp>
      </p:grpSp>
      <p:grpSp>
        <p:nvGrpSpPr>
          <p:cNvPr id="105" name="组合 104"/>
          <p:cNvGrpSpPr/>
          <p:nvPr/>
        </p:nvGrpSpPr>
        <p:grpSpPr>
          <a:xfrm>
            <a:off x="941285" y="2092873"/>
            <a:ext cx="7720683" cy="2530985"/>
            <a:chOff x="941285" y="1641598"/>
            <a:chExt cx="7720683" cy="2982261"/>
          </a:xfrm>
        </p:grpSpPr>
        <p:cxnSp>
          <p:nvCxnSpPr>
            <p:cNvPr id="45" name="直接连接符 44"/>
            <p:cNvCxnSpPr>
              <a:stCxn id="52" idx="2"/>
              <a:endCxn id="51" idx="0"/>
            </p:cNvCxnSpPr>
            <p:nvPr/>
          </p:nvCxnSpPr>
          <p:spPr>
            <a:xfrm>
              <a:off x="4706164" y="1772082"/>
              <a:ext cx="0" cy="61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流程图: 可选过程 49"/>
            <p:cNvSpPr/>
            <p:nvPr/>
          </p:nvSpPr>
          <p:spPr>
            <a:xfrm>
              <a:off x="1681876" y="2818618"/>
              <a:ext cx="6289443" cy="149089"/>
            </a:xfrm>
            <a:prstGeom prst="flowChartAlternateProcess">
              <a:avLst/>
            </a:prstGeom>
            <a:solidFill>
              <a:srgbClr val="31BB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1" name="图片 50">
              <a:extLst>
                <a:ext uri="{FF2B5EF4-FFF2-40B4-BE49-F238E27FC236}">
                  <a16:creationId xmlns:a16="http://schemas.microsoft.com/office/drawing/2014/main" id="{C9805A05-0C2A-4E9B-976C-5C9953EA4400}"/>
                </a:ext>
              </a:extLst>
            </p:cNvPr>
            <p:cNvPicPr>
              <a:picLocks noChangeAspect="1"/>
            </p:cNvPicPr>
            <p:nvPr/>
          </p:nvPicPr>
          <p:blipFill>
            <a:blip r:embed="rId4"/>
            <a:stretch>
              <a:fillRect/>
            </a:stretch>
          </p:blipFill>
          <p:spPr>
            <a:xfrm>
              <a:off x="4076964" y="1833961"/>
              <a:ext cx="1258399" cy="844331"/>
            </a:xfrm>
            <a:prstGeom prst="rect">
              <a:avLst/>
            </a:prstGeom>
          </p:spPr>
        </p:pic>
        <p:sp>
          <p:nvSpPr>
            <p:cNvPr id="52" name="直角三角形 51"/>
            <p:cNvSpPr/>
            <p:nvPr/>
          </p:nvSpPr>
          <p:spPr>
            <a:xfrm>
              <a:off x="4706164" y="1641598"/>
              <a:ext cx="202849" cy="130484"/>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57" name="直接箭头连接符 56"/>
            <p:cNvCxnSpPr>
              <a:cxnSpLocks/>
            </p:cNvCxnSpPr>
            <p:nvPr/>
          </p:nvCxnSpPr>
          <p:spPr>
            <a:xfrm flipV="1">
              <a:off x="4726431" y="2720713"/>
              <a:ext cx="0" cy="97905"/>
            </a:xfrm>
            <a:prstGeom prst="straightConnector1">
              <a:avLst/>
            </a:prstGeom>
            <a:ln w="31750">
              <a:solidFill>
                <a:srgbClr val="31BB94"/>
              </a:solidFill>
              <a:tailEnd type="triangle"/>
            </a:ln>
          </p:spPr>
          <p:style>
            <a:lnRef idx="1">
              <a:schemeClr val="accent1"/>
            </a:lnRef>
            <a:fillRef idx="0">
              <a:schemeClr val="accent1"/>
            </a:fillRef>
            <a:effectRef idx="0">
              <a:schemeClr val="accent1"/>
            </a:effectRef>
            <a:fontRef idx="minor">
              <a:schemeClr val="tx1"/>
            </a:fontRef>
          </p:style>
        </p:cxnSp>
        <p:sp>
          <p:nvSpPr>
            <p:cNvPr id="58" name="圆角矩形 57"/>
            <p:cNvSpPr/>
            <p:nvPr/>
          </p:nvSpPr>
          <p:spPr>
            <a:xfrm>
              <a:off x="2046481" y="2139137"/>
              <a:ext cx="1731726" cy="23697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lstStyle/>
            <a:p>
              <a:pPr algn="ctr"/>
              <a:r>
                <a:rPr lang="zh-CN" altLang="en-US" sz="900" b="1" dirty="0">
                  <a:solidFill>
                    <a:schemeClr val="tx1"/>
                  </a:solidFill>
                  <a:latin typeface="微软雅黑" pitchFamily="34" charset="-122"/>
                  <a:ea typeface="微软雅黑" pitchFamily="34" charset="-122"/>
                </a:rPr>
                <a:t>某市安全态势监测及预警</a:t>
              </a:r>
              <a:r>
                <a:rPr lang="en-US" altLang="zh-CN" sz="900" b="1" dirty="0">
                  <a:solidFill>
                    <a:schemeClr val="tx1"/>
                  </a:solidFill>
                  <a:latin typeface="微软雅黑" pitchFamily="34" charset="-122"/>
                  <a:ea typeface="微软雅黑" pitchFamily="34" charset="-122"/>
                </a:rPr>
                <a:t> </a:t>
              </a:r>
              <a:endParaRPr lang="zh-CN" altLang="en-US" sz="900" b="1" dirty="0">
                <a:solidFill>
                  <a:schemeClr val="tx1"/>
                </a:solidFill>
                <a:latin typeface="微软雅黑" pitchFamily="34" charset="-122"/>
                <a:ea typeface="微软雅黑" pitchFamily="34" charset="-122"/>
              </a:endParaRPr>
            </a:p>
          </p:txBody>
        </p:sp>
        <p:sp>
          <p:nvSpPr>
            <p:cNvPr id="61" name="圆角矩形 60"/>
            <p:cNvSpPr/>
            <p:nvPr/>
          </p:nvSpPr>
          <p:spPr>
            <a:xfrm>
              <a:off x="5574810" y="2146075"/>
              <a:ext cx="2122552" cy="223098"/>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lstStyle/>
            <a:p>
              <a:pPr algn="ctr"/>
              <a:r>
                <a:rPr lang="zh-CN" altLang="en-US" sz="900" b="1" dirty="0">
                  <a:solidFill>
                    <a:srgbClr val="00AB7A"/>
                  </a:solidFill>
                  <a:latin typeface="微软雅黑" pitchFamily="34" charset="-122"/>
                  <a:ea typeface="微软雅黑" pitchFamily="34" charset="-122"/>
                </a:rPr>
                <a:t>通报预警、快速处置、协同响应</a:t>
              </a:r>
              <a:r>
                <a:rPr lang="en-US" altLang="zh-CN" sz="900" b="1" dirty="0">
                  <a:solidFill>
                    <a:srgbClr val="00AB7A"/>
                  </a:solidFill>
                  <a:latin typeface="微软雅黑" pitchFamily="34" charset="-122"/>
                  <a:ea typeface="微软雅黑" pitchFamily="34" charset="-122"/>
                </a:rPr>
                <a:t> </a:t>
              </a:r>
              <a:endParaRPr lang="zh-CN" altLang="en-US" sz="900" b="1" dirty="0">
                <a:solidFill>
                  <a:srgbClr val="00AB7A"/>
                </a:solidFill>
                <a:latin typeface="微软雅黑" pitchFamily="34" charset="-122"/>
                <a:ea typeface="微软雅黑" pitchFamily="34" charset="-122"/>
              </a:endParaRPr>
            </a:p>
          </p:txBody>
        </p:sp>
        <p:sp>
          <p:nvSpPr>
            <p:cNvPr id="62" name="文本框 61">
              <a:extLst>
                <a:ext uri="{FF2B5EF4-FFF2-40B4-BE49-F238E27FC236}">
                  <a16:creationId xmlns:a16="http://schemas.microsoft.com/office/drawing/2014/main" id="{BBE3D69C-DB37-499D-B89D-F72FE513DA4C}"/>
                </a:ext>
              </a:extLst>
            </p:cNvPr>
            <p:cNvSpPr txBox="1"/>
            <p:nvPr/>
          </p:nvSpPr>
          <p:spPr>
            <a:xfrm>
              <a:off x="3876221" y="2136176"/>
              <a:ext cx="1640767" cy="489582"/>
            </a:xfrm>
            <a:prstGeom prst="rect">
              <a:avLst/>
            </a:prstGeom>
            <a:ln>
              <a:solidFill>
                <a:srgbClr val="31BB94"/>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某市城市安全大脑</a:t>
              </a:r>
              <a:endParaRPr lang="en-US" altLang="zh-CN"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指挥运营中心</a:t>
              </a:r>
            </a:p>
          </p:txBody>
        </p:sp>
        <p:grpSp>
          <p:nvGrpSpPr>
            <p:cNvPr id="5" name="组合 4"/>
            <p:cNvGrpSpPr/>
            <p:nvPr/>
          </p:nvGrpSpPr>
          <p:grpSpPr>
            <a:xfrm>
              <a:off x="941285" y="2994348"/>
              <a:ext cx="1685780" cy="1627708"/>
              <a:chOff x="1212156" y="2709088"/>
              <a:chExt cx="1513046" cy="1627708"/>
            </a:xfrm>
          </p:grpSpPr>
          <p:sp>
            <p:nvSpPr>
              <p:cNvPr id="46" name="棱台 45"/>
              <p:cNvSpPr/>
              <p:nvPr/>
            </p:nvSpPr>
            <p:spPr>
              <a:xfrm>
                <a:off x="1212156" y="4057368"/>
                <a:ext cx="1021957" cy="279428"/>
              </a:xfrm>
              <a:prstGeom prst="bevel">
                <a:avLst/>
              </a:prstGeom>
              <a:solidFill>
                <a:srgbClr val="31BB94"/>
              </a:solidFill>
              <a:ln>
                <a:solidFill>
                  <a:srgbClr val="31BB9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态势感知一体机</a:t>
                </a:r>
              </a:p>
            </p:txBody>
          </p:sp>
          <p:pic>
            <p:nvPicPr>
              <p:cNvPr id="48" name="图片 47">
                <a:extLst>
                  <a:ext uri="{FF2B5EF4-FFF2-40B4-BE49-F238E27FC236}">
                    <a16:creationId xmlns:a16="http://schemas.microsoft.com/office/drawing/2014/main" id="{C9805A05-0C2A-4E9B-976C-5C9953EA4400}"/>
                  </a:ext>
                </a:extLst>
              </p:cNvPr>
              <p:cNvPicPr>
                <a:picLocks noChangeAspect="1"/>
              </p:cNvPicPr>
              <p:nvPr/>
            </p:nvPicPr>
            <p:blipFill>
              <a:blip r:embed="rId4"/>
              <a:stretch>
                <a:fillRect/>
              </a:stretch>
            </p:blipFill>
            <p:spPr>
              <a:xfrm>
                <a:off x="1548620" y="3127054"/>
                <a:ext cx="882012" cy="844331"/>
              </a:xfrm>
              <a:prstGeom prst="rect">
                <a:avLst/>
              </a:prstGeom>
            </p:spPr>
          </p:pic>
          <p:sp>
            <p:nvSpPr>
              <p:cNvPr id="54" name="圆角矩形 53"/>
              <p:cNvSpPr/>
              <p:nvPr/>
            </p:nvSpPr>
            <p:spPr>
              <a:xfrm>
                <a:off x="1422389" y="2905974"/>
                <a:ext cx="1213767" cy="23697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noAutofit/>
              </a:bodyPr>
              <a:lstStyle/>
              <a:p>
                <a:pPr algn="ctr"/>
                <a:r>
                  <a:rPr lang="zh-CN" altLang="en-US" sz="900" b="1" dirty="0">
                    <a:solidFill>
                      <a:srgbClr val="00AB7A"/>
                    </a:solidFill>
                    <a:latin typeface="微软雅黑" pitchFamily="34" charset="-122"/>
                    <a:ea typeface="微软雅黑" pitchFamily="34" charset="-122"/>
                  </a:rPr>
                  <a:t>事件上传、关联分析</a:t>
                </a:r>
                <a:r>
                  <a:rPr lang="en-US" altLang="zh-CN" sz="900" b="1" dirty="0">
                    <a:solidFill>
                      <a:srgbClr val="00AB7A"/>
                    </a:solidFill>
                    <a:latin typeface="微软雅黑" pitchFamily="34" charset="-122"/>
                    <a:ea typeface="微软雅黑" pitchFamily="34" charset="-122"/>
                  </a:rPr>
                  <a:t> </a:t>
                </a:r>
                <a:endParaRPr lang="zh-CN" altLang="en-US" sz="900" b="1" dirty="0">
                  <a:solidFill>
                    <a:srgbClr val="00AB7A"/>
                  </a:solidFill>
                  <a:latin typeface="微软雅黑" pitchFamily="34" charset="-122"/>
                  <a:ea typeface="微软雅黑" pitchFamily="34" charset="-122"/>
                </a:endParaRPr>
              </a:p>
            </p:txBody>
          </p:sp>
          <p:cxnSp>
            <p:nvCxnSpPr>
              <p:cNvPr id="55" name="直接箭头连接符 54"/>
              <p:cNvCxnSpPr/>
              <p:nvPr/>
            </p:nvCxnSpPr>
            <p:spPr>
              <a:xfrm flipV="1">
                <a:off x="1998173" y="2709088"/>
                <a:ext cx="0" cy="253448"/>
              </a:xfrm>
              <a:prstGeom prst="straightConnector1">
                <a:avLst/>
              </a:prstGeom>
              <a:ln w="31750">
                <a:solidFill>
                  <a:srgbClr val="31BB94"/>
                </a:solidFill>
                <a:tailEnd type="triangle"/>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63DE8D5B-6A35-4E6D-BBBE-769BCA7DCAB3}"/>
                  </a:ext>
                </a:extLst>
              </p:cNvPr>
              <p:cNvSpPr txBox="1"/>
              <p:nvPr/>
            </p:nvSpPr>
            <p:spPr>
              <a:xfrm>
                <a:off x="1593813" y="3468500"/>
                <a:ext cx="791626" cy="253916"/>
              </a:xfrm>
              <a:prstGeom prst="rect">
                <a:avLst/>
              </a:prstGeom>
              <a:ln>
                <a:solidFill>
                  <a:srgbClr val="31BB94"/>
                </a:solidFill>
              </a:ln>
            </p:spPr>
            <p:style>
              <a:lnRef idx="2">
                <a:schemeClr val="accent6"/>
              </a:lnRef>
              <a:fillRef idx="1">
                <a:schemeClr val="lt1"/>
              </a:fillRef>
              <a:effectRef idx="0">
                <a:schemeClr val="accent6"/>
              </a:effectRef>
              <a:fontRef idx="minor">
                <a:schemeClr val="dk1"/>
              </a:fontRef>
            </p:style>
            <p:txBody>
              <a:bodyPr wrap="square" lIns="0" rIns="0" rtlCol="0">
                <a:noAutofit/>
              </a:bodyPr>
              <a:lstStyle/>
              <a:p>
                <a:pPr algn="ctr"/>
                <a:r>
                  <a:rPr lang="en-US" altLang="zh-CN"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a:t>
                </a:r>
                <a:endPar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9" name="棱台 88"/>
              <p:cNvSpPr/>
              <p:nvPr/>
            </p:nvSpPr>
            <p:spPr>
              <a:xfrm>
                <a:off x="2328529" y="4057368"/>
                <a:ext cx="396673" cy="279428"/>
              </a:xfrm>
              <a:prstGeom prst="bevel">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探针</a:t>
                </a:r>
              </a:p>
            </p:txBody>
          </p:sp>
        </p:grpSp>
        <p:grpSp>
          <p:nvGrpSpPr>
            <p:cNvPr id="7" name="组合 6"/>
            <p:cNvGrpSpPr/>
            <p:nvPr/>
          </p:nvGrpSpPr>
          <p:grpSpPr>
            <a:xfrm>
              <a:off x="2952920" y="3001418"/>
              <a:ext cx="1685779" cy="1622441"/>
              <a:chOff x="3896687" y="2716158"/>
              <a:chExt cx="1513046" cy="1622441"/>
            </a:xfrm>
          </p:grpSpPr>
          <p:pic>
            <p:nvPicPr>
              <p:cNvPr id="49" name="图片 48">
                <a:extLst>
                  <a:ext uri="{FF2B5EF4-FFF2-40B4-BE49-F238E27FC236}">
                    <a16:creationId xmlns:a16="http://schemas.microsoft.com/office/drawing/2014/main" id="{C9805A05-0C2A-4E9B-976C-5C9953EA4400}"/>
                  </a:ext>
                </a:extLst>
              </p:cNvPr>
              <p:cNvPicPr>
                <a:picLocks noChangeAspect="1"/>
              </p:cNvPicPr>
              <p:nvPr/>
            </p:nvPicPr>
            <p:blipFill>
              <a:blip r:embed="rId4"/>
              <a:stretch>
                <a:fillRect/>
              </a:stretch>
            </p:blipFill>
            <p:spPr>
              <a:xfrm>
                <a:off x="4219141" y="3086065"/>
                <a:ext cx="882012" cy="844331"/>
              </a:xfrm>
              <a:prstGeom prst="rect">
                <a:avLst/>
              </a:prstGeom>
            </p:spPr>
          </p:pic>
          <p:cxnSp>
            <p:nvCxnSpPr>
              <p:cNvPr id="56" name="直接箭头连接符 55"/>
              <p:cNvCxnSpPr/>
              <p:nvPr/>
            </p:nvCxnSpPr>
            <p:spPr>
              <a:xfrm flipV="1">
                <a:off x="4658984" y="2716158"/>
                <a:ext cx="0" cy="253448"/>
              </a:xfrm>
              <a:prstGeom prst="straightConnector1">
                <a:avLst/>
              </a:prstGeom>
              <a:ln w="31750">
                <a:solidFill>
                  <a:srgbClr val="31BB94"/>
                </a:solidFill>
                <a:tailEnd type="triangle"/>
              </a:ln>
            </p:spPr>
            <p:style>
              <a:lnRef idx="1">
                <a:schemeClr val="accent1"/>
              </a:lnRef>
              <a:fillRef idx="0">
                <a:schemeClr val="accent1"/>
              </a:fillRef>
              <a:effectRef idx="0">
                <a:schemeClr val="accent1"/>
              </a:effectRef>
              <a:fontRef idx="minor">
                <a:schemeClr val="tx1"/>
              </a:fontRef>
            </p:style>
          </p:cxnSp>
          <p:sp>
            <p:nvSpPr>
              <p:cNvPr id="59" name="圆角矩形 58"/>
              <p:cNvSpPr/>
              <p:nvPr/>
            </p:nvSpPr>
            <p:spPr>
              <a:xfrm>
                <a:off x="4053264" y="2859770"/>
                <a:ext cx="1213767" cy="23697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noAutofit/>
              </a:bodyPr>
              <a:lstStyle/>
              <a:p>
                <a:pPr algn="ctr"/>
                <a:r>
                  <a:rPr lang="zh-CN" altLang="en-US" sz="900" b="1" dirty="0">
                    <a:solidFill>
                      <a:srgbClr val="00AB7A"/>
                    </a:solidFill>
                    <a:latin typeface="微软雅黑" pitchFamily="34" charset="-122"/>
                    <a:ea typeface="微软雅黑" pitchFamily="34" charset="-122"/>
                  </a:rPr>
                  <a:t>事件上传、关联分析</a:t>
                </a:r>
                <a:r>
                  <a:rPr lang="en-US" altLang="zh-CN" sz="900" b="1" dirty="0">
                    <a:solidFill>
                      <a:srgbClr val="00AB7A"/>
                    </a:solidFill>
                    <a:latin typeface="微软雅黑" pitchFamily="34" charset="-122"/>
                    <a:ea typeface="微软雅黑" pitchFamily="34" charset="-122"/>
                  </a:rPr>
                  <a:t> </a:t>
                </a:r>
                <a:endParaRPr lang="zh-CN" altLang="en-US" sz="900" b="1" dirty="0">
                  <a:solidFill>
                    <a:srgbClr val="00AB7A"/>
                  </a:solidFill>
                  <a:latin typeface="微软雅黑" pitchFamily="34" charset="-122"/>
                  <a:ea typeface="微软雅黑" pitchFamily="34" charset="-122"/>
                </a:endParaRPr>
              </a:p>
            </p:txBody>
          </p:sp>
          <p:sp>
            <p:nvSpPr>
              <p:cNvPr id="64" name="文本框 63">
                <a:extLst>
                  <a:ext uri="{FF2B5EF4-FFF2-40B4-BE49-F238E27FC236}">
                    <a16:creationId xmlns:a16="http://schemas.microsoft.com/office/drawing/2014/main" id="{76C66119-2D89-48A4-A910-572BCE0D263E}"/>
                  </a:ext>
                </a:extLst>
              </p:cNvPr>
              <p:cNvSpPr txBox="1"/>
              <p:nvPr/>
            </p:nvSpPr>
            <p:spPr>
              <a:xfrm>
                <a:off x="4262896" y="3468500"/>
                <a:ext cx="792177" cy="253916"/>
              </a:xfrm>
              <a:prstGeom prst="rect">
                <a:avLst/>
              </a:prstGeom>
              <a:ln>
                <a:solidFill>
                  <a:srgbClr val="31BB94"/>
                </a:solidFill>
              </a:ln>
            </p:spPr>
            <p:style>
              <a:lnRef idx="2">
                <a:schemeClr val="accent6"/>
              </a:lnRef>
              <a:fillRef idx="1">
                <a:schemeClr val="lt1"/>
              </a:fillRef>
              <a:effectRef idx="0">
                <a:schemeClr val="accent6"/>
              </a:effectRef>
              <a:fontRef idx="minor">
                <a:schemeClr val="dk1"/>
              </a:fontRef>
            </p:style>
            <p:txBody>
              <a:bodyPr wrap="square" lIns="0" rIns="0" rtlCol="0">
                <a:noAutofit/>
              </a:bodyPr>
              <a:lstStyle/>
              <a:p>
                <a:pPr algn="ctr"/>
                <a:r>
                  <a:rPr lang="en-US" altLang="zh-CN"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t>
                </a:r>
                <a:endPar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7" name="棱台 8">
                <a:extLst>
                  <a:ext uri="{FF2B5EF4-FFF2-40B4-BE49-F238E27FC236}">
                    <a16:creationId xmlns:a16="http://schemas.microsoft.com/office/drawing/2014/main" id="{C2C224A7-9B7C-4CC3-8894-679BEDB49652}"/>
                  </a:ext>
                </a:extLst>
              </p:cNvPr>
              <p:cNvSpPr/>
              <p:nvPr/>
            </p:nvSpPr>
            <p:spPr>
              <a:xfrm>
                <a:off x="3896687" y="4059171"/>
                <a:ext cx="1021957" cy="279428"/>
              </a:xfrm>
              <a:prstGeom prst="bevel">
                <a:avLst/>
              </a:prstGeom>
              <a:solidFill>
                <a:srgbClr val="31BB94"/>
              </a:solidFill>
              <a:ln>
                <a:solidFill>
                  <a:srgbClr val="31BB9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态势感知一体机</a:t>
                </a:r>
              </a:p>
            </p:txBody>
          </p:sp>
          <p:sp>
            <p:nvSpPr>
              <p:cNvPr id="90" name="棱台 8">
                <a:extLst>
                  <a:ext uri="{FF2B5EF4-FFF2-40B4-BE49-F238E27FC236}">
                    <a16:creationId xmlns:a16="http://schemas.microsoft.com/office/drawing/2014/main" id="{C2C224A7-9B7C-4CC3-8894-679BEDB49652}"/>
                  </a:ext>
                </a:extLst>
              </p:cNvPr>
              <p:cNvSpPr/>
              <p:nvPr/>
            </p:nvSpPr>
            <p:spPr>
              <a:xfrm>
                <a:off x="5013060" y="4059171"/>
                <a:ext cx="396673" cy="279428"/>
              </a:xfrm>
              <a:prstGeom prst="bevel">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探针</a:t>
                </a:r>
              </a:p>
            </p:txBody>
          </p:sp>
        </p:grpSp>
        <p:grpSp>
          <p:nvGrpSpPr>
            <p:cNvPr id="91" name="组合 90"/>
            <p:cNvGrpSpPr/>
            <p:nvPr/>
          </p:nvGrpSpPr>
          <p:grpSpPr>
            <a:xfrm>
              <a:off x="4964554" y="3001418"/>
              <a:ext cx="1685779" cy="1622441"/>
              <a:chOff x="3896687" y="2716158"/>
              <a:chExt cx="1513046" cy="1622441"/>
            </a:xfrm>
          </p:grpSpPr>
          <p:pic>
            <p:nvPicPr>
              <p:cNvPr id="92" name="图片 91">
                <a:extLst>
                  <a:ext uri="{FF2B5EF4-FFF2-40B4-BE49-F238E27FC236}">
                    <a16:creationId xmlns:a16="http://schemas.microsoft.com/office/drawing/2014/main" id="{C9805A05-0C2A-4E9B-976C-5C9953EA4400}"/>
                  </a:ext>
                </a:extLst>
              </p:cNvPr>
              <p:cNvPicPr>
                <a:picLocks noChangeAspect="1"/>
              </p:cNvPicPr>
              <p:nvPr/>
            </p:nvPicPr>
            <p:blipFill>
              <a:blip r:embed="rId4"/>
              <a:stretch>
                <a:fillRect/>
              </a:stretch>
            </p:blipFill>
            <p:spPr>
              <a:xfrm>
                <a:off x="4219141" y="3086065"/>
                <a:ext cx="882012" cy="844331"/>
              </a:xfrm>
              <a:prstGeom prst="rect">
                <a:avLst/>
              </a:prstGeom>
            </p:spPr>
          </p:pic>
          <p:cxnSp>
            <p:nvCxnSpPr>
              <p:cNvPr id="93" name="直接箭头连接符 92"/>
              <p:cNvCxnSpPr/>
              <p:nvPr/>
            </p:nvCxnSpPr>
            <p:spPr>
              <a:xfrm flipV="1">
                <a:off x="4658984" y="2716158"/>
                <a:ext cx="0" cy="253448"/>
              </a:xfrm>
              <a:prstGeom prst="straightConnector1">
                <a:avLst/>
              </a:prstGeom>
              <a:ln w="31750">
                <a:solidFill>
                  <a:srgbClr val="31BB94"/>
                </a:solidFill>
                <a:tailEnd type="triangle"/>
              </a:ln>
            </p:spPr>
            <p:style>
              <a:lnRef idx="1">
                <a:schemeClr val="accent1"/>
              </a:lnRef>
              <a:fillRef idx="0">
                <a:schemeClr val="accent1"/>
              </a:fillRef>
              <a:effectRef idx="0">
                <a:schemeClr val="accent1"/>
              </a:effectRef>
              <a:fontRef idx="minor">
                <a:schemeClr val="tx1"/>
              </a:fontRef>
            </p:style>
          </p:cxnSp>
          <p:sp>
            <p:nvSpPr>
              <p:cNvPr id="94" name="圆角矩形 93"/>
              <p:cNvSpPr/>
              <p:nvPr/>
            </p:nvSpPr>
            <p:spPr>
              <a:xfrm>
                <a:off x="4053264" y="2859770"/>
                <a:ext cx="1213767" cy="23697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noAutofit/>
              </a:bodyPr>
              <a:lstStyle/>
              <a:p>
                <a:pPr algn="ctr"/>
                <a:r>
                  <a:rPr lang="zh-CN" altLang="en-US" sz="900" b="1" dirty="0">
                    <a:solidFill>
                      <a:srgbClr val="00AB7A"/>
                    </a:solidFill>
                    <a:latin typeface="微软雅黑" pitchFamily="34" charset="-122"/>
                    <a:ea typeface="微软雅黑" pitchFamily="34" charset="-122"/>
                  </a:rPr>
                  <a:t>事件上传、关联分析</a:t>
                </a:r>
                <a:r>
                  <a:rPr lang="en-US" altLang="zh-CN" sz="900" b="1" dirty="0">
                    <a:solidFill>
                      <a:srgbClr val="00AB7A"/>
                    </a:solidFill>
                    <a:latin typeface="微软雅黑" pitchFamily="34" charset="-122"/>
                    <a:ea typeface="微软雅黑" pitchFamily="34" charset="-122"/>
                  </a:rPr>
                  <a:t> </a:t>
                </a:r>
                <a:endParaRPr lang="zh-CN" altLang="en-US" sz="900" b="1" dirty="0">
                  <a:solidFill>
                    <a:srgbClr val="00AB7A"/>
                  </a:solidFill>
                  <a:latin typeface="微软雅黑" pitchFamily="34" charset="-122"/>
                  <a:ea typeface="微软雅黑" pitchFamily="34" charset="-122"/>
                </a:endParaRPr>
              </a:p>
            </p:txBody>
          </p:sp>
          <p:sp>
            <p:nvSpPr>
              <p:cNvPr id="95" name="文本框 94">
                <a:extLst>
                  <a:ext uri="{FF2B5EF4-FFF2-40B4-BE49-F238E27FC236}">
                    <a16:creationId xmlns:a16="http://schemas.microsoft.com/office/drawing/2014/main" id="{76C66119-2D89-48A4-A910-572BCE0D263E}"/>
                  </a:ext>
                </a:extLst>
              </p:cNvPr>
              <p:cNvSpPr txBox="1"/>
              <p:nvPr/>
            </p:nvSpPr>
            <p:spPr>
              <a:xfrm>
                <a:off x="4262896" y="3468500"/>
                <a:ext cx="792177" cy="253916"/>
              </a:xfrm>
              <a:prstGeom prst="rect">
                <a:avLst/>
              </a:prstGeom>
              <a:ln>
                <a:solidFill>
                  <a:srgbClr val="31BB94"/>
                </a:solidFill>
              </a:ln>
            </p:spPr>
            <p:style>
              <a:lnRef idx="2">
                <a:schemeClr val="accent6"/>
              </a:lnRef>
              <a:fillRef idx="1">
                <a:schemeClr val="lt1"/>
              </a:fillRef>
              <a:effectRef idx="0">
                <a:schemeClr val="accent6"/>
              </a:effectRef>
              <a:fontRef idx="minor">
                <a:schemeClr val="dk1"/>
              </a:fontRef>
            </p:style>
            <p:txBody>
              <a:bodyPr wrap="square" lIns="0" rIns="0" rtlCol="0">
                <a:noAutofit/>
              </a:bodyPr>
              <a:lstStyle/>
              <a:p>
                <a:pPr algn="ctr"/>
                <a:r>
                  <a:rPr lang="en-US" altLang="zh-CN"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t>
                </a:r>
                <a:endPar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6" name="棱台 8">
                <a:extLst>
                  <a:ext uri="{FF2B5EF4-FFF2-40B4-BE49-F238E27FC236}">
                    <a16:creationId xmlns:a16="http://schemas.microsoft.com/office/drawing/2014/main" id="{C2C224A7-9B7C-4CC3-8894-679BEDB49652}"/>
                  </a:ext>
                </a:extLst>
              </p:cNvPr>
              <p:cNvSpPr/>
              <p:nvPr/>
            </p:nvSpPr>
            <p:spPr>
              <a:xfrm>
                <a:off x="3896687" y="4059171"/>
                <a:ext cx="1021957" cy="279428"/>
              </a:xfrm>
              <a:prstGeom prst="bevel">
                <a:avLst/>
              </a:prstGeom>
              <a:solidFill>
                <a:srgbClr val="31BB94"/>
              </a:solidFill>
              <a:ln>
                <a:solidFill>
                  <a:srgbClr val="31BB9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态势感知一体机</a:t>
                </a:r>
              </a:p>
            </p:txBody>
          </p:sp>
          <p:sp>
            <p:nvSpPr>
              <p:cNvPr id="97" name="棱台 8">
                <a:extLst>
                  <a:ext uri="{FF2B5EF4-FFF2-40B4-BE49-F238E27FC236}">
                    <a16:creationId xmlns:a16="http://schemas.microsoft.com/office/drawing/2014/main" id="{C2C224A7-9B7C-4CC3-8894-679BEDB49652}"/>
                  </a:ext>
                </a:extLst>
              </p:cNvPr>
              <p:cNvSpPr/>
              <p:nvPr/>
            </p:nvSpPr>
            <p:spPr>
              <a:xfrm>
                <a:off x="5013060" y="4059171"/>
                <a:ext cx="396673" cy="279428"/>
              </a:xfrm>
              <a:prstGeom prst="bevel">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探针</a:t>
                </a:r>
              </a:p>
            </p:txBody>
          </p:sp>
        </p:grpSp>
        <p:grpSp>
          <p:nvGrpSpPr>
            <p:cNvPr id="98" name="组合 97"/>
            <p:cNvGrpSpPr/>
            <p:nvPr/>
          </p:nvGrpSpPr>
          <p:grpSpPr>
            <a:xfrm>
              <a:off x="6976189" y="3001418"/>
              <a:ext cx="1685779" cy="1622441"/>
              <a:chOff x="3896687" y="2716158"/>
              <a:chExt cx="1513046" cy="1622441"/>
            </a:xfrm>
          </p:grpSpPr>
          <p:pic>
            <p:nvPicPr>
              <p:cNvPr id="99" name="图片 98">
                <a:extLst>
                  <a:ext uri="{FF2B5EF4-FFF2-40B4-BE49-F238E27FC236}">
                    <a16:creationId xmlns:a16="http://schemas.microsoft.com/office/drawing/2014/main" id="{C9805A05-0C2A-4E9B-976C-5C9953EA4400}"/>
                  </a:ext>
                </a:extLst>
              </p:cNvPr>
              <p:cNvPicPr>
                <a:picLocks noChangeAspect="1"/>
              </p:cNvPicPr>
              <p:nvPr/>
            </p:nvPicPr>
            <p:blipFill>
              <a:blip r:embed="rId4"/>
              <a:stretch>
                <a:fillRect/>
              </a:stretch>
            </p:blipFill>
            <p:spPr>
              <a:xfrm>
                <a:off x="4219141" y="3086065"/>
                <a:ext cx="882012" cy="844331"/>
              </a:xfrm>
              <a:prstGeom prst="rect">
                <a:avLst/>
              </a:prstGeom>
            </p:spPr>
          </p:pic>
          <p:cxnSp>
            <p:nvCxnSpPr>
              <p:cNvPr id="100" name="直接箭头连接符 99"/>
              <p:cNvCxnSpPr/>
              <p:nvPr/>
            </p:nvCxnSpPr>
            <p:spPr>
              <a:xfrm flipV="1">
                <a:off x="4658984" y="2716158"/>
                <a:ext cx="0" cy="253448"/>
              </a:xfrm>
              <a:prstGeom prst="straightConnector1">
                <a:avLst/>
              </a:prstGeom>
              <a:ln w="31750">
                <a:solidFill>
                  <a:srgbClr val="31BB94"/>
                </a:solidFill>
                <a:tailEnd type="triangle"/>
              </a:ln>
            </p:spPr>
            <p:style>
              <a:lnRef idx="1">
                <a:schemeClr val="accent1"/>
              </a:lnRef>
              <a:fillRef idx="0">
                <a:schemeClr val="accent1"/>
              </a:fillRef>
              <a:effectRef idx="0">
                <a:schemeClr val="accent1"/>
              </a:effectRef>
              <a:fontRef idx="minor">
                <a:schemeClr val="tx1"/>
              </a:fontRef>
            </p:style>
          </p:cxnSp>
          <p:sp>
            <p:nvSpPr>
              <p:cNvPr id="101" name="圆角矩形 100"/>
              <p:cNvSpPr/>
              <p:nvPr/>
            </p:nvSpPr>
            <p:spPr>
              <a:xfrm>
                <a:off x="4053264" y="2859770"/>
                <a:ext cx="1213767" cy="236975"/>
              </a:xfrm>
              <a:prstGeom prst="roundRect">
                <a:avLst/>
              </a:prstGeom>
              <a:noFill/>
              <a:ln w="19050" cmpd="sng">
                <a:noFill/>
              </a:ln>
              <a:effectLst/>
              <a:sp3d/>
            </p:spPr>
            <p:style>
              <a:lnRef idx="2">
                <a:scrgbClr r="0" g="0" b="0"/>
              </a:lnRef>
              <a:fillRef idx="1">
                <a:scrgbClr r="0" g="0" b="0"/>
              </a:fillRef>
              <a:effectRef idx="0">
                <a:scrgbClr r="0" g="0" b="0"/>
              </a:effectRef>
              <a:fontRef idx="minor">
                <a:schemeClr val="lt1"/>
              </a:fontRef>
            </p:style>
            <p:txBody>
              <a:bodyPr lIns="0" tIns="13500" rIns="0" bIns="13500" rtlCol="0" anchor="ctr">
                <a:noAutofit/>
              </a:bodyPr>
              <a:lstStyle/>
              <a:p>
                <a:pPr algn="ctr"/>
                <a:r>
                  <a:rPr lang="zh-CN" altLang="en-US" sz="900" b="1" dirty="0">
                    <a:solidFill>
                      <a:srgbClr val="00AB7A"/>
                    </a:solidFill>
                    <a:latin typeface="微软雅黑" pitchFamily="34" charset="-122"/>
                    <a:ea typeface="微软雅黑" pitchFamily="34" charset="-122"/>
                  </a:rPr>
                  <a:t>事件上传、关联分析</a:t>
                </a:r>
                <a:r>
                  <a:rPr lang="en-US" altLang="zh-CN" sz="900" b="1" dirty="0">
                    <a:solidFill>
                      <a:srgbClr val="00AB7A"/>
                    </a:solidFill>
                    <a:latin typeface="微软雅黑" pitchFamily="34" charset="-122"/>
                    <a:ea typeface="微软雅黑" pitchFamily="34" charset="-122"/>
                  </a:rPr>
                  <a:t> </a:t>
                </a:r>
                <a:endParaRPr lang="zh-CN" altLang="en-US" sz="900" b="1" dirty="0">
                  <a:solidFill>
                    <a:srgbClr val="00AB7A"/>
                  </a:solidFill>
                  <a:latin typeface="微软雅黑" pitchFamily="34" charset="-122"/>
                  <a:ea typeface="微软雅黑" pitchFamily="34" charset="-122"/>
                </a:endParaRPr>
              </a:p>
            </p:txBody>
          </p:sp>
          <p:sp>
            <p:nvSpPr>
              <p:cNvPr id="102" name="文本框 101">
                <a:extLst>
                  <a:ext uri="{FF2B5EF4-FFF2-40B4-BE49-F238E27FC236}">
                    <a16:creationId xmlns:a16="http://schemas.microsoft.com/office/drawing/2014/main" id="{76C66119-2D89-48A4-A910-572BCE0D263E}"/>
                  </a:ext>
                </a:extLst>
              </p:cNvPr>
              <p:cNvSpPr txBox="1"/>
              <p:nvPr/>
            </p:nvSpPr>
            <p:spPr>
              <a:xfrm>
                <a:off x="4262896" y="3468500"/>
                <a:ext cx="792177" cy="253916"/>
              </a:xfrm>
              <a:prstGeom prst="rect">
                <a:avLst/>
              </a:prstGeom>
              <a:ln>
                <a:solidFill>
                  <a:srgbClr val="31BB94"/>
                </a:solidFill>
              </a:ln>
            </p:spPr>
            <p:style>
              <a:lnRef idx="2">
                <a:schemeClr val="accent6"/>
              </a:lnRef>
              <a:fillRef idx="1">
                <a:schemeClr val="lt1"/>
              </a:fillRef>
              <a:effectRef idx="0">
                <a:schemeClr val="accent6"/>
              </a:effectRef>
              <a:fontRef idx="minor">
                <a:schemeClr val="dk1"/>
              </a:fontRef>
            </p:style>
            <p:txBody>
              <a:bodyPr wrap="square" lIns="0" rIns="0" rtlCol="0">
                <a:noAutofit/>
              </a:bodyPr>
              <a:lstStyle/>
              <a:p>
                <a:pPr algn="ctr"/>
                <a:r>
                  <a:rPr lang="en-US" altLang="zh-CN"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t>
                </a:r>
                <a:endParaRPr lang="zh-CN" altLang="en-US" sz="105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3" name="棱台 8">
                <a:extLst>
                  <a:ext uri="{FF2B5EF4-FFF2-40B4-BE49-F238E27FC236}">
                    <a16:creationId xmlns:a16="http://schemas.microsoft.com/office/drawing/2014/main" id="{C2C224A7-9B7C-4CC3-8894-679BEDB49652}"/>
                  </a:ext>
                </a:extLst>
              </p:cNvPr>
              <p:cNvSpPr/>
              <p:nvPr/>
            </p:nvSpPr>
            <p:spPr>
              <a:xfrm>
                <a:off x="3896687" y="4059171"/>
                <a:ext cx="1021957" cy="279428"/>
              </a:xfrm>
              <a:prstGeom prst="bevel">
                <a:avLst/>
              </a:prstGeom>
              <a:solidFill>
                <a:srgbClr val="31BB94"/>
              </a:solidFill>
              <a:ln>
                <a:solidFill>
                  <a:srgbClr val="31BB9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态势感知一体机</a:t>
                </a:r>
              </a:p>
            </p:txBody>
          </p:sp>
          <p:sp>
            <p:nvSpPr>
              <p:cNvPr id="104" name="棱台 8">
                <a:extLst>
                  <a:ext uri="{FF2B5EF4-FFF2-40B4-BE49-F238E27FC236}">
                    <a16:creationId xmlns:a16="http://schemas.microsoft.com/office/drawing/2014/main" id="{C2C224A7-9B7C-4CC3-8894-679BEDB49652}"/>
                  </a:ext>
                </a:extLst>
              </p:cNvPr>
              <p:cNvSpPr/>
              <p:nvPr/>
            </p:nvSpPr>
            <p:spPr>
              <a:xfrm>
                <a:off x="5013060" y="4059171"/>
                <a:ext cx="396673" cy="279428"/>
              </a:xfrm>
              <a:prstGeom prst="bevel">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zh-CN" altLang="en-US" sz="1050" b="1" dirty="0"/>
                  <a:t>探针</a:t>
                </a:r>
              </a:p>
            </p:txBody>
          </p:sp>
        </p:grpSp>
      </p:grpSp>
    </p:spTree>
    <p:custDataLst>
      <p:tags r:id="rId1"/>
    </p:custDataLst>
    <p:extLst>
      <p:ext uri="{BB962C8B-B14F-4D97-AF65-F5344CB8AC3E}">
        <p14:creationId xmlns:p14="http://schemas.microsoft.com/office/powerpoint/2010/main" val="252846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67051" y="838227"/>
            <a:ext cx="2040252" cy="540579"/>
            <a:chOff x="798580" y="1489452"/>
            <a:chExt cx="3600879" cy="821415"/>
          </a:xfrm>
          <a:solidFill>
            <a:srgbClr val="009E71"/>
          </a:solidFill>
        </p:grpSpPr>
        <p:sp>
          <p:nvSpPr>
            <p:cNvPr id="21" name="立方体 20">
              <a:extLst>
                <a:ext uri="{FF2B5EF4-FFF2-40B4-BE49-F238E27FC236}">
                  <a16:creationId xmlns:a16="http://schemas.microsoft.com/office/drawing/2014/main" id="{E982A940-BC17-4FC7-A276-CD984B0C18E7}"/>
                </a:ext>
              </a:extLst>
            </p:cNvPr>
            <p:cNvSpPr/>
            <p:nvPr/>
          </p:nvSpPr>
          <p:spPr>
            <a:xfrm>
              <a:off x="798580" y="1489452"/>
              <a:ext cx="3600879" cy="821415"/>
            </a:xfrm>
            <a:prstGeom prst="cube">
              <a:avLst/>
            </a:prstGeom>
            <a:grpFill/>
            <a:ln w="25400" cap="flat">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350">
                <a:solidFill>
                  <a:schemeClr val="bg1"/>
                </a:solidFill>
                <a:cs typeface="+mn-ea"/>
                <a:sym typeface="+mn-lt"/>
              </a:endParaRPr>
            </a:p>
          </p:txBody>
        </p:sp>
        <p:sp>
          <p:nvSpPr>
            <p:cNvPr id="29" name="圆角矩形 28">
              <a:extLst>
                <a:ext uri="{FF2B5EF4-FFF2-40B4-BE49-F238E27FC236}">
                  <a16:creationId xmlns:a16="http://schemas.microsoft.com/office/drawing/2014/main" id="{29601A9B-1A6E-E04C-8086-34642CE75FAA}"/>
                </a:ext>
              </a:extLst>
            </p:cNvPr>
            <p:cNvSpPr/>
            <p:nvPr/>
          </p:nvSpPr>
          <p:spPr>
            <a:xfrm>
              <a:off x="798580" y="1775338"/>
              <a:ext cx="3333056" cy="4320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400" b="1" dirty="0">
                  <a:solidFill>
                    <a:schemeClr val="bg1"/>
                  </a:solidFill>
                  <a:cs typeface="+mn-ea"/>
                  <a:sym typeface="+mn-lt"/>
                </a:rPr>
                <a:t>合法合规要求</a:t>
              </a:r>
            </a:p>
          </p:txBody>
        </p:sp>
      </p:grpSp>
      <p:grpSp>
        <p:nvGrpSpPr>
          <p:cNvPr id="9" name="组合 8"/>
          <p:cNvGrpSpPr/>
          <p:nvPr/>
        </p:nvGrpSpPr>
        <p:grpSpPr>
          <a:xfrm>
            <a:off x="667050" y="1933961"/>
            <a:ext cx="2040253" cy="540579"/>
            <a:chOff x="798580" y="2589009"/>
            <a:chExt cx="3600879" cy="821415"/>
          </a:xfrm>
          <a:solidFill>
            <a:srgbClr val="009E71"/>
          </a:solidFill>
        </p:grpSpPr>
        <p:sp>
          <p:nvSpPr>
            <p:cNvPr id="23" name="立方体 22">
              <a:extLst>
                <a:ext uri="{FF2B5EF4-FFF2-40B4-BE49-F238E27FC236}">
                  <a16:creationId xmlns:a16="http://schemas.microsoft.com/office/drawing/2014/main" id="{7E7C576E-894C-47E7-B473-D3955E09D113}"/>
                </a:ext>
              </a:extLst>
            </p:cNvPr>
            <p:cNvSpPr/>
            <p:nvPr/>
          </p:nvSpPr>
          <p:spPr>
            <a:xfrm>
              <a:off x="798581" y="2589009"/>
              <a:ext cx="3600878" cy="821415"/>
            </a:xfrm>
            <a:prstGeom prst="cube">
              <a:avLst/>
            </a:prstGeom>
            <a:grpFill/>
            <a:ln w="25400" cap="flat">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500">
                <a:solidFill>
                  <a:schemeClr val="bg1"/>
                </a:solidFill>
                <a:cs typeface="+mn-ea"/>
                <a:sym typeface="+mn-lt"/>
              </a:endParaRPr>
            </a:p>
          </p:txBody>
        </p:sp>
        <p:sp>
          <p:nvSpPr>
            <p:cNvPr id="32" name="圆角矩形 31">
              <a:extLst>
                <a:ext uri="{FF2B5EF4-FFF2-40B4-BE49-F238E27FC236}">
                  <a16:creationId xmlns:a16="http://schemas.microsoft.com/office/drawing/2014/main" id="{6EA98C71-5417-8647-A9D2-960A99A5A5AD}"/>
                </a:ext>
              </a:extLst>
            </p:cNvPr>
            <p:cNvSpPr/>
            <p:nvPr/>
          </p:nvSpPr>
          <p:spPr>
            <a:xfrm>
              <a:off x="798580" y="2900320"/>
              <a:ext cx="3333056" cy="4320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400" b="1" dirty="0">
                  <a:solidFill>
                    <a:schemeClr val="bg1"/>
                  </a:solidFill>
                  <a:cs typeface="+mn-ea"/>
                  <a:sym typeface="+mn-lt"/>
                </a:rPr>
                <a:t>安全监管要求</a:t>
              </a:r>
            </a:p>
          </p:txBody>
        </p:sp>
      </p:grpSp>
      <p:sp>
        <p:nvSpPr>
          <p:cNvPr id="47" name="矩形: 圆角 24">
            <a:extLst>
              <a:ext uri="{FF2B5EF4-FFF2-40B4-BE49-F238E27FC236}">
                <a16:creationId xmlns:a16="http://schemas.microsoft.com/office/drawing/2014/main" id="{688728DD-AFD7-4DC5-A179-8D80F55E2F04}"/>
              </a:ext>
            </a:extLst>
          </p:cNvPr>
          <p:cNvSpPr/>
          <p:nvPr/>
        </p:nvSpPr>
        <p:spPr bwMode="auto">
          <a:xfrm>
            <a:off x="269885" y="3890394"/>
            <a:ext cx="8693524" cy="881545"/>
          </a:xfrm>
          <a:prstGeom prst="roundRect">
            <a:avLst/>
          </a:prstGeom>
          <a:solidFill>
            <a:sysClr val="window" lastClr="FFFFFF"/>
          </a:solidFill>
          <a:ln w="952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150000"/>
              </a:lnSpc>
              <a:spcBef>
                <a:spcPct val="0"/>
              </a:spcBef>
              <a:spcAft>
                <a:spcPct val="0"/>
              </a:spcAft>
              <a:defRPr/>
            </a:pPr>
            <a:r>
              <a:rPr lang="zh-CN" altLang="en-US" sz="1400" dirty="0">
                <a:ln w="0"/>
                <a:solidFill>
                  <a:srgbClr val="009E71"/>
                </a:solidFill>
                <a:effectLst>
                  <a:outerShdw blurRad="38100" dist="19050" dir="2700000" algn="tl" rotWithShape="0">
                    <a:schemeClr val="dk1">
                      <a:alpha val="40000"/>
                    </a:schemeClr>
                  </a:outerShdw>
                </a:effectLst>
                <a:cs typeface="+mn-ea"/>
              </a:rPr>
              <a:t>十四五规划纲要提出</a:t>
            </a:r>
            <a:r>
              <a:rPr lang="en-US" altLang="zh-CN" sz="1400" dirty="0">
                <a:ln w="0"/>
                <a:solidFill>
                  <a:srgbClr val="009E71"/>
                </a:solidFill>
                <a:effectLst>
                  <a:outerShdw blurRad="38100" dist="19050" dir="2700000" algn="tl" rotWithShape="0">
                    <a:schemeClr val="dk1">
                      <a:alpha val="40000"/>
                    </a:schemeClr>
                  </a:outerShdw>
                </a:effectLst>
                <a:cs typeface="+mn-ea"/>
              </a:rPr>
              <a:t>: </a:t>
            </a:r>
            <a:r>
              <a:rPr lang="zh-CN" altLang="en-US" sz="1400" dirty="0">
                <a:ln w="0"/>
                <a:solidFill>
                  <a:srgbClr val="009E71"/>
                </a:solidFill>
                <a:effectLst>
                  <a:outerShdw blurRad="38100" dist="19050" dir="2700000" algn="tl" rotWithShape="0">
                    <a:schemeClr val="dk1">
                      <a:alpha val="40000"/>
                    </a:schemeClr>
                  </a:outerShdw>
                </a:effectLst>
                <a:cs typeface="+mn-ea"/>
              </a:rPr>
              <a:t>“</a:t>
            </a:r>
            <a:r>
              <a:rPr lang="zh-CN" altLang="en-US" sz="1400" dirty="0">
                <a:ln w="0"/>
                <a:solidFill>
                  <a:srgbClr val="009E71"/>
                </a:solidFill>
                <a:effectLst>
                  <a:outerShdw blurRad="38100" dist="19050" dir="2700000" algn="tl" rotWithShape="0">
                    <a:schemeClr val="dk1">
                      <a:alpha val="40000"/>
                    </a:schemeClr>
                  </a:outerShdw>
                </a:effectLst>
                <a:cs typeface="+mn-ea"/>
                <a:sym typeface="+mn-lt"/>
              </a:rPr>
              <a:t>提升网络安全威胁发现、监测预警、应急指挥、攻击溯源能力”</a:t>
            </a:r>
            <a:endParaRPr lang="en-US" altLang="zh-CN" sz="1400" dirty="0">
              <a:ln w="0"/>
              <a:solidFill>
                <a:srgbClr val="009E71"/>
              </a:solidFill>
              <a:effectLst>
                <a:outerShdw blurRad="38100" dist="19050" dir="2700000" algn="tl" rotWithShape="0">
                  <a:schemeClr val="dk1">
                    <a:alpha val="40000"/>
                  </a:schemeClr>
                </a:outerShdw>
              </a:effectLst>
              <a:cs typeface="+mn-ea"/>
              <a:sym typeface="+mn-lt"/>
            </a:endParaRPr>
          </a:p>
          <a:p>
            <a:pPr algn="ctr" eaLnBrk="0" fontAlgn="base" hangingPunct="0">
              <a:lnSpc>
                <a:spcPct val="150000"/>
              </a:lnSpc>
              <a:spcBef>
                <a:spcPct val="0"/>
              </a:spcBef>
              <a:spcAft>
                <a:spcPct val="0"/>
              </a:spcAft>
              <a:defRPr/>
            </a:pPr>
            <a:r>
              <a:rPr lang="zh-CN" altLang="en-US" sz="1400" dirty="0">
                <a:ln w="0"/>
                <a:solidFill>
                  <a:srgbClr val="009E71"/>
                </a:solidFill>
                <a:effectLst>
                  <a:outerShdw blurRad="38100" dist="19050" dir="2700000" algn="tl" rotWithShape="0">
                    <a:schemeClr val="dk1">
                      <a:alpha val="40000"/>
                    </a:schemeClr>
                  </a:outerShdw>
                </a:effectLst>
                <a:cs typeface="+mn-ea"/>
              </a:rPr>
              <a:t>总书记在二十大提出</a:t>
            </a:r>
            <a:r>
              <a:rPr lang="en-US" altLang="zh-CN" sz="1400" dirty="0">
                <a:ln w="0"/>
                <a:solidFill>
                  <a:srgbClr val="009E71"/>
                </a:solidFill>
                <a:effectLst>
                  <a:outerShdw blurRad="38100" dist="19050" dir="2700000" algn="tl" rotWithShape="0">
                    <a:schemeClr val="dk1">
                      <a:alpha val="40000"/>
                    </a:schemeClr>
                  </a:outerShdw>
                </a:effectLst>
                <a:cs typeface="+mn-ea"/>
              </a:rPr>
              <a:t>: </a:t>
            </a:r>
            <a:r>
              <a:rPr lang="zh-CN" altLang="en-US" sz="1400" dirty="0">
                <a:ln w="0"/>
                <a:solidFill>
                  <a:srgbClr val="009E71"/>
                </a:solidFill>
                <a:effectLst>
                  <a:outerShdw blurRad="38100" dist="19050" dir="2700000" algn="tl" rotWithShape="0">
                    <a:schemeClr val="dk1">
                      <a:alpha val="40000"/>
                    </a:schemeClr>
                  </a:outerShdw>
                </a:effectLst>
                <a:cs typeface="+mn-ea"/>
              </a:rPr>
              <a:t>“网络安全和信息化是⼀体之两翼、驱动之双轮，必须统一谋划、统⼀部署、统⼀推进、统⼀实施”</a:t>
            </a:r>
            <a:endParaRPr lang="en-US" altLang="zh-CN" sz="1400" dirty="0">
              <a:ln w="0"/>
              <a:solidFill>
                <a:srgbClr val="009E71"/>
              </a:solidFill>
              <a:effectLst>
                <a:outerShdw blurRad="38100" dist="19050" dir="2700000" algn="tl" rotWithShape="0">
                  <a:schemeClr val="dk1">
                    <a:alpha val="40000"/>
                  </a:schemeClr>
                </a:outerShdw>
              </a:effectLst>
              <a:cs typeface="+mn-ea"/>
              <a:sym typeface="+mn-lt"/>
            </a:endParaRPr>
          </a:p>
        </p:txBody>
      </p:sp>
      <p:grpSp>
        <p:nvGrpSpPr>
          <p:cNvPr id="13" name="组合 12"/>
          <p:cNvGrpSpPr/>
          <p:nvPr/>
        </p:nvGrpSpPr>
        <p:grpSpPr>
          <a:xfrm>
            <a:off x="2841188" y="669411"/>
            <a:ext cx="5574711" cy="734741"/>
            <a:chOff x="2710308" y="1004222"/>
            <a:chExt cx="5574711" cy="734741"/>
          </a:xfrm>
        </p:grpSpPr>
        <p:sp>
          <p:nvSpPr>
            <p:cNvPr id="42" name="圆角矩形 41">
              <a:extLst>
                <a:ext uri="{FF2B5EF4-FFF2-40B4-BE49-F238E27FC236}">
                  <a16:creationId xmlns:a16="http://schemas.microsoft.com/office/drawing/2014/main" id="{5904CF24-3C9A-AA4D-9ABC-A59005DC1346}"/>
                </a:ext>
              </a:extLst>
            </p:cNvPr>
            <p:cNvSpPr/>
            <p:nvPr/>
          </p:nvSpPr>
          <p:spPr>
            <a:xfrm>
              <a:off x="2721305" y="1004222"/>
              <a:ext cx="5563714" cy="734741"/>
            </a:xfrm>
            <a:prstGeom prst="roundRect">
              <a:avLst/>
            </a:prstGeom>
            <a:ln>
              <a:noFill/>
            </a:ln>
          </p:spPr>
          <p:txBody>
            <a:bodyPr wrap="square" lIns="0" rIns="0" rtlCol="0" anchor="ctr">
              <a:spAutoFit/>
            </a:bodyPr>
            <a:lstStyle/>
            <a:p>
              <a:pPr>
                <a:lnSpc>
                  <a:spcPct val="130000"/>
                </a:lnSpc>
              </a:pPr>
              <a:r>
                <a:rPr lang="zh-CN" altLang="en-US" sz="1000" b="1" dirty="0">
                  <a:solidFill>
                    <a:srgbClr val="080808"/>
                  </a:solidFill>
                  <a:latin typeface="+mn-ea"/>
                  <a:cs typeface="+mn-ea"/>
                  <a:sym typeface="+mn-lt"/>
                </a:rPr>
                <a:t>相继出台</a:t>
              </a:r>
              <a:r>
                <a:rPr lang="en-US" altLang="zh-CN" sz="1000" b="1" dirty="0">
                  <a:solidFill>
                    <a:srgbClr val="080808"/>
                  </a:solidFill>
                  <a:latin typeface="+mn-ea"/>
                  <a:cs typeface="+mn-ea"/>
                  <a:sym typeface="+mn-lt"/>
                </a:rPr>
                <a:t>《</a:t>
              </a:r>
              <a:r>
                <a:rPr lang="zh-CN" altLang="en-US" sz="1000" b="1" dirty="0">
                  <a:solidFill>
                    <a:srgbClr val="080808"/>
                  </a:solidFill>
                  <a:latin typeface="+mn-ea"/>
                  <a:cs typeface="+mn-ea"/>
                  <a:sym typeface="+mn-lt"/>
                </a:rPr>
                <a:t>网络安全法</a:t>
              </a:r>
              <a:r>
                <a:rPr lang="en-US" altLang="zh-CN" sz="1000" b="1" dirty="0">
                  <a:solidFill>
                    <a:srgbClr val="080808"/>
                  </a:solidFill>
                  <a:latin typeface="+mn-ea"/>
                  <a:cs typeface="+mn-ea"/>
                  <a:sym typeface="+mn-lt"/>
                </a:rPr>
                <a:t>》</a:t>
              </a:r>
              <a:r>
                <a:rPr lang="zh-CN" altLang="en-US" sz="1000" b="1" dirty="0">
                  <a:solidFill>
                    <a:srgbClr val="080808"/>
                  </a:solidFill>
                  <a:latin typeface="+mn-ea"/>
                  <a:cs typeface="+mn-ea"/>
                  <a:sym typeface="+mn-lt"/>
                </a:rPr>
                <a:t>、</a:t>
              </a:r>
              <a:r>
                <a:rPr lang="en-US" altLang="zh-CN" sz="1000" b="1" dirty="0">
                  <a:solidFill>
                    <a:srgbClr val="080808"/>
                  </a:solidFill>
                  <a:latin typeface="+mn-ea"/>
                  <a:cs typeface="+mn-ea"/>
                  <a:sym typeface="+mn-lt"/>
                </a:rPr>
                <a:t>《</a:t>
              </a:r>
              <a:r>
                <a:rPr lang="zh-CN" altLang="en-US" sz="1000" b="1" dirty="0">
                  <a:solidFill>
                    <a:srgbClr val="080808"/>
                  </a:solidFill>
                  <a:latin typeface="+mn-ea"/>
                  <a:cs typeface="+mn-ea"/>
                  <a:sym typeface="+mn-lt"/>
                </a:rPr>
                <a:t>等保</a:t>
              </a:r>
              <a:r>
                <a:rPr lang="en-US" altLang="zh-CN" sz="1000" b="1" dirty="0">
                  <a:solidFill>
                    <a:srgbClr val="080808"/>
                  </a:solidFill>
                  <a:latin typeface="+mn-ea"/>
                  <a:cs typeface="+mn-ea"/>
                  <a:sym typeface="+mn-lt"/>
                </a:rPr>
                <a:t>2.0》</a:t>
              </a:r>
              <a:r>
                <a:rPr lang="zh-CN" altLang="en-US" sz="1000" b="1" dirty="0">
                  <a:solidFill>
                    <a:srgbClr val="080808"/>
                  </a:solidFill>
                  <a:latin typeface="+mn-ea"/>
                  <a:cs typeface="+mn-ea"/>
                  <a:sym typeface="+mn-lt"/>
                </a:rPr>
                <a:t>以及更多国家级、行业级网络安全建设规范及标准，</a:t>
              </a:r>
              <a:endParaRPr lang="en-US" altLang="zh-CN" sz="1000" b="1" dirty="0">
                <a:solidFill>
                  <a:srgbClr val="080808"/>
                </a:solidFill>
                <a:latin typeface="+mn-ea"/>
                <a:cs typeface="+mn-ea"/>
                <a:sym typeface="+mn-lt"/>
              </a:endParaRPr>
            </a:p>
            <a:p>
              <a:pPr>
                <a:lnSpc>
                  <a:spcPct val="130000"/>
                </a:lnSpc>
              </a:pPr>
              <a:r>
                <a:rPr lang="zh-CN" altLang="en-US" sz="1000" b="1" dirty="0">
                  <a:solidFill>
                    <a:srgbClr val="080808"/>
                  </a:solidFill>
                  <a:latin typeface="+mn-ea"/>
                  <a:cs typeface="+mn-ea"/>
                  <a:sym typeface="+mn-lt"/>
                </a:rPr>
                <a:t>明确网络安全义务和责任，将</a:t>
              </a:r>
              <a:r>
                <a:rPr lang="zh-CN" altLang="en-US" sz="1000" b="1" dirty="0">
                  <a:solidFill>
                    <a:srgbClr val="009E71"/>
                  </a:solidFill>
                  <a:latin typeface="+mn-ea"/>
                  <a:cs typeface="+mn-ea"/>
                  <a:sym typeface="+mn-lt"/>
                </a:rPr>
                <a:t>监测预警</a:t>
              </a:r>
              <a:r>
                <a:rPr lang="zh-CN" altLang="en-US" sz="1000" b="1" dirty="0">
                  <a:solidFill>
                    <a:srgbClr val="080808"/>
                  </a:solidFill>
                  <a:latin typeface="+mn-ea"/>
                  <a:cs typeface="+mn-ea"/>
                  <a:sym typeface="+mn-lt"/>
                </a:rPr>
                <a:t>与</a:t>
              </a:r>
              <a:r>
                <a:rPr lang="zh-CN" altLang="en-US" sz="1000" b="1" dirty="0">
                  <a:solidFill>
                    <a:srgbClr val="009E71"/>
                  </a:solidFill>
                  <a:latin typeface="+mn-ea"/>
                  <a:cs typeface="+mn-ea"/>
                  <a:sym typeface="+mn-lt"/>
                </a:rPr>
                <a:t>应急处置</a:t>
              </a:r>
              <a:r>
                <a:rPr lang="zh-CN" altLang="en-US" sz="1000" b="1" dirty="0">
                  <a:solidFill>
                    <a:srgbClr val="080808"/>
                  </a:solidFill>
                  <a:latin typeface="+mn-ea"/>
                  <a:cs typeface="+mn-ea"/>
                  <a:sym typeface="+mn-lt"/>
                </a:rPr>
                <a:t>措施制度化、法制化；强调</a:t>
              </a:r>
              <a:r>
                <a:rPr lang="zh-CN" altLang="en-US" sz="1000" b="1" dirty="0">
                  <a:solidFill>
                    <a:srgbClr val="009E71"/>
                  </a:solidFill>
                  <a:latin typeface="+mn-ea"/>
                  <a:cs typeface="+mn-ea"/>
                  <a:sym typeface="+mn-lt"/>
                </a:rPr>
                <a:t>态势感知、响应处置和通报</a:t>
              </a:r>
              <a:r>
                <a:rPr lang="zh-CN" altLang="en-US" sz="1000" b="1" dirty="0">
                  <a:solidFill>
                    <a:srgbClr val="080808"/>
                  </a:solidFill>
                  <a:latin typeface="+mn-ea"/>
                  <a:cs typeface="+mn-ea"/>
                  <a:sym typeface="+mn-lt"/>
                </a:rPr>
                <a:t>，转向体系化的主动防御建设。</a:t>
              </a:r>
              <a:endParaRPr lang="en-US" altLang="zh-CN" sz="1000" b="1" dirty="0">
                <a:solidFill>
                  <a:srgbClr val="080808"/>
                </a:solidFill>
                <a:latin typeface="+mn-ea"/>
                <a:cs typeface="+mn-ea"/>
                <a:sym typeface="+mn-lt"/>
              </a:endParaRPr>
            </a:p>
          </p:txBody>
        </p:sp>
        <p:cxnSp>
          <p:nvCxnSpPr>
            <p:cNvPr id="14" name="直接连接符 13"/>
            <p:cNvCxnSpPr>
              <a:cxnSpLocks/>
            </p:cNvCxnSpPr>
            <p:nvPr/>
          </p:nvCxnSpPr>
          <p:spPr>
            <a:xfrm>
              <a:off x="2710308" y="1728677"/>
              <a:ext cx="5574711" cy="0"/>
            </a:xfrm>
            <a:prstGeom prst="line">
              <a:avLst/>
            </a:prstGeom>
            <a:ln>
              <a:solidFill>
                <a:srgbClr val="009E71"/>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638484" y="3029696"/>
            <a:ext cx="2068819" cy="540136"/>
            <a:chOff x="798581" y="3688566"/>
            <a:chExt cx="3597928" cy="820741"/>
          </a:xfrm>
          <a:solidFill>
            <a:srgbClr val="009E71"/>
          </a:solidFill>
        </p:grpSpPr>
        <p:sp>
          <p:nvSpPr>
            <p:cNvPr id="24" name="立方体 23">
              <a:extLst>
                <a:ext uri="{FF2B5EF4-FFF2-40B4-BE49-F238E27FC236}">
                  <a16:creationId xmlns:a16="http://schemas.microsoft.com/office/drawing/2014/main" id="{89239097-6B5F-4155-87A5-3B3BCEA547D1}"/>
                </a:ext>
              </a:extLst>
            </p:cNvPr>
            <p:cNvSpPr/>
            <p:nvPr/>
          </p:nvSpPr>
          <p:spPr>
            <a:xfrm>
              <a:off x="798581" y="3688566"/>
              <a:ext cx="3597928" cy="820741"/>
            </a:xfrm>
            <a:prstGeom prst="cube">
              <a:avLst/>
            </a:prstGeom>
            <a:grpFill/>
            <a:ln w="25400" cap="flat">
              <a:noFill/>
              <a:prstDash val="solid"/>
              <a:miter lim="800000"/>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zh-CN" altLang="en-US" sz="1500">
                <a:solidFill>
                  <a:schemeClr val="bg1"/>
                </a:solidFill>
                <a:cs typeface="+mn-ea"/>
                <a:sym typeface="+mn-lt"/>
              </a:endParaRPr>
            </a:p>
          </p:txBody>
        </p:sp>
        <p:sp>
          <p:nvSpPr>
            <p:cNvPr id="34" name="圆角矩形 33">
              <a:extLst>
                <a:ext uri="{FF2B5EF4-FFF2-40B4-BE49-F238E27FC236}">
                  <a16:creationId xmlns:a16="http://schemas.microsoft.com/office/drawing/2014/main" id="{772DEF11-DC66-094F-9DF4-D62250B644DE}"/>
                </a:ext>
              </a:extLst>
            </p:cNvPr>
            <p:cNvSpPr/>
            <p:nvPr/>
          </p:nvSpPr>
          <p:spPr>
            <a:xfrm>
              <a:off x="836670" y="3992304"/>
              <a:ext cx="3333055" cy="432001"/>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sz="1400" b="1" dirty="0">
                  <a:solidFill>
                    <a:schemeClr val="bg1"/>
                  </a:solidFill>
                  <a:cs typeface="+mn-ea"/>
                  <a:sym typeface="+mn-lt"/>
                </a:rPr>
                <a:t>重大活动保障要求</a:t>
              </a:r>
            </a:p>
          </p:txBody>
        </p:sp>
      </p:grpSp>
      <p:sp>
        <p:nvSpPr>
          <p:cNvPr id="2" name="标题 1">
            <a:extLst>
              <a:ext uri="{FF2B5EF4-FFF2-40B4-BE49-F238E27FC236}">
                <a16:creationId xmlns:a16="http://schemas.microsoft.com/office/drawing/2014/main" id="{0E8CF777-2509-48CF-AF74-12F8F74211D2}"/>
              </a:ext>
            </a:extLst>
          </p:cNvPr>
          <p:cNvSpPr>
            <a:spLocks noGrp="1"/>
          </p:cNvSpPr>
          <p:nvPr>
            <p:ph type="title"/>
          </p:nvPr>
        </p:nvSpPr>
        <p:spPr/>
        <p:txBody>
          <a:bodyPr>
            <a:normAutofit/>
          </a:bodyPr>
          <a:lstStyle/>
          <a:p>
            <a:r>
              <a:rPr lang="zh-CN" altLang="en-US" dirty="0">
                <a:cs typeface="+mn-ea"/>
                <a:sym typeface="+mn-lt"/>
              </a:rPr>
              <a:t>政策管理驱动</a:t>
            </a:r>
            <a:endParaRPr lang="zh-CN" altLang="en-US" dirty="0">
              <a:solidFill>
                <a:srgbClr val="FF0000"/>
              </a:solidFill>
              <a:cs typeface="+mn-ea"/>
              <a:sym typeface="+mn-lt"/>
            </a:endParaRPr>
          </a:p>
        </p:txBody>
      </p:sp>
      <p:grpSp>
        <p:nvGrpSpPr>
          <p:cNvPr id="15" name="组合 14"/>
          <p:cNvGrpSpPr/>
          <p:nvPr/>
        </p:nvGrpSpPr>
        <p:grpSpPr>
          <a:xfrm>
            <a:off x="2939036" y="1928599"/>
            <a:ext cx="5577715" cy="544830"/>
            <a:chOff x="2707303" y="2214541"/>
            <a:chExt cx="5577715" cy="544830"/>
          </a:xfrm>
        </p:grpSpPr>
        <p:cxnSp>
          <p:nvCxnSpPr>
            <p:cNvPr id="49" name="直接连接符 48"/>
            <p:cNvCxnSpPr>
              <a:cxnSpLocks/>
            </p:cNvCxnSpPr>
            <p:nvPr/>
          </p:nvCxnSpPr>
          <p:spPr>
            <a:xfrm>
              <a:off x="2710308" y="2755748"/>
              <a:ext cx="5574710" cy="0"/>
            </a:xfrm>
            <a:prstGeom prst="line">
              <a:avLst/>
            </a:prstGeom>
            <a:ln>
              <a:solidFill>
                <a:srgbClr val="009E71"/>
              </a:solidFill>
            </a:ln>
          </p:spPr>
          <p:style>
            <a:lnRef idx="1">
              <a:schemeClr val="accent4"/>
            </a:lnRef>
            <a:fillRef idx="0">
              <a:schemeClr val="accent4"/>
            </a:fillRef>
            <a:effectRef idx="0">
              <a:schemeClr val="accent4"/>
            </a:effectRef>
            <a:fontRef idx="minor">
              <a:schemeClr val="tx1"/>
            </a:fontRef>
          </p:style>
        </p:cxnSp>
        <p:sp>
          <p:nvSpPr>
            <p:cNvPr id="33" name="圆角矩形 32">
              <a:extLst>
                <a:ext uri="{FF2B5EF4-FFF2-40B4-BE49-F238E27FC236}">
                  <a16:creationId xmlns:a16="http://schemas.microsoft.com/office/drawing/2014/main" id="{5904CF24-3C9A-AA4D-9ABC-A59005DC1346}"/>
                </a:ext>
              </a:extLst>
            </p:cNvPr>
            <p:cNvSpPr/>
            <p:nvPr/>
          </p:nvSpPr>
          <p:spPr>
            <a:xfrm>
              <a:off x="2707303" y="2214541"/>
              <a:ext cx="5563714" cy="544830"/>
            </a:xfrm>
            <a:prstGeom prst="roundRect">
              <a:avLst/>
            </a:prstGeom>
            <a:ln>
              <a:noFill/>
            </a:ln>
          </p:spPr>
          <p:txBody>
            <a:bodyPr wrap="square" lIns="0" rIns="0" rtlCol="0" anchor="ctr">
              <a:spAutoFit/>
            </a:bodyPr>
            <a:lstStyle/>
            <a:p>
              <a:pPr>
                <a:lnSpc>
                  <a:spcPct val="130000"/>
                </a:lnSpc>
              </a:pPr>
              <a:r>
                <a:rPr lang="zh-CN" altLang="en-US" sz="1000" b="1" dirty="0">
                  <a:solidFill>
                    <a:srgbClr val="080808"/>
                  </a:solidFill>
                  <a:latin typeface="+mn-ea"/>
                  <a:cs typeface="+mn-ea"/>
                  <a:sym typeface="+mn-lt"/>
                </a:rPr>
                <a:t>逐步趋于常态化的</a:t>
              </a:r>
              <a:r>
                <a:rPr lang="zh-CN" altLang="en-US" sz="1000" b="1" dirty="0">
                  <a:solidFill>
                    <a:srgbClr val="009E71"/>
                  </a:solidFill>
                  <a:latin typeface="+mn-ea"/>
                  <a:cs typeface="+mn-ea"/>
                  <a:sym typeface="+mn-lt"/>
                </a:rPr>
                <a:t>网络安全态势监管</a:t>
              </a:r>
              <a:r>
                <a:rPr lang="zh-CN" altLang="en-US" sz="1000" b="1" dirty="0">
                  <a:solidFill>
                    <a:srgbClr val="080808"/>
                  </a:solidFill>
                  <a:latin typeface="+mn-ea"/>
                  <a:cs typeface="+mn-ea"/>
                  <a:sym typeface="+mn-lt"/>
                </a:rPr>
                <a:t>。</a:t>
              </a:r>
              <a:endParaRPr lang="en-US" altLang="zh-CN" sz="1000" b="1" dirty="0">
                <a:solidFill>
                  <a:srgbClr val="080808"/>
                </a:solidFill>
                <a:latin typeface="+mn-ea"/>
                <a:cs typeface="+mn-ea"/>
                <a:sym typeface="+mn-lt"/>
              </a:endParaRPr>
            </a:p>
            <a:p>
              <a:pPr>
                <a:lnSpc>
                  <a:spcPct val="130000"/>
                </a:lnSpc>
              </a:pPr>
              <a:r>
                <a:rPr lang="zh-CN" altLang="en-US" sz="1000" b="1" dirty="0">
                  <a:solidFill>
                    <a:srgbClr val="080808"/>
                  </a:solidFill>
                  <a:latin typeface="+mn-ea"/>
                  <a:cs typeface="+mn-ea"/>
                  <a:sym typeface="+mn-lt"/>
                </a:rPr>
                <a:t>来自公安、网信、</a:t>
              </a:r>
              <a:r>
                <a:rPr lang="en-US" altLang="zh-CN" sz="1000" b="1" dirty="0">
                  <a:solidFill>
                    <a:srgbClr val="080808"/>
                  </a:solidFill>
                  <a:latin typeface="+mn-ea"/>
                  <a:cs typeface="+mn-ea"/>
                  <a:sym typeface="+mn-lt"/>
                </a:rPr>
                <a:t>CNCERT</a:t>
              </a:r>
              <a:r>
                <a:rPr lang="zh-CN" altLang="en-US" sz="1000" b="1" dirty="0">
                  <a:solidFill>
                    <a:srgbClr val="080808"/>
                  </a:solidFill>
                  <a:latin typeface="+mn-ea"/>
                  <a:cs typeface="+mn-ea"/>
                  <a:sym typeface="+mn-lt"/>
                </a:rPr>
                <a:t>、通管局、主管单位等的监管检查方式持续升级。</a:t>
              </a:r>
              <a:endParaRPr lang="en-US" altLang="zh-CN" sz="1000" b="1" dirty="0">
                <a:solidFill>
                  <a:srgbClr val="080808"/>
                </a:solidFill>
                <a:latin typeface="+mn-ea"/>
                <a:cs typeface="+mn-ea"/>
                <a:sym typeface="+mn-lt"/>
              </a:endParaRPr>
            </a:p>
          </p:txBody>
        </p:sp>
      </p:grpSp>
      <p:grpSp>
        <p:nvGrpSpPr>
          <p:cNvPr id="16" name="组合 15"/>
          <p:cNvGrpSpPr/>
          <p:nvPr/>
        </p:nvGrpSpPr>
        <p:grpSpPr>
          <a:xfrm>
            <a:off x="2838183" y="3043062"/>
            <a:ext cx="5577715" cy="523635"/>
            <a:chOff x="2707303" y="3261356"/>
            <a:chExt cx="5577715" cy="523635"/>
          </a:xfrm>
        </p:grpSpPr>
        <p:cxnSp>
          <p:nvCxnSpPr>
            <p:cNvPr id="51" name="直接连接符 50"/>
            <p:cNvCxnSpPr>
              <a:cxnSpLocks/>
            </p:cNvCxnSpPr>
            <p:nvPr/>
          </p:nvCxnSpPr>
          <p:spPr>
            <a:xfrm>
              <a:off x="2710308" y="3784991"/>
              <a:ext cx="5574710" cy="0"/>
            </a:xfrm>
            <a:prstGeom prst="line">
              <a:avLst/>
            </a:prstGeom>
            <a:ln>
              <a:solidFill>
                <a:srgbClr val="009E71"/>
              </a:solidFill>
            </a:ln>
          </p:spPr>
          <p:style>
            <a:lnRef idx="1">
              <a:schemeClr val="accent1"/>
            </a:lnRef>
            <a:fillRef idx="0">
              <a:schemeClr val="accent1"/>
            </a:fillRef>
            <a:effectRef idx="0">
              <a:schemeClr val="accent1"/>
            </a:effectRef>
            <a:fontRef idx="minor">
              <a:schemeClr val="tx1"/>
            </a:fontRef>
          </p:style>
        </p:cxnSp>
        <p:sp>
          <p:nvSpPr>
            <p:cNvPr id="35" name="圆角矩形 34">
              <a:extLst>
                <a:ext uri="{FF2B5EF4-FFF2-40B4-BE49-F238E27FC236}">
                  <a16:creationId xmlns:a16="http://schemas.microsoft.com/office/drawing/2014/main" id="{5904CF24-3C9A-AA4D-9ABC-A59005DC1346}"/>
                </a:ext>
              </a:extLst>
            </p:cNvPr>
            <p:cNvSpPr/>
            <p:nvPr/>
          </p:nvSpPr>
          <p:spPr>
            <a:xfrm>
              <a:off x="2707303" y="3261356"/>
              <a:ext cx="5563714" cy="513404"/>
            </a:xfrm>
            <a:prstGeom prst="roundRect">
              <a:avLst/>
            </a:prstGeom>
            <a:ln>
              <a:noFill/>
            </a:ln>
          </p:spPr>
          <p:txBody>
            <a:bodyPr wrap="square" lIns="0" rIns="0" rtlCol="0" anchor="ctr">
              <a:spAutoFit/>
            </a:bodyPr>
            <a:lstStyle/>
            <a:p>
              <a:pPr>
                <a:lnSpc>
                  <a:spcPct val="130000"/>
                </a:lnSpc>
              </a:pPr>
              <a:r>
                <a:rPr lang="zh-CN" altLang="en-US" sz="1000" b="1" dirty="0">
                  <a:solidFill>
                    <a:srgbClr val="009E71"/>
                  </a:solidFill>
                  <a:latin typeface="+mn-ea"/>
                  <a:cs typeface="+mn-ea"/>
                  <a:sym typeface="+mn-lt"/>
                </a:rPr>
                <a:t>实战化对抗</a:t>
              </a:r>
              <a:r>
                <a:rPr lang="zh-CN" altLang="en-US" sz="1000" b="1" dirty="0">
                  <a:solidFill>
                    <a:srgbClr val="080808"/>
                  </a:solidFill>
                  <a:latin typeface="+mn-ea"/>
                  <a:cs typeface="+mn-ea"/>
                  <a:sym typeface="+mn-lt"/>
                </a:rPr>
                <a:t>验证网络安全建设水平。</a:t>
              </a:r>
              <a:endParaRPr lang="en-US" altLang="zh-CN" sz="1000" b="1" dirty="0">
                <a:solidFill>
                  <a:srgbClr val="080808"/>
                </a:solidFill>
                <a:latin typeface="+mn-ea"/>
                <a:cs typeface="+mn-ea"/>
                <a:sym typeface="+mn-lt"/>
              </a:endParaRPr>
            </a:p>
            <a:p>
              <a:pPr>
                <a:lnSpc>
                  <a:spcPct val="130000"/>
                </a:lnSpc>
              </a:pPr>
              <a:r>
                <a:rPr lang="zh-CN" altLang="en-US" sz="1000" b="1" dirty="0">
                  <a:solidFill>
                    <a:srgbClr val="080808"/>
                  </a:solidFill>
                  <a:latin typeface="+mn-ea"/>
                  <a:cs typeface="+mn-ea"/>
                  <a:sym typeface="+mn-lt"/>
                </a:rPr>
                <a:t>不定期组织国家级、区域级、行业级攻防演习，国庆期间、两会期间等网安保障。</a:t>
              </a:r>
              <a:endParaRPr lang="en-US" altLang="zh-CN" sz="1000" b="1" dirty="0">
                <a:solidFill>
                  <a:srgbClr val="080808"/>
                </a:solidFill>
                <a:latin typeface="+mn-ea"/>
                <a:cs typeface="+mn-ea"/>
                <a:sym typeface="+mn-lt"/>
              </a:endParaRPr>
            </a:p>
          </p:txBody>
        </p:sp>
      </p:grpSp>
    </p:spTree>
    <p:extLst>
      <p:ext uri="{BB962C8B-B14F-4D97-AF65-F5344CB8AC3E}">
        <p14:creationId xmlns:p14="http://schemas.microsoft.com/office/powerpoint/2010/main" val="535398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案例</a:t>
            </a:r>
            <a:r>
              <a:rPr lang="en-US" altLang="zh-CN" dirty="0"/>
              <a:t>2-</a:t>
            </a:r>
            <a:r>
              <a:rPr lang="zh-CN" altLang="en-US" dirty="0"/>
              <a:t>某市城市产业</a:t>
            </a:r>
            <a:r>
              <a:rPr lang="en-US" altLang="zh-CN" dirty="0" err="1"/>
              <a:t>Xaas</a:t>
            </a:r>
            <a:r>
              <a:rPr lang="zh-CN" altLang="en-US" dirty="0"/>
              <a:t>运营中心项目：客户价值</a:t>
            </a:r>
          </a:p>
        </p:txBody>
      </p:sp>
      <p:grpSp>
        <p:nvGrpSpPr>
          <p:cNvPr id="3" name="组合 2">
            <a:extLst>
              <a:ext uri="{FF2B5EF4-FFF2-40B4-BE49-F238E27FC236}">
                <a16:creationId xmlns:a16="http://schemas.microsoft.com/office/drawing/2014/main" id="{96101E3A-2CCD-4A62-BDC4-762D3ED3556F}"/>
              </a:ext>
            </a:extLst>
          </p:cNvPr>
          <p:cNvGrpSpPr/>
          <p:nvPr/>
        </p:nvGrpSpPr>
        <p:grpSpPr>
          <a:xfrm>
            <a:off x="284092" y="969805"/>
            <a:ext cx="693917" cy="684782"/>
            <a:chOff x="5414547" y="2390368"/>
            <a:chExt cx="1444856" cy="990223"/>
          </a:xfrm>
          <a:solidFill>
            <a:srgbClr val="00AB7A"/>
          </a:solidFill>
        </p:grpSpPr>
        <p:sp>
          <p:nvSpPr>
            <p:cNvPr id="4"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5"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效果</a:t>
              </a:r>
            </a:p>
          </p:txBody>
        </p:sp>
      </p:grpSp>
      <p:sp>
        <p:nvSpPr>
          <p:cNvPr id="7" name="矩形 6"/>
          <p:cNvSpPr/>
          <p:nvPr/>
        </p:nvSpPr>
        <p:spPr>
          <a:xfrm>
            <a:off x="1156101" y="961597"/>
            <a:ext cx="6831798" cy="738664"/>
          </a:xfrm>
          <a:prstGeom prst="rect">
            <a:avLst/>
          </a:prstGeom>
        </p:spPr>
        <p:txBody>
          <a:bodyPr wrap="square">
            <a:spAutoFit/>
          </a:bodyPr>
          <a:lstStyle/>
          <a:p>
            <a:pPr algn="ct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构建“</a:t>
            </a:r>
            <a:r>
              <a:rPr lang="en-US" altLang="zh-CN" sz="1400" b="1" dirty="0" err="1">
                <a:solidFill>
                  <a:schemeClr val="tx1">
                    <a:lumMod val="75000"/>
                    <a:lumOff val="25000"/>
                  </a:schemeClr>
                </a:solidFill>
                <a:latin typeface="微软雅黑" panose="020B0503020204020204" pitchFamily="34" charset="-122"/>
                <a:ea typeface="微软雅黑" panose="020B0503020204020204" pitchFamily="34" charset="-122"/>
              </a:rPr>
              <a:t>Xaas</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运营中心”，提升用户安全运营意识与能力</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满足客户在监管下的低成本安全运营需求</a:t>
            </a:r>
          </a:p>
        </p:txBody>
      </p:sp>
      <p:sp>
        <p:nvSpPr>
          <p:cNvPr id="13" name="矩形: 圆角 3">
            <a:extLst>
              <a:ext uri="{FF2B5EF4-FFF2-40B4-BE49-F238E27FC236}">
                <a16:creationId xmlns:a16="http://schemas.microsoft.com/office/drawing/2014/main" id="{4CDF4034-906E-48A9-83A9-948C92521740}"/>
              </a:ext>
            </a:extLst>
          </p:cNvPr>
          <p:cNvSpPr/>
          <p:nvPr/>
        </p:nvSpPr>
        <p:spPr>
          <a:xfrm>
            <a:off x="267152" y="2334284"/>
            <a:ext cx="4746975" cy="609976"/>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满足等保合规性建设，构建互联网未知威胁发现能力</a:t>
            </a:r>
          </a:p>
        </p:txBody>
      </p:sp>
      <p:sp>
        <p:nvSpPr>
          <p:cNvPr id="14" name="矩形 13">
            <a:extLst>
              <a:ext uri="{FF2B5EF4-FFF2-40B4-BE49-F238E27FC236}">
                <a16:creationId xmlns:a16="http://schemas.microsoft.com/office/drawing/2014/main" id="{50C5FA5F-A9E5-48E0-AD5E-4EB9474D59ED}"/>
              </a:ext>
            </a:extLst>
          </p:cNvPr>
          <p:cNvSpPr/>
          <p:nvPr/>
        </p:nvSpPr>
        <p:spPr>
          <a:xfrm>
            <a:off x="267150" y="2006599"/>
            <a:ext cx="4749350" cy="297550"/>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schemeClr val="bg1"/>
                </a:solidFill>
                <a:latin typeface="微软雅黑" panose="020B0503020204020204" pitchFamily="34" charset="-122"/>
                <a:ea typeface="微软雅黑" panose="020B0503020204020204" pitchFamily="34" charset="-122"/>
              </a:rPr>
              <a:t>安全合规</a:t>
            </a:r>
          </a:p>
        </p:txBody>
      </p:sp>
      <p:sp>
        <p:nvSpPr>
          <p:cNvPr id="17" name="矩形: 圆角 3">
            <a:extLst>
              <a:ext uri="{FF2B5EF4-FFF2-40B4-BE49-F238E27FC236}">
                <a16:creationId xmlns:a16="http://schemas.microsoft.com/office/drawing/2014/main" id="{4CDF4034-906E-48A9-83A9-948C92521740}"/>
              </a:ext>
            </a:extLst>
          </p:cNvPr>
          <p:cNvSpPr/>
          <p:nvPr/>
        </p:nvSpPr>
        <p:spPr>
          <a:xfrm>
            <a:off x="265925" y="3343205"/>
            <a:ext cx="4746975" cy="1198598"/>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提前知晓风险，避免被市网信办通报</a:t>
            </a:r>
          </a:p>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可应对市</a:t>
            </a:r>
            <a:r>
              <a:rPr lang="en-US" altLang="zh-CN" sz="1200" kern="0" dirty="0">
                <a:latin typeface="微软雅黑" panose="020B0503020204020204" pitchFamily="34" charset="-122"/>
                <a:ea typeface="微软雅黑" panose="020B0503020204020204" pitchFamily="34" charset="-122"/>
              </a:rPr>
              <a:t>HW</a:t>
            </a:r>
            <a:r>
              <a:rPr lang="zh-CN" altLang="en-US" sz="1200" kern="0" dirty="0">
                <a:latin typeface="微软雅黑" panose="020B0503020204020204" pitchFamily="34" charset="-122"/>
                <a:ea typeface="微软雅黑" panose="020B0503020204020204" pitchFamily="34" charset="-122"/>
              </a:rPr>
              <a:t>和网信办关基检查</a:t>
            </a:r>
          </a:p>
          <a:p>
            <a:pPr marL="214313" indent="-214313">
              <a:lnSpc>
                <a:spcPct val="12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针对安全突发事件，基于</a:t>
            </a:r>
            <a:r>
              <a:rPr lang="en-US" altLang="zh-CN" sz="1200" kern="0" dirty="0">
                <a:latin typeface="微软雅黑" panose="020B0503020204020204" pitchFamily="34" charset="-122"/>
                <a:ea typeface="微软雅黑" panose="020B0503020204020204" pitchFamily="34" charset="-122"/>
              </a:rPr>
              <a:t>360</a:t>
            </a:r>
            <a:r>
              <a:rPr lang="zh-CN" altLang="en-US" sz="1200" kern="0" dirty="0">
                <a:latin typeface="微软雅黑" panose="020B0503020204020204" pitchFamily="34" charset="-122"/>
                <a:ea typeface="微软雅黑" panose="020B0503020204020204" pitchFamily="34" charset="-122"/>
              </a:rPr>
              <a:t>城市安全大脑可及时响应迅速处理</a:t>
            </a:r>
          </a:p>
        </p:txBody>
      </p:sp>
      <p:sp>
        <p:nvSpPr>
          <p:cNvPr id="18" name="矩形 17">
            <a:extLst>
              <a:ext uri="{FF2B5EF4-FFF2-40B4-BE49-F238E27FC236}">
                <a16:creationId xmlns:a16="http://schemas.microsoft.com/office/drawing/2014/main" id="{50C5FA5F-A9E5-48E0-AD5E-4EB9474D59ED}"/>
              </a:ext>
            </a:extLst>
          </p:cNvPr>
          <p:cNvSpPr/>
          <p:nvPr/>
        </p:nvSpPr>
        <p:spPr>
          <a:xfrm>
            <a:off x="265923" y="3043357"/>
            <a:ext cx="4749350" cy="271273"/>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schemeClr val="bg1"/>
                </a:solidFill>
                <a:latin typeface="微软雅黑" panose="020B0503020204020204" pitchFamily="34" charset="-122"/>
                <a:ea typeface="微软雅黑" panose="020B0503020204020204" pitchFamily="34" charset="-122"/>
              </a:rPr>
              <a:t>安全事件处置响应</a:t>
            </a:r>
          </a:p>
        </p:txBody>
      </p:sp>
      <p:sp>
        <p:nvSpPr>
          <p:cNvPr id="20" name="矩形: 圆角 3">
            <a:extLst>
              <a:ext uri="{FF2B5EF4-FFF2-40B4-BE49-F238E27FC236}">
                <a16:creationId xmlns:a16="http://schemas.microsoft.com/office/drawing/2014/main" id="{4CDF4034-906E-48A9-83A9-948C92521740}"/>
              </a:ext>
            </a:extLst>
          </p:cNvPr>
          <p:cNvSpPr/>
          <p:nvPr/>
        </p:nvSpPr>
        <p:spPr>
          <a:xfrm>
            <a:off x="5308684" y="2317291"/>
            <a:ext cx="3582699" cy="2229309"/>
          </a:xfrm>
          <a:prstGeom prst="roundRect">
            <a:avLst>
              <a:gd name="adj" fmla="val 0"/>
            </a:avLst>
          </a:prstGeom>
          <a:noFill/>
          <a:ln w="12700" cap="flat" cmpd="sng" algn="ctr">
            <a:solidFill>
              <a:srgbClr val="31BB94"/>
            </a:solidFill>
            <a:prstDash val="solid"/>
            <a:miter lim="800000"/>
          </a:ln>
          <a:effectLst/>
        </p:spPr>
        <p:txBody>
          <a:bodyPr rtlCol="0" anchor="t"/>
          <a:lstStyle/>
          <a:p>
            <a:pPr marL="214313" indent="-214313">
              <a:lnSpc>
                <a:spcPct val="13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可以极低的成本对接</a:t>
            </a:r>
            <a:r>
              <a:rPr lang="en-US" altLang="zh-CN" sz="1200" kern="0" dirty="0">
                <a:latin typeface="微软雅黑" panose="020B0503020204020204" pitchFamily="34" charset="-122"/>
                <a:ea typeface="微软雅黑" panose="020B0503020204020204" pitchFamily="34" charset="-122"/>
              </a:rPr>
              <a:t>360</a:t>
            </a:r>
            <a:r>
              <a:rPr lang="zh-CN" altLang="en-US" sz="1200" kern="0" dirty="0">
                <a:latin typeface="微软雅黑" panose="020B0503020204020204" pitchFamily="34" charset="-122"/>
                <a:ea typeface="微软雅黑" panose="020B0503020204020204" pitchFamily="34" charset="-122"/>
              </a:rPr>
              <a:t>安全大脑能力（杀云、沙箱云、情报云、知识云、漏洞云、分析云、培训云、专家云、实战云能力</a:t>
            </a:r>
          </a:p>
          <a:p>
            <a:pPr marL="214313" indent="-214313">
              <a:lnSpc>
                <a:spcPct val="130000"/>
              </a:lnSpc>
              <a:buFont typeface="Wingdings" panose="05000000000000000000" pitchFamily="2" charset="2"/>
              <a:buChar char="ü"/>
            </a:pPr>
            <a:r>
              <a:rPr lang="zh-CN" altLang="en-US" sz="1200" kern="0" dirty="0">
                <a:latin typeface="微软雅黑" panose="020B0503020204020204" pitchFamily="34" charset="-122"/>
                <a:ea typeface="微软雅黑" panose="020B0503020204020204" pitchFamily="34" charset="-122"/>
              </a:rPr>
              <a:t>依托于</a:t>
            </a:r>
            <a:r>
              <a:rPr lang="en-US" altLang="zh-CN" sz="1200" kern="0" dirty="0">
                <a:latin typeface="微软雅黑" panose="020B0503020204020204" pitchFamily="34" charset="-122"/>
                <a:ea typeface="微软雅黑" panose="020B0503020204020204" pitchFamily="34" charset="-122"/>
              </a:rPr>
              <a:t>360</a:t>
            </a:r>
            <a:r>
              <a:rPr lang="zh-CN" altLang="en-US" sz="1200" kern="0" dirty="0">
                <a:latin typeface="微软雅黑" panose="020B0503020204020204" pitchFamily="34" charset="-122"/>
                <a:ea typeface="微软雅黑" panose="020B0503020204020204" pitchFamily="34" charset="-122"/>
              </a:rPr>
              <a:t>城市安全大脑指挥运营中心，</a:t>
            </a:r>
            <a:r>
              <a:rPr lang="zh-CN" altLang="en-US" sz="1200" b="1" kern="0" dirty="0">
                <a:latin typeface="微软雅黑" panose="020B0503020204020204" pitchFamily="34" charset="-122"/>
                <a:ea typeface="微软雅黑" panose="020B0503020204020204" pitchFamily="34" charset="-122"/>
              </a:rPr>
              <a:t>以极低成本建立定制化、专业化、托管化“</a:t>
            </a:r>
            <a:r>
              <a:rPr lang="en-US" altLang="zh-CN" sz="1200" b="1" kern="0" dirty="0" err="1">
                <a:latin typeface="微软雅黑" panose="020B0503020204020204" pitchFamily="34" charset="-122"/>
                <a:ea typeface="微软雅黑" panose="020B0503020204020204" pitchFamily="34" charset="-122"/>
              </a:rPr>
              <a:t>Xaas</a:t>
            </a:r>
            <a:r>
              <a:rPr lang="zh-CN" altLang="en-US" sz="1200" b="1" kern="0" dirty="0">
                <a:latin typeface="微软雅黑" panose="020B0503020204020204" pitchFamily="34" charset="-122"/>
                <a:ea typeface="微软雅黑" panose="020B0503020204020204" pitchFamily="34" charset="-122"/>
              </a:rPr>
              <a:t>运营中心”</a:t>
            </a:r>
          </a:p>
        </p:txBody>
      </p:sp>
      <p:sp>
        <p:nvSpPr>
          <p:cNvPr id="21" name="矩形 20">
            <a:extLst>
              <a:ext uri="{FF2B5EF4-FFF2-40B4-BE49-F238E27FC236}">
                <a16:creationId xmlns:a16="http://schemas.microsoft.com/office/drawing/2014/main" id="{50C5FA5F-A9E5-48E0-AD5E-4EB9474D59ED}"/>
              </a:ext>
            </a:extLst>
          </p:cNvPr>
          <p:cNvSpPr/>
          <p:nvPr/>
        </p:nvSpPr>
        <p:spPr>
          <a:xfrm>
            <a:off x="5308683" y="2006600"/>
            <a:ext cx="3584492" cy="282118"/>
          </a:xfrm>
          <a:prstGeom prst="rect">
            <a:avLst/>
          </a:prstGeom>
          <a:solidFill>
            <a:srgbClr val="92DBC6"/>
          </a:solidFill>
          <a:ln w="12700" cap="flat" cmpd="sng" algn="ctr">
            <a:solidFill>
              <a:srgbClr val="31BB94"/>
            </a:solidFill>
            <a:prstDash val="solid"/>
            <a:miter lim="800000"/>
          </a:ln>
          <a:effectLst/>
        </p:spPr>
        <p:txBody>
          <a:bodyPr rtlCol="0" anchor="ctr"/>
          <a:lstStyle/>
          <a:p>
            <a:pPr algn="ctr" defTabSz="685800">
              <a:defRPr/>
            </a:pPr>
            <a:r>
              <a:rPr lang="zh-CN" altLang="en-US" sz="1400" b="1" kern="0" dirty="0">
                <a:solidFill>
                  <a:schemeClr val="bg1"/>
                </a:solidFill>
                <a:latin typeface="微软雅黑" panose="020B0503020204020204" pitchFamily="34" charset="-122"/>
                <a:ea typeface="微软雅黑" panose="020B0503020204020204" pitchFamily="34" charset="-122"/>
              </a:rPr>
              <a:t>低预算高安全运营成果</a:t>
            </a:r>
          </a:p>
        </p:txBody>
      </p:sp>
      <p:sp>
        <p:nvSpPr>
          <p:cNvPr id="25" name="iconfont-10471-5111454">
            <a:extLst>
              <a:ext uri="{FF2B5EF4-FFF2-40B4-BE49-F238E27FC236}">
                <a16:creationId xmlns:a16="http://schemas.microsoft.com/office/drawing/2014/main" id="{54405246-CCE2-4201-BBB1-D3F3EB6E740D}"/>
              </a:ext>
            </a:extLst>
          </p:cNvPr>
          <p:cNvSpPr/>
          <p:nvPr/>
        </p:nvSpPr>
        <p:spPr>
          <a:xfrm>
            <a:off x="2485842" y="4101449"/>
            <a:ext cx="307139" cy="341258"/>
          </a:xfrm>
          <a:custGeom>
            <a:avLst/>
            <a:gdLst>
              <a:gd name="T0" fmla="*/ 4314 w 8438"/>
              <a:gd name="T1" fmla="*/ 7498 h 9375"/>
              <a:gd name="T2" fmla="*/ 4619 w 8438"/>
              <a:gd name="T3" fmla="*/ 7803 h 9375"/>
              <a:gd name="T4" fmla="*/ 4616 w 8438"/>
              <a:gd name="T5" fmla="*/ 8131 h 9375"/>
              <a:gd name="T6" fmla="*/ 4288 w 8438"/>
              <a:gd name="T7" fmla="*/ 8134 h 9375"/>
              <a:gd name="T8" fmla="*/ 3419 w 8438"/>
              <a:gd name="T9" fmla="*/ 7265 h 9375"/>
              <a:gd name="T10" fmla="*/ 4288 w 8438"/>
              <a:gd name="T11" fmla="*/ 6396 h 9375"/>
              <a:gd name="T12" fmla="*/ 4616 w 8438"/>
              <a:gd name="T13" fmla="*/ 6399 h 9375"/>
              <a:gd name="T14" fmla="*/ 4619 w 8438"/>
              <a:gd name="T15" fmla="*/ 6728 h 9375"/>
              <a:gd name="T16" fmla="*/ 4318 w 8438"/>
              <a:gd name="T17" fmla="*/ 7028 h 9375"/>
              <a:gd name="T18" fmla="*/ 6195 w 8438"/>
              <a:gd name="T19" fmla="*/ 5659 h 9375"/>
              <a:gd name="T20" fmla="*/ 5675 w 8438"/>
              <a:gd name="T21" fmla="*/ 3395 h 9375"/>
              <a:gd name="T22" fmla="*/ 3389 w 8438"/>
              <a:gd name="T23" fmla="*/ 2982 h 9375"/>
              <a:gd name="T24" fmla="*/ 2110 w 8438"/>
              <a:gd name="T25" fmla="*/ 4921 h 9375"/>
              <a:gd name="T26" fmla="*/ 1875 w 8438"/>
              <a:gd name="T27" fmla="*/ 5156 h 9375"/>
              <a:gd name="T28" fmla="*/ 1641 w 8438"/>
              <a:gd name="T29" fmla="*/ 4921 h 9375"/>
              <a:gd name="T30" fmla="*/ 4219 w 8438"/>
              <a:gd name="T31" fmla="*/ 2343 h 9375"/>
              <a:gd name="T32" fmla="*/ 6797 w 8438"/>
              <a:gd name="T33" fmla="*/ 4921 h 9375"/>
              <a:gd name="T34" fmla="*/ 4314 w 8438"/>
              <a:gd name="T35" fmla="*/ 7498 h 9375"/>
              <a:gd name="T36" fmla="*/ 1875 w 8438"/>
              <a:gd name="T37" fmla="*/ 468 h 9375"/>
              <a:gd name="T38" fmla="*/ 2342 w 8438"/>
              <a:gd name="T39" fmla="*/ 0 h 9375"/>
              <a:gd name="T40" fmla="*/ 6096 w 8438"/>
              <a:gd name="T41" fmla="*/ 0 h 9375"/>
              <a:gd name="T42" fmla="*/ 6563 w 8438"/>
              <a:gd name="T43" fmla="*/ 468 h 9375"/>
              <a:gd name="T44" fmla="*/ 6563 w 8438"/>
              <a:gd name="T45" fmla="*/ 937 h 9375"/>
              <a:gd name="T46" fmla="*/ 6096 w 8438"/>
              <a:gd name="T47" fmla="*/ 1406 h 9375"/>
              <a:gd name="T48" fmla="*/ 2342 w 8438"/>
              <a:gd name="T49" fmla="*/ 1406 h 9375"/>
              <a:gd name="T50" fmla="*/ 1875 w 8438"/>
              <a:gd name="T51" fmla="*/ 937 h 9375"/>
              <a:gd name="T52" fmla="*/ 1875 w 8438"/>
              <a:gd name="T53" fmla="*/ 468 h 9375"/>
              <a:gd name="T54" fmla="*/ 2344 w 8438"/>
              <a:gd name="T55" fmla="*/ 937 h 9375"/>
              <a:gd name="T56" fmla="*/ 6094 w 8438"/>
              <a:gd name="T57" fmla="*/ 937 h 9375"/>
              <a:gd name="T58" fmla="*/ 6094 w 8438"/>
              <a:gd name="T59" fmla="*/ 468 h 9375"/>
              <a:gd name="T60" fmla="*/ 2344 w 8438"/>
              <a:gd name="T61" fmla="*/ 468 h 9375"/>
              <a:gd name="T62" fmla="*/ 2344 w 8438"/>
              <a:gd name="T63" fmla="*/ 937 h 9375"/>
              <a:gd name="T64" fmla="*/ 1189 w 8438"/>
              <a:gd name="T65" fmla="*/ 468 h 9375"/>
              <a:gd name="T66" fmla="*/ 1189 w 8438"/>
              <a:gd name="T67" fmla="*/ 937 h 9375"/>
              <a:gd name="T68" fmla="*/ 470 w 8438"/>
              <a:gd name="T69" fmla="*/ 937 h 9375"/>
              <a:gd name="T70" fmla="*/ 469 w 8438"/>
              <a:gd name="T71" fmla="*/ 8905 h 9375"/>
              <a:gd name="T72" fmla="*/ 7969 w 8438"/>
              <a:gd name="T73" fmla="*/ 8906 h 9375"/>
              <a:gd name="T74" fmla="*/ 7969 w 8438"/>
              <a:gd name="T75" fmla="*/ 938 h 9375"/>
              <a:gd name="T76" fmla="*/ 7272 w 8438"/>
              <a:gd name="T77" fmla="*/ 937 h 9375"/>
              <a:gd name="T78" fmla="*/ 7272 w 8438"/>
              <a:gd name="T79" fmla="*/ 468 h 9375"/>
              <a:gd name="T80" fmla="*/ 7968 w 8438"/>
              <a:gd name="T81" fmla="*/ 468 h 9375"/>
              <a:gd name="T82" fmla="*/ 8438 w 8438"/>
              <a:gd name="T83" fmla="*/ 938 h 9375"/>
              <a:gd name="T84" fmla="*/ 8438 w 8438"/>
              <a:gd name="T85" fmla="*/ 8905 h 9375"/>
              <a:gd name="T86" fmla="*/ 7969 w 8438"/>
              <a:gd name="T87" fmla="*/ 9375 h 9375"/>
              <a:gd name="T88" fmla="*/ 469 w 8438"/>
              <a:gd name="T89" fmla="*/ 9375 h 9375"/>
              <a:gd name="T90" fmla="*/ 0 w 8438"/>
              <a:gd name="T91" fmla="*/ 8905 h 9375"/>
              <a:gd name="T92" fmla="*/ 0 w 8438"/>
              <a:gd name="T93" fmla="*/ 938 h 9375"/>
              <a:gd name="T94" fmla="*/ 470 w 8438"/>
              <a:gd name="T95" fmla="*/ 468 h 9375"/>
              <a:gd name="T96" fmla="*/ 1189 w 8438"/>
              <a:gd name="T97" fmla="*/ 468 h 9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38" h="9375">
                <a:moveTo>
                  <a:pt x="4314" y="7498"/>
                </a:moveTo>
                <a:lnTo>
                  <a:pt x="4619" y="7803"/>
                </a:lnTo>
                <a:cubicBezTo>
                  <a:pt x="4708" y="7895"/>
                  <a:pt x="4707" y="8041"/>
                  <a:pt x="4616" y="8131"/>
                </a:cubicBezTo>
                <a:cubicBezTo>
                  <a:pt x="4526" y="8222"/>
                  <a:pt x="4380" y="8223"/>
                  <a:pt x="4288" y="8134"/>
                </a:cubicBezTo>
                <a:lnTo>
                  <a:pt x="3419" y="7265"/>
                </a:lnTo>
                <a:lnTo>
                  <a:pt x="4288" y="6396"/>
                </a:lnTo>
                <a:cubicBezTo>
                  <a:pt x="4380" y="6307"/>
                  <a:pt x="4526" y="6309"/>
                  <a:pt x="4616" y="6399"/>
                </a:cubicBezTo>
                <a:cubicBezTo>
                  <a:pt x="4707" y="6490"/>
                  <a:pt x="4708" y="6636"/>
                  <a:pt x="4619" y="6728"/>
                </a:cubicBezTo>
                <a:lnTo>
                  <a:pt x="4318" y="7028"/>
                </a:lnTo>
                <a:cubicBezTo>
                  <a:pt x="5162" y="6989"/>
                  <a:pt x="5900" y="6450"/>
                  <a:pt x="6195" y="5659"/>
                </a:cubicBezTo>
                <a:cubicBezTo>
                  <a:pt x="6490" y="4868"/>
                  <a:pt x="6286" y="3978"/>
                  <a:pt x="5675" y="3395"/>
                </a:cubicBezTo>
                <a:cubicBezTo>
                  <a:pt x="5064" y="2813"/>
                  <a:pt x="4165" y="2650"/>
                  <a:pt x="3389" y="2982"/>
                </a:cubicBezTo>
                <a:cubicBezTo>
                  <a:pt x="2613" y="3314"/>
                  <a:pt x="2110" y="4077"/>
                  <a:pt x="2110" y="4921"/>
                </a:cubicBezTo>
                <a:cubicBezTo>
                  <a:pt x="2110" y="5051"/>
                  <a:pt x="2005" y="5156"/>
                  <a:pt x="1875" y="5156"/>
                </a:cubicBezTo>
                <a:cubicBezTo>
                  <a:pt x="1746" y="5156"/>
                  <a:pt x="1641" y="5051"/>
                  <a:pt x="1641" y="4921"/>
                </a:cubicBezTo>
                <a:cubicBezTo>
                  <a:pt x="1641" y="3498"/>
                  <a:pt x="2795" y="2343"/>
                  <a:pt x="4219" y="2343"/>
                </a:cubicBezTo>
                <a:cubicBezTo>
                  <a:pt x="5643" y="2343"/>
                  <a:pt x="6797" y="3498"/>
                  <a:pt x="6797" y="4921"/>
                </a:cubicBezTo>
                <a:cubicBezTo>
                  <a:pt x="6797" y="6313"/>
                  <a:pt x="5694" y="7448"/>
                  <a:pt x="4314" y="7498"/>
                </a:cubicBezTo>
                <a:close/>
                <a:moveTo>
                  <a:pt x="1875" y="468"/>
                </a:moveTo>
                <a:cubicBezTo>
                  <a:pt x="1875" y="209"/>
                  <a:pt x="2086" y="0"/>
                  <a:pt x="2342" y="0"/>
                </a:cubicBezTo>
                <a:lnTo>
                  <a:pt x="6096" y="0"/>
                </a:lnTo>
                <a:cubicBezTo>
                  <a:pt x="6354" y="0"/>
                  <a:pt x="6563" y="210"/>
                  <a:pt x="6563" y="468"/>
                </a:cubicBezTo>
                <a:lnTo>
                  <a:pt x="6563" y="937"/>
                </a:lnTo>
                <a:cubicBezTo>
                  <a:pt x="6563" y="1195"/>
                  <a:pt x="6354" y="1405"/>
                  <a:pt x="6096" y="1406"/>
                </a:cubicBezTo>
                <a:lnTo>
                  <a:pt x="2342" y="1406"/>
                </a:lnTo>
                <a:cubicBezTo>
                  <a:pt x="2084" y="1406"/>
                  <a:pt x="1875" y="1195"/>
                  <a:pt x="1875" y="937"/>
                </a:cubicBezTo>
                <a:lnTo>
                  <a:pt x="1875" y="468"/>
                </a:lnTo>
                <a:close/>
                <a:moveTo>
                  <a:pt x="2344" y="937"/>
                </a:moveTo>
                <a:lnTo>
                  <a:pt x="6094" y="937"/>
                </a:lnTo>
                <a:lnTo>
                  <a:pt x="6094" y="468"/>
                </a:lnTo>
                <a:lnTo>
                  <a:pt x="2344" y="468"/>
                </a:lnTo>
                <a:lnTo>
                  <a:pt x="2344" y="937"/>
                </a:lnTo>
                <a:close/>
                <a:moveTo>
                  <a:pt x="1189" y="468"/>
                </a:moveTo>
                <a:lnTo>
                  <a:pt x="1189" y="937"/>
                </a:lnTo>
                <a:lnTo>
                  <a:pt x="470" y="937"/>
                </a:lnTo>
                <a:cubicBezTo>
                  <a:pt x="469" y="937"/>
                  <a:pt x="469" y="8905"/>
                  <a:pt x="469" y="8905"/>
                </a:cubicBezTo>
                <a:cubicBezTo>
                  <a:pt x="469" y="8906"/>
                  <a:pt x="7969" y="8906"/>
                  <a:pt x="7969" y="8906"/>
                </a:cubicBezTo>
                <a:cubicBezTo>
                  <a:pt x="7969" y="8906"/>
                  <a:pt x="7969" y="938"/>
                  <a:pt x="7969" y="938"/>
                </a:cubicBezTo>
                <a:cubicBezTo>
                  <a:pt x="7969" y="937"/>
                  <a:pt x="7272" y="937"/>
                  <a:pt x="7272" y="937"/>
                </a:cubicBezTo>
                <a:lnTo>
                  <a:pt x="7272" y="468"/>
                </a:lnTo>
                <a:lnTo>
                  <a:pt x="7968" y="468"/>
                </a:lnTo>
                <a:cubicBezTo>
                  <a:pt x="8227" y="468"/>
                  <a:pt x="8438" y="678"/>
                  <a:pt x="8438" y="938"/>
                </a:cubicBezTo>
                <a:lnTo>
                  <a:pt x="8438" y="8905"/>
                </a:lnTo>
                <a:cubicBezTo>
                  <a:pt x="8438" y="9164"/>
                  <a:pt x="8229" y="9375"/>
                  <a:pt x="7969" y="9375"/>
                </a:cubicBezTo>
                <a:lnTo>
                  <a:pt x="469" y="9375"/>
                </a:lnTo>
                <a:cubicBezTo>
                  <a:pt x="210" y="9375"/>
                  <a:pt x="0" y="9164"/>
                  <a:pt x="0" y="8905"/>
                </a:cubicBezTo>
                <a:lnTo>
                  <a:pt x="0" y="938"/>
                </a:lnTo>
                <a:cubicBezTo>
                  <a:pt x="0" y="679"/>
                  <a:pt x="210" y="468"/>
                  <a:pt x="470" y="468"/>
                </a:cubicBezTo>
                <a:lnTo>
                  <a:pt x="1189" y="468"/>
                </a:ln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ask-complete_66276">
            <a:extLst>
              <a:ext uri="{FF2B5EF4-FFF2-40B4-BE49-F238E27FC236}">
                <a16:creationId xmlns:a16="http://schemas.microsoft.com/office/drawing/2014/main" id="{54405246-CCE2-4201-BBB1-D3F3EB6E740D}"/>
              </a:ext>
            </a:extLst>
          </p:cNvPr>
          <p:cNvSpPr/>
          <p:nvPr/>
        </p:nvSpPr>
        <p:spPr>
          <a:xfrm>
            <a:off x="2485842" y="2594710"/>
            <a:ext cx="307139" cy="320372"/>
          </a:xfrm>
          <a:custGeom>
            <a:avLst/>
            <a:gdLst>
              <a:gd name="connsiteX0" fmla="*/ 538645 w 553582"/>
              <a:gd name="connsiteY0" fmla="*/ 334589 h 577432"/>
              <a:gd name="connsiteX1" fmla="*/ 548787 w 553582"/>
              <a:gd name="connsiteY1" fmla="*/ 338849 h 577432"/>
              <a:gd name="connsiteX2" fmla="*/ 550631 w 553582"/>
              <a:gd name="connsiteY2" fmla="*/ 360036 h 577432"/>
              <a:gd name="connsiteX3" fmla="*/ 395736 w 553582"/>
              <a:gd name="connsiteY3" fmla="*/ 570984 h 577432"/>
              <a:gd name="connsiteX4" fmla="*/ 382828 w 553582"/>
              <a:gd name="connsiteY4" fmla="*/ 577432 h 577432"/>
              <a:gd name="connsiteX5" fmla="*/ 369920 w 553582"/>
              <a:gd name="connsiteY5" fmla="*/ 570063 h 577432"/>
              <a:gd name="connsiteX6" fmla="*/ 265735 w 553582"/>
              <a:gd name="connsiteY6" fmla="*/ 422675 h 577432"/>
              <a:gd name="connsiteX7" fmla="*/ 266657 w 553582"/>
              <a:gd name="connsiteY7" fmla="*/ 402410 h 577432"/>
              <a:gd name="connsiteX8" fmla="*/ 286941 w 553582"/>
              <a:gd name="connsiteY8" fmla="*/ 399646 h 577432"/>
              <a:gd name="connsiteX9" fmla="*/ 382828 w 553582"/>
              <a:gd name="connsiteY9" fmla="*/ 457680 h 577432"/>
              <a:gd name="connsiteX10" fmla="*/ 528503 w 553582"/>
              <a:gd name="connsiteY10" fmla="*/ 337928 h 577432"/>
              <a:gd name="connsiteX11" fmla="*/ 538645 w 553582"/>
              <a:gd name="connsiteY11" fmla="*/ 334589 h 577432"/>
              <a:gd name="connsiteX12" fmla="*/ 134657 w 553582"/>
              <a:gd name="connsiteY12" fmla="*/ 299294 h 577432"/>
              <a:gd name="connsiteX13" fmla="*/ 323715 w 553582"/>
              <a:gd name="connsiteY13" fmla="*/ 299294 h 577432"/>
              <a:gd name="connsiteX14" fmla="*/ 355071 w 553582"/>
              <a:gd name="connsiteY14" fmla="*/ 331488 h 577432"/>
              <a:gd name="connsiteX15" fmla="*/ 323715 w 553582"/>
              <a:gd name="connsiteY15" fmla="*/ 362763 h 577432"/>
              <a:gd name="connsiteX16" fmla="*/ 134657 w 553582"/>
              <a:gd name="connsiteY16" fmla="*/ 362763 h 577432"/>
              <a:gd name="connsiteX17" fmla="*/ 102379 w 553582"/>
              <a:gd name="connsiteY17" fmla="*/ 331488 h 577432"/>
              <a:gd name="connsiteX18" fmla="*/ 134657 w 553582"/>
              <a:gd name="connsiteY18" fmla="*/ 299294 h 577432"/>
              <a:gd name="connsiteX19" fmla="*/ 134657 w 553582"/>
              <a:gd name="connsiteY19" fmla="*/ 205349 h 577432"/>
              <a:gd name="connsiteX20" fmla="*/ 323715 w 553582"/>
              <a:gd name="connsiteY20" fmla="*/ 205349 h 577432"/>
              <a:gd name="connsiteX21" fmla="*/ 355071 w 553582"/>
              <a:gd name="connsiteY21" fmla="*/ 236640 h 577432"/>
              <a:gd name="connsiteX22" fmla="*/ 323715 w 553582"/>
              <a:gd name="connsiteY22" fmla="*/ 267930 h 577432"/>
              <a:gd name="connsiteX23" fmla="*/ 134657 w 553582"/>
              <a:gd name="connsiteY23" fmla="*/ 267930 h 577432"/>
              <a:gd name="connsiteX24" fmla="*/ 102379 w 553582"/>
              <a:gd name="connsiteY24" fmla="*/ 236640 h 577432"/>
              <a:gd name="connsiteX25" fmla="*/ 134657 w 553582"/>
              <a:gd name="connsiteY25" fmla="*/ 205349 h 577432"/>
              <a:gd name="connsiteX26" fmla="*/ 134657 w 553582"/>
              <a:gd name="connsiteY26" fmla="*/ 110515 h 577432"/>
              <a:gd name="connsiteX27" fmla="*/ 323715 w 553582"/>
              <a:gd name="connsiteY27" fmla="*/ 110515 h 577432"/>
              <a:gd name="connsiteX28" fmla="*/ 355071 w 553582"/>
              <a:gd name="connsiteY28" fmla="*/ 141806 h 577432"/>
              <a:gd name="connsiteX29" fmla="*/ 323715 w 553582"/>
              <a:gd name="connsiteY29" fmla="*/ 173096 h 577432"/>
              <a:gd name="connsiteX30" fmla="*/ 134657 w 553582"/>
              <a:gd name="connsiteY30" fmla="*/ 173096 h 577432"/>
              <a:gd name="connsiteX31" fmla="*/ 102379 w 553582"/>
              <a:gd name="connsiteY31" fmla="*/ 141806 h 577432"/>
              <a:gd name="connsiteX32" fmla="*/ 134657 w 553582"/>
              <a:gd name="connsiteY32" fmla="*/ 110515 h 577432"/>
              <a:gd name="connsiteX33" fmla="*/ 31365 w 553582"/>
              <a:gd name="connsiteY33" fmla="*/ 0 h 577432"/>
              <a:gd name="connsiteX34" fmla="*/ 426197 w 553582"/>
              <a:gd name="connsiteY34" fmla="*/ 0 h 577432"/>
              <a:gd name="connsiteX35" fmla="*/ 458484 w 553582"/>
              <a:gd name="connsiteY35" fmla="*/ 31313 h 577432"/>
              <a:gd name="connsiteX36" fmla="*/ 458484 w 553582"/>
              <a:gd name="connsiteY36" fmla="*/ 355496 h 577432"/>
              <a:gd name="connsiteX37" fmla="*/ 394831 w 553582"/>
              <a:gd name="connsiteY37" fmla="*/ 407071 h 577432"/>
              <a:gd name="connsiteX38" fmla="*/ 394831 w 553582"/>
              <a:gd name="connsiteY38" fmla="*/ 62626 h 577432"/>
              <a:gd name="connsiteX39" fmla="*/ 63653 w 553582"/>
              <a:gd name="connsiteY39" fmla="*/ 62626 h 577432"/>
              <a:gd name="connsiteX40" fmla="*/ 63653 w 553582"/>
              <a:gd name="connsiteY40" fmla="*/ 473381 h 577432"/>
              <a:gd name="connsiteX41" fmla="*/ 262914 w 553582"/>
              <a:gd name="connsiteY41" fmla="*/ 473381 h 577432"/>
              <a:gd name="connsiteX42" fmla="*/ 307194 w 553582"/>
              <a:gd name="connsiteY42" fmla="*/ 536007 h 577432"/>
              <a:gd name="connsiteX43" fmla="*/ 31365 w 553582"/>
              <a:gd name="connsiteY43" fmla="*/ 536007 h 577432"/>
              <a:gd name="connsiteX44" fmla="*/ 0 w 553582"/>
              <a:gd name="connsiteY44" fmla="*/ 504694 h 577432"/>
              <a:gd name="connsiteX45" fmla="*/ 0 w 553582"/>
              <a:gd name="connsiteY45" fmla="*/ 31313 h 577432"/>
              <a:gd name="connsiteX46" fmla="*/ 31365 w 553582"/>
              <a:gd name="connsiteY46"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3582" h="577432">
                <a:moveTo>
                  <a:pt x="538645" y="334589"/>
                </a:moveTo>
                <a:cubicBezTo>
                  <a:pt x="542333" y="334704"/>
                  <a:pt x="546021" y="336086"/>
                  <a:pt x="548787" y="338849"/>
                </a:cubicBezTo>
                <a:cubicBezTo>
                  <a:pt x="554319" y="344376"/>
                  <a:pt x="555241" y="353588"/>
                  <a:pt x="550631" y="360036"/>
                </a:cubicBezTo>
                <a:lnTo>
                  <a:pt x="395736" y="570984"/>
                </a:lnTo>
                <a:cubicBezTo>
                  <a:pt x="392970" y="574668"/>
                  <a:pt x="388360" y="577432"/>
                  <a:pt x="382828" y="577432"/>
                </a:cubicBezTo>
                <a:cubicBezTo>
                  <a:pt x="378218" y="577432"/>
                  <a:pt x="373608" y="574668"/>
                  <a:pt x="369920" y="570063"/>
                </a:cubicBezTo>
                <a:lnTo>
                  <a:pt x="265735" y="422675"/>
                </a:lnTo>
                <a:cubicBezTo>
                  <a:pt x="261125" y="416227"/>
                  <a:pt x="262047" y="407937"/>
                  <a:pt x="266657" y="402410"/>
                </a:cubicBezTo>
                <a:cubicBezTo>
                  <a:pt x="272189" y="396883"/>
                  <a:pt x="280487" y="395962"/>
                  <a:pt x="286941" y="399646"/>
                </a:cubicBezTo>
                <a:lnTo>
                  <a:pt x="382828" y="457680"/>
                </a:lnTo>
                <a:lnTo>
                  <a:pt x="528503" y="337928"/>
                </a:lnTo>
                <a:cubicBezTo>
                  <a:pt x="531269" y="335625"/>
                  <a:pt x="534957" y="334474"/>
                  <a:pt x="538645" y="334589"/>
                </a:cubicBezTo>
                <a:close/>
                <a:moveTo>
                  <a:pt x="134657" y="299294"/>
                </a:moveTo>
                <a:lnTo>
                  <a:pt x="323715" y="299294"/>
                </a:lnTo>
                <a:cubicBezTo>
                  <a:pt x="341238" y="299294"/>
                  <a:pt x="355071" y="314011"/>
                  <a:pt x="355071" y="331488"/>
                </a:cubicBezTo>
                <a:cubicBezTo>
                  <a:pt x="355071" y="348046"/>
                  <a:pt x="341238" y="362763"/>
                  <a:pt x="323715" y="362763"/>
                </a:cubicBezTo>
                <a:lnTo>
                  <a:pt x="134657" y="362763"/>
                </a:lnTo>
                <a:cubicBezTo>
                  <a:pt x="117135" y="362763"/>
                  <a:pt x="102379" y="348046"/>
                  <a:pt x="102379" y="331488"/>
                </a:cubicBezTo>
                <a:cubicBezTo>
                  <a:pt x="102379" y="314011"/>
                  <a:pt x="117135" y="299294"/>
                  <a:pt x="134657" y="299294"/>
                </a:cubicBezTo>
                <a:close/>
                <a:moveTo>
                  <a:pt x="134657" y="205349"/>
                </a:moveTo>
                <a:lnTo>
                  <a:pt x="323715" y="205349"/>
                </a:lnTo>
                <a:cubicBezTo>
                  <a:pt x="341238" y="205349"/>
                  <a:pt x="355071" y="219154"/>
                  <a:pt x="355071" y="236640"/>
                </a:cubicBezTo>
                <a:cubicBezTo>
                  <a:pt x="355071" y="254125"/>
                  <a:pt x="341238" y="267930"/>
                  <a:pt x="323715" y="267930"/>
                </a:cubicBezTo>
                <a:lnTo>
                  <a:pt x="134657" y="267930"/>
                </a:lnTo>
                <a:cubicBezTo>
                  <a:pt x="117135" y="267930"/>
                  <a:pt x="102379" y="254125"/>
                  <a:pt x="102379" y="236640"/>
                </a:cubicBezTo>
                <a:cubicBezTo>
                  <a:pt x="102379" y="219154"/>
                  <a:pt x="117135" y="205349"/>
                  <a:pt x="134657" y="205349"/>
                </a:cubicBezTo>
                <a:close/>
                <a:moveTo>
                  <a:pt x="134657" y="110515"/>
                </a:moveTo>
                <a:lnTo>
                  <a:pt x="323715" y="110515"/>
                </a:lnTo>
                <a:cubicBezTo>
                  <a:pt x="341238" y="110515"/>
                  <a:pt x="355071" y="124320"/>
                  <a:pt x="355071" y="141806"/>
                </a:cubicBezTo>
                <a:cubicBezTo>
                  <a:pt x="355071" y="159291"/>
                  <a:pt x="341238" y="173096"/>
                  <a:pt x="323715" y="173096"/>
                </a:cubicBezTo>
                <a:lnTo>
                  <a:pt x="134657" y="173096"/>
                </a:lnTo>
                <a:cubicBezTo>
                  <a:pt x="117135" y="173096"/>
                  <a:pt x="102379" y="159291"/>
                  <a:pt x="102379" y="141806"/>
                </a:cubicBezTo>
                <a:cubicBezTo>
                  <a:pt x="102379" y="124320"/>
                  <a:pt x="117135" y="110515"/>
                  <a:pt x="134657" y="110515"/>
                </a:cubicBezTo>
                <a:close/>
                <a:moveTo>
                  <a:pt x="31365" y="0"/>
                </a:moveTo>
                <a:lnTo>
                  <a:pt x="426197" y="0"/>
                </a:lnTo>
                <a:cubicBezTo>
                  <a:pt x="443724" y="0"/>
                  <a:pt x="458484" y="13815"/>
                  <a:pt x="458484" y="31313"/>
                </a:cubicBezTo>
                <a:lnTo>
                  <a:pt x="458484" y="355496"/>
                </a:lnTo>
                <a:lnTo>
                  <a:pt x="394831" y="407071"/>
                </a:lnTo>
                <a:lnTo>
                  <a:pt x="394831" y="62626"/>
                </a:lnTo>
                <a:lnTo>
                  <a:pt x="63653" y="62626"/>
                </a:lnTo>
                <a:lnTo>
                  <a:pt x="63653" y="473381"/>
                </a:lnTo>
                <a:lnTo>
                  <a:pt x="262914" y="473381"/>
                </a:lnTo>
                <a:lnTo>
                  <a:pt x="307194" y="536007"/>
                </a:lnTo>
                <a:lnTo>
                  <a:pt x="31365" y="536007"/>
                </a:lnTo>
                <a:cubicBezTo>
                  <a:pt x="13837" y="536007"/>
                  <a:pt x="0" y="522192"/>
                  <a:pt x="0" y="504694"/>
                </a:cubicBezTo>
                <a:lnTo>
                  <a:pt x="0" y="31313"/>
                </a:lnTo>
                <a:cubicBezTo>
                  <a:pt x="0" y="13815"/>
                  <a:pt x="13837" y="0"/>
                  <a:pt x="31365" y="0"/>
                </a:cubicBez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组合 27"/>
          <p:cNvGrpSpPr/>
          <p:nvPr/>
        </p:nvGrpSpPr>
        <p:grpSpPr>
          <a:xfrm>
            <a:off x="6301657" y="3799004"/>
            <a:ext cx="1598545" cy="533442"/>
            <a:chOff x="6373787" y="3799004"/>
            <a:chExt cx="1598545" cy="533442"/>
          </a:xfrm>
        </p:grpSpPr>
        <p:sp>
          <p:nvSpPr>
            <p:cNvPr id="23" name="iconfont-11145-7055657">
              <a:extLst>
                <a:ext uri="{FF2B5EF4-FFF2-40B4-BE49-F238E27FC236}">
                  <a16:creationId xmlns:a16="http://schemas.microsoft.com/office/drawing/2014/main" id="{54405246-CCE2-4201-BBB1-D3F3EB6E740D}"/>
                </a:ext>
              </a:extLst>
            </p:cNvPr>
            <p:cNvSpPr/>
            <p:nvPr/>
          </p:nvSpPr>
          <p:spPr>
            <a:xfrm>
              <a:off x="6373787" y="3799004"/>
              <a:ext cx="533442" cy="533442"/>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10400 h 11200"/>
                <a:gd name="T12" fmla="*/ 10400 w 11200"/>
                <a:gd name="T13" fmla="*/ 5600 h 11200"/>
                <a:gd name="T14" fmla="*/ 5600 w 11200"/>
                <a:gd name="T15" fmla="*/ 800 h 11200"/>
                <a:gd name="T16" fmla="*/ 800 w 11200"/>
                <a:gd name="T17" fmla="*/ 5600 h 11200"/>
                <a:gd name="T18" fmla="*/ 5600 w 11200"/>
                <a:gd name="T19" fmla="*/ 10400 h 11200"/>
                <a:gd name="T20" fmla="*/ 5994 w 11200"/>
                <a:gd name="T21" fmla="*/ 5207 h 11200"/>
                <a:gd name="T22" fmla="*/ 5994 w 11200"/>
                <a:gd name="T23" fmla="*/ 6007 h 11200"/>
                <a:gd name="T24" fmla="*/ 7557 w 11200"/>
                <a:gd name="T25" fmla="*/ 6007 h 11200"/>
                <a:gd name="T26" fmla="*/ 7957 w 11200"/>
                <a:gd name="T27" fmla="*/ 6407 h 11200"/>
                <a:gd name="T28" fmla="*/ 7557 w 11200"/>
                <a:gd name="T29" fmla="*/ 6807 h 11200"/>
                <a:gd name="T30" fmla="*/ 5994 w 11200"/>
                <a:gd name="T31" fmla="*/ 6807 h 11200"/>
                <a:gd name="T32" fmla="*/ 5994 w 11200"/>
                <a:gd name="T33" fmla="*/ 8644 h 11200"/>
                <a:gd name="T34" fmla="*/ 5594 w 11200"/>
                <a:gd name="T35" fmla="*/ 9044 h 11200"/>
                <a:gd name="T36" fmla="*/ 5194 w 11200"/>
                <a:gd name="T37" fmla="*/ 8644 h 11200"/>
                <a:gd name="T38" fmla="*/ 5194 w 11200"/>
                <a:gd name="T39" fmla="*/ 6807 h 11200"/>
                <a:gd name="T40" fmla="*/ 3632 w 11200"/>
                <a:gd name="T41" fmla="*/ 6807 h 11200"/>
                <a:gd name="T42" fmla="*/ 3232 w 11200"/>
                <a:gd name="T43" fmla="*/ 6407 h 11200"/>
                <a:gd name="T44" fmla="*/ 3632 w 11200"/>
                <a:gd name="T45" fmla="*/ 6007 h 11200"/>
                <a:gd name="T46" fmla="*/ 5194 w 11200"/>
                <a:gd name="T47" fmla="*/ 6007 h 11200"/>
                <a:gd name="T48" fmla="*/ 5194 w 11200"/>
                <a:gd name="T49" fmla="*/ 5207 h 11200"/>
                <a:gd name="T50" fmla="*/ 3632 w 11200"/>
                <a:gd name="T51" fmla="*/ 5207 h 11200"/>
                <a:gd name="T52" fmla="*/ 3232 w 11200"/>
                <a:gd name="T53" fmla="*/ 4807 h 11200"/>
                <a:gd name="T54" fmla="*/ 3632 w 11200"/>
                <a:gd name="T55" fmla="*/ 4407 h 11200"/>
                <a:gd name="T56" fmla="*/ 4679 w 11200"/>
                <a:gd name="T57" fmla="*/ 4407 h 11200"/>
                <a:gd name="T58" fmla="*/ 3105 w 11200"/>
                <a:gd name="T59" fmla="*/ 2833 h 11200"/>
                <a:gd name="T60" fmla="*/ 3105 w 11200"/>
                <a:gd name="T61" fmla="*/ 2267 h 11200"/>
                <a:gd name="T62" fmla="*/ 3670 w 11200"/>
                <a:gd name="T63" fmla="*/ 2267 h 11200"/>
                <a:gd name="T64" fmla="*/ 5594 w 11200"/>
                <a:gd name="T65" fmla="*/ 4191 h 11200"/>
                <a:gd name="T66" fmla="*/ 7518 w 11200"/>
                <a:gd name="T67" fmla="*/ 2267 h 11200"/>
                <a:gd name="T68" fmla="*/ 8084 w 11200"/>
                <a:gd name="T69" fmla="*/ 2267 h 11200"/>
                <a:gd name="T70" fmla="*/ 8084 w 11200"/>
                <a:gd name="T71" fmla="*/ 2833 h 11200"/>
                <a:gd name="T72" fmla="*/ 6510 w 11200"/>
                <a:gd name="T73" fmla="*/ 4407 h 11200"/>
                <a:gd name="T74" fmla="*/ 7557 w 11200"/>
                <a:gd name="T75" fmla="*/ 4407 h 11200"/>
                <a:gd name="T76" fmla="*/ 7957 w 11200"/>
                <a:gd name="T77" fmla="*/ 4807 h 11200"/>
                <a:gd name="T78" fmla="*/ 7557 w 11200"/>
                <a:gd name="T79" fmla="*/ 5207 h 11200"/>
                <a:gd name="T80" fmla="*/ 5994 w 11200"/>
                <a:gd name="T81" fmla="*/ 5207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00" h="11200">
                  <a:moveTo>
                    <a:pt x="5600" y="11200"/>
                  </a:moveTo>
                  <a:cubicBezTo>
                    <a:pt x="2507" y="11200"/>
                    <a:pt x="0" y="8693"/>
                    <a:pt x="0" y="5600"/>
                  </a:cubicBezTo>
                  <a:cubicBezTo>
                    <a:pt x="0" y="2507"/>
                    <a:pt x="2507" y="0"/>
                    <a:pt x="5600" y="0"/>
                  </a:cubicBezTo>
                  <a:cubicBezTo>
                    <a:pt x="8693" y="0"/>
                    <a:pt x="11200" y="2507"/>
                    <a:pt x="11200" y="5600"/>
                  </a:cubicBezTo>
                  <a:cubicBezTo>
                    <a:pt x="11200" y="8693"/>
                    <a:pt x="8693" y="11200"/>
                    <a:pt x="5600" y="11200"/>
                  </a:cubicBezTo>
                  <a:close/>
                  <a:moveTo>
                    <a:pt x="5600" y="10400"/>
                  </a:moveTo>
                  <a:cubicBezTo>
                    <a:pt x="8251" y="10400"/>
                    <a:pt x="10400" y="8251"/>
                    <a:pt x="10400" y="5600"/>
                  </a:cubicBezTo>
                  <a:cubicBezTo>
                    <a:pt x="10400" y="2949"/>
                    <a:pt x="8251" y="800"/>
                    <a:pt x="5600" y="800"/>
                  </a:cubicBezTo>
                  <a:cubicBezTo>
                    <a:pt x="2949" y="800"/>
                    <a:pt x="800" y="2949"/>
                    <a:pt x="800" y="5600"/>
                  </a:cubicBezTo>
                  <a:cubicBezTo>
                    <a:pt x="800" y="8251"/>
                    <a:pt x="2949" y="10400"/>
                    <a:pt x="5600" y="10400"/>
                  </a:cubicBezTo>
                  <a:close/>
                  <a:moveTo>
                    <a:pt x="5994" y="5207"/>
                  </a:moveTo>
                  <a:lnTo>
                    <a:pt x="5994" y="6007"/>
                  </a:lnTo>
                  <a:lnTo>
                    <a:pt x="7557" y="6007"/>
                  </a:lnTo>
                  <a:cubicBezTo>
                    <a:pt x="7778" y="6007"/>
                    <a:pt x="7957" y="6186"/>
                    <a:pt x="7957" y="6407"/>
                  </a:cubicBezTo>
                  <a:cubicBezTo>
                    <a:pt x="7957" y="6628"/>
                    <a:pt x="7778" y="6807"/>
                    <a:pt x="7557" y="6807"/>
                  </a:cubicBezTo>
                  <a:lnTo>
                    <a:pt x="5994" y="6807"/>
                  </a:lnTo>
                  <a:lnTo>
                    <a:pt x="5994" y="8644"/>
                  </a:lnTo>
                  <a:cubicBezTo>
                    <a:pt x="5994" y="8865"/>
                    <a:pt x="5815" y="9044"/>
                    <a:pt x="5594" y="9044"/>
                  </a:cubicBezTo>
                  <a:cubicBezTo>
                    <a:pt x="5373" y="9044"/>
                    <a:pt x="5194" y="8865"/>
                    <a:pt x="5194" y="8644"/>
                  </a:cubicBezTo>
                  <a:lnTo>
                    <a:pt x="5194" y="6807"/>
                  </a:lnTo>
                  <a:lnTo>
                    <a:pt x="3632" y="6807"/>
                  </a:lnTo>
                  <a:cubicBezTo>
                    <a:pt x="3411" y="6807"/>
                    <a:pt x="3232" y="6628"/>
                    <a:pt x="3232" y="6407"/>
                  </a:cubicBezTo>
                  <a:cubicBezTo>
                    <a:pt x="3232" y="6186"/>
                    <a:pt x="3411" y="6007"/>
                    <a:pt x="3632" y="6007"/>
                  </a:cubicBezTo>
                  <a:lnTo>
                    <a:pt x="5194" y="6007"/>
                  </a:lnTo>
                  <a:lnTo>
                    <a:pt x="5194" y="5207"/>
                  </a:lnTo>
                  <a:lnTo>
                    <a:pt x="3632" y="5207"/>
                  </a:lnTo>
                  <a:cubicBezTo>
                    <a:pt x="3411" y="5207"/>
                    <a:pt x="3232" y="5028"/>
                    <a:pt x="3232" y="4807"/>
                  </a:cubicBezTo>
                  <a:cubicBezTo>
                    <a:pt x="3232" y="4586"/>
                    <a:pt x="3411" y="4407"/>
                    <a:pt x="3632" y="4407"/>
                  </a:cubicBezTo>
                  <a:lnTo>
                    <a:pt x="4679" y="4407"/>
                  </a:lnTo>
                  <a:lnTo>
                    <a:pt x="3105" y="2833"/>
                  </a:lnTo>
                  <a:cubicBezTo>
                    <a:pt x="2948" y="2677"/>
                    <a:pt x="2948" y="2423"/>
                    <a:pt x="3105" y="2267"/>
                  </a:cubicBezTo>
                  <a:cubicBezTo>
                    <a:pt x="3261" y="2111"/>
                    <a:pt x="3514" y="2111"/>
                    <a:pt x="3670" y="2267"/>
                  </a:cubicBezTo>
                  <a:lnTo>
                    <a:pt x="5594" y="4191"/>
                  </a:lnTo>
                  <a:lnTo>
                    <a:pt x="7518" y="2267"/>
                  </a:lnTo>
                  <a:cubicBezTo>
                    <a:pt x="7674" y="2111"/>
                    <a:pt x="7928" y="2111"/>
                    <a:pt x="8084" y="2267"/>
                  </a:cubicBezTo>
                  <a:cubicBezTo>
                    <a:pt x="8240" y="2423"/>
                    <a:pt x="8240" y="2677"/>
                    <a:pt x="8084" y="2833"/>
                  </a:cubicBezTo>
                  <a:lnTo>
                    <a:pt x="6510" y="4407"/>
                  </a:lnTo>
                  <a:lnTo>
                    <a:pt x="7557" y="4407"/>
                  </a:lnTo>
                  <a:cubicBezTo>
                    <a:pt x="7778" y="4407"/>
                    <a:pt x="7957" y="4586"/>
                    <a:pt x="7957" y="4807"/>
                  </a:cubicBezTo>
                  <a:cubicBezTo>
                    <a:pt x="7957" y="5028"/>
                    <a:pt x="7778" y="5207"/>
                    <a:pt x="7557" y="5207"/>
                  </a:cubicBezTo>
                  <a:lnTo>
                    <a:pt x="5994" y="5207"/>
                  </a:ln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ile-with-data-on-cloud-storage_31197">
              <a:extLst>
                <a:ext uri="{FF2B5EF4-FFF2-40B4-BE49-F238E27FC236}">
                  <a16:creationId xmlns:a16="http://schemas.microsoft.com/office/drawing/2014/main" id="{54405246-CCE2-4201-BBB1-D3F3EB6E740D}"/>
                </a:ext>
              </a:extLst>
            </p:cNvPr>
            <p:cNvSpPr/>
            <p:nvPr/>
          </p:nvSpPr>
          <p:spPr>
            <a:xfrm>
              <a:off x="7362647" y="3870453"/>
              <a:ext cx="609685" cy="461992"/>
            </a:xfrm>
            <a:custGeom>
              <a:avLst/>
              <a:gdLst>
                <a:gd name="connsiteX0" fmla="*/ 216142 w 605028"/>
                <a:gd name="connsiteY0" fmla="*/ 395378 h 458464"/>
                <a:gd name="connsiteX1" fmla="*/ 311970 w 605028"/>
                <a:gd name="connsiteY1" fmla="*/ 395378 h 458464"/>
                <a:gd name="connsiteX2" fmla="*/ 311970 w 605028"/>
                <a:gd name="connsiteY2" fmla="*/ 406104 h 458464"/>
                <a:gd name="connsiteX3" fmla="*/ 216142 w 605028"/>
                <a:gd name="connsiteY3" fmla="*/ 406104 h 458464"/>
                <a:gd name="connsiteX4" fmla="*/ 216142 w 605028"/>
                <a:gd name="connsiteY4" fmla="*/ 347394 h 458464"/>
                <a:gd name="connsiteX5" fmla="*/ 290024 w 605028"/>
                <a:gd name="connsiteY5" fmla="*/ 347394 h 458464"/>
                <a:gd name="connsiteX6" fmla="*/ 290024 w 605028"/>
                <a:gd name="connsiteY6" fmla="*/ 358120 h 458464"/>
                <a:gd name="connsiteX7" fmla="*/ 216142 w 605028"/>
                <a:gd name="connsiteY7" fmla="*/ 358120 h 458464"/>
                <a:gd name="connsiteX8" fmla="*/ 216142 w 605028"/>
                <a:gd name="connsiteY8" fmla="*/ 299409 h 458464"/>
                <a:gd name="connsiteX9" fmla="*/ 290024 w 605028"/>
                <a:gd name="connsiteY9" fmla="*/ 299409 h 458464"/>
                <a:gd name="connsiteX10" fmla="*/ 290024 w 605028"/>
                <a:gd name="connsiteY10" fmla="*/ 310417 h 458464"/>
                <a:gd name="connsiteX11" fmla="*/ 216142 w 605028"/>
                <a:gd name="connsiteY11" fmla="*/ 310417 h 458464"/>
                <a:gd name="connsiteX12" fmla="*/ 216142 w 605028"/>
                <a:gd name="connsiteY12" fmla="*/ 251425 h 458464"/>
                <a:gd name="connsiteX13" fmla="*/ 311970 w 605028"/>
                <a:gd name="connsiteY13" fmla="*/ 251425 h 458464"/>
                <a:gd name="connsiteX14" fmla="*/ 311970 w 605028"/>
                <a:gd name="connsiteY14" fmla="*/ 262433 h 458464"/>
                <a:gd name="connsiteX15" fmla="*/ 216142 w 605028"/>
                <a:gd name="connsiteY15" fmla="*/ 262433 h 458464"/>
                <a:gd name="connsiteX16" fmla="*/ 223279 w 605028"/>
                <a:gd name="connsiteY16" fmla="*/ 213884 h 458464"/>
                <a:gd name="connsiteX17" fmla="*/ 187300 w 605028"/>
                <a:gd name="connsiteY17" fmla="*/ 249803 h 458464"/>
                <a:gd name="connsiteX18" fmla="*/ 187300 w 605028"/>
                <a:gd name="connsiteY18" fmla="*/ 408013 h 458464"/>
                <a:gd name="connsiteX19" fmla="*/ 223279 w 605028"/>
                <a:gd name="connsiteY19" fmla="*/ 443932 h 458464"/>
                <a:gd name="connsiteX20" fmla="*/ 353186 w 605028"/>
                <a:gd name="connsiteY20" fmla="*/ 443932 h 458464"/>
                <a:gd name="connsiteX21" fmla="*/ 389165 w 605028"/>
                <a:gd name="connsiteY21" fmla="*/ 408013 h 458464"/>
                <a:gd name="connsiteX22" fmla="*/ 389165 w 605028"/>
                <a:gd name="connsiteY22" fmla="*/ 249803 h 458464"/>
                <a:gd name="connsiteX23" fmla="*/ 353186 w 605028"/>
                <a:gd name="connsiteY23" fmla="*/ 213884 h 458464"/>
                <a:gd name="connsiteX24" fmla="*/ 312539 w 605028"/>
                <a:gd name="connsiteY24" fmla="*/ 170561 h 458464"/>
                <a:gd name="connsiteX25" fmla="*/ 277384 w 605028"/>
                <a:gd name="connsiteY25" fmla="*/ 199352 h 458464"/>
                <a:gd name="connsiteX26" fmla="*/ 353186 w 605028"/>
                <a:gd name="connsiteY26" fmla="*/ 199352 h 458464"/>
                <a:gd name="connsiteX27" fmla="*/ 403446 w 605028"/>
                <a:gd name="connsiteY27" fmla="*/ 249803 h 458464"/>
                <a:gd name="connsiteX28" fmla="*/ 403446 w 605028"/>
                <a:gd name="connsiteY28" fmla="*/ 325206 h 458464"/>
                <a:gd name="connsiteX29" fmla="*/ 418003 w 605028"/>
                <a:gd name="connsiteY29" fmla="*/ 296416 h 458464"/>
                <a:gd name="connsiteX30" fmla="*/ 418003 w 605028"/>
                <a:gd name="connsiteY30" fmla="*/ 206481 h 458464"/>
                <a:gd name="connsiteX31" fmla="*/ 381749 w 605028"/>
                <a:gd name="connsiteY31" fmla="*/ 170561 h 458464"/>
                <a:gd name="connsiteX32" fmla="*/ 312539 w 605028"/>
                <a:gd name="connsiteY32" fmla="*/ 156303 h 458464"/>
                <a:gd name="connsiteX33" fmla="*/ 381749 w 605028"/>
                <a:gd name="connsiteY33" fmla="*/ 156303 h 458464"/>
                <a:gd name="connsiteX34" fmla="*/ 432284 w 605028"/>
                <a:gd name="connsiteY34" fmla="*/ 206481 h 458464"/>
                <a:gd name="connsiteX35" fmla="*/ 432284 w 605028"/>
                <a:gd name="connsiteY35" fmla="*/ 296416 h 458464"/>
                <a:gd name="connsiteX36" fmla="*/ 403446 w 605028"/>
                <a:gd name="connsiteY36" fmla="*/ 341658 h 458464"/>
                <a:gd name="connsiteX37" fmla="*/ 403446 w 605028"/>
                <a:gd name="connsiteY37" fmla="*/ 408013 h 458464"/>
                <a:gd name="connsiteX38" fmla="*/ 352912 w 605028"/>
                <a:gd name="connsiteY38" fmla="*/ 458464 h 458464"/>
                <a:gd name="connsiteX39" fmla="*/ 223279 w 605028"/>
                <a:gd name="connsiteY39" fmla="*/ 458464 h 458464"/>
                <a:gd name="connsiteX40" fmla="*/ 172744 w 605028"/>
                <a:gd name="connsiteY40" fmla="*/ 408013 h 458464"/>
                <a:gd name="connsiteX41" fmla="*/ 172744 w 605028"/>
                <a:gd name="connsiteY41" fmla="*/ 249803 h 458464"/>
                <a:gd name="connsiteX42" fmla="*/ 223279 w 605028"/>
                <a:gd name="connsiteY42" fmla="*/ 199352 h 458464"/>
                <a:gd name="connsiteX43" fmla="*/ 262828 w 605028"/>
                <a:gd name="connsiteY43" fmla="*/ 199352 h 458464"/>
                <a:gd name="connsiteX44" fmla="*/ 312539 w 605028"/>
                <a:gd name="connsiteY44" fmla="*/ 156303 h 458464"/>
                <a:gd name="connsiteX45" fmla="*/ 365544 w 605028"/>
                <a:gd name="connsiteY45" fmla="*/ 0 h 458464"/>
                <a:gd name="connsiteX46" fmla="*/ 485561 w 605028"/>
                <a:gd name="connsiteY46" fmla="*/ 128053 h 458464"/>
                <a:gd name="connsiteX47" fmla="*/ 486659 w 605028"/>
                <a:gd name="connsiteY47" fmla="*/ 127779 h 458464"/>
                <a:gd name="connsiteX48" fmla="*/ 563283 w 605028"/>
                <a:gd name="connsiteY48" fmla="*/ 193040 h 458464"/>
                <a:gd name="connsiteX49" fmla="*/ 605028 w 605028"/>
                <a:gd name="connsiteY49" fmla="*/ 249526 h 458464"/>
                <a:gd name="connsiteX50" fmla="*/ 555593 w 605028"/>
                <a:gd name="connsiteY50" fmla="*/ 307109 h 458464"/>
                <a:gd name="connsiteX51" fmla="*/ 451505 w 605028"/>
                <a:gd name="connsiteY51" fmla="*/ 307109 h 458464"/>
                <a:gd name="connsiteX52" fmla="*/ 452879 w 605028"/>
                <a:gd name="connsiteY52" fmla="*/ 296415 h 458464"/>
                <a:gd name="connsiteX53" fmla="*/ 452879 w 605028"/>
                <a:gd name="connsiteY53" fmla="*/ 206476 h 458464"/>
                <a:gd name="connsiteX54" fmla="*/ 381747 w 605028"/>
                <a:gd name="connsiteY54" fmla="*/ 135731 h 458464"/>
                <a:gd name="connsiteX55" fmla="*/ 312539 w 605028"/>
                <a:gd name="connsiteY55" fmla="*/ 135731 h 458464"/>
                <a:gd name="connsiteX56" fmla="*/ 247449 w 605028"/>
                <a:gd name="connsiteY56" fmla="*/ 178781 h 458464"/>
                <a:gd name="connsiteX57" fmla="*/ 223281 w 605028"/>
                <a:gd name="connsiteY57" fmla="*/ 178781 h 458464"/>
                <a:gd name="connsiteX58" fmla="*/ 152424 w 605028"/>
                <a:gd name="connsiteY58" fmla="*/ 249800 h 458464"/>
                <a:gd name="connsiteX59" fmla="*/ 152424 w 605028"/>
                <a:gd name="connsiteY59" fmla="*/ 307383 h 458464"/>
                <a:gd name="connsiteX60" fmla="*/ 49435 w 605028"/>
                <a:gd name="connsiteY60" fmla="*/ 307383 h 458464"/>
                <a:gd name="connsiteX61" fmla="*/ 0 w 605028"/>
                <a:gd name="connsiteY61" fmla="*/ 249526 h 458464"/>
                <a:gd name="connsiteX62" fmla="*/ 49435 w 605028"/>
                <a:gd name="connsiteY62" fmla="*/ 191943 h 458464"/>
                <a:gd name="connsiteX63" fmla="*/ 119467 w 605028"/>
                <a:gd name="connsiteY63" fmla="*/ 110504 h 458464"/>
                <a:gd name="connsiteX64" fmla="*/ 144185 w 605028"/>
                <a:gd name="connsiteY64" fmla="*/ 115988 h 458464"/>
                <a:gd name="connsiteX65" fmla="*/ 224929 w 605028"/>
                <a:gd name="connsiteY65" fmla="*/ 24404 h 458464"/>
                <a:gd name="connsiteX66" fmla="*/ 276286 w 605028"/>
                <a:gd name="connsiteY66" fmla="*/ 46340 h 458464"/>
                <a:gd name="connsiteX67" fmla="*/ 365544 w 605028"/>
                <a:gd name="connsiteY67" fmla="*/ 0 h 45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5028" h="458464">
                  <a:moveTo>
                    <a:pt x="216142" y="395378"/>
                  </a:moveTo>
                  <a:lnTo>
                    <a:pt x="311970" y="395378"/>
                  </a:lnTo>
                  <a:lnTo>
                    <a:pt x="311970" y="406104"/>
                  </a:lnTo>
                  <a:lnTo>
                    <a:pt x="216142" y="406104"/>
                  </a:lnTo>
                  <a:close/>
                  <a:moveTo>
                    <a:pt x="216142" y="347394"/>
                  </a:moveTo>
                  <a:lnTo>
                    <a:pt x="290024" y="347394"/>
                  </a:lnTo>
                  <a:lnTo>
                    <a:pt x="290024" y="358120"/>
                  </a:lnTo>
                  <a:lnTo>
                    <a:pt x="216142" y="358120"/>
                  </a:lnTo>
                  <a:close/>
                  <a:moveTo>
                    <a:pt x="216142" y="299409"/>
                  </a:moveTo>
                  <a:lnTo>
                    <a:pt x="290024" y="299409"/>
                  </a:lnTo>
                  <a:lnTo>
                    <a:pt x="290024" y="310417"/>
                  </a:lnTo>
                  <a:lnTo>
                    <a:pt x="216142" y="310417"/>
                  </a:lnTo>
                  <a:close/>
                  <a:moveTo>
                    <a:pt x="216142" y="251425"/>
                  </a:moveTo>
                  <a:lnTo>
                    <a:pt x="311970" y="251425"/>
                  </a:lnTo>
                  <a:lnTo>
                    <a:pt x="311970" y="262433"/>
                  </a:lnTo>
                  <a:lnTo>
                    <a:pt x="216142" y="262433"/>
                  </a:lnTo>
                  <a:close/>
                  <a:moveTo>
                    <a:pt x="223279" y="213884"/>
                  </a:moveTo>
                  <a:cubicBezTo>
                    <a:pt x="203505" y="213884"/>
                    <a:pt x="187300" y="229787"/>
                    <a:pt x="187300" y="249803"/>
                  </a:cubicBezTo>
                  <a:lnTo>
                    <a:pt x="187300" y="408013"/>
                  </a:lnTo>
                  <a:cubicBezTo>
                    <a:pt x="187300" y="427755"/>
                    <a:pt x="203505" y="443932"/>
                    <a:pt x="223279" y="443932"/>
                  </a:cubicBezTo>
                  <a:lnTo>
                    <a:pt x="353186" y="443932"/>
                  </a:lnTo>
                  <a:cubicBezTo>
                    <a:pt x="372961" y="443932"/>
                    <a:pt x="389165" y="427755"/>
                    <a:pt x="389165" y="408013"/>
                  </a:cubicBezTo>
                  <a:lnTo>
                    <a:pt x="389165" y="249803"/>
                  </a:lnTo>
                  <a:cubicBezTo>
                    <a:pt x="389165" y="229787"/>
                    <a:pt x="372961" y="213884"/>
                    <a:pt x="353186" y="213884"/>
                  </a:cubicBezTo>
                  <a:close/>
                  <a:moveTo>
                    <a:pt x="312539" y="170561"/>
                  </a:moveTo>
                  <a:cubicBezTo>
                    <a:pt x="295236" y="170561"/>
                    <a:pt x="280680" y="182900"/>
                    <a:pt x="277384" y="199352"/>
                  </a:cubicBezTo>
                  <a:lnTo>
                    <a:pt x="353186" y="199352"/>
                  </a:lnTo>
                  <a:cubicBezTo>
                    <a:pt x="380926" y="199352"/>
                    <a:pt x="403446" y="222110"/>
                    <a:pt x="403446" y="249803"/>
                  </a:cubicBezTo>
                  <a:lnTo>
                    <a:pt x="403446" y="325206"/>
                  </a:lnTo>
                  <a:cubicBezTo>
                    <a:pt x="412235" y="318626"/>
                    <a:pt x="418003" y="308206"/>
                    <a:pt x="418003" y="296416"/>
                  </a:cubicBezTo>
                  <a:lnTo>
                    <a:pt x="418003" y="206481"/>
                  </a:lnTo>
                  <a:cubicBezTo>
                    <a:pt x="418003" y="186739"/>
                    <a:pt x="401799" y="170561"/>
                    <a:pt x="381749" y="170561"/>
                  </a:cubicBezTo>
                  <a:close/>
                  <a:moveTo>
                    <a:pt x="312539" y="156303"/>
                  </a:moveTo>
                  <a:lnTo>
                    <a:pt x="381749" y="156303"/>
                  </a:lnTo>
                  <a:cubicBezTo>
                    <a:pt x="409763" y="156303"/>
                    <a:pt x="432284" y="178787"/>
                    <a:pt x="432284" y="206481"/>
                  </a:cubicBezTo>
                  <a:lnTo>
                    <a:pt x="432284" y="296416"/>
                  </a:lnTo>
                  <a:cubicBezTo>
                    <a:pt x="432284" y="316432"/>
                    <a:pt x="420474" y="333706"/>
                    <a:pt x="403446" y="341658"/>
                  </a:cubicBezTo>
                  <a:lnTo>
                    <a:pt x="403446" y="408013"/>
                  </a:lnTo>
                  <a:cubicBezTo>
                    <a:pt x="403446" y="435706"/>
                    <a:pt x="380926" y="458464"/>
                    <a:pt x="352912" y="458464"/>
                  </a:cubicBezTo>
                  <a:lnTo>
                    <a:pt x="223279" y="458464"/>
                  </a:lnTo>
                  <a:cubicBezTo>
                    <a:pt x="195540" y="458464"/>
                    <a:pt x="172744" y="435706"/>
                    <a:pt x="172744" y="408013"/>
                  </a:cubicBezTo>
                  <a:lnTo>
                    <a:pt x="172744" y="249803"/>
                  </a:lnTo>
                  <a:cubicBezTo>
                    <a:pt x="172744" y="222110"/>
                    <a:pt x="195540" y="199352"/>
                    <a:pt x="223279" y="199352"/>
                  </a:cubicBezTo>
                  <a:lnTo>
                    <a:pt x="262828" y="199352"/>
                  </a:lnTo>
                  <a:cubicBezTo>
                    <a:pt x="266398" y="174948"/>
                    <a:pt x="287271" y="156303"/>
                    <a:pt x="312539" y="156303"/>
                  </a:cubicBezTo>
                  <a:close/>
                  <a:moveTo>
                    <a:pt x="365544" y="0"/>
                  </a:moveTo>
                  <a:cubicBezTo>
                    <a:pt x="428436" y="0"/>
                    <a:pt x="479793" y="56212"/>
                    <a:pt x="485561" y="128053"/>
                  </a:cubicBezTo>
                  <a:cubicBezTo>
                    <a:pt x="486110" y="128053"/>
                    <a:pt x="486385" y="127779"/>
                    <a:pt x="486659" y="127779"/>
                  </a:cubicBezTo>
                  <a:cubicBezTo>
                    <a:pt x="522637" y="127779"/>
                    <a:pt x="552847" y="155199"/>
                    <a:pt x="563283" y="193040"/>
                  </a:cubicBezTo>
                  <a:cubicBezTo>
                    <a:pt x="586902" y="197153"/>
                    <a:pt x="605028" y="221009"/>
                    <a:pt x="605028" y="249526"/>
                  </a:cubicBezTo>
                  <a:cubicBezTo>
                    <a:pt x="605028" y="281334"/>
                    <a:pt x="583057" y="307109"/>
                    <a:pt x="555593" y="307109"/>
                  </a:cubicBezTo>
                  <a:lnTo>
                    <a:pt x="451505" y="307109"/>
                  </a:lnTo>
                  <a:cubicBezTo>
                    <a:pt x="452055" y="303544"/>
                    <a:pt x="452879" y="299980"/>
                    <a:pt x="452879" y="296415"/>
                  </a:cubicBezTo>
                  <a:lnTo>
                    <a:pt x="452879" y="206476"/>
                  </a:lnTo>
                  <a:cubicBezTo>
                    <a:pt x="452879" y="167539"/>
                    <a:pt x="421021" y="135731"/>
                    <a:pt x="381747" y="135731"/>
                  </a:cubicBezTo>
                  <a:lnTo>
                    <a:pt x="312539" y="135731"/>
                  </a:lnTo>
                  <a:cubicBezTo>
                    <a:pt x="283976" y="135731"/>
                    <a:pt x="258435" y="153280"/>
                    <a:pt x="247449" y="178781"/>
                  </a:cubicBezTo>
                  <a:lnTo>
                    <a:pt x="223281" y="178781"/>
                  </a:lnTo>
                  <a:cubicBezTo>
                    <a:pt x="184282" y="178781"/>
                    <a:pt x="152424" y="210589"/>
                    <a:pt x="152424" y="249800"/>
                  </a:cubicBezTo>
                  <a:lnTo>
                    <a:pt x="152424" y="307383"/>
                  </a:lnTo>
                  <a:lnTo>
                    <a:pt x="49435" y="307383"/>
                  </a:lnTo>
                  <a:cubicBezTo>
                    <a:pt x="22245" y="307383"/>
                    <a:pt x="0" y="281334"/>
                    <a:pt x="0" y="249526"/>
                  </a:cubicBezTo>
                  <a:cubicBezTo>
                    <a:pt x="0" y="217718"/>
                    <a:pt x="22245" y="191943"/>
                    <a:pt x="49435" y="191943"/>
                  </a:cubicBezTo>
                  <a:cubicBezTo>
                    <a:pt x="49435" y="146973"/>
                    <a:pt x="80743" y="110504"/>
                    <a:pt x="119467" y="110504"/>
                  </a:cubicBezTo>
                  <a:cubicBezTo>
                    <a:pt x="128256" y="110504"/>
                    <a:pt x="136495" y="112698"/>
                    <a:pt x="144185" y="115988"/>
                  </a:cubicBezTo>
                  <a:cubicBezTo>
                    <a:pt x="145283" y="65260"/>
                    <a:pt x="180987" y="24404"/>
                    <a:pt x="224929" y="24404"/>
                  </a:cubicBezTo>
                  <a:cubicBezTo>
                    <a:pt x="244428" y="24404"/>
                    <a:pt x="262280" y="32904"/>
                    <a:pt x="276286" y="46340"/>
                  </a:cubicBezTo>
                  <a:cubicBezTo>
                    <a:pt x="298257" y="18097"/>
                    <a:pt x="330115" y="0"/>
                    <a:pt x="365544" y="0"/>
                  </a:cubicBezTo>
                  <a:close/>
                </a:path>
              </a:pathLst>
            </a:custGeom>
            <a:solidFill>
              <a:srgbClr val="31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加号 26"/>
            <p:cNvSpPr/>
            <p:nvPr/>
          </p:nvSpPr>
          <p:spPr>
            <a:xfrm>
              <a:off x="6957504" y="3942504"/>
              <a:ext cx="354867" cy="329574"/>
            </a:xfrm>
            <a:prstGeom prst="mathPlus">
              <a:avLst/>
            </a:prstGeom>
            <a:solidFill>
              <a:srgbClr val="31BB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2066416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5"/>
          <p:cNvSpPr>
            <a:spLocks noGrp="1"/>
          </p:cNvSpPr>
          <p:nvPr>
            <p:ph type="title"/>
          </p:nvPr>
        </p:nvSpPr>
        <p:spPr/>
        <p:txBody>
          <a:bodyPr/>
          <a:lstStyle/>
          <a:p>
            <a:r>
              <a:rPr lang="zh-CN" altLang="en-US" dirty="0"/>
              <a:t>案例</a:t>
            </a:r>
            <a:r>
              <a:rPr lang="en-US" altLang="zh-CN" dirty="0"/>
              <a:t>3-X</a:t>
            </a:r>
            <a:r>
              <a:rPr lang="zh-CN" altLang="en-US" dirty="0"/>
              <a:t>省高级人民法院整网安全管理中心项目 </a:t>
            </a:r>
          </a:p>
        </p:txBody>
      </p:sp>
      <p:sp>
        <p:nvSpPr>
          <p:cNvPr id="7" name="矩形 6"/>
          <p:cNvSpPr/>
          <p:nvPr/>
        </p:nvSpPr>
        <p:spPr>
          <a:xfrm>
            <a:off x="181146" y="4448428"/>
            <a:ext cx="8716965" cy="362407"/>
          </a:xfrm>
          <a:prstGeom prst="rect">
            <a:avLst/>
          </a:prstGeom>
        </p:spPr>
        <p:txBody>
          <a:bodyPr wrap="square">
            <a:spAutoFit/>
          </a:bodyPr>
          <a:lstStyle/>
          <a:p>
            <a:pPr algn="ctr">
              <a:lnSpc>
                <a:spcPct val="130000"/>
              </a:lnSpc>
            </a:pPr>
            <a:r>
              <a:rPr lang="zh-CN" altLang="en-US" sz="1350" dirty="0">
                <a:latin typeface="微软雅黑" panose="020B0503020204020204" pitchFamily="34" charset="-122"/>
                <a:ea typeface="微软雅黑" panose="020B0503020204020204" pitchFamily="34" charset="-122"/>
              </a:rPr>
              <a:t>实现了</a:t>
            </a:r>
            <a:r>
              <a:rPr lang="zh-CN" altLang="en-US" sz="1350" b="1" dirty="0">
                <a:solidFill>
                  <a:srgbClr val="00AB7A"/>
                </a:solidFill>
                <a:latin typeface="微软雅黑" panose="020B0503020204020204" pitchFamily="34" charset="-122"/>
                <a:ea typeface="微软雅黑" panose="020B0503020204020204" pitchFamily="34" charset="-122"/>
              </a:rPr>
              <a:t>国产化</a:t>
            </a:r>
            <a:r>
              <a:rPr lang="zh-CN" altLang="en-US" sz="1350" dirty="0">
                <a:latin typeface="微软雅黑" panose="020B0503020204020204" pitchFamily="34" charset="-122"/>
                <a:ea typeface="微软雅黑" panose="020B0503020204020204" pitchFamily="34" charset="-122"/>
              </a:rPr>
              <a:t>前提下的</a:t>
            </a:r>
            <a:r>
              <a:rPr lang="zh-CN" altLang="en-US" sz="1350" b="1" dirty="0">
                <a:solidFill>
                  <a:srgbClr val="00AB7A"/>
                </a:solidFill>
                <a:latin typeface="微软雅黑" panose="020B0503020204020204" pitchFamily="34" charset="-122"/>
                <a:ea typeface="微软雅黑" panose="020B0503020204020204" pitchFamily="34" charset="-122"/>
              </a:rPr>
              <a:t>“看见”到“响应处置”</a:t>
            </a:r>
            <a:r>
              <a:rPr lang="zh-CN" altLang="en-US" sz="1350" dirty="0">
                <a:latin typeface="微软雅黑" panose="020B0503020204020204" pitchFamily="34" charset="-122"/>
                <a:ea typeface="微软雅黑" panose="020B0503020204020204" pitchFamily="34" charset="-122"/>
              </a:rPr>
              <a:t>的安全能力体系建设</a:t>
            </a:r>
            <a:r>
              <a:rPr lang="zh-CN" altLang="en-US" sz="1350" b="1" dirty="0">
                <a:solidFill>
                  <a:srgbClr val="34A456"/>
                </a:solidFill>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保障了</a:t>
            </a:r>
            <a:r>
              <a:rPr lang="zh-CN" altLang="en-US" sz="1350" b="1" dirty="0">
                <a:solidFill>
                  <a:srgbClr val="00AB7A"/>
                </a:solidFill>
                <a:latin typeface="微软雅黑" panose="020B0503020204020204" pitchFamily="34" charset="-122"/>
                <a:ea typeface="微软雅黑" panose="020B0503020204020204" pitchFamily="34" charset="-122"/>
              </a:rPr>
              <a:t>法院业务</a:t>
            </a:r>
            <a:r>
              <a:rPr lang="zh-CN" altLang="en-US" sz="1350" dirty="0">
                <a:latin typeface="微软雅黑" panose="020B0503020204020204" pitchFamily="34" charset="-122"/>
                <a:ea typeface="微软雅黑" panose="020B0503020204020204" pitchFamily="34" charset="-122"/>
              </a:rPr>
              <a:t>的安全稳定运行</a:t>
            </a:r>
            <a:endParaRPr lang="zh-CN" altLang="en-US" sz="1350" b="1" dirty="0">
              <a:solidFill>
                <a:srgbClr val="34A456"/>
              </a:solidFill>
              <a:latin typeface="微软雅黑" panose="020B0503020204020204" pitchFamily="34" charset="-122"/>
              <a:ea typeface="微软雅黑" panose="020B0503020204020204" pitchFamily="34" charset="-122"/>
            </a:endParaRPr>
          </a:p>
        </p:txBody>
      </p:sp>
      <p:sp>
        <p:nvSpPr>
          <p:cNvPr id="17" name="矩形 16"/>
          <p:cNvSpPr/>
          <p:nvPr/>
        </p:nvSpPr>
        <p:spPr>
          <a:xfrm>
            <a:off x="204826" y="915988"/>
            <a:ext cx="8693285" cy="917267"/>
          </a:xfrm>
          <a:prstGeom prst="rect">
            <a:avLst/>
          </a:prstGeom>
          <a:solidFill>
            <a:schemeClr val="bg1"/>
          </a:solidFill>
          <a:ln>
            <a:solidFill>
              <a:srgbClr val="00AB7A"/>
            </a:solidFill>
          </a:ln>
          <a:effectLst/>
        </p:spPr>
        <p:txBody>
          <a:bodyPr wrap="square" rtlCol="0" anchor="ctr">
            <a:noAutofit/>
          </a:bodyPr>
          <a:lstStyle/>
          <a:p>
            <a:pPr algn="ctr"/>
            <a:endParaRPr lang="zh-CN" altLang="en-US" sz="1050" dirty="0">
              <a:latin typeface="微软雅黑" panose="020B0503020204020204" pitchFamily="34" charset="-122"/>
              <a:ea typeface="微软雅黑" panose="020B0503020204020204" pitchFamily="34" charset="-122"/>
            </a:endParaRPr>
          </a:p>
        </p:txBody>
      </p:sp>
      <p:sp>
        <p:nvSpPr>
          <p:cNvPr id="4" name="矩形 3"/>
          <p:cNvSpPr/>
          <p:nvPr/>
        </p:nvSpPr>
        <p:spPr>
          <a:xfrm>
            <a:off x="214743" y="1982765"/>
            <a:ext cx="5916815" cy="2425233"/>
          </a:xfrm>
          <a:prstGeom prst="rect">
            <a:avLst/>
          </a:prstGeom>
          <a:solidFill>
            <a:schemeClr val="bg1"/>
          </a:solidFill>
          <a:ln>
            <a:solidFill>
              <a:srgbClr val="00AB7A"/>
            </a:solidFill>
          </a:ln>
          <a:effectLst/>
        </p:spPr>
        <p:txBody>
          <a:bodyPr wrap="square" rtlCol="0" anchor="ctr">
            <a:noAutofit/>
          </a:bodyPr>
          <a:lstStyle/>
          <a:p>
            <a:pPr algn="ctr"/>
            <a:endParaRPr lang="zh-CN" altLang="en-US" sz="1050" dirty="0">
              <a:latin typeface="微软雅黑" panose="020B0503020204020204" pitchFamily="34" charset="-122"/>
              <a:ea typeface="微软雅黑" panose="020B0503020204020204" pitchFamily="34" charset="-122"/>
            </a:endParaRPr>
          </a:p>
        </p:txBody>
      </p:sp>
      <p:sp>
        <p:nvSpPr>
          <p:cNvPr id="6" name="矩形 5"/>
          <p:cNvSpPr/>
          <p:nvPr/>
        </p:nvSpPr>
        <p:spPr>
          <a:xfrm>
            <a:off x="6322362" y="1975667"/>
            <a:ext cx="2558081" cy="2407354"/>
          </a:xfrm>
          <a:prstGeom prst="rect">
            <a:avLst/>
          </a:prstGeom>
          <a:solidFill>
            <a:schemeClr val="bg1"/>
          </a:solidFill>
          <a:ln>
            <a:solidFill>
              <a:srgbClr val="00AB7A"/>
            </a:solidFill>
          </a:ln>
          <a:effectLst/>
        </p:spPr>
        <p:txBody>
          <a:bodyPr wrap="square" rtlCol="0" anchor="ctr">
            <a:noAutofit/>
          </a:bodyPr>
          <a:lstStyle/>
          <a:p>
            <a:pPr algn="ctr"/>
            <a:endParaRPr lang="zh-CN" altLang="en-US" sz="1050" dirty="0">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96101E3A-2CCD-4A62-BDC4-762D3ED3556F}"/>
              </a:ext>
            </a:extLst>
          </p:cNvPr>
          <p:cNvGrpSpPr/>
          <p:nvPr/>
        </p:nvGrpSpPr>
        <p:grpSpPr>
          <a:xfrm>
            <a:off x="208971" y="1032230"/>
            <a:ext cx="693917" cy="684782"/>
            <a:chOff x="5414547" y="2390368"/>
            <a:chExt cx="1444856" cy="990223"/>
          </a:xfrm>
          <a:solidFill>
            <a:srgbClr val="00AB7A"/>
          </a:solidFill>
        </p:grpSpPr>
        <p:sp>
          <p:nvSpPr>
            <p:cNvPr id="43"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44"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背景</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需求</a:t>
              </a:r>
            </a:p>
          </p:txBody>
        </p:sp>
      </p:grpSp>
      <p:grpSp>
        <p:nvGrpSpPr>
          <p:cNvPr id="48" name="组合 47">
            <a:extLst>
              <a:ext uri="{FF2B5EF4-FFF2-40B4-BE49-F238E27FC236}">
                <a16:creationId xmlns:a16="http://schemas.microsoft.com/office/drawing/2014/main" id="{96101E3A-2CCD-4A62-BDC4-762D3ED3556F}"/>
              </a:ext>
            </a:extLst>
          </p:cNvPr>
          <p:cNvGrpSpPr/>
          <p:nvPr/>
        </p:nvGrpSpPr>
        <p:grpSpPr>
          <a:xfrm>
            <a:off x="210182" y="1975666"/>
            <a:ext cx="693917" cy="684782"/>
            <a:chOff x="5414547" y="2390368"/>
            <a:chExt cx="1444856" cy="990223"/>
          </a:xfrm>
          <a:solidFill>
            <a:srgbClr val="00AB7A"/>
          </a:solidFill>
        </p:grpSpPr>
        <p:sp>
          <p:nvSpPr>
            <p:cNvPr id="49"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50"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内容</a:t>
              </a:r>
            </a:p>
          </p:txBody>
        </p:sp>
      </p:grpSp>
      <p:grpSp>
        <p:nvGrpSpPr>
          <p:cNvPr id="51" name="组合 50">
            <a:extLst>
              <a:ext uri="{FF2B5EF4-FFF2-40B4-BE49-F238E27FC236}">
                <a16:creationId xmlns:a16="http://schemas.microsoft.com/office/drawing/2014/main" id="{96101E3A-2CCD-4A62-BDC4-762D3ED3556F}"/>
              </a:ext>
            </a:extLst>
          </p:cNvPr>
          <p:cNvGrpSpPr/>
          <p:nvPr/>
        </p:nvGrpSpPr>
        <p:grpSpPr>
          <a:xfrm>
            <a:off x="6322363" y="1982454"/>
            <a:ext cx="693917" cy="684782"/>
            <a:chOff x="5414547" y="2390368"/>
            <a:chExt cx="1444856" cy="990223"/>
          </a:xfrm>
          <a:solidFill>
            <a:srgbClr val="00AB7A"/>
          </a:solidFill>
        </p:grpSpPr>
        <p:sp>
          <p:nvSpPr>
            <p:cNvPr id="52" name="五边形 96">
              <a:extLst>
                <a:ext uri="{FF2B5EF4-FFF2-40B4-BE49-F238E27FC236}">
                  <a16:creationId xmlns:a16="http://schemas.microsoft.com/office/drawing/2014/main" id="{32DAEAC8-1F66-44CD-A3FF-BF5BA7AA30CC}"/>
                </a:ext>
              </a:extLst>
            </p:cNvPr>
            <p:cNvSpPr/>
            <p:nvPr/>
          </p:nvSpPr>
          <p:spPr>
            <a:xfrm rot="10800000" flipH="1">
              <a:off x="5421411" y="2390368"/>
              <a:ext cx="1437992" cy="990223"/>
            </a:xfrm>
            <a:prstGeom prst="homePlate">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defTabSz="685324">
                <a:defRPr/>
              </a:pPr>
              <a:endParaRPr lang="zh-CN" altLang="en-US" sz="1500" kern="0">
                <a:solidFill>
                  <a:schemeClr val="bg1"/>
                </a:solidFill>
                <a:latin typeface="方正黑体简体" panose="02010601030101010101" charset="-122"/>
                <a:ea typeface="方正黑体简体" panose="02010601030101010101" charset="-122"/>
              </a:endParaRPr>
            </a:p>
          </p:txBody>
        </p:sp>
        <p:sp>
          <p:nvSpPr>
            <p:cNvPr id="53" name="TextBox 20">
              <a:extLst>
                <a:ext uri="{FF2B5EF4-FFF2-40B4-BE49-F238E27FC236}">
                  <a16:creationId xmlns:a16="http://schemas.microsoft.com/office/drawing/2014/main" id="{1DD3598A-45DB-47E0-BFB5-2FF9C47B365D}"/>
                </a:ext>
              </a:extLst>
            </p:cNvPr>
            <p:cNvSpPr txBox="1"/>
            <p:nvPr/>
          </p:nvSpPr>
          <p:spPr>
            <a:xfrm>
              <a:off x="5414547" y="2584616"/>
              <a:ext cx="1074439" cy="600827"/>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9435" algn="l" defTabSz="913765" rtl="0" eaLnBrk="1" latinLnBrk="0" hangingPunct="1">
                <a:defRPr sz="1800" kern="1200">
                  <a:solidFill>
                    <a:schemeClr val="tx1"/>
                  </a:solidFill>
                  <a:latin typeface="+mn-lt"/>
                  <a:ea typeface="+mn-ea"/>
                  <a:cs typeface="+mn-cs"/>
                </a:defRPr>
              </a:lvl5pPr>
              <a:lvl6pPr marL="2286635"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1035" algn="l" defTabSz="913765" rtl="0" eaLnBrk="1" latinLnBrk="0" hangingPunct="1">
                <a:defRPr sz="1800" kern="1200">
                  <a:solidFill>
                    <a:schemeClr val="tx1"/>
                  </a:solidFill>
                  <a:latin typeface="+mn-lt"/>
                  <a:ea typeface="+mn-ea"/>
                  <a:cs typeface="+mn-cs"/>
                </a:defRPr>
              </a:lvl8pPr>
              <a:lvl9pPr marL="3658235" algn="l" defTabSz="913765" rtl="0" eaLnBrk="1" latinLnBrk="0" hangingPunct="1">
                <a:defRPr sz="1800" kern="1200">
                  <a:solidFill>
                    <a:schemeClr val="tx1"/>
                  </a:solidFill>
                  <a:latin typeface="+mn-lt"/>
                  <a:ea typeface="+mn-ea"/>
                  <a:cs typeface="+mn-cs"/>
                </a:defRPr>
              </a:lvl9pPr>
            </a:lstStyle>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建设</a:t>
              </a:r>
              <a:endParaRPr lang="en-US" altLang="zh-CN" sz="1350" b="1" kern="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350" b="1" kern="0" dirty="0">
                  <a:solidFill>
                    <a:schemeClr val="bg1"/>
                  </a:solidFill>
                  <a:latin typeface="微软雅黑" panose="020B0503020204020204" pitchFamily="34" charset="-122"/>
                  <a:ea typeface="微软雅黑" panose="020B0503020204020204" pitchFamily="34" charset="-122"/>
                </a:rPr>
                <a:t>效果</a:t>
              </a:r>
            </a:p>
          </p:txBody>
        </p:sp>
      </p:grpSp>
      <p:sp>
        <p:nvSpPr>
          <p:cNvPr id="58" name="矩形 57"/>
          <p:cNvSpPr/>
          <p:nvPr/>
        </p:nvSpPr>
        <p:spPr>
          <a:xfrm>
            <a:off x="6500738" y="2728907"/>
            <a:ext cx="2301275" cy="1600922"/>
          </a:xfrm>
          <a:prstGeom prst="rect">
            <a:avLst/>
          </a:prstGeom>
          <a:solidFill>
            <a:srgbClr val="F7F7F7"/>
          </a:solidFill>
        </p:spPr>
        <p:txBody>
          <a:bodyPr wrap="square">
            <a:noAutofit/>
          </a:bodyPr>
          <a:lstStyle/>
          <a:p>
            <a:pPr marL="171450" indent="-171450">
              <a:lnSpc>
                <a:spcPct val="120000"/>
              </a:lnSpc>
              <a:spcBef>
                <a:spcPts val="300"/>
              </a:spcBef>
              <a:buFont typeface="Wingdings" panose="05000000000000000000" pitchFamily="2" charset="2"/>
              <a:buChar char="ü"/>
            </a:pPr>
            <a:r>
              <a:rPr lang="zh-CN" altLang="en-US" sz="1100" b="1" dirty="0">
                <a:solidFill>
                  <a:srgbClr val="000000"/>
                </a:solidFill>
                <a:latin typeface="微软雅黑" panose="020B0503020204020204" pitchFamily="34" charset="-122"/>
                <a:ea typeface="微软雅黑" panose="020B0503020204020204" pitchFamily="34" charset="-122"/>
              </a:rPr>
              <a:t>统一安全管理能力建设：</a:t>
            </a:r>
            <a:r>
              <a:rPr lang="zh-CN" altLang="en-US" sz="1100" dirty="0">
                <a:solidFill>
                  <a:srgbClr val="000000"/>
                </a:solidFill>
                <a:latin typeface="微软雅黑" panose="020B0503020204020204" pitchFamily="34" charset="-122"/>
                <a:ea typeface="微软雅黑" panose="020B0503020204020204" pitchFamily="34" charset="-122"/>
              </a:rPr>
              <a:t>智能分析、研判、预警、响应、评估一体化</a:t>
            </a:r>
            <a:endParaRPr lang="en-US" altLang="zh-CN" sz="1100" dirty="0">
              <a:solidFill>
                <a:srgbClr val="000000"/>
              </a:solidFill>
              <a:latin typeface="微软雅黑" panose="020B0503020204020204" pitchFamily="34" charset="-122"/>
              <a:ea typeface="微软雅黑" panose="020B0503020204020204" pitchFamily="34" charset="-122"/>
            </a:endParaRPr>
          </a:p>
          <a:p>
            <a:pPr marL="171450" indent="-171450">
              <a:lnSpc>
                <a:spcPct val="120000"/>
              </a:lnSpc>
              <a:spcBef>
                <a:spcPts val="300"/>
              </a:spcBef>
              <a:buFont typeface="Wingdings" panose="05000000000000000000" pitchFamily="2" charset="2"/>
              <a:buChar char="ü"/>
            </a:pPr>
            <a:r>
              <a:rPr lang="zh-CN" altLang="en-US" sz="1100" b="1" dirty="0">
                <a:solidFill>
                  <a:srgbClr val="000000"/>
                </a:solidFill>
                <a:latin typeface="微软雅黑" panose="020B0503020204020204" pitchFamily="34" charset="-122"/>
                <a:ea typeface="微软雅黑" panose="020B0503020204020204" pitchFamily="34" charset="-122"/>
              </a:rPr>
              <a:t>提升运营效率：</a:t>
            </a:r>
            <a:r>
              <a:rPr lang="zh-CN" altLang="en-US" sz="1100" dirty="0">
                <a:solidFill>
                  <a:srgbClr val="000000"/>
                </a:solidFill>
                <a:latin typeface="微软雅黑" panose="020B0503020204020204" pitchFamily="34" charset="-122"/>
                <a:ea typeface="微软雅黑" panose="020B0503020204020204" pitchFamily="34" charset="-122"/>
              </a:rPr>
              <a:t>安全工作可视化、自动化、智能化</a:t>
            </a:r>
            <a:endParaRPr lang="en-US" altLang="zh-CN" sz="1100" dirty="0">
              <a:solidFill>
                <a:srgbClr val="000000"/>
              </a:solidFill>
              <a:latin typeface="微软雅黑" panose="020B0503020204020204" pitchFamily="34" charset="-122"/>
              <a:ea typeface="微软雅黑" panose="020B0503020204020204" pitchFamily="34" charset="-122"/>
            </a:endParaRPr>
          </a:p>
          <a:p>
            <a:pPr marL="171450" indent="-171450">
              <a:lnSpc>
                <a:spcPct val="120000"/>
              </a:lnSpc>
              <a:spcBef>
                <a:spcPts val="300"/>
              </a:spcBef>
              <a:buFont typeface="Wingdings" panose="05000000000000000000" pitchFamily="2" charset="2"/>
              <a:buChar char="ü"/>
            </a:pPr>
            <a:r>
              <a:rPr lang="zh-CN" altLang="en-US" sz="1100" b="1" dirty="0">
                <a:solidFill>
                  <a:srgbClr val="000000"/>
                </a:solidFill>
                <a:latin typeface="微软雅黑" panose="020B0503020204020204" pitchFamily="34" charset="-122"/>
                <a:ea typeface="微软雅黑" panose="020B0503020204020204" pitchFamily="34" charset="-122"/>
              </a:rPr>
              <a:t>满足国产化政策要求</a:t>
            </a:r>
            <a:endParaRPr lang="en-US" altLang="zh-CN" sz="1100" b="1" dirty="0">
              <a:solidFill>
                <a:srgbClr val="000000"/>
              </a:solidFill>
              <a:latin typeface="微软雅黑" panose="020B0503020204020204" pitchFamily="34" charset="-122"/>
              <a:ea typeface="微软雅黑" panose="020B0503020204020204" pitchFamily="34" charset="-122"/>
            </a:endParaRPr>
          </a:p>
          <a:p>
            <a:pPr marL="171450" indent="-171450">
              <a:lnSpc>
                <a:spcPct val="120000"/>
              </a:lnSpc>
              <a:spcBef>
                <a:spcPts val="300"/>
              </a:spcBef>
              <a:buFont typeface="Wingdings" panose="05000000000000000000" pitchFamily="2" charset="2"/>
              <a:buChar char="ü"/>
            </a:pPr>
            <a:r>
              <a:rPr lang="zh-CN" altLang="en-US" sz="1100" dirty="0">
                <a:solidFill>
                  <a:srgbClr val="000000"/>
                </a:solidFill>
                <a:latin typeface="微软雅黑" panose="020B0503020204020204" pitchFamily="34" charset="-122"/>
                <a:ea typeface="微软雅黑" panose="020B0503020204020204" pitchFamily="34" charset="-122"/>
              </a:rPr>
              <a:t>提供</a:t>
            </a:r>
            <a:r>
              <a:rPr lang="en-US" altLang="zh-CN" sz="1100" b="1" dirty="0">
                <a:solidFill>
                  <a:srgbClr val="000000"/>
                </a:solidFill>
                <a:latin typeface="微软雅黑" panose="020B0503020204020204" pitchFamily="34" charset="-122"/>
                <a:ea typeface="微软雅黑" panose="020B0503020204020204" pitchFamily="34" charset="-122"/>
              </a:rPr>
              <a:t>HVV</a:t>
            </a:r>
            <a:r>
              <a:rPr lang="zh-CN" altLang="en-US" sz="1100" dirty="0">
                <a:solidFill>
                  <a:srgbClr val="000000"/>
                </a:solidFill>
                <a:latin typeface="微软雅黑" panose="020B0503020204020204" pitchFamily="34" charset="-122"/>
                <a:ea typeface="微软雅黑" panose="020B0503020204020204" pitchFamily="34" charset="-122"/>
              </a:rPr>
              <a:t>场景下安全运营能力</a:t>
            </a:r>
            <a:endParaRPr lang="zh-CN" altLang="en-US" sz="11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842287" y="1029684"/>
            <a:ext cx="3776463" cy="689875"/>
          </a:xfrm>
          <a:prstGeom prst="rect">
            <a:avLst/>
          </a:prstGeom>
          <a:noFill/>
        </p:spPr>
        <p:txBody>
          <a:bodyPr wrap="square" rtlCol="0" anchor="ctr">
            <a:noAutofit/>
          </a:bodyPr>
          <a:lstStyle/>
          <a:p>
            <a:pPr marL="171450" indent="-171450">
              <a:lnSpc>
                <a:spcPct val="150000"/>
              </a:lnSpc>
              <a:spcBef>
                <a:spcPts val="300"/>
              </a:spcBef>
              <a:buFont typeface="Wingdings" panose="05000000000000000000" pitchFamily="2" charset="2"/>
              <a:buChar char="Ø"/>
            </a:pPr>
            <a:r>
              <a:rPr lang="en-US" altLang="zh-CN" sz="1100" dirty="0">
                <a:solidFill>
                  <a:srgbClr val="000000"/>
                </a:solidFill>
                <a:latin typeface="微软雅黑" panose="020B0503020204020204" pitchFamily="34" charset="-122"/>
                <a:ea typeface="微软雅黑" panose="020B0503020204020204" pitchFamily="34" charset="-122"/>
              </a:rPr>
              <a:t>X</a:t>
            </a:r>
            <a:r>
              <a:rPr lang="zh-CN" altLang="en-US" sz="1100" dirty="0">
                <a:solidFill>
                  <a:srgbClr val="000000"/>
                </a:solidFill>
                <a:latin typeface="微软雅黑" panose="020B0503020204020204" pitchFamily="34" charset="-122"/>
                <a:ea typeface="微软雅黑" panose="020B0503020204020204" pitchFamily="34" charset="-122"/>
              </a:rPr>
              <a:t>省法院专网上连最高院、下连全省 </a:t>
            </a:r>
            <a:r>
              <a:rPr lang="en-US" altLang="zh-CN" sz="1100" dirty="0">
                <a:solidFill>
                  <a:srgbClr val="000000"/>
                </a:solidFill>
                <a:latin typeface="微软雅黑" panose="020B0503020204020204" pitchFamily="34" charset="-122"/>
                <a:ea typeface="微软雅黑" panose="020B0503020204020204" pitchFamily="34" charset="-122"/>
              </a:rPr>
              <a:t>121 </a:t>
            </a:r>
            <a:r>
              <a:rPr lang="zh-CN" altLang="en-US" sz="1100" dirty="0">
                <a:solidFill>
                  <a:srgbClr val="000000"/>
                </a:solidFill>
                <a:latin typeface="微软雅黑" panose="020B0503020204020204" pitchFamily="34" charset="-122"/>
                <a:ea typeface="微软雅黑" panose="020B0503020204020204" pitchFamily="34" charset="-122"/>
              </a:rPr>
              <a:t>家法院，是</a:t>
            </a:r>
            <a:r>
              <a:rPr lang="zh-CN" altLang="en-US" sz="1100" dirty="0">
                <a:latin typeface="微软雅黑" panose="020B0503020204020204" pitchFamily="34" charset="-122"/>
                <a:ea typeface="微软雅黑" panose="020B0503020204020204" pitchFamily="34" charset="-122"/>
              </a:rPr>
              <a:t>全省法院核心应用支撑的基础和审判数据交换和存储中心</a:t>
            </a:r>
            <a:endParaRPr lang="en-US" altLang="zh-CN" sz="1100" dirty="0">
              <a:latin typeface="微软雅黑" panose="020B0503020204020204" pitchFamily="34" charset="-122"/>
              <a:ea typeface="微软雅黑" panose="020B0503020204020204" pitchFamily="34" charset="-122"/>
            </a:endParaRPr>
          </a:p>
          <a:p>
            <a:pPr marL="171450" indent="-171450">
              <a:lnSpc>
                <a:spcPct val="150000"/>
              </a:lnSpc>
              <a:spcBef>
                <a:spcPts val="600"/>
              </a:spcBef>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国产化设备多、兼容性需求高、改造时间紧</a:t>
            </a:r>
          </a:p>
        </p:txBody>
      </p:sp>
      <p:sp>
        <p:nvSpPr>
          <p:cNvPr id="2" name="虚尾箭头 1"/>
          <p:cNvSpPr/>
          <p:nvPr/>
        </p:nvSpPr>
        <p:spPr>
          <a:xfrm>
            <a:off x="4805171" y="1144548"/>
            <a:ext cx="424282" cy="621078"/>
          </a:xfrm>
          <a:prstGeom prst="striped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555500" y="982132"/>
            <a:ext cx="3120865" cy="809374"/>
            <a:chOff x="5555500" y="982132"/>
            <a:chExt cx="3120865" cy="809374"/>
          </a:xfrm>
        </p:grpSpPr>
        <p:sp>
          <p:nvSpPr>
            <p:cNvPr id="33" name="矩形 32"/>
            <p:cNvSpPr/>
            <p:nvPr/>
          </p:nvSpPr>
          <p:spPr>
            <a:xfrm>
              <a:off x="5672797" y="982132"/>
              <a:ext cx="2569829" cy="232698"/>
            </a:xfrm>
            <a:prstGeom prst="rect">
              <a:avLst/>
            </a:prstGeom>
            <a:solidFill>
              <a:srgbClr val="EAF8F4"/>
            </a:solidFill>
          </p:spPr>
          <p:txBody>
            <a:bodyPr wrap="square" lIns="180000" anchor="ctr">
              <a:no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安全设备众多需高效统一管理</a:t>
              </a:r>
            </a:p>
          </p:txBody>
        </p:sp>
        <p:sp>
          <p:nvSpPr>
            <p:cNvPr id="34" name="矩形 33"/>
            <p:cNvSpPr/>
            <p:nvPr/>
          </p:nvSpPr>
          <p:spPr>
            <a:xfrm>
              <a:off x="5672797" y="1270470"/>
              <a:ext cx="2569829" cy="232698"/>
            </a:xfrm>
            <a:prstGeom prst="rect">
              <a:avLst/>
            </a:prstGeom>
            <a:solidFill>
              <a:srgbClr val="EAF8F4"/>
            </a:solidFill>
          </p:spPr>
          <p:txBody>
            <a:bodyPr wrap="square" lIns="180000" anchor="ctr">
              <a:no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域内安全态势一网通管</a:t>
              </a:r>
            </a:p>
          </p:txBody>
        </p:sp>
        <p:sp>
          <p:nvSpPr>
            <p:cNvPr id="35" name="矩形 34"/>
            <p:cNvSpPr/>
            <p:nvPr/>
          </p:nvSpPr>
          <p:spPr>
            <a:xfrm>
              <a:off x="5672797" y="1558808"/>
              <a:ext cx="2569829" cy="232698"/>
            </a:xfrm>
            <a:prstGeom prst="rect">
              <a:avLst/>
            </a:prstGeom>
            <a:solidFill>
              <a:srgbClr val="EAF8F4"/>
            </a:solidFill>
          </p:spPr>
          <p:txBody>
            <a:bodyPr wrap="square" lIns="180000" anchor="ctr">
              <a:no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国产化、安全可控</a:t>
              </a:r>
            </a:p>
          </p:txBody>
        </p:sp>
        <p:sp>
          <p:nvSpPr>
            <p:cNvPr id="37" name="椭圆 36"/>
            <p:cNvSpPr/>
            <p:nvPr/>
          </p:nvSpPr>
          <p:spPr>
            <a:xfrm>
              <a:off x="5555500" y="982132"/>
              <a:ext cx="234593" cy="232698"/>
            </a:xfrm>
            <a:prstGeom prst="ellipse">
              <a:avLst/>
            </a:prstGeom>
            <a:solidFill>
              <a:srgbClr val="92DBC6"/>
            </a:solidFill>
            <a:ln w="28575">
              <a:solidFill>
                <a:schemeClr val="bg1"/>
              </a:solidFill>
            </a:ln>
          </p:spPr>
          <p:txBody>
            <a:bodyPr wrap="square" lIns="0" tIns="36000" rIns="0" anchor="ctr">
              <a:noAutofit/>
            </a:bodyPr>
            <a:lstStyle/>
            <a:p>
              <a:pPr algn="ctr">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rPr>
                <a:t>1</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a:off x="5555500" y="1270470"/>
              <a:ext cx="234593" cy="232698"/>
            </a:xfrm>
            <a:prstGeom prst="ellipse">
              <a:avLst/>
            </a:prstGeom>
            <a:solidFill>
              <a:srgbClr val="92DBC6"/>
            </a:solidFill>
            <a:ln w="28575">
              <a:solidFill>
                <a:schemeClr val="bg1"/>
              </a:solidFill>
            </a:ln>
          </p:spPr>
          <p:txBody>
            <a:bodyPr wrap="square" lIns="0" tIns="36000" rIns="0" anchor="ctr">
              <a:noAutofit/>
            </a:bodyPr>
            <a:lstStyle/>
            <a:p>
              <a:pPr algn="ctr">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rPr>
                <a:t>2</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5555500" y="1558808"/>
              <a:ext cx="234593" cy="232698"/>
            </a:xfrm>
            <a:prstGeom prst="ellipse">
              <a:avLst/>
            </a:prstGeom>
            <a:solidFill>
              <a:srgbClr val="92DBC6"/>
            </a:solidFill>
            <a:ln w="28575">
              <a:solidFill>
                <a:schemeClr val="bg1"/>
              </a:solidFill>
            </a:ln>
          </p:spPr>
          <p:txBody>
            <a:bodyPr wrap="square" lIns="0" tIns="36000" rIns="0" anchor="ctr">
              <a:noAutofit/>
            </a:bodyPr>
            <a:lstStyle/>
            <a:p>
              <a:pPr algn="ctr">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rPr>
                <a:t>3</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1" name="iconfont-11442-2718938">
              <a:extLst>
                <a:ext uri="{FF2B5EF4-FFF2-40B4-BE49-F238E27FC236}">
                  <a16:creationId xmlns:a16="http://schemas.microsoft.com/office/drawing/2014/main" id="{54405246-CCE2-4201-BBB1-D3F3EB6E740D}"/>
                </a:ext>
              </a:extLst>
            </p:cNvPr>
            <p:cNvSpPr/>
            <p:nvPr/>
          </p:nvSpPr>
          <p:spPr>
            <a:xfrm>
              <a:off x="8450931" y="1554210"/>
              <a:ext cx="213570" cy="237296"/>
            </a:xfrm>
            <a:custGeom>
              <a:avLst/>
              <a:gdLst>
                <a:gd name="connsiteX0" fmla="*/ 117719 w 546494"/>
                <a:gd name="connsiteY0" fmla="*/ 312077 h 607205"/>
                <a:gd name="connsiteX1" fmla="*/ 163863 w 546494"/>
                <a:gd name="connsiteY1" fmla="*/ 318935 h 607205"/>
                <a:gd name="connsiteX2" fmla="*/ 126291 w 546494"/>
                <a:gd name="connsiteY2" fmla="*/ 424844 h 607205"/>
                <a:gd name="connsiteX3" fmla="*/ 116005 w 546494"/>
                <a:gd name="connsiteY3" fmla="*/ 459036 h 607205"/>
                <a:gd name="connsiteX4" fmla="*/ 71623 w 546494"/>
                <a:gd name="connsiteY4" fmla="*/ 448750 h 607205"/>
                <a:gd name="connsiteX5" fmla="*/ 117719 w 546494"/>
                <a:gd name="connsiteY5" fmla="*/ 312077 h 607205"/>
                <a:gd name="connsiteX6" fmla="*/ 182673 w 546494"/>
                <a:gd name="connsiteY6" fmla="*/ 310363 h 607205"/>
                <a:gd name="connsiteX7" fmla="*/ 187768 w 546494"/>
                <a:gd name="connsiteY7" fmla="*/ 312077 h 607205"/>
                <a:gd name="connsiteX8" fmla="*/ 230483 w 546494"/>
                <a:gd name="connsiteY8" fmla="*/ 318935 h 607205"/>
                <a:gd name="connsiteX9" fmla="*/ 227054 w 546494"/>
                <a:gd name="connsiteY9" fmla="*/ 322363 h 607205"/>
                <a:gd name="connsiteX10" fmla="*/ 218530 w 546494"/>
                <a:gd name="connsiteY10" fmla="*/ 361651 h 607205"/>
                <a:gd name="connsiteX11" fmla="*/ 218530 w 546494"/>
                <a:gd name="connsiteY11" fmla="*/ 411177 h 607205"/>
                <a:gd name="connsiteX12" fmla="*/ 227054 w 546494"/>
                <a:gd name="connsiteY12" fmla="*/ 452179 h 607205"/>
                <a:gd name="connsiteX13" fmla="*/ 281722 w 546494"/>
                <a:gd name="connsiteY13" fmla="*/ 459036 h 607205"/>
                <a:gd name="connsiteX14" fmla="*/ 348390 w 546494"/>
                <a:gd name="connsiteY14" fmla="*/ 399224 h 607205"/>
                <a:gd name="connsiteX15" fmla="*/ 396200 w 546494"/>
                <a:gd name="connsiteY15" fmla="*/ 428273 h 607205"/>
                <a:gd name="connsiteX16" fmla="*/ 358628 w 546494"/>
                <a:gd name="connsiteY16" fmla="*/ 479513 h 607205"/>
                <a:gd name="connsiteX17" fmla="*/ 278341 w 546494"/>
                <a:gd name="connsiteY17" fmla="*/ 489752 h 607205"/>
                <a:gd name="connsiteX18" fmla="*/ 196340 w 546494"/>
                <a:gd name="connsiteY18" fmla="*/ 482942 h 607205"/>
                <a:gd name="connsiteX19" fmla="*/ 182673 w 546494"/>
                <a:gd name="connsiteY19" fmla="*/ 453893 h 607205"/>
                <a:gd name="connsiteX20" fmla="*/ 397915 w 546494"/>
                <a:gd name="connsiteY20" fmla="*/ 303553 h 607205"/>
                <a:gd name="connsiteX21" fmla="*/ 474773 w 546494"/>
                <a:gd name="connsiteY21" fmla="*/ 424844 h 607205"/>
                <a:gd name="connsiteX22" fmla="*/ 428677 w 546494"/>
                <a:gd name="connsiteY22" fmla="*/ 448750 h 607205"/>
                <a:gd name="connsiteX23" fmla="*/ 358628 w 546494"/>
                <a:gd name="connsiteY23" fmla="*/ 322363 h 607205"/>
                <a:gd name="connsiteX24" fmla="*/ 285151 w 546494"/>
                <a:gd name="connsiteY24" fmla="*/ 272790 h 607205"/>
                <a:gd name="connsiteX25" fmla="*/ 295389 w 546494"/>
                <a:gd name="connsiteY25" fmla="*/ 296696 h 607205"/>
                <a:gd name="connsiteX26" fmla="*/ 331294 w 546494"/>
                <a:gd name="connsiteY26" fmla="*/ 375318 h 607205"/>
                <a:gd name="connsiteX27" fmla="*/ 288579 w 546494"/>
                <a:gd name="connsiteY27" fmla="*/ 387271 h 607205"/>
                <a:gd name="connsiteX28" fmla="*/ 247579 w 546494"/>
                <a:gd name="connsiteY28" fmla="*/ 289886 h 607205"/>
                <a:gd name="connsiteX29" fmla="*/ 245864 w 546494"/>
                <a:gd name="connsiteY29" fmla="*/ 283028 h 607205"/>
                <a:gd name="connsiteX30" fmla="*/ 182673 w 546494"/>
                <a:gd name="connsiteY30" fmla="*/ 117354 h 607205"/>
                <a:gd name="connsiteX31" fmla="*/ 218530 w 546494"/>
                <a:gd name="connsiteY31" fmla="*/ 119021 h 607205"/>
                <a:gd name="connsiteX32" fmla="*/ 233912 w 546494"/>
                <a:gd name="connsiteY32" fmla="*/ 122449 h 607205"/>
                <a:gd name="connsiteX33" fmla="*/ 230483 w 546494"/>
                <a:gd name="connsiteY33" fmla="*/ 127593 h 607205"/>
                <a:gd name="connsiteX34" fmla="*/ 221959 w 546494"/>
                <a:gd name="connsiteY34" fmla="*/ 158356 h 607205"/>
                <a:gd name="connsiteX35" fmla="*/ 221959 w 546494"/>
                <a:gd name="connsiteY35" fmla="*/ 173690 h 607205"/>
                <a:gd name="connsiteX36" fmla="*/ 315913 w 546494"/>
                <a:gd name="connsiteY36" fmla="*/ 173690 h 607205"/>
                <a:gd name="connsiteX37" fmla="*/ 315913 w 546494"/>
                <a:gd name="connsiteY37" fmla="*/ 161737 h 607205"/>
                <a:gd name="connsiteX38" fmla="*/ 312484 w 546494"/>
                <a:gd name="connsiteY38" fmla="*/ 117354 h 607205"/>
                <a:gd name="connsiteX39" fmla="*/ 329580 w 546494"/>
                <a:gd name="connsiteY39" fmla="*/ 119021 h 607205"/>
                <a:gd name="connsiteX40" fmla="*/ 363723 w 546494"/>
                <a:gd name="connsiteY40" fmla="*/ 122449 h 607205"/>
                <a:gd name="connsiteX41" fmla="*/ 360342 w 546494"/>
                <a:gd name="connsiteY41" fmla="*/ 125878 h 607205"/>
                <a:gd name="connsiteX42" fmla="*/ 351771 w 546494"/>
                <a:gd name="connsiteY42" fmla="*/ 154927 h 607205"/>
                <a:gd name="connsiteX43" fmla="*/ 351771 w 546494"/>
                <a:gd name="connsiteY43" fmla="*/ 175404 h 607205"/>
                <a:gd name="connsiteX44" fmla="*/ 413296 w 546494"/>
                <a:gd name="connsiteY44" fmla="*/ 175404 h 607205"/>
                <a:gd name="connsiteX45" fmla="*/ 457725 w 546494"/>
                <a:gd name="connsiteY45" fmla="*/ 172023 h 607205"/>
                <a:gd name="connsiteX46" fmla="*/ 464535 w 546494"/>
                <a:gd name="connsiteY46" fmla="*/ 170309 h 607205"/>
                <a:gd name="connsiteX47" fmla="*/ 464535 w 546494"/>
                <a:gd name="connsiteY47" fmla="*/ 211311 h 607205"/>
                <a:gd name="connsiteX48" fmla="*/ 415010 w 546494"/>
                <a:gd name="connsiteY48" fmla="*/ 207882 h 607205"/>
                <a:gd name="connsiteX49" fmla="*/ 351771 w 546494"/>
                <a:gd name="connsiteY49" fmla="*/ 207882 h 607205"/>
                <a:gd name="connsiteX50" fmla="*/ 351771 w 546494"/>
                <a:gd name="connsiteY50" fmla="*/ 219835 h 607205"/>
                <a:gd name="connsiteX51" fmla="*/ 355199 w 546494"/>
                <a:gd name="connsiteY51" fmla="*/ 276218 h 607205"/>
                <a:gd name="connsiteX52" fmla="*/ 312484 w 546494"/>
                <a:gd name="connsiteY52" fmla="*/ 276218 h 607205"/>
                <a:gd name="connsiteX53" fmla="*/ 314199 w 546494"/>
                <a:gd name="connsiteY53" fmla="*/ 257408 h 607205"/>
                <a:gd name="connsiteX54" fmla="*/ 315913 w 546494"/>
                <a:gd name="connsiteY54" fmla="*/ 219835 h 607205"/>
                <a:gd name="connsiteX55" fmla="*/ 315913 w 546494"/>
                <a:gd name="connsiteY55" fmla="*/ 206168 h 607205"/>
                <a:gd name="connsiteX56" fmla="*/ 221959 w 546494"/>
                <a:gd name="connsiteY56" fmla="*/ 206168 h 607205"/>
                <a:gd name="connsiteX57" fmla="*/ 221959 w 546494"/>
                <a:gd name="connsiteY57" fmla="*/ 219835 h 607205"/>
                <a:gd name="connsiteX58" fmla="*/ 225340 w 546494"/>
                <a:gd name="connsiteY58" fmla="*/ 272790 h 607205"/>
                <a:gd name="connsiteX59" fmla="*/ 182673 w 546494"/>
                <a:gd name="connsiteY59" fmla="*/ 272790 h 607205"/>
                <a:gd name="connsiteX60" fmla="*/ 186054 w 546494"/>
                <a:gd name="connsiteY60" fmla="*/ 219835 h 607205"/>
                <a:gd name="connsiteX61" fmla="*/ 186054 w 546494"/>
                <a:gd name="connsiteY61" fmla="*/ 206168 h 607205"/>
                <a:gd name="connsiteX62" fmla="*/ 131386 w 546494"/>
                <a:gd name="connsiteY62" fmla="*/ 206168 h 607205"/>
                <a:gd name="connsiteX63" fmla="*/ 75004 w 546494"/>
                <a:gd name="connsiteY63" fmla="*/ 209596 h 607205"/>
                <a:gd name="connsiteX64" fmla="*/ 75004 w 546494"/>
                <a:gd name="connsiteY64" fmla="*/ 170309 h 607205"/>
                <a:gd name="connsiteX65" fmla="*/ 128005 w 546494"/>
                <a:gd name="connsiteY65" fmla="*/ 173690 h 607205"/>
                <a:gd name="connsiteX66" fmla="*/ 186054 w 546494"/>
                <a:gd name="connsiteY66" fmla="*/ 173690 h 607205"/>
                <a:gd name="connsiteX67" fmla="*/ 186054 w 546494"/>
                <a:gd name="connsiteY67" fmla="*/ 161737 h 607205"/>
                <a:gd name="connsiteX68" fmla="*/ 182673 w 546494"/>
                <a:gd name="connsiteY68" fmla="*/ 117354 h 607205"/>
                <a:gd name="connsiteX69" fmla="*/ 48196 w 546494"/>
                <a:gd name="connsiteY69" fmla="*/ 48243 h 607205"/>
                <a:gd name="connsiteX70" fmla="*/ 48196 w 546494"/>
                <a:gd name="connsiteY70" fmla="*/ 559010 h 607205"/>
                <a:gd name="connsiteX71" fmla="*/ 498250 w 546494"/>
                <a:gd name="connsiteY71" fmla="*/ 559010 h 607205"/>
                <a:gd name="connsiteX72" fmla="*/ 498250 w 546494"/>
                <a:gd name="connsiteY72" fmla="*/ 48243 h 607205"/>
                <a:gd name="connsiteX73" fmla="*/ 27194 w 546494"/>
                <a:gd name="connsiteY73" fmla="*/ 0 h 607205"/>
                <a:gd name="connsiteX74" fmla="*/ 519253 w 546494"/>
                <a:gd name="connsiteY74" fmla="*/ 0 h 607205"/>
                <a:gd name="connsiteX75" fmla="*/ 546494 w 546494"/>
                <a:gd name="connsiteY75" fmla="*/ 21002 h 607205"/>
                <a:gd name="connsiteX76" fmla="*/ 546494 w 546494"/>
                <a:gd name="connsiteY76" fmla="*/ 580107 h 607205"/>
                <a:gd name="connsiteX77" fmla="*/ 519253 w 546494"/>
                <a:gd name="connsiteY77" fmla="*/ 607205 h 607205"/>
                <a:gd name="connsiteX78" fmla="*/ 27194 w 546494"/>
                <a:gd name="connsiteY78" fmla="*/ 607205 h 607205"/>
                <a:gd name="connsiteX79" fmla="*/ 0 w 546494"/>
                <a:gd name="connsiteY79" fmla="*/ 580107 h 607205"/>
                <a:gd name="connsiteX80" fmla="*/ 0 w 546494"/>
                <a:gd name="connsiteY80" fmla="*/ 21002 h 607205"/>
                <a:gd name="connsiteX81" fmla="*/ 27194 w 546494"/>
                <a:gd name="connsiteY81" fmla="*/ 0 h 60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6494" h="607205">
                  <a:moveTo>
                    <a:pt x="117719" y="312077"/>
                  </a:moveTo>
                  <a:cubicBezTo>
                    <a:pt x="147339" y="314411"/>
                    <a:pt x="162720" y="316649"/>
                    <a:pt x="163863" y="318935"/>
                  </a:cubicBezTo>
                  <a:cubicBezTo>
                    <a:pt x="157005" y="331459"/>
                    <a:pt x="144481" y="366746"/>
                    <a:pt x="126291" y="424844"/>
                  </a:cubicBezTo>
                  <a:cubicBezTo>
                    <a:pt x="120576" y="441940"/>
                    <a:pt x="117148" y="453322"/>
                    <a:pt x="116005" y="459036"/>
                  </a:cubicBezTo>
                  <a:lnTo>
                    <a:pt x="71623" y="448750"/>
                  </a:lnTo>
                  <a:cubicBezTo>
                    <a:pt x="94385" y="412320"/>
                    <a:pt x="109767" y="366746"/>
                    <a:pt x="117719" y="312077"/>
                  </a:cubicBezTo>
                  <a:close/>
                  <a:moveTo>
                    <a:pt x="182673" y="310363"/>
                  </a:moveTo>
                  <a:cubicBezTo>
                    <a:pt x="183768" y="311553"/>
                    <a:pt x="185482" y="312077"/>
                    <a:pt x="187768" y="312077"/>
                  </a:cubicBezTo>
                  <a:cubicBezTo>
                    <a:pt x="216245" y="314411"/>
                    <a:pt x="230483" y="316649"/>
                    <a:pt x="230483" y="318935"/>
                  </a:cubicBezTo>
                  <a:lnTo>
                    <a:pt x="227054" y="322363"/>
                  </a:lnTo>
                  <a:cubicBezTo>
                    <a:pt x="220245" y="325745"/>
                    <a:pt x="217388" y="338888"/>
                    <a:pt x="218530" y="361651"/>
                  </a:cubicBezTo>
                  <a:lnTo>
                    <a:pt x="218530" y="411177"/>
                  </a:lnTo>
                  <a:cubicBezTo>
                    <a:pt x="217388" y="435083"/>
                    <a:pt x="220245" y="448750"/>
                    <a:pt x="227054" y="452179"/>
                  </a:cubicBezTo>
                  <a:cubicBezTo>
                    <a:pt x="231626" y="456751"/>
                    <a:pt x="249817" y="459036"/>
                    <a:pt x="281722" y="459036"/>
                  </a:cubicBezTo>
                  <a:cubicBezTo>
                    <a:pt x="327294" y="462417"/>
                    <a:pt x="349485" y="442512"/>
                    <a:pt x="348390" y="399224"/>
                  </a:cubicBezTo>
                  <a:cubicBezTo>
                    <a:pt x="364295" y="415177"/>
                    <a:pt x="380248" y="424844"/>
                    <a:pt x="396200" y="428273"/>
                  </a:cubicBezTo>
                  <a:cubicBezTo>
                    <a:pt x="383676" y="457893"/>
                    <a:pt x="371152" y="474942"/>
                    <a:pt x="358628" y="479513"/>
                  </a:cubicBezTo>
                  <a:cubicBezTo>
                    <a:pt x="348390" y="486371"/>
                    <a:pt x="321580" y="489752"/>
                    <a:pt x="278341" y="489752"/>
                  </a:cubicBezTo>
                  <a:cubicBezTo>
                    <a:pt x="232769" y="489752"/>
                    <a:pt x="205435" y="487466"/>
                    <a:pt x="196340" y="482942"/>
                  </a:cubicBezTo>
                  <a:cubicBezTo>
                    <a:pt x="184911" y="479513"/>
                    <a:pt x="180339" y="469846"/>
                    <a:pt x="182673" y="453893"/>
                  </a:cubicBezTo>
                  <a:close/>
                  <a:moveTo>
                    <a:pt x="397915" y="303553"/>
                  </a:moveTo>
                  <a:cubicBezTo>
                    <a:pt x="427534" y="355936"/>
                    <a:pt x="453154" y="396414"/>
                    <a:pt x="474773" y="424844"/>
                  </a:cubicBezTo>
                  <a:lnTo>
                    <a:pt x="428677" y="448750"/>
                  </a:lnTo>
                  <a:cubicBezTo>
                    <a:pt x="408153" y="399796"/>
                    <a:pt x="384819" y="357651"/>
                    <a:pt x="358628" y="322363"/>
                  </a:cubicBezTo>
                  <a:close/>
                  <a:moveTo>
                    <a:pt x="285151" y="272790"/>
                  </a:moveTo>
                  <a:cubicBezTo>
                    <a:pt x="286293" y="278504"/>
                    <a:pt x="289675" y="286457"/>
                    <a:pt x="295389" y="296696"/>
                  </a:cubicBezTo>
                  <a:cubicBezTo>
                    <a:pt x="307913" y="322935"/>
                    <a:pt x="319866" y="349127"/>
                    <a:pt x="331294" y="375318"/>
                  </a:cubicBezTo>
                  <a:lnTo>
                    <a:pt x="288579" y="387271"/>
                  </a:lnTo>
                  <a:cubicBezTo>
                    <a:pt x="281722" y="361079"/>
                    <a:pt x="268055" y="328602"/>
                    <a:pt x="247579" y="289886"/>
                  </a:cubicBezTo>
                  <a:cubicBezTo>
                    <a:pt x="246436" y="287600"/>
                    <a:pt x="245864" y="285362"/>
                    <a:pt x="245864" y="283028"/>
                  </a:cubicBezTo>
                  <a:close/>
                  <a:moveTo>
                    <a:pt x="182673" y="117354"/>
                  </a:moveTo>
                  <a:cubicBezTo>
                    <a:pt x="196340" y="118497"/>
                    <a:pt x="208292" y="119021"/>
                    <a:pt x="218530" y="119021"/>
                  </a:cubicBezTo>
                  <a:cubicBezTo>
                    <a:pt x="227626" y="120211"/>
                    <a:pt x="232769" y="121354"/>
                    <a:pt x="233912" y="122449"/>
                  </a:cubicBezTo>
                  <a:cubicBezTo>
                    <a:pt x="233912" y="123592"/>
                    <a:pt x="232769" y="125307"/>
                    <a:pt x="230483" y="127593"/>
                  </a:cubicBezTo>
                  <a:cubicBezTo>
                    <a:pt x="224769" y="135545"/>
                    <a:pt x="221959" y="145832"/>
                    <a:pt x="221959" y="158356"/>
                  </a:cubicBezTo>
                  <a:lnTo>
                    <a:pt x="221959" y="173690"/>
                  </a:lnTo>
                  <a:lnTo>
                    <a:pt x="315913" y="173690"/>
                  </a:lnTo>
                  <a:lnTo>
                    <a:pt x="315913" y="161737"/>
                  </a:lnTo>
                  <a:cubicBezTo>
                    <a:pt x="314770" y="143546"/>
                    <a:pt x="313627" y="128735"/>
                    <a:pt x="312484" y="117354"/>
                  </a:cubicBezTo>
                  <a:cubicBezTo>
                    <a:pt x="318104" y="118449"/>
                    <a:pt x="323818" y="119068"/>
                    <a:pt x="329580" y="119021"/>
                  </a:cubicBezTo>
                  <a:cubicBezTo>
                    <a:pt x="352342" y="120211"/>
                    <a:pt x="363723" y="121354"/>
                    <a:pt x="363723" y="122449"/>
                  </a:cubicBezTo>
                  <a:cubicBezTo>
                    <a:pt x="363723" y="123592"/>
                    <a:pt x="362581" y="124735"/>
                    <a:pt x="360342" y="125878"/>
                  </a:cubicBezTo>
                  <a:cubicBezTo>
                    <a:pt x="354628" y="132688"/>
                    <a:pt x="351771" y="142403"/>
                    <a:pt x="351771" y="154927"/>
                  </a:cubicBezTo>
                  <a:lnTo>
                    <a:pt x="351771" y="175404"/>
                  </a:lnTo>
                  <a:lnTo>
                    <a:pt x="413296" y="175404"/>
                  </a:lnTo>
                  <a:cubicBezTo>
                    <a:pt x="429201" y="175404"/>
                    <a:pt x="444058" y="174309"/>
                    <a:pt x="457725" y="172023"/>
                  </a:cubicBezTo>
                  <a:cubicBezTo>
                    <a:pt x="459963" y="172023"/>
                    <a:pt x="462249" y="171452"/>
                    <a:pt x="464535" y="170309"/>
                  </a:cubicBezTo>
                  <a:lnTo>
                    <a:pt x="464535" y="211311"/>
                  </a:lnTo>
                  <a:cubicBezTo>
                    <a:pt x="453154" y="209025"/>
                    <a:pt x="436629" y="207882"/>
                    <a:pt x="415010" y="207882"/>
                  </a:cubicBezTo>
                  <a:lnTo>
                    <a:pt x="351771" y="207882"/>
                  </a:lnTo>
                  <a:lnTo>
                    <a:pt x="351771" y="219835"/>
                  </a:lnTo>
                  <a:cubicBezTo>
                    <a:pt x="350628" y="243741"/>
                    <a:pt x="351771" y="262551"/>
                    <a:pt x="355199" y="276218"/>
                  </a:cubicBezTo>
                  <a:lnTo>
                    <a:pt x="312484" y="276218"/>
                  </a:lnTo>
                  <a:cubicBezTo>
                    <a:pt x="313627" y="271694"/>
                    <a:pt x="314199" y="265408"/>
                    <a:pt x="314199" y="257408"/>
                  </a:cubicBezTo>
                  <a:cubicBezTo>
                    <a:pt x="315342" y="251741"/>
                    <a:pt x="315913" y="239217"/>
                    <a:pt x="315913" y="219835"/>
                  </a:cubicBezTo>
                  <a:lnTo>
                    <a:pt x="315913" y="206168"/>
                  </a:lnTo>
                  <a:lnTo>
                    <a:pt x="221959" y="206168"/>
                  </a:lnTo>
                  <a:lnTo>
                    <a:pt x="221959" y="219835"/>
                  </a:lnTo>
                  <a:cubicBezTo>
                    <a:pt x="221959" y="239217"/>
                    <a:pt x="223054" y="256884"/>
                    <a:pt x="225340" y="272790"/>
                  </a:cubicBezTo>
                  <a:lnTo>
                    <a:pt x="182673" y="272790"/>
                  </a:lnTo>
                  <a:cubicBezTo>
                    <a:pt x="183768" y="256884"/>
                    <a:pt x="184911" y="239217"/>
                    <a:pt x="186054" y="219835"/>
                  </a:cubicBezTo>
                  <a:lnTo>
                    <a:pt x="186054" y="206168"/>
                  </a:lnTo>
                  <a:lnTo>
                    <a:pt x="131386" y="206168"/>
                  </a:lnTo>
                  <a:cubicBezTo>
                    <a:pt x="100671" y="206168"/>
                    <a:pt x="81861" y="207311"/>
                    <a:pt x="75004" y="209596"/>
                  </a:cubicBezTo>
                  <a:lnTo>
                    <a:pt x="75004" y="170309"/>
                  </a:lnTo>
                  <a:cubicBezTo>
                    <a:pt x="87528" y="173690"/>
                    <a:pt x="105195" y="174880"/>
                    <a:pt x="128005" y="173690"/>
                  </a:cubicBezTo>
                  <a:lnTo>
                    <a:pt x="186054" y="173690"/>
                  </a:lnTo>
                  <a:lnTo>
                    <a:pt x="186054" y="161737"/>
                  </a:lnTo>
                  <a:cubicBezTo>
                    <a:pt x="184911" y="144689"/>
                    <a:pt x="183768" y="129878"/>
                    <a:pt x="182673" y="117354"/>
                  </a:cubicBezTo>
                  <a:close/>
                  <a:moveTo>
                    <a:pt x="48196" y="48243"/>
                  </a:moveTo>
                  <a:lnTo>
                    <a:pt x="48196" y="559010"/>
                  </a:lnTo>
                  <a:lnTo>
                    <a:pt x="498250" y="559010"/>
                  </a:lnTo>
                  <a:lnTo>
                    <a:pt x="498250" y="48243"/>
                  </a:lnTo>
                  <a:close/>
                  <a:moveTo>
                    <a:pt x="27194" y="0"/>
                  </a:moveTo>
                  <a:lnTo>
                    <a:pt x="519253" y="0"/>
                  </a:lnTo>
                  <a:cubicBezTo>
                    <a:pt x="534350" y="0"/>
                    <a:pt x="546494" y="7667"/>
                    <a:pt x="546494" y="21002"/>
                  </a:cubicBezTo>
                  <a:lnTo>
                    <a:pt x="546494" y="580107"/>
                  </a:lnTo>
                  <a:cubicBezTo>
                    <a:pt x="546494" y="593489"/>
                    <a:pt x="534350" y="607205"/>
                    <a:pt x="519253" y="607205"/>
                  </a:cubicBezTo>
                  <a:lnTo>
                    <a:pt x="27194" y="607205"/>
                  </a:lnTo>
                  <a:cubicBezTo>
                    <a:pt x="12097" y="607205"/>
                    <a:pt x="0" y="593489"/>
                    <a:pt x="0" y="580107"/>
                  </a:cubicBezTo>
                  <a:lnTo>
                    <a:pt x="0" y="21002"/>
                  </a:lnTo>
                  <a:cubicBezTo>
                    <a:pt x="0" y="7667"/>
                    <a:pt x="12097" y="0"/>
                    <a:pt x="27194" y="0"/>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confont-10585-5147488">
              <a:extLst>
                <a:ext uri="{FF2B5EF4-FFF2-40B4-BE49-F238E27FC236}">
                  <a16:creationId xmlns:a16="http://schemas.microsoft.com/office/drawing/2014/main" id="{54405246-CCE2-4201-BBB1-D3F3EB6E740D}"/>
                </a:ext>
              </a:extLst>
            </p:cNvPr>
            <p:cNvSpPr/>
            <p:nvPr/>
          </p:nvSpPr>
          <p:spPr>
            <a:xfrm>
              <a:off x="8439068" y="991737"/>
              <a:ext cx="237297" cy="223093"/>
            </a:xfrm>
            <a:custGeom>
              <a:avLst/>
              <a:gdLst>
                <a:gd name="T0" fmla="*/ 10589 w 11519"/>
                <a:gd name="T1" fmla="*/ 7944 h 10831"/>
                <a:gd name="T2" fmla="*/ 6269 w 11519"/>
                <a:gd name="T3" fmla="*/ 5838 h 10831"/>
                <a:gd name="T4" fmla="*/ 9839 w 11519"/>
                <a:gd name="T5" fmla="*/ 4454 h 10831"/>
                <a:gd name="T6" fmla="*/ 10079 w 11519"/>
                <a:gd name="T7" fmla="*/ 246 h 10831"/>
                <a:gd name="T8" fmla="*/ 1680 w 11519"/>
                <a:gd name="T9" fmla="*/ 0 h 10831"/>
                <a:gd name="T10" fmla="*/ 1440 w 11519"/>
                <a:gd name="T11" fmla="*/ 4209 h 10831"/>
                <a:gd name="T12" fmla="*/ 5250 w 11519"/>
                <a:gd name="T13" fmla="*/ 4454 h 10831"/>
                <a:gd name="T14" fmla="*/ 930 w 11519"/>
                <a:gd name="T15" fmla="*/ 5838 h 10831"/>
                <a:gd name="T16" fmla="*/ 120 w 11519"/>
                <a:gd name="T17" fmla="*/ 7944 h 10831"/>
                <a:gd name="T18" fmla="*/ 0 w 11519"/>
                <a:gd name="T19" fmla="*/ 10710 h 10831"/>
                <a:gd name="T20" fmla="*/ 2760 w 11519"/>
                <a:gd name="T21" fmla="*/ 10831 h 10831"/>
                <a:gd name="T22" fmla="*/ 2880 w 11519"/>
                <a:gd name="T23" fmla="*/ 8064 h 10831"/>
                <a:gd name="T24" fmla="*/ 1949 w 11519"/>
                <a:gd name="T25" fmla="*/ 7944 h 10831"/>
                <a:gd name="T26" fmla="*/ 5250 w 11519"/>
                <a:gd name="T27" fmla="*/ 6861 h 10831"/>
                <a:gd name="T28" fmla="*/ 4440 w 11519"/>
                <a:gd name="T29" fmla="*/ 7944 h 10831"/>
                <a:gd name="T30" fmla="*/ 4320 w 11519"/>
                <a:gd name="T31" fmla="*/ 10710 h 10831"/>
                <a:gd name="T32" fmla="*/ 7080 w 11519"/>
                <a:gd name="T33" fmla="*/ 10831 h 10831"/>
                <a:gd name="T34" fmla="*/ 7199 w 11519"/>
                <a:gd name="T35" fmla="*/ 8064 h 10831"/>
                <a:gd name="T36" fmla="*/ 6269 w 11519"/>
                <a:gd name="T37" fmla="*/ 7944 h 10831"/>
                <a:gd name="T38" fmla="*/ 9569 w 11519"/>
                <a:gd name="T39" fmla="*/ 6861 h 10831"/>
                <a:gd name="T40" fmla="*/ 8760 w 11519"/>
                <a:gd name="T41" fmla="*/ 7944 h 10831"/>
                <a:gd name="T42" fmla="*/ 8639 w 11519"/>
                <a:gd name="T43" fmla="*/ 10710 h 10831"/>
                <a:gd name="T44" fmla="*/ 11400 w 11519"/>
                <a:gd name="T45" fmla="*/ 10831 h 10831"/>
                <a:gd name="T46" fmla="*/ 11519 w 11519"/>
                <a:gd name="T47" fmla="*/ 8064 h 10831"/>
                <a:gd name="T48" fmla="*/ 1920 w 11519"/>
                <a:gd name="T49" fmla="*/ 9828 h 10831"/>
                <a:gd name="T50" fmla="*/ 999 w 11519"/>
                <a:gd name="T51" fmla="*/ 9869 h 10831"/>
                <a:gd name="T52" fmla="*/ 958 w 11519"/>
                <a:gd name="T53" fmla="*/ 8945 h 10831"/>
                <a:gd name="T54" fmla="*/ 1879 w 11519"/>
                <a:gd name="T55" fmla="*/ 8904 h 10831"/>
                <a:gd name="T56" fmla="*/ 1920 w 11519"/>
                <a:gd name="T57" fmla="*/ 9828 h 10831"/>
                <a:gd name="T58" fmla="*/ 6199 w 11519"/>
                <a:gd name="T59" fmla="*/ 9869 h 10831"/>
                <a:gd name="T60" fmla="*/ 5278 w 11519"/>
                <a:gd name="T61" fmla="*/ 9828 h 10831"/>
                <a:gd name="T62" fmla="*/ 5318 w 11519"/>
                <a:gd name="T63" fmla="*/ 8904 h 10831"/>
                <a:gd name="T64" fmla="*/ 6239 w 11519"/>
                <a:gd name="T65" fmla="*/ 8945 h 10831"/>
                <a:gd name="T66" fmla="*/ 2399 w 11519"/>
                <a:gd name="T67" fmla="*/ 3492 h 10831"/>
                <a:gd name="T68" fmla="*/ 9119 w 11519"/>
                <a:gd name="T69" fmla="*/ 965 h 10831"/>
                <a:gd name="T70" fmla="*/ 2399 w 11519"/>
                <a:gd name="T71" fmla="*/ 3492 h 10831"/>
                <a:gd name="T72" fmla="*/ 10518 w 11519"/>
                <a:gd name="T73" fmla="*/ 9869 h 10831"/>
                <a:gd name="T74" fmla="*/ 9598 w 11519"/>
                <a:gd name="T75" fmla="*/ 9828 h 10831"/>
                <a:gd name="T76" fmla="*/ 9638 w 11519"/>
                <a:gd name="T77" fmla="*/ 8904 h 10831"/>
                <a:gd name="T78" fmla="*/ 10559 w 11519"/>
                <a:gd name="T79" fmla="*/ 8945 h 10831"/>
                <a:gd name="T80" fmla="*/ 4080 w 11519"/>
                <a:gd name="T81" fmla="*/ 1627 h 10831"/>
                <a:gd name="T82" fmla="*/ 3652 w 11519"/>
                <a:gd name="T83" fmla="*/ 2653 h 10831"/>
                <a:gd name="T84" fmla="*/ 4680 w 11519"/>
                <a:gd name="T85" fmla="*/ 2228 h 10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19" h="10831">
                  <a:moveTo>
                    <a:pt x="11400" y="7944"/>
                  </a:moveTo>
                  <a:lnTo>
                    <a:pt x="10589" y="7944"/>
                  </a:lnTo>
                  <a:lnTo>
                    <a:pt x="10589" y="5838"/>
                  </a:lnTo>
                  <a:lnTo>
                    <a:pt x="6269" y="5838"/>
                  </a:lnTo>
                  <a:lnTo>
                    <a:pt x="6269" y="4454"/>
                  </a:lnTo>
                  <a:lnTo>
                    <a:pt x="9839" y="4454"/>
                  </a:lnTo>
                  <a:cubicBezTo>
                    <a:pt x="9972" y="4454"/>
                    <a:pt x="10079" y="4346"/>
                    <a:pt x="10079" y="4214"/>
                  </a:cubicBezTo>
                  <a:lnTo>
                    <a:pt x="10079" y="246"/>
                  </a:lnTo>
                  <a:cubicBezTo>
                    <a:pt x="10082" y="111"/>
                    <a:pt x="9974" y="1"/>
                    <a:pt x="9839" y="0"/>
                  </a:cubicBezTo>
                  <a:lnTo>
                    <a:pt x="1680" y="0"/>
                  </a:lnTo>
                  <a:cubicBezTo>
                    <a:pt x="1547" y="1"/>
                    <a:pt x="1440" y="108"/>
                    <a:pt x="1440" y="241"/>
                  </a:cubicBezTo>
                  <a:lnTo>
                    <a:pt x="1440" y="4209"/>
                  </a:lnTo>
                  <a:cubicBezTo>
                    <a:pt x="1438" y="4343"/>
                    <a:pt x="1545" y="4454"/>
                    <a:pt x="1680" y="4454"/>
                  </a:cubicBezTo>
                  <a:lnTo>
                    <a:pt x="5250" y="4454"/>
                  </a:lnTo>
                  <a:lnTo>
                    <a:pt x="5250" y="5838"/>
                  </a:lnTo>
                  <a:lnTo>
                    <a:pt x="930" y="5838"/>
                  </a:lnTo>
                  <a:lnTo>
                    <a:pt x="930" y="7944"/>
                  </a:lnTo>
                  <a:lnTo>
                    <a:pt x="120" y="7944"/>
                  </a:lnTo>
                  <a:cubicBezTo>
                    <a:pt x="53" y="7944"/>
                    <a:pt x="0" y="7998"/>
                    <a:pt x="0" y="8064"/>
                  </a:cubicBezTo>
                  <a:lnTo>
                    <a:pt x="0" y="10710"/>
                  </a:lnTo>
                  <a:cubicBezTo>
                    <a:pt x="0" y="10777"/>
                    <a:pt x="53" y="10830"/>
                    <a:pt x="120" y="10831"/>
                  </a:cubicBezTo>
                  <a:lnTo>
                    <a:pt x="2760" y="10831"/>
                  </a:lnTo>
                  <a:cubicBezTo>
                    <a:pt x="2826" y="10831"/>
                    <a:pt x="2880" y="10777"/>
                    <a:pt x="2880" y="10710"/>
                  </a:cubicBezTo>
                  <a:lnTo>
                    <a:pt x="2880" y="8064"/>
                  </a:lnTo>
                  <a:cubicBezTo>
                    <a:pt x="2880" y="7998"/>
                    <a:pt x="2826" y="7944"/>
                    <a:pt x="2760" y="7944"/>
                  </a:cubicBezTo>
                  <a:lnTo>
                    <a:pt x="1949" y="7944"/>
                  </a:lnTo>
                  <a:lnTo>
                    <a:pt x="1949" y="6861"/>
                  </a:lnTo>
                  <a:lnTo>
                    <a:pt x="5250" y="6861"/>
                  </a:lnTo>
                  <a:lnTo>
                    <a:pt x="5250" y="7944"/>
                  </a:lnTo>
                  <a:lnTo>
                    <a:pt x="4440" y="7944"/>
                  </a:lnTo>
                  <a:cubicBezTo>
                    <a:pt x="4373" y="7944"/>
                    <a:pt x="4320" y="7998"/>
                    <a:pt x="4320" y="8064"/>
                  </a:cubicBezTo>
                  <a:lnTo>
                    <a:pt x="4320" y="10710"/>
                  </a:lnTo>
                  <a:cubicBezTo>
                    <a:pt x="4320" y="10777"/>
                    <a:pt x="4373" y="10830"/>
                    <a:pt x="4440" y="10831"/>
                  </a:cubicBezTo>
                  <a:lnTo>
                    <a:pt x="7080" y="10831"/>
                  </a:lnTo>
                  <a:cubicBezTo>
                    <a:pt x="7146" y="10830"/>
                    <a:pt x="7199" y="10777"/>
                    <a:pt x="7199" y="10710"/>
                  </a:cubicBezTo>
                  <a:lnTo>
                    <a:pt x="7199" y="8064"/>
                  </a:lnTo>
                  <a:cubicBezTo>
                    <a:pt x="7199" y="7998"/>
                    <a:pt x="7146" y="7944"/>
                    <a:pt x="7080" y="7944"/>
                  </a:cubicBezTo>
                  <a:lnTo>
                    <a:pt x="6269" y="7944"/>
                  </a:lnTo>
                  <a:lnTo>
                    <a:pt x="6269" y="6861"/>
                  </a:lnTo>
                  <a:lnTo>
                    <a:pt x="9569" y="6861"/>
                  </a:lnTo>
                  <a:lnTo>
                    <a:pt x="9569" y="7944"/>
                  </a:lnTo>
                  <a:lnTo>
                    <a:pt x="8760" y="7944"/>
                  </a:lnTo>
                  <a:cubicBezTo>
                    <a:pt x="8693" y="7944"/>
                    <a:pt x="8639" y="7998"/>
                    <a:pt x="8639" y="8064"/>
                  </a:cubicBezTo>
                  <a:lnTo>
                    <a:pt x="8639" y="10710"/>
                  </a:lnTo>
                  <a:cubicBezTo>
                    <a:pt x="8639" y="10777"/>
                    <a:pt x="8693" y="10831"/>
                    <a:pt x="8760" y="10831"/>
                  </a:cubicBezTo>
                  <a:lnTo>
                    <a:pt x="11400" y="10831"/>
                  </a:lnTo>
                  <a:cubicBezTo>
                    <a:pt x="11466" y="10830"/>
                    <a:pt x="11519" y="10777"/>
                    <a:pt x="11519" y="10710"/>
                  </a:cubicBezTo>
                  <a:lnTo>
                    <a:pt x="11519" y="8064"/>
                  </a:lnTo>
                  <a:cubicBezTo>
                    <a:pt x="11519" y="7998"/>
                    <a:pt x="11466" y="7944"/>
                    <a:pt x="11400" y="7944"/>
                  </a:cubicBezTo>
                  <a:close/>
                  <a:moveTo>
                    <a:pt x="1920" y="9828"/>
                  </a:moveTo>
                  <a:cubicBezTo>
                    <a:pt x="1920" y="9850"/>
                    <a:pt x="1902" y="9869"/>
                    <a:pt x="1879" y="9869"/>
                  </a:cubicBezTo>
                  <a:lnTo>
                    <a:pt x="999" y="9869"/>
                  </a:lnTo>
                  <a:cubicBezTo>
                    <a:pt x="976" y="9869"/>
                    <a:pt x="958" y="9850"/>
                    <a:pt x="958" y="9828"/>
                  </a:cubicBezTo>
                  <a:lnTo>
                    <a:pt x="958" y="8945"/>
                  </a:lnTo>
                  <a:cubicBezTo>
                    <a:pt x="958" y="8923"/>
                    <a:pt x="976" y="8904"/>
                    <a:pt x="999" y="8904"/>
                  </a:cubicBezTo>
                  <a:lnTo>
                    <a:pt x="1879" y="8904"/>
                  </a:lnTo>
                  <a:cubicBezTo>
                    <a:pt x="1902" y="8904"/>
                    <a:pt x="1920" y="8923"/>
                    <a:pt x="1920" y="8945"/>
                  </a:cubicBezTo>
                  <a:lnTo>
                    <a:pt x="1920" y="9828"/>
                  </a:lnTo>
                  <a:close/>
                  <a:moveTo>
                    <a:pt x="6239" y="9828"/>
                  </a:moveTo>
                  <a:cubicBezTo>
                    <a:pt x="6239" y="9850"/>
                    <a:pt x="6221" y="9868"/>
                    <a:pt x="6199" y="9869"/>
                  </a:cubicBezTo>
                  <a:lnTo>
                    <a:pt x="5318" y="9869"/>
                  </a:lnTo>
                  <a:cubicBezTo>
                    <a:pt x="5296" y="9868"/>
                    <a:pt x="5278" y="9850"/>
                    <a:pt x="5278" y="9828"/>
                  </a:cubicBezTo>
                  <a:lnTo>
                    <a:pt x="5278" y="8945"/>
                  </a:lnTo>
                  <a:cubicBezTo>
                    <a:pt x="5278" y="8923"/>
                    <a:pt x="5296" y="8904"/>
                    <a:pt x="5318" y="8904"/>
                  </a:cubicBezTo>
                  <a:lnTo>
                    <a:pt x="6199" y="8904"/>
                  </a:lnTo>
                  <a:cubicBezTo>
                    <a:pt x="6222" y="8904"/>
                    <a:pt x="6240" y="8923"/>
                    <a:pt x="6239" y="8945"/>
                  </a:cubicBezTo>
                  <a:lnTo>
                    <a:pt x="6239" y="9828"/>
                  </a:lnTo>
                  <a:close/>
                  <a:moveTo>
                    <a:pt x="2399" y="3492"/>
                  </a:moveTo>
                  <a:lnTo>
                    <a:pt x="2399" y="965"/>
                  </a:lnTo>
                  <a:lnTo>
                    <a:pt x="9119" y="965"/>
                  </a:lnTo>
                  <a:lnTo>
                    <a:pt x="9119" y="3492"/>
                  </a:lnTo>
                  <a:lnTo>
                    <a:pt x="2399" y="3492"/>
                  </a:lnTo>
                  <a:close/>
                  <a:moveTo>
                    <a:pt x="10559" y="9828"/>
                  </a:moveTo>
                  <a:cubicBezTo>
                    <a:pt x="10559" y="9850"/>
                    <a:pt x="10541" y="9868"/>
                    <a:pt x="10518" y="9869"/>
                  </a:cubicBezTo>
                  <a:lnTo>
                    <a:pt x="9638" y="9869"/>
                  </a:lnTo>
                  <a:cubicBezTo>
                    <a:pt x="9616" y="9868"/>
                    <a:pt x="9598" y="9850"/>
                    <a:pt x="9598" y="9828"/>
                  </a:cubicBezTo>
                  <a:lnTo>
                    <a:pt x="9598" y="8945"/>
                  </a:lnTo>
                  <a:cubicBezTo>
                    <a:pt x="9598" y="8923"/>
                    <a:pt x="9616" y="8904"/>
                    <a:pt x="9638" y="8904"/>
                  </a:cubicBezTo>
                  <a:lnTo>
                    <a:pt x="10519" y="8904"/>
                  </a:lnTo>
                  <a:cubicBezTo>
                    <a:pt x="10542" y="8904"/>
                    <a:pt x="10560" y="8923"/>
                    <a:pt x="10559" y="8945"/>
                  </a:cubicBezTo>
                  <a:lnTo>
                    <a:pt x="10559" y="9828"/>
                  </a:lnTo>
                  <a:close/>
                  <a:moveTo>
                    <a:pt x="4080" y="1627"/>
                  </a:moveTo>
                  <a:cubicBezTo>
                    <a:pt x="3837" y="1626"/>
                    <a:pt x="3617" y="1772"/>
                    <a:pt x="3523" y="1997"/>
                  </a:cubicBezTo>
                  <a:cubicBezTo>
                    <a:pt x="3429" y="2222"/>
                    <a:pt x="3480" y="2481"/>
                    <a:pt x="3652" y="2653"/>
                  </a:cubicBezTo>
                  <a:cubicBezTo>
                    <a:pt x="3824" y="2826"/>
                    <a:pt x="4083" y="2877"/>
                    <a:pt x="4308" y="2784"/>
                  </a:cubicBezTo>
                  <a:cubicBezTo>
                    <a:pt x="4533" y="2691"/>
                    <a:pt x="4680" y="2472"/>
                    <a:pt x="4680" y="2228"/>
                  </a:cubicBezTo>
                  <a:cubicBezTo>
                    <a:pt x="4680" y="1897"/>
                    <a:pt x="4412" y="1628"/>
                    <a:pt x="4080" y="1627"/>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confont-10341-5063563">
              <a:extLst>
                <a:ext uri="{FF2B5EF4-FFF2-40B4-BE49-F238E27FC236}">
                  <a16:creationId xmlns:a16="http://schemas.microsoft.com/office/drawing/2014/main" id="{54405246-CCE2-4201-BBB1-D3F3EB6E740D}"/>
                </a:ext>
              </a:extLst>
            </p:cNvPr>
            <p:cNvSpPr/>
            <p:nvPr/>
          </p:nvSpPr>
          <p:spPr>
            <a:xfrm>
              <a:off x="8439068" y="1289579"/>
              <a:ext cx="237296" cy="189882"/>
            </a:xfrm>
            <a:custGeom>
              <a:avLst/>
              <a:gdLst>
                <a:gd name="T0" fmla="*/ 10476 w 11000"/>
                <a:gd name="T1" fmla="*/ 6875 h 8800"/>
                <a:gd name="T2" fmla="*/ 525 w 11000"/>
                <a:gd name="T3" fmla="*/ 6875 h 8800"/>
                <a:gd name="T4" fmla="*/ 0 w 11000"/>
                <a:gd name="T5" fmla="*/ 6350 h 8800"/>
                <a:gd name="T6" fmla="*/ 0 w 11000"/>
                <a:gd name="T7" fmla="*/ 525 h 8800"/>
                <a:gd name="T8" fmla="*/ 525 w 11000"/>
                <a:gd name="T9" fmla="*/ 0 h 8800"/>
                <a:gd name="T10" fmla="*/ 10476 w 11000"/>
                <a:gd name="T11" fmla="*/ 0 h 8800"/>
                <a:gd name="T12" fmla="*/ 11000 w 11000"/>
                <a:gd name="T13" fmla="*/ 525 h 8800"/>
                <a:gd name="T14" fmla="*/ 11000 w 11000"/>
                <a:gd name="T15" fmla="*/ 6350 h 8800"/>
                <a:gd name="T16" fmla="*/ 10476 w 11000"/>
                <a:gd name="T17" fmla="*/ 6875 h 8800"/>
                <a:gd name="T18" fmla="*/ 625 w 11000"/>
                <a:gd name="T19" fmla="*/ 6250 h 8800"/>
                <a:gd name="T20" fmla="*/ 10375 w 11000"/>
                <a:gd name="T21" fmla="*/ 6250 h 8800"/>
                <a:gd name="T22" fmla="*/ 10375 w 11000"/>
                <a:gd name="T23" fmla="*/ 625 h 8800"/>
                <a:gd name="T24" fmla="*/ 625 w 11000"/>
                <a:gd name="T25" fmla="*/ 625 h 8800"/>
                <a:gd name="T26" fmla="*/ 625 w 11000"/>
                <a:gd name="T27" fmla="*/ 6250 h 8800"/>
                <a:gd name="T28" fmla="*/ 5813 w 11000"/>
                <a:gd name="T29" fmla="*/ 8137 h 8800"/>
                <a:gd name="T30" fmla="*/ 5582 w 11000"/>
                <a:gd name="T31" fmla="*/ 8350 h 8800"/>
                <a:gd name="T32" fmla="*/ 5419 w 11000"/>
                <a:gd name="T33" fmla="*/ 8350 h 8800"/>
                <a:gd name="T34" fmla="*/ 5188 w 11000"/>
                <a:gd name="T35" fmla="*/ 8137 h 8800"/>
                <a:gd name="T36" fmla="*/ 5188 w 11000"/>
                <a:gd name="T37" fmla="*/ 6575 h 8800"/>
                <a:gd name="T38" fmla="*/ 5419 w 11000"/>
                <a:gd name="T39" fmla="*/ 6362 h 8800"/>
                <a:gd name="T40" fmla="*/ 5582 w 11000"/>
                <a:gd name="T41" fmla="*/ 6362 h 8800"/>
                <a:gd name="T42" fmla="*/ 5813 w 11000"/>
                <a:gd name="T43" fmla="*/ 6575 h 8800"/>
                <a:gd name="T44" fmla="*/ 5813 w 11000"/>
                <a:gd name="T45" fmla="*/ 8137 h 8800"/>
                <a:gd name="T46" fmla="*/ 8938 w 11000"/>
                <a:gd name="T47" fmla="*/ 8587 h 8800"/>
                <a:gd name="T48" fmla="*/ 8722 w 11000"/>
                <a:gd name="T49" fmla="*/ 8800 h 8800"/>
                <a:gd name="T50" fmla="*/ 2278 w 11000"/>
                <a:gd name="T51" fmla="*/ 8800 h 8800"/>
                <a:gd name="T52" fmla="*/ 2063 w 11000"/>
                <a:gd name="T53" fmla="*/ 8587 h 8800"/>
                <a:gd name="T54" fmla="*/ 2063 w 11000"/>
                <a:gd name="T55" fmla="*/ 8387 h 8800"/>
                <a:gd name="T56" fmla="*/ 2278 w 11000"/>
                <a:gd name="T57" fmla="*/ 8175 h 8800"/>
                <a:gd name="T58" fmla="*/ 8722 w 11000"/>
                <a:gd name="T59" fmla="*/ 8175 h 8800"/>
                <a:gd name="T60" fmla="*/ 8938 w 11000"/>
                <a:gd name="T61" fmla="*/ 8387 h 8800"/>
                <a:gd name="T62" fmla="*/ 8938 w 11000"/>
                <a:gd name="T63" fmla="*/ 8587 h 8800"/>
                <a:gd name="T64" fmla="*/ 1486 w 11000"/>
                <a:gd name="T65" fmla="*/ 1500 h 8800"/>
                <a:gd name="T66" fmla="*/ 9336 w 11000"/>
                <a:gd name="T67" fmla="*/ 1500 h 8800"/>
                <a:gd name="T68" fmla="*/ 9336 w 11000"/>
                <a:gd name="T69" fmla="*/ 5250 h 8800"/>
                <a:gd name="T70" fmla="*/ 1486 w 11000"/>
                <a:gd name="T71" fmla="*/ 5250 h 8800"/>
                <a:gd name="T72" fmla="*/ 1486 w 11000"/>
                <a:gd name="T73" fmla="*/ 1500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00" h="8800">
                  <a:moveTo>
                    <a:pt x="10476" y="6875"/>
                  </a:moveTo>
                  <a:lnTo>
                    <a:pt x="525" y="6875"/>
                  </a:lnTo>
                  <a:cubicBezTo>
                    <a:pt x="236" y="6875"/>
                    <a:pt x="0" y="6639"/>
                    <a:pt x="0" y="6350"/>
                  </a:cubicBezTo>
                  <a:lnTo>
                    <a:pt x="0" y="525"/>
                  </a:lnTo>
                  <a:cubicBezTo>
                    <a:pt x="0" y="235"/>
                    <a:pt x="236" y="0"/>
                    <a:pt x="525" y="0"/>
                  </a:cubicBezTo>
                  <a:lnTo>
                    <a:pt x="10476" y="0"/>
                  </a:lnTo>
                  <a:cubicBezTo>
                    <a:pt x="10765" y="0"/>
                    <a:pt x="11000" y="235"/>
                    <a:pt x="11000" y="525"/>
                  </a:cubicBezTo>
                  <a:lnTo>
                    <a:pt x="11000" y="6350"/>
                  </a:lnTo>
                  <a:cubicBezTo>
                    <a:pt x="11000" y="6639"/>
                    <a:pt x="10765" y="6875"/>
                    <a:pt x="10476" y="6875"/>
                  </a:cubicBezTo>
                  <a:close/>
                  <a:moveTo>
                    <a:pt x="625" y="6250"/>
                  </a:moveTo>
                  <a:lnTo>
                    <a:pt x="10375" y="6250"/>
                  </a:lnTo>
                  <a:lnTo>
                    <a:pt x="10375" y="625"/>
                  </a:lnTo>
                  <a:lnTo>
                    <a:pt x="625" y="625"/>
                  </a:lnTo>
                  <a:lnTo>
                    <a:pt x="625" y="6250"/>
                  </a:lnTo>
                  <a:close/>
                  <a:moveTo>
                    <a:pt x="5813" y="8137"/>
                  </a:moveTo>
                  <a:cubicBezTo>
                    <a:pt x="5813" y="8254"/>
                    <a:pt x="5709" y="8350"/>
                    <a:pt x="5582" y="8350"/>
                  </a:cubicBezTo>
                  <a:lnTo>
                    <a:pt x="5419" y="8350"/>
                  </a:lnTo>
                  <a:cubicBezTo>
                    <a:pt x="5291" y="8350"/>
                    <a:pt x="5188" y="8254"/>
                    <a:pt x="5188" y="8137"/>
                  </a:cubicBezTo>
                  <a:lnTo>
                    <a:pt x="5188" y="6575"/>
                  </a:lnTo>
                  <a:cubicBezTo>
                    <a:pt x="5188" y="6457"/>
                    <a:pt x="5291" y="6362"/>
                    <a:pt x="5419" y="6362"/>
                  </a:cubicBezTo>
                  <a:lnTo>
                    <a:pt x="5582" y="6362"/>
                  </a:lnTo>
                  <a:cubicBezTo>
                    <a:pt x="5709" y="6362"/>
                    <a:pt x="5813" y="6457"/>
                    <a:pt x="5813" y="6575"/>
                  </a:cubicBezTo>
                  <a:lnTo>
                    <a:pt x="5813" y="8137"/>
                  </a:lnTo>
                  <a:close/>
                  <a:moveTo>
                    <a:pt x="8938" y="8587"/>
                  </a:moveTo>
                  <a:cubicBezTo>
                    <a:pt x="8938" y="8704"/>
                    <a:pt x="8841" y="8800"/>
                    <a:pt x="8722" y="8800"/>
                  </a:cubicBezTo>
                  <a:lnTo>
                    <a:pt x="2278" y="8800"/>
                  </a:lnTo>
                  <a:cubicBezTo>
                    <a:pt x="2159" y="8800"/>
                    <a:pt x="2063" y="8704"/>
                    <a:pt x="2063" y="8587"/>
                  </a:cubicBezTo>
                  <a:lnTo>
                    <a:pt x="2063" y="8387"/>
                  </a:lnTo>
                  <a:cubicBezTo>
                    <a:pt x="2063" y="8270"/>
                    <a:pt x="2159" y="8175"/>
                    <a:pt x="2278" y="8175"/>
                  </a:cubicBezTo>
                  <a:lnTo>
                    <a:pt x="8722" y="8175"/>
                  </a:lnTo>
                  <a:cubicBezTo>
                    <a:pt x="8841" y="8175"/>
                    <a:pt x="8938" y="8270"/>
                    <a:pt x="8938" y="8387"/>
                  </a:cubicBezTo>
                  <a:lnTo>
                    <a:pt x="8938" y="8587"/>
                  </a:lnTo>
                  <a:close/>
                  <a:moveTo>
                    <a:pt x="1486" y="1500"/>
                  </a:moveTo>
                  <a:lnTo>
                    <a:pt x="9336" y="1500"/>
                  </a:lnTo>
                  <a:lnTo>
                    <a:pt x="9336" y="5250"/>
                  </a:lnTo>
                  <a:lnTo>
                    <a:pt x="1486" y="5250"/>
                  </a:lnTo>
                  <a:lnTo>
                    <a:pt x="1486" y="1500"/>
                  </a:ln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6" name="图片 65"/>
          <p:cNvPicPr>
            <a:picLocks noChangeAspect="1"/>
          </p:cNvPicPr>
          <p:nvPr/>
        </p:nvPicPr>
        <p:blipFill rotWithShape="1">
          <a:blip r:embed="rId3"/>
          <a:srcRect t="641" b="-1"/>
          <a:stretch/>
        </p:blipFill>
        <p:spPr>
          <a:xfrm>
            <a:off x="3920647" y="2675714"/>
            <a:ext cx="2210911" cy="1707308"/>
          </a:xfrm>
          <a:prstGeom prst="rect">
            <a:avLst/>
          </a:prstGeom>
        </p:spPr>
      </p:pic>
      <p:sp>
        <p:nvSpPr>
          <p:cNvPr id="27" name="文本框 26"/>
          <p:cNvSpPr txBox="1"/>
          <p:nvPr/>
        </p:nvSpPr>
        <p:spPr>
          <a:xfrm>
            <a:off x="968596" y="2018137"/>
            <a:ext cx="4679928" cy="652486"/>
          </a:xfrm>
          <a:prstGeom prst="rect">
            <a:avLst/>
          </a:prstGeom>
          <a:noFill/>
        </p:spPr>
        <p:txBody>
          <a:bodyPr wrap="square" rtlCol="0">
            <a:spAutoFit/>
          </a:bodyPr>
          <a:lstStyle/>
          <a:p>
            <a:pPr algn="ctr">
              <a:lnSpc>
                <a:spcPct val="130000"/>
              </a:lnSpc>
            </a:pPr>
            <a:r>
              <a:rPr lang="zh-CN" altLang="en-US" sz="1400" b="1" dirty="0">
                <a:solidFill>
                  <a:srgbClr val="00AB7A"/>
                </a:solidFill>
                <a:latin typeface="微软雅黑" panose="020B0503020204020204" pitchFamily="34" charset="-122"/>
                <a:ea typeface="微软雅黑" panose="020B0503020204020204" pitchFamily="34" charset="-122"/>
              </a:rPr>
              <a:t>于安全管理区部署态势感知平台一体机</a:t>
            </a:r>
            <a:endParaRPr lang="en-US" altLang="zh-CN" sz="1400" b="1" dirty="0">
              <a:solidFill>
                <a:srgbClr val="00AB7A"/>
              </a:solidFill>
              <a:latin typeface="微软雅黑" panose="020B0503020204020204" pitchFamily="34" charset="-122"/>
              <a:ea typeface="微软雅黑" panose="020B0503020204020204" pitchFamily="34" charset="-122"/>
            </a:endParaRPr>
          </a:p>
          <a:p>
            <a:pPr algn="ctr">
              <a:lnSpc>
                <a:spcPct val="130000"/>
              </a:lnSpc>
            </a:pPr>
            <a:r>
              <a:rPr lang="zh-CN" altLang="en-US" sz="1400" b="1" dirty="0">
                <a:solidFill>
                  <a:srgbClr val="00AB7A"/>
                </a:solidFill>
                <a:latin typeface="微软雅黑" panose="020B0503020204020204" pitchFamily="34" charset="-122"/>
                <a:ea typeface="微软雅黑" panose="020B0503020204020204" pitchFamily="34" charset="-122"/>
              </a:rPr>
              <a:t>提供符合法院专网业务需求的国产化安全场景方案</a:t>
            </a:r>
          </a:p>
        </p:txBody>
      </p:sp>
      <p:grpSp>
        <p:nvGrpSpPr>
          <p:cNvPr id="83" name="组合 82"/>
          <p:cNvGrpSpPr/>
          <p:nvPr/>
        </p:nvGrpSpPr>
        <p:grpSpPr>
          <a:xfrm>
            <a:off x="332847" y="3937038"/>
            <a:ext cx="3523303" cy="393387"/>
            <a:chOff x="414565" y="3937038"/>
            <a:chExt cx="3523303" cy="393387"/>
          </a:xfrm>
        </p:grpSpPr>
        <p:sp>
          <p:nvSpPr>
            <p:cNvPr id="76" name="iconfont-11442-2718938">
              <a:extLst>
                <a:ext uri="{FF2B5EF4-FFF2-40B4-BE49-F238E27FC236}">
                  <a16:creationId xmlns:a16="http://schemas.microsoft.com/office/drawing/2014/main" id="{54405246-CCE2-4201-BBB1-D3F3EB6E740D}"/>
                </a:ext>
              </a:extLst>
            </p:cNvPr>
            <p:cNvSpPr/>
            <p:nvPr/>
          </p:nvSpPr>
          <p:spPr>
            <a:xfrm>
              <a:off x="414565" y="3996107"/>
              <a:ext cx="247728" cy="275249"/>
            </a:xfrm>
            <a:custGeom>
              <a:avLst/>
              <a:gdLst>
                <a:gd name="connsiteX0" fmla="*/ 117719 w 546494"/>
                <a:gd name="connsiteY0" fmla="*/ 312077 h 607205"/>
                <a:gd name="connsiteX1" fmla="*/ 163863 w 546494"/>
                <a:gd name="connsiteY1" fmla="*/ 318935 h 607205"/>
                <a:gd name="connsiteX2" fmla="*/ 126291 w 546494"/>
                <a:gd name="connsiteY2" fmla="*/ 424844 h 607205"/>
                <a:gd name="connsiteX3" fmla="*/ 116005 w 546494"/>
                <a:gd name="connsiteY3" fmla="*/ 459036 h 607205"/>
                <a:gd name="connsiteX4" fmla="*/ 71623 w 546494"/>
                <a:gd name="connsiteY4" fmla="*/ 448750 h 607205"/>
                <a:gd name="connsiteX5" fmla="*/ 117719 w 546494"/>
                <a:gd name="connsiteY5" fmla="*/ 312077 h 607205"/>
                <a:gd name="connsiteX6" fmla="*/ 182673 w 546494"/>
                <a:gd name="connsiteY6" fmla="*/ 310363 h 607205"/>
                <a:gd name="connsiteX7" fmla="*/ 187768 w 546494"/>
                <a:gd name="connsiteY7" fmla="*/ 312077 h 607205"/>
                <a:gd name="connsiteX8" fmla="*/ 230483 w 546494"/>
                <a:gd name="connsiteY8" fmla="*/ 318935 h 607205"/>
                <a:gd name="connsiteX9" fmla="*/ 227054 w 546494"/>
                <a:gd name="connsiteY9" fmla="*/ 322363 h 607205"/>
                <a:gd name="connsiteX10" fmla="*/ 218530 w 546494"/>
                <a:gd name="connsiteY10" fmla="*/ 361651 h 607205"/>
                <a:gd name="connsiteX11" fmla="*/ 218530 w 546494"/>
                <a:gd name="connsiteY11" fmla="*/ 411177 h 607205"/>
                <a:gd name="connsiteX12" fmla="*/ 227054 w 546494"/>
                <a:gd name="connsiteY12" fmla="*/ 452179 h 607205"/>
                <a:gd name="connsiteX13" fmla="*/ 281722 w 546494"/>
                <a:gd name="connsiteY13" fmla="*/ 459036 h 607205"/>
                <a:gd name="connsiteX14" fmla="*/ 348390 w 546494"/>
                <a:gd name="connsiteY14" fmla="*/ 399224 h 607205"/>
                <a:gd name="connsiteX15" fmla="*/ 396200 w 546494"/>
                <a:gd name="connsiteY15" fmla="*/ 428273 h 607205"/>
                <a:gd name="connsiteX16" fmla="*/ 358628 w 546494"/>
                <a:gd name="connsiteY16" fmla="*/ 479513 h 607205"/>
                <a:gd name="connsiteX17" fmla="*/ 278341 w 546494"/>
                <a:gd name="connsiteY17" fmla="*/ 489752 h 607205"/>
                <a:gd name="connsiteX18" fmla="*/ 196340 w 546494"/>
                <a:gd name="connsiteY18" fmla="*/ 482942 h 607205"/>
                <a:gd name="connsiteX19" fmla="*/ 182673 w 546494"/>
                <a:gd name="connsiteY19" fmla="*/ 453893 h 607205"/>
                <a:gd name="connsiteX20" fmla="*/ 397915 w 546494"/>
                <a:gd name="connsiteY20" fmla="*/ 303553 h 607205"/>
                <a:gd name="connsiteX21" fmla="*/ 474773 w 546494"/>
                <a:gd name="connsiteY21" fmla="*/ 424844 h 607205"/>
                <a:gd name="connsiteX22" fmla="*/ 428677 w 546494"/>
                <a:gd name="connsiteY22" fmla="*/ 448750 h 607205"/>
                <a:gd name="connsiteX23" fmla="*/ 358628 w 546494"/>
                <a:gd name="connsiteY23" fmla="*/ 322363 h 607205"/>
                <a:gd name="connsiteX24" fmla="*/ 285151 w 546494"/>
                <a:gd name="connsiteY24" fmla="*/ 272790 h 607205"/>
                <a:gd name="connsiteX25" fmla="*/ 295389 w 546494"/>
                <a:gd name="connsiteY25" fmla="*/ 296696 h 607205"/>
                <a:gd name="connsiteX26" fmla="*/ 331294 w 546494"/>
                <a:gd name="connsiteY26" fmla="*/ 375318 h 607205"/>
                <a:gd name="connsiteX27" fmla="*/ 288579 w 546494"/>
                <a:gd name="connsiteY27" fmla="*/ 387271 h 607205"/>
                <a:gd name="connsiteX28" fmla="*/ 247579 w 546494"/>
                <a:gd name="connsiteY28" fmla="*/ 289886 h 607205"/>
                <a:gd name="connsiteX29" fmla="*/ 245864 w 546494"/>
                <a:gd name="connsiteY29" fmla="*/ 283028 h 607205"/>
                <a:gd name="connsiteX30" fmla="*/ 182673 w 546494"/>
                <a:gd name="connsiteY30" fmla="*/ 117354 h 607205"/>
                <a:gd name="connsiteX31" fmla="*/ 218530 w 546494"/>
                <a:gd name="connsiteY31" fmla="*/ 119021 h 607205"/>
                <a:gd name="connsiteX32" fmla="*/ 233912 w 546494"/>
                <a:gd name="connsiteY32" fmla="*/ 122449 h 607205"/>
                <a:gd name="connsiteX33" fmla="*/ 230483 w 546494"/>
                <a:gd name="connsiteY33" fmla="*/ 127593 h 607205"/>
                <a:gd name="connsiteX34" fmla="*/ 221959 w 546494"/>
                <a:gd name="connsiteY34" fmla="*/ 158356 h 607205"/>
                <a:gd name="connsiteX35" fmla="*/ 221959 w 546494"/>
                <a:gd name="connsiteY35" fmla="*/ 173690 h 607205"/>
                <a:gd name="connsiteX36" fmla="*/ 315913 w 546494"/>
                <a:gd name="connsiteY36" fmla="*/ 173690 h 607205"/>
                <a:gd name="connsiteX37" fmla="*/ 315913 w 546494"/>
                <a:gd name="connsiteY37" fmla="*/ 161737 h 607205"/>
                <a:gd name="connsiteX38" fmla="*/ 312484 w 546494"/>
                <a:gd name="connsiteY38" fmla="*/ 117354 h 607205"/>
                <a:gd name="connsiteX39" fmla="*/ 329580 w 546494"/>
                <a:gd name="connsiteY39" fmla="*/ 119021 h 607205"/>
                <a:gd name="connsiteX40" fmla="*/ 363723 w 546494"/>
                <a:gd name="connsiteY40" fmla="*/ 122449 h 607205"/>
                <a:gd name="connsiteX41" fmla="*/ 360342 w 546494"/>
                <a:gd name="connsiteY41" fmla="*/ 125878 h 607205"/>
                <a:gd name="connsiteX42" fmla="*/ 351771 w 546494"/>
                <a:gd name="connsiteY42" fmla="*/ 154927 h 607205"/>
                <a:gd name="connsiteX43" fmla="*/ 351771 w 546494"/>
                <a:gd name="connsiteY43" fmla="*/ 175404 h 607205"/>
                <a:gd name="connsiteX44" fmla="*/ 413296 w 546494"/>
                <a:gd name="connsiteY44" fmla="*/ 175404 h 607205"/>
                <a:gd name="connsiteX45" fmla="*/ 457725 w 546494"/>
                <a:gd name="connsiteY45" fmla="*/ 172023 h 607205"/>
                <a:gd name="connsiteX46" fmla="*/ 464535 w 546494"/>
                <a:gd name="connsiteY46" fmla="*/ 170309 h 607205"/>
                <a:gd name="connsiteX47" fmla="*/ 464535 w 546494"/>
                <a:gd name="connsiteY47" fmla="*/ 211311 h 607205"/>
                <a:gd name="connsiteX48" fmla="*/ 415010 w 546494"/>
                <a:gd name="connsiteY48" fmla="*/ 207882 h 607205"/>
                <a:gd name="connsiteX49" fmla="*/ 351771 w 546494"/>
                <a:gd name="connsiteY49" fmla="*/ 207882 h 607205"/>
                <a:gd name="connsiteX50" fmla="*/ 351771 w 546494"/>
                <a:gd name="connsiteY50" fmla="*/ 219835 h 607205"/>
                <a:gd name="connsiteX51" fmla="*/ 355199 w 546494"/>
                <a:gd name="connsiteY51" fmla="*/ 276218 h 607205"/>
                <a:gd name="connsiteX52" fmla="*/ 312484 w 546494"/>
                <a:gd name="connsiteY52" fmla="*/ 276218 h 607205"/>
                <a:gd name="connsiteX53" fmla="*/ 314199 w 546494"/>
                <a:gd name="connsiteY53" fmla="*/ 257408 h 607205"/>
                <a:gd name="connsiteX54" fmla="*/ 315913 w 546494"/>
                <a:gd name="connsiteY54" fmla="*/ 219835 h 607205"/>
                <a:gd name="connsiteX55" fmla="*/ 315913 w 546494"/>
                <a:gd name="connsiteY55" fmla="*/ 206168 h 607205"/>
                <a:gd name="connsiteX56" fmla="*/ 221959 w 546494"/>
                <a:gd name="connsiteY56" fmla="*/ 206168 h 607205"/>
                <a:gd name="connsiteX57" fmla="*/ 221959 w 546494"/>
                <a:gd name="connsiteY57" fmla="*/ 219835 h 607205"/>
                <a:gd name="connsiteX58" fmla="*/ 225340 w 546494"/>
                <a:gd name="connsiteY58" fmla="*/ 272790 h 607205"/>
                <a:gd name="connsiteX59" fmla="*/ 182673 w 546494"/>
                <a:gd name="connsiteY59" fmla="*/ 272790 h 607205"/>
                <a:gd name="connsiteX60" fmla="*/ 186054 w 546494"/>
                <a:gd name="connsiteY60" fmla="*/ 219835 h 607205"/>
                <a:gd name="connsiteX61" fmla="*/ 186054 w 546494"/>
                <a:gd name="connsiteY61" fmla="*/ 206168 h 607205"/>
                <a:gd name="connsiteX62" fmla="*/ 131386 w 546494"/>
                <a:gd name="connsiteY62" fmla="*/ 206168 h 607205"/>
                <a:gd name="connsiteX63" fmla="*/ 75004 w 546494"/>
                <a:gd name="connsiteY63" fmla="*/ 209596 h 607205"/>
                <a:gd name="connsiteX64" fmla="*/ 75004 w 546494"/>
                <a:gd name="connsiteY64" fmla="*/ 170309 h 607205"/>
                <a:gd name="connsiteX65" fmla="*/ 128005 w 546494"/>
                <a:gd name="connsiteY65" fmla="*/ 173690 h 607205"/>
                <a:gd name="connsiteX66" fmla="*/ 186054 w 546494"/>
                <a:gd name="connsiteY66" fmla="*/ 173690 h 607205"/>
                <a:gd name="connsiteX67" fmla="*/ 186054 w 546494"/>
                <a:gd name="connsiteY67" fmla="*/ 161737 h 607205"/>
                <a:gd name="connsiteX68" fmla="*/ 182673 w 546494"/>
                <a:gd name="connsiteY68" fmla="*/ 117354 h 607205"/>
                <a:gd name="connsiteX69" fmla="*/ 48196 w 546494"/>
                <a:gd name="connsiteY69" fmla="*/ 48243 h 607205"/>
                <a:gd name="connsiteX70" fmla="*/ 48196 w 546494"/>
                <a:gd name="connsiteY70" fmla="*/ 559010 h 607205"/>
                <a:gd name="connsiteX71" fmla="*/ 498250 w 546494"/>
                <a:gd name="connsiteY71" fmla="*/ 559010 h 607205"/>
                <a:gd name="connsiteX72" fmla="*/ 498250 w 546494"/>
                <a:gd name="connsiteY72" fmla="*/ 48243 h 607205"/>
                <a:gd name="connsiteX73" fmla="*/ 27194 w 546494"/>
                <a:gd name="connsiteY73" fmla="*/ 0 h 607205"/>
                <a:gd name="connsiteX74" fmla="*/ 519253 w 546494"/>
                <a:gd name="connsiteY74" fmla="*/ 0 h 607205"/>
                <a:gd name="connsiteX75" fmla="*/ 546494 w 546494"/>
                <a:gd name="connsiteY75" fmla="*/ 21002 h 607205"/>
                <a:gd name="connsiteX76" fmla="*/ 546494 w 546494"/>
                <a:gd name="connsiteY76" fmla="*/ 580107 h 607205"/>
                <a:gd name="connsiteX77" fmla="*/ 519253 w 546494"/>
                <a:gd name="connsiteY77" fmla="*/ 607205 h 607205"/>
                <a:gd name="connsiteX78" fmla="*/ 27194 w 546494"/>
                <a:gd name="connsiteY78" fmla="*/ 607205 h 607205"/>
                <a:gd name="connsiteX79" fmla="*/ 0 w 546494"/>
                <a:gd name="connsiteY79" fmla="*/ 580107 h 607205"/>
                <a:gd name="connsiteX80" fmla="*/ 0 w 546494"/>
                <a:gd name="connsiteY80" fmla="*/ 21002 h 607205"/>
                <a:gd name="connsiteX81" fmla="*/ 27194 w 546494"/>
                <a:gd name="connsiteY81" fmla="*/ 0 h 60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6494" h="607205">
                  <a:moveTo>
                    <a:pt x="117719" y="312077"/>
                  </a:moveTo>
                  <a:cubicBezTo>
                    <a:pt x="147339" y="314411"/>
                    <a:pt x="162720" y="316649"/>
                    <a:pt x="163863" y="318935"/>
                  </a:cubicBezTo>
                  <a:cubicBezTo>
                    <a:pt x="157005" y="331459"/>
                    <a:pt x="144481" y="366746"/>
                    <a:pt x="126291" y="424844"/>
                  </a:cubicBezTo>
                  <a:cubicBezTo>
                    <a:pt x="120576" y="441940"/>
                    <a:pt x="117148" y="453322"/>
                    <a:pt x="116005" y="459036"/>
                  </a:cubicBezTo>
                  <a:lnTo>
                    <a:pt x="71623" y="448750"/>
                  </a:lnTo>
                  <a:cubicBezTo>
                    <a:pt x="94385" y="412320"/>
                    <a:pt x="109767" y="366746"/>
                    <a:pt x="117719" y="312077"/>
                  </a:cubicBezTo>
                  <a:close/>
                  <a:moveTo>
                    <a:pt x="182673" y="310363"/>
                  </a:moveTo>
                  <a:cubicBezTo>
                    <a:pt x="183768" y="311553"/>
                    <a:pt x="185482" y="312077"/>
                    <a:pt x="187768" y="312077"/>
                  </a:cubicBezTo>
                  <a:cubicBezTo>
                    <a:pt x="216245" y="314411"/>
                    <a:pt x="230483" y="316649"/>
                    <a:pt x="230483" y="318935"/>
                  </a:cubicBezTo>
                  <a:lnTo>
                    <a:pt x="227054" y="322363"/>
                  </a:lnTo>
                  <a:cubicBezTo>
                    <a:pt x="220245" y="325745"/>
                    <a:pt x="217388" y="338888"/>
                    <a:pt x="218530" y="361651"/>
                  </a:cubicBezTo>
                  <a:lnTo>
                    <a:pt x="218530" y="411177"/>
                  </a:lnTo>
                  <a:cubicBezTo>
                    <a:pt x="217388" y="435083"/>
                    <a:pt x="220245" y="448750"/>
                    <a:pt x="227054" y="452179"/>
                  </a:cubicBezTo>
                  <a:cubicBezTo>
                    <a:pt x="231626" y="456751"/>
                    <a:pt x="249817" y="459036"/>
                    <a:pt x="281722" y="459036"/>
                  </a:cubicBezTo>
                  <a:cubicBezTo>
                    <a:pt x="327294" y="462417"/>
                    <a:pt x="349485" y="442512"/>
                    <a:pt x="348390" y="399224"/>
                  </a:cubicBezTo>
                  <a:cubicBezTo>
                    <a:pt x="364295" y="415177"/>
                    <a:pt x="380248" y="424844"/>
                    <a:pt x="396200" y="428273"/>
                  </a:cubicBezTo>
                  <a:cubicBezTo>
                    <a:pt x="383676" y="457893"/>
                    <a:pt x="371152" y="474942"/>
                    <a:pt x="358628" y="479513"/>
                  </a:cubicBezTo>
                  <a:cubicBezTo>
                    <a:pt x="348390" y="486371"/>
                    <a:pt x="321580" y="489752"/>
                    <a:pt x="278341" y="489752"/>
                  </a:cubicBezTo>
                  <a:cubicBezTo>
                    <a:pt x="232769" y="489752"/>
                    <a:pt x="205435" y="487466"/>
                    <a:pt x="196340" y="482942"/>
                  </a:cubicBezTo>
                  <a:cubicBezTo>
                    <a:pt x="184911" y="479513"/>
                    <a:pt x="180339" y="469846"/>
                    <a:pt x="182673" y="453893"/>
                  </a:cubicBezTo>
                  <a:close/>
                  <a:moveTo>
                    <a:pt x="397915" y="303553"/>
                  </a:moveTo>
                  <a:cubicBezTo>
                    <a:pt x="427534" y="355936"/>
                    <a:pt x="453154" y="396414"/>
                    <a:pt x="474773" y="424844"/>
                  </a:cubicBezTo>
                  <a:lnTo>
                    <a:pt x="428677" y="448750"/>
                  </a:lnTo>
                  <a:cubicBezTo>
                    <a:pt x="408153" y="399796"/>
                    <a:pt x="384819" y="357651"/>
                    <a:pt x="358628" y="322363"/>
                  </a:cubicBezTo>
                  <a:close/>
                  <a:moveTo>
                    <a:pt x="285151" y="272790"/>
                  </a:moveTo>
                  <a:cubicBezTo>
                    <a:pt x="286293" y="278504"/>
                    <a:pt x="289675" y="286457"/>
                    <a:pt x="295389" y="296696"/>
                  </a:cubicBezTo>
                  <a:cubicBezTo>
                    <a:pt x="307913" y="322935"/>
                    <a:pt x="319866" y="349127"/>
                    <a:pt x="331294" y="375318"/>
                  </a:cubicBezTo>
                  <a:lnTo>
                    <a:pt x="288579" y="387271"/>
                  </a:lnTo>
                  <a:cubicBezTo>
                    <a:pt x="281722" y="361079"/>
                    <a:pt x="268055" y="328602"/>
                    <a:pt x="247579" y="289886"/>
                  </a:cubicBezTo>
                  <a:cubicBezTo>
                    <a:pt x="246436" y="287600"/>
                    <a:pt x="245864" y="285362"/>
                    <a:pt x="245864" y="283028"/>
                  </a:cubicBezTo>
                  <a:close/>
                  <a:moveTo>
                    <a:pt x="182673" y="117354"/>
                  </a:moveTo>
                  <a:cubicBezTo>
                    <a:pt x="196340" y="118497"/>
                    <a:pt x="208292" y="119021"/>
                    <a:pt x="218530" y="119021"/>
                  </a:cubicBezTo>
                  <a:cubicBezTo>
                    <a:pt x="227626" y="120211"/>
                    <a:pt x="232769" y="121354"/>
                    <a:pt x="233912" y="122449"/>
                  </a:cubicBezTo>
                  <a:cubicBezTo>
                    <a:pt x="233912" y="123592"/>
                    <a:pt x="232769" y="125307"/>
                    <a:pt x="230483" y="127593"/>
                  </a:cubicBezTo>
                  <a:cubicBezTo>
                    <a:pt x="224769" y="135545"/>
                    <a:pt x="221959" y="145832"/>
                    <a:pt x="221959" y="158356"/>
                  </a:cubicBezTo>
                  <a:lnTo>
                    <a:pt x="221959" y="173690"/>
                  </a:lnTo>
                  <a:lnTo>
                    <a:pt x="315913" y="173690"/>
                  </a:lnTo>
                  <a:lnTo>
                    <a:pt x="315913" y="161737"/>
                  </a:lnTo>
                  <a:cubicBezTo>
                    <a:pt x="314770" y="143546"/>
                    <a:pt x="313627" y="128735"/>
                    <a:pt x="312484" y="117354"/>
                  </a:cubicBezTo>
                  <a:cubicBezTo>
                    <a:pt x="318104" y="118449"/>
                    <a:pt x="323818" y="119068"/>
                    <a:pt x="329580" y="119021"/>
                  </a:cubicBezTo>
                  <a:cubicBezTo>
                    <a:pt x="352342" y="120211"/>
                    <a:pt x="363723" y="121354"/>
                    <a:pt x="363723" y="122449"/>
                  </a:cubicBezTo>
                  <a:cubicBezTo>
                    <a:pt x="363723" y="123592"/>
                    <a:pt x="362581" y="124735"/>
                    <a:pt x="360342" y="125878"/>
                  </a:cubicBezTo>
                  <a:cubicBezTo>
                    <a:pt x="354628" y="132688"/>
                    <a:pt x="351771" y="142403"/>
                    <a:pt x="351771" y="154927"/>
                  </a:cubicBezTo>
                  <a:lnTo>
                    <a:pt x="351771" y="175404"/>
                  </a:lnTo>
                  <a:lnTo>
                    <a:pt x="413296" y="175404"/>
                  </a:lnTo>
                  <a:cubicBezTo>
                    <a:pt x="429201" y="175404"/>
                    <a:pt x="444058" y="174309"/>
                    <a:pt x="457725" y="172023"/>
                  </a:cubicBezTo>
                  <a:cubicBezTo>
                    <a:pt x="459963" y="172023"/>
                    <a:pt x="462249" y="171452"/>
                    <a:pt x="464535" y="170309"/>
                  </a:cubicBezTo>
                  <a:lnTo>
                    <a:pt x="464535" y="211311"/>
                  </a:lnTo>
                  <a:cubicBezTo>
                    <a:pt x="453154" y="209025"/>
                    <a:pt x="436629" y="207882"/>
                    <a:pt x="415010" y="207882"/>
                  </a:cubicBezTo>
                  <a:lnTo>
                    <a:pt x="351771" y="207882"/>
                  </a:lnTo>
                  <a:lnTo>
                    <a:pt x="351771" y="219835"/>
                  </a:lnTo>
                  <a:cubicBezTo>
                    <a:pt x="350628" y="243741"/>
                    <a:pt x="351771" y="262551"/>
                    <a:pt x="355199" y="276218"/>
                  </a:cubicBezTo>
                  <a:lnTo>
                    <a:pt x="312484" y="276218"/>
                  </a:lnTo>
                  <a:cubicBezTo>
                    <a:pt x="313627" y="271694"/>
                    <a:pt x="314199" y="265408"/>
                    <a:pt x="314199" y="257408"/>
                  </a:cubicBezTo>
                  <a:cubicBezTo>
                    <a:pt x="315342" y="251741"/>
                    <a:pt x="315913" y="239217"/>
                    <a:pt x="315913" y="219835"/>
                  </a:cubicBezTo>
                  <a:lnTo>
                    <a:pt x="315913" y="206168"/>
                  </a:lnTo>
                  <a:lnTo>
                    <a:pt x="221959" y="206168"/>
                  </a:lnTo>
                  <a:lnTo>
                    <a:pt x="221959" y="219835"/>
                  </a:lnTo>
                  <a:cubicBezTo>
                    <a:pt x="221959" y="239217"/>
                    <a:pt x="223054" y="256884"/>
                    <a:pt x="225340" y="272790"/>
                  </a:cubicBezTo>
                  <a:lnTo>
                    <a:pt x="182673" y="272790"/>
                  </a:lnTo>
                  <a:cubicBezTo>
                    <a:pt x="183768" y="256884"/>
                    <a:pt x="184911" y="239217"/>
                    <a:pt x="186054" y="219835"/>
                  </a:cubicBezTo>
                  <a:lnTo>
                    <a:pt x="186054" y="206168"/>
                  </a:lnTo>
                  <a:lnTo>
                    <a:pt x="131386" y="206168"/>
                  </a:lnTo>
                  <a:cubicBezTo>
                    <a:pt x="100671" y="206168"/>
                    <a:pt x="81861" y="207311"/>
                    <a:pt x="75004" y="209596"/>
                  </a:cubicBezTo>
                  <a:lnTo>
                    <a:pt x="75004" y="170309"/>
                  </a:lnTo>
                  <a:cubicBezTo>
                    <a:pt x="87528" y="173690"/>
                    <a:pt x="105195" y="174880"/>
                    <a:pt x="128005" y="173690"/>
                  </a:cubicBezTo>
                  <a:lnTo>
                    <a:pt x="186054" y="173690"/>
                  </a:lnTo>
                  <a:lnTo>
                    <a:pt x="186054" y="161737"/>
                  </a:lnTo>
                  <a:cubicBezTo>
                    <a:pt x="184911" y="144689"/>
                    <a:pt x="183768" y="129878"/>
                    <a:pt x="182673" y="117354"/>
                  </a:cubicBezTo>
                  <a:close/>
                  <a:moveTo>
                    <a:pt x="48196" y="48243"/>
                  </a:moveTo>
                  <a:lnTo>
                    <a:pt x="48196" y="559010"/>
                  </a:lnTo>
                  <a:lnTo>
                    <a:pt x="498250" y="559010"/>
                  </a:lnTo>
                  <a:lnTo>
                    <a:pt x="498250" y="48243"/>
                  </a:lnTo>
                  <a:close/>
                  <a:moveTo>
                    <a:pt x="27194" y="0"/>
                  </a:moveTo>
                  <a:lnTo>
                    <a:pt x="519253" y="0"/>
                  </a:lnTo>
                  <a:cubicBezTo>
                    <a:pt x="534350" y="0"/>
                    <a:pt x="546494" y="7667"/>
                    <a:pt x="546494" y="21002"/>
                  </a:cubicBezTo>
                  <a:lnTo>
                    <a:pt x="546494" y="580107"/>
                  </a:lnTo>
                  <a:cubicBezTo>
                    <a:pt x="546494" y="593489"/>
                    <a:pt x="534350" y="607205"/>
                    <a:pt x="519253" y="607205"/>
                  </a:cubicBezTo>
                  <a:lnTo>
                    <a:pt x="27194" y="607205"/>
                  </a:lnTo>
                  <a:cubicBezTo>
                    <a:pt x="12097" y="607205"/>
                    <a:pt x="0" y="593489"/>
                    <a:pt x="0" y="580107"/>
                  </a:cubicBezTo>
                  <a:lnTo>
                    <a:pt x="0" y="21002"/>
                  </a:lnTo>
                  <a:cubicBezTo>
                    <a:pt x="0" y="7667"/>
                    <a:pt x="12097" y="0"/>
                    <a:pt x="27194" y="0"/>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矩形 78"/>
            <p:cNvSpPr/>
            <p:nvPr/>
          </p:nvSpPr>
          <p:spPr>
            <a:xfrm>
              <a:off x="726200" y="3937038"/>
              <a:ext cx="3211668" cy="393387"/>
            </a:xfrm>
            <a:prstGeom prst="rect">
              <a:avLst/>
            </a:prstGeom>
            <a:solidFill>
              <a:srgbClr val="E5F5F0"/>
            </a:solidFill>
          </p:spPr>
          <p:txBody>
            <a:bodyPr wrap="square" lIns="90000" anchor="ctr">
              <a:noAutofit/>
            </a:bodyPr>
            <a:lstStyle/>
            <a:p>
              <a:pPr marL="171450" indent="-171450">
                <a:lnSpc>
                  <a:spcPct val="120000"/>
                </a:lnSpc>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海光</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麒麟，满足国产化适配需求</a:t>
              </a:r>
            </a:p>
          </p:txBody>
        </p:sp>
      </p:grpSp>
      <p:grpSp>
        <p:nvGrpSpPr>
          <p:cNvPr id="30" name="组合 29"/>
          <p:cNvGrpSpPr/>
          <p:nvPr/>
        </p:nvGrpSpPr>
        <p:grpSpPr>
          <a:xfrm>
            <a:off x="320983" y="3480167"/>
            <a:ext cx="3535167" cy="353873"/>
            <a:chOff x="402701" y="3128813"/>
            <a:chExt cx="3535167" cy="353873"/>
          </a:xfrm>
        </p:grpSpPr>
        <p:sp>
          <p:nvSpPr>
            <p:cNvPr id="78" name="iconfont-10341-5063563">
              <a:extLst>
                <a:ext uri="{FF2B5EF4-FFF2-40B4-BE49-F238E27FC236}">
                  <a16:creationId xmlns:a16="http://schemas.microsoft.com/office/drawing/2014/main" id="{54405246-CCE2-4201-BBB1-D3F3EB6E740D}"/>
                </a:ext>
              </a:extLst>
            </p:cNvPr>
            <p:cNvSpPr/>
            <p:nvPr/>
          </p:nvSpPr>
          <p:spPr>
            <a:xfrm>
              <a:off x="402701" y="3194077"/>
              <a:ext cx="275249" cy="220252"/>
            </a:xfrm>
            <a:custGeom>
              <a:avLst/>
              <a:gdLst>
                <a:gd name="T0" fmla="*/ 10476 w 11000"/>
                <a:gd name="T1" fmla="*/ 6875 h 8800"/>
                <a:gd name="T2" fmla="*/ 525 w 11000"/>
                <a:gd name="T3" fmla="*/ 6875 h 8800"/>
                <a:gd name="T4" fmla="*/ 0 w 11000"/>
                <a:gd name="T5" fmla="*/ 6350 h 8800"/>
                <a:gd name="T6" fmla="*/ 0 w 11000"/>
                <a:gd name="T7" fmla="*/ 525 h 8800"/>
                <a:gd name="T8" fmla="*/ 525 w 11000"/>
                <a:gd name="T9" fmla="*/ 0 h 8800"/>
                <a:gd name="T10" fmla="*/ 10476 w 11000"/>
                <a:gd name="T11" fmla="*/ 0 h 8800"/>
                <a:gd name="T12" fmla="*/ 11000 w 11000"/>
                <a:gd name="T13" fmla="*/ 525 h 8800"/>
                <a:gd name="T14" fmla="*/ 11000 w 11000"/>
                <a:gd name="T15" fmla="*/ 6350 h 8800"/>
                <a:gd name="T16" fmla="*/ 10476 w 11000"/>
                <a:gd name="T17" fmla="*/ 6875 h 8800"/>
                <a:gd name="T18" fmla="*/ 625 w 11000"/>
                <a:gd name="T19" fmla="*/ 6250 h 8800"/>
                <a:gd name="T20" fmla="*/ 10375 w 11000"/>
                <a:gd name="T21" fmla="*/ 6250 h 8800"/>
                <a:gd name="T22" fmla="*/ 10375 w 11000"/>
                <a:gd name="T23" fmla="*/ 625 h 8800"/>
                <a:gd name="T24" fmla="*/ 625 w 11000"/>
                <a:gd name="T25" fmla="*/ 625 h 8800"/>
                <a:gd name="T26" fmla="*/ 625 w 11000"/>
                <a:gd name="T27" fmla="*/ 6250 h 8800"/>
                <a:gd name="T28" fmla="*/ 5813 w 11000"/>
                <a:gd name="T29" fmla="*/ 8137 h 8800"/>
                <a:gd name="T30" fmla="*/ 5582 w 11000"/>
                <a:gd name="T31" fmla="*/ 8350 h 8800"/>
                <a:gd name="T32" fmla="*/ 5419 w 11000"/>
                <a:gd name="T33" fmla="*/ 8350 h 8800"/>
                <a:gd name="T34" fmla="*/ 5188 w 11000"/>
                <a:gd name="T35" fmla="*/ 8137 h 8800"/>
                <a:gd name="T36" fmla="*/ 5188 w 11000"/>
                <a:gd name="T37" fmla="*/ 6575 h 8800"/>
                <a:gd name="T38" fmla="*/ 5419 w 11000"/>
                <a:gd name="T39" fmla="*/ 6362 h 8800"/>
                <a:gd name="T40" fmla="*/ 5582 w 11000"/>
                <a:gd name="T41" fmla="*/ 6362 h 8800"/>
                <a:gd name="T42" fmla="*/ 5813 w 11000"/>
                <a:gd name="T43" fmla="*/ 6575 h 8800"/>
                <a:gd name="T44" fmla="*/ 5813 w 11000"/>
                <a:gd name="T45" fmla="*/ 8137 h 8800"/>
                <a:gd name="T46" fmla="*/ 8938 w 11000"/>
                <a:gd name="T47" fmla="*/ 8587 h 8800"/>
                <a:gd name="T48" fmla="*/ 8722 w 11000"/>
                <a:gd name="T49" fmla="*/ 8800 h 8800"/>
                <a:gd name="T50" fmla="*/ 2278 w 11000"/>
                <a:gd name="T51" fmla="*/ 8800 h 8800"/>
                <a:gd name="T52" fmla="*/ 2063 w 11000"/>
                <a:gd name="T53" fmla="*/ 8587 h 8800"/>
                <a:gd name="T54" fmla="*/ 2063 w 11000"/>
                <a:gd name="T55" fmla="*/ 8387 h 8800"/>
                <a:gd name="T56" fmla="*/ 2278 w 11000"/>
                <a:gd name="T57" fmla="*/ 8175 h 8800"/>
                <a:gd name="T58" fmla="*/ 8722 w 11000"/>
                <a:gd name="T59" fmla="*/ 8175 h 8800"/>
                <a:gd name="T60" fmla="*/ 8938 w 11000"/>
                <a:gd name="T61" fmla="*/ 8387 h 8800"/>
                <a:gd name="T62" fmla="*/ 8938 w 11000"/>
                <a:gd name="T63" fmla="*/ 8587 h 8800"/>
                <a:gd name="T64" fmla="*/ 1486 w 11000"/>
                <a:gd name="T65" fmla="*/ 1500 h 8800"/>
                <a:gd name="T66" fmla="*/ 9336 w 11000"/>
                <a:gd name="T67" fmla="*/ 1500 h 8800"/>
                <a:gd name="T68" fmla="*/ 9336 w 11000"/>
                <a:gd name="T69" fmla="*/ 5250 h 8800"/>
                <a:gd name="T70" fmla="*/ 1486 w 11000"/>
                <a:gd name="T71" fmla="*/ 5250 h 8800"/>
                <a:gd name="T72" fmla="*/ 1486 w 11000"/>
                <a:gd name="T73" fmla="*/ 1500 h 8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00" h="8800">
                  <a:moveTo>
                    <a:pt x="10476" y="6875"/>
                  </a:moveTo>
                  <a:lnTo>
                    <a:pt x="525" y="6875"/>
                  </a:lnTo>
                  <a:cubicBezTo>
                    <a:pt x="236" y="6875"/>
                    <a:pt x="0" y="6639"/>
                    <a:pt x="0" y="6350"/>
                  </a:cubicBezTo>
                  <a:lnTo>
                    <a:pt x="0" y="525"/>
                  </a:lnTo>
                  <a:cubicBezTo>
                    <a:pt x="0" y="235"/>
                    <a:pt x="236" y="0"/>
                    <a:pt x="525" y="0"/>
                  </a:cubicBezTo>
                  <a:lnTo>
                    <a:pt x="10476" y="0"/>
                  </a:lnTo>
                  <a:cubicBezTo>
                    <a:pt x="10765" y="0"/>
                    <a:pt x="11000" y="235"/>
                    <a:pt x="11000" y="525"/>
                  </a:cubicBezTo>
                  <a:lnTo>
                    <a:pt x="11000" y="6350"/>
                  </a:lnTo>
                  <a:cubicBezTo>
                    <a:pt x="11000" y="6639"/>
                    <a:pt x="10765" y="6875"/>
                    <a:pt x="10476" y="6875"/>
                  </a:cubicBezTo>
                  <a:close/>
                  <a:moveTo>
                    <a:pt x="625" y="6250"/>
                  </a:moveTo>
                  <a:lnTo>
                    <a:pt x="10375" y="6250"/>
                  </a:lnTo>
                  <a:lnTo>
                    <a:pt x="10375" y="625"/>
                  </a:lnTo>
                  <a:lnTo>
                    <a:pt x="625" y="625"/>
                  </a:lnTo>
                  <a:lnTo>
                    <a:pt x="625" y="6250"/>
                  </a:lnTo>
                  <a:close/>
                  <a:moveTo>
                    <a:pt x="5813" y="8137"/>
                  </a:moveTo>
                  <a:cubicBezTo>
                    <a:pt x="5813" y="8254"/>
                    <a:pt x="5709" y="8350"/>
                    <a:pt x="5582" y="8350"/>
                  </a:cubicBezTo>
                  <a:lnTo>
                    <a:pt x="5419" y="8350"/>
                  </a:lnTo>
                  <a:cubicBezTo>
                    <a:pt x="5291" y="8350"/>
                    <a:pt x="5188" y="8254"/>
                    <a:pt x="5188" y="8137"/>
                  </a:cubicBezTo>
                  <a:lnTo>
                    <a:pt x="5188" y="6575"/>
                  </a:lnTo>
                  <a:cubicBezTo>
                    <a:pt x="5188" y="6457"/>
                    <a:pt x="5291" y="6362"/>
                    <a:pt x="5419" y="6362"/>
                  </a:cubicBezTo>
                  <a:lnTo>
                    <a:pt x="5582" y="6362"/>
                  </a:lnTo>
                  <a:cubicBezTo>
                    <a:pt x="5709" y="6362"/>
                    <a:pt x="5813" y="6457"/>
                    <a:pt x="5813" y="6575"/>
                  </a:cubicBezTo>
                  <a:lnTo>
                    <a:pt x="5813" y="8137"/>
                  </a:lnTo>
                  <a:close/>
                  <a:moveTo>
                    <a:pt x="8938" y="8587"/>
                  </a:moveTo>
                  <a:cubicBezTo>
                    <a:pt x="8938" y="8704"/>
                    <a:pt x="8841" y="8800"/>
                    <a:pt x="8722" y="8800"/>
                  </a:cubicBezTo>
                  <a:lnTo>
                    <a:pt x="2278" y="8800"/>
                  </a:lnTo>
                  <a:cubicBezTo>
                    <a:pt x="2159" y="8800"/>
                    <a:pt x="2063" y="8704"/>
                    <a:pt x="2063" y="8587"/>
                  </a:cubicBezTo>
                  <a:lnTo>
                    <a:pt x="2063" y="8387"/>
                  </a:lnTo>
                  <a:cubicBezTo>
                    <a:pt x="2063" y="8270"/>
                    <a:pt x="2159" y="8175"/>
                    <a:pt x="2278" y="8175"/>
                  </a:cubicBezTo>
                  <a:lnTo>
                    <a:pt x="8722" y="8175"/>
                  </a:lnTo>
                  <a:cubicBezTo>
                    <a:pt x="8841" y="8175"/>
                    <a:pt x="8938" y="8270"/>
                    <a:pt x="8938" y="8387"/>
                  </a:cubicBezTo>
                  <a:lnTo>
                    <a:pt x="8938" y="8587"/>
                  </a:lnTo>
                  <a:close/>
                  <a:moveTo>
                    <a:pt x="1486" y="1500"/>
                  </a:moveTo>
                  <a:lnTo>
                    <a:pt x="9336" y="1500"/>
                  </a:lnTo>
                  <a:lnTo>
                    <a:pt x="9336" y="5250"/>
                  </a:lnTo>
                  <a:lnTo>
                    <a:pt x="1486" y="5250"/>
                  </a:lnTo>
                  <a:lnTo>
                    <a:pt x="1486" y="1500"/>
                  </a:ln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矩形 79"/>
            <p:cNvSpPr/>
            <p:nvPr/>
          </p:nvSpPr>
          <p:spPr>
            <a:xfrm>
              <a:off x="726200" y="3128813"/>
              <a:ext cx="3211668" cy="353873"/>
            </a:xfrm>
            <a:prstGeom prst="rect">
              <a:avLst/>
            </a:prstGeom>
            <a:solidFill>
              <a:srgbClr val="E5F5F0"/>
            </a:solidFill>
          </p:spPr>
          <p:txBody>
            <a:bodyPr wrap="square" lIns="90000" anchor="ctr">
              <a:noAutofit/>
            </a:bodyPr>
            <a:lstStyle/>
            <a:p>
              <a:pPr marL="171450" indent="-171450">
                <a:lnSpc>
                  <a:spcPct val="120000"/>
                </a:lnSpc>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提供统一的网络安全高层视图</a:t>
              </a:r>
            </a:p>
          </p:txBody>
        </p:sp>
      </p:grpSp>
      <p:grpSp>
        <p:nvGrpSpPr>
          <p:cNvPr id="82" name="组合 81"/>
          <p:cNvGrpSpPr/>
          <p:nvPr/>
        </p:nvGrpSpPr>
        <p:grpSpPr>
          <a:xfrm>
            <a:off x="329106" y="2719951"/>
            <a:ext cx="3527043" cy="657218"/>
            <a:chOff x="410824" y="2692714"/>
            <a:chExt cx="3527043" cy="657218"/>
          </a:xfrm>
        </p:grpSpPr>
        <p:sp>
          <p:nvSpPr>
            <p:cNvPr id="77" name="iconfont-10585-5147488">
              <a:extLst>
                <a:ext uri="{FF2B5EF4-FFF2-40B4-BE49-F238E27FC236}">
                  <a16:creationId xmlns:a16="http://schemas.microsoft.com/office/drawing/2014/main" id="{54405246-CCE2-4201-BBB1-D3F3EB6E740D}"/>
                </a:ext>
              </a:extLst>
            </p:cNvPr>
            <p:cNvSpPr/>
            <p:nvPr/>
          </p:nvSpPr>
          <p:spPr>
            <a:xfrm>
              <a:off x="410824" y="2891936"/>
              <a:ext cx="275250" cy="258774"/>
            </a:xfrm>
            <a:custGeom>
              <a:avLst/>
              <a:gdLst>
                <a:gd name="T0" fmla="*/ 10589 w 11519"/>
                <a:gd name="T1" fmla="*/ 7944 h 10831"/>
                <a:gd name="T2" fmla="*/ 6269 w 11519"/>
                <a:gd name="T3" fmla="*/ 5838 h 10831"/>
                <a:gd name="T4" fmla="*/ 9839 w 11519"/>
                <a:gd name="T5" fmla="*/ 4454 h 10831"/>
                <a:gd name="T6" fmla="*/ 10079 w 11519"/>
                <a:gd name="T7" fmla="*/ 246 h 10831"/>
                <a:gd name="T8" fmla="*/ 1680 w 11519"/>
                <a:gd name="T9" fmla="*/ 0 h 10831"/>
                <a:gd name="T10" fmla="*/ 1440 w 11519"/>
                <a:gd name="T11" fmla="*/ 4209 h 10831"/>
                <a:gd name="T12" fmla="*/ 5250 w 11519"/>
                <a:gd name="T13" fmla="*/ 4454 h 10831"/>
                <a:gd name="T14" fmla="*/ 930 w 11519"/>
                <a:gd name="T15" fmla="*/ 5838 h 10831"/>
                <a:gd name="T16" fmla="*/ 120 w 11519"/>
                <a:gd name="T17" fmla="*/ 7944 h 10831"/>
                <a:gd name="T18" fmla="*/ 0 w 11519"/>
                <a:gd name="T19" fmla="*/ 10710 h 10831"/>
                <a:gd name="T20" fmla="*/ 2760 w 11519"/>
                <a:gd name="T21" fmla="*/ 10831 h 10831"/>
                <a:gd name="T22" fmla="*/ 2880 w 11519"/>
                <a:gd name="T23" fmla="*/ 8064 h 10831"/>
                <a:gd name="T24" fmla="*/ 1949 w 11519"/>
                <a:gd name="T25" fmla="*/ 7944 h 10831"/>
                <a:gd name="T26" fmla="*/ 5250 w 11519"/>
                <a:gd name="T27" fmla="*/ 6861 h 10831"/>
                <a:gd name="T28" fmla="*/ 4440 w 11519"/>
                <a:gd name="T29" fmla="*/ 7944 h 10831"/>
                <a:gd name="T30" fmla="*/ 4320 w 11519"/>
                <a:gd name="T31" fmla="*/ 10710 h 10831"/>
                <a:gd name="T32" fmla="*/ 7080 w 11519"/>
                <a:gd name="T33" fmla="*/ 10831 h 10831"/>
                <a:gd name="T34" fmla="*/ 7199 w 11519"/>
                <a:gd name="T35" fmla="*/ 8064 h 10831"/>
                <a:gd name="T36" fmla="*/ 6269 w 11519"/>
                <a:gd name="T37" fmla="*/ 7944 h 10831"/>
                <a:gd name="T38" fmla="*/ 9569 w 11519"/>
                <a:gd name="T39" fmla="*/ 6861 h 10831"/>
                <a:gd name="T40" fmla="*/ 8760 w 11519"/>
                <a:gd name="T41" fmla="*/ 7944 h 10831"/>
                <a:gd name="T42" fmla="*/ 8639 w 11519"/>
                <a:gd name="T43" fmla="*/ 10710 h 10831"/>
                <a:gd name="T44" fmla="*/ 11400 w 11519"/>
                <a:gd name="T45" fmla="*/ 10831 h 10831"/>
                <a:gd name="T46" fmla="*/ 11519 w 11519"/>
                <a:gd name="T47" fmla="*/ 8064 h 10831"/>
                <a:gd name="T48" fmla="*/ 1920 w 11519"/>
                <a:gd name="T49" fmla="*/ 9828 h 10831"/>
                <a:gd name="T50" fmla="*/ 999 w 11519"/>
                <a:gd name="T51" fmla="*/ 9869 h 10831"/>
                <a:gd name="T52" fmla="*/ 958 w 11519"/>
                <a:gd name="T53" fmla="*/ 8945 h 10831"/>
                <a:gd name="T54" fmla="*/ 1879 w 11519"/>
                <a:gd name="T55" fmla="*/ 8904 h 10831"/>
                <a:gd name="T56" fmla="*/ 1920 w 11519"/>
                <a:gd name="T57" fmla="*/ 9828 h 10831"/>
                <a:gd name="T58" fmla="*/ 6199 w 11519"/>
                <a:gd name="T59" fmla="*/ 9869 h 10831"/>
                <a:gd name="T60" fmla="*/ 5278 w 11519"/>
                <a:gd name="T61" fmla="*/ 9828 h 10831"/>
                <a:gd name="T62" fmla="*/ 5318 w 11519"/>
                <a:gd name="T63" fmla="*/ 8904 h 10831"/>
                <a:gd name="T64" fmla="*/ 6239 w 11519"/>
                <a:gd name="T65" fmla="*/ 8945 h 10831"/>
                <a:gd name="T66" fmla="*/ 2399 w 11519"/>
                <a:gd name="T67" fmla="*/ 3492 h 10831"/>
                <a:gd name="T68" fmla="*/ 9119 w 11519"/>
                <a:gd name="T69" fmla="*/ 965 h 10831"/>
                <a:gd name="T70" fmla="*/ 2399 w 11519"/>
                <a:gd name="T71" fmla="*/ 3492 h 10831"/>
                <a:gd name="T72" fmla="*/ 10518 w 11519"/>
                <a:gd name="T73" fmla="*/ 9869 h 10831"/>
                <a:gd name="T74" fmla="*/ 9598 w 11519"/>
                <a:gd name="T75" fmla="*/ 9828 h 10831"/>
                <a:gd name="T76" fmla="*/ 9638 w 11519"/>
                <a:gd name="T77" fmla="*/ 8904 h 10831"/>
                <a:gd name="T78" fmla="*/ 10559 w 11519"/>
                <a:gd name="T79" fmla="*/ 8945 h 10831"/>
                <a:gd name="T80" fmla="*/ 4080 w 11519"/>
                <a:gd name="T81" fmla="*/ 1627 h 10831"/>
                <a:gd name="T82" fmla="*/ 3652 w 11519"/>
                <a:gd name="T83" fmla="*/ 2653 h 10831"/>
                <a:gd name="T84" fmla="*/ 4680 w 11519"/>
                <a:gd name="T85" fmla="*/ 2228 h 10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19" h="10831">
                  <a:moveTo>
                    <a:pt x="11400" y="7944"/>
                  </a:moveTo>
                  <a:lnTo>
                    <a:pt x="10589" y="7944"/>
                  </a:lnTo>
                  <a:lnTo>
                    <a:pt x="10589" y="5838"/>
                  </a:lnTo>
                  <a:lnTo>
                    <a:pt x="6269" y="5838"/>
                  </a:lnTo>
                  <a:lnTo>
                    <a:pt x="6269" y="4454"/>
                  </a:lnTo>
                  <a:lnTo>
                    <a:pt x="9839" y="4454"/>
                  </a:lnTo>
                  <a:cubicBezTo>
                    <a:pt x="9972" y="4454"/>
                    <a:pt x="10079" y="4346"/>
                    <a:pt x="10079" y="4214"/>
                  </a:cubicBezTo>
                  <a:lnTo>
                    <a:pt x="10079" y="246"/>
                  </a:lnTo>
                  <a:cubicBezTo>
                    <a:pt x="10082" y="111"/>
                    <a:pt x="9974" y="1"/>
                    <a:pt x="9839" y="0"/>
                  </a:cubicBezTo>
                  <a:lnTo>
                    <a:pt x="1680" y="0"/>
                  </a:lnTo>
                  <a:cubicBezTo>
                    <a:pt x="1547" y="1"/>
                    <a:pt x="1440" y="108"/>
                    <a:pt x="1440" y="241"/>
                  </a:cubicBezTo>
                  <a:lnTo>
                    <a:pt x="1440" y="4209"/>
                  </a:lnTo>
                  <a:cubicBezTo>
                    <a:pt x="1438" y="4343"/>
                    <a:pt x="1545" y="4454"/>
                    <a:pt x="1680" y="4454"/>
                  </a:cubicBezTo>
                  <a:lnTo>
                    <a:pt x="5250" y="4454"/>
                  </a:lnTo>
                  <a:lnTo>
                    <a:pt x="5250" y="5838"/>
                  </a:lnTo>
                  <a:lnTo>
                    <a:pt x="930" y="5838"/>
                  </a:lnTo>
                  <a:lnTo>
                    <a:pt x="930" y="7944"/>
                  </a:lnTo>
                  <a:lnTo>
                    <a:pt x="120" y="7944"/>
                  </a:lnTo>
                  <a:cubicBezTo>
                    <a:pt x="53" y="7944"/>
                    <a:pt x="0" y="7998"/>
                    <a:pt x="0" y="8064"/>
                  </a:cubicBezTo>
                  <a:lnTo>
                    <a:pt x="0" y="10710"/>
                  </a:lnTo>
                  <a:cubicBezTo>
                    <a:pt x="0" y="10777"/>
                    <a:pt x="53" y="10830"/>
                    <a:pt x="120" y="10831"/>
                  </a:cubicBezTo>
                  <a:lnTo>
                    <a:pt x="2760" y="10831"/>
                  </a:lnTo>
                  <a:cubicBezTo>
                    <a:pt x="2826" y="10831"/>
                    <a:pt x="2880" y="10777"/>
                    <a:pt x="2880" y="10710"/>
                  </a:cubicBezTo>
                  <a:lnTo>
                    <a:pt x="2880" y="8064"/>
                  </a:lnTo>
                  <a:cubicBezTo>
                    <a:pt x="2880" y="7998"/>
                    <a:pt x="2826" y="7944"/>
                    <a:pt x="2760" y="7944"/>
                  </a:cubicBezTo>
                  <a:lnTo>
                    <a:pt x="1949" y="7944"/>
                  </a:lnTo>
                  <a:lnTo>
                    <a:pt x="1949" y="6861"/>
                  </a:lnTo>
                  <a:lnTo>
                    <a:pt x="5250" y="6861"/>
                  </a:lnTo>
                  <a:lnTo>
                    <a:pt x="5250" y="7944"/>
                  </a:lnTo>
                  <a:lnTo>
                    <a:pt x="4440" y="7944"/>
                  </a:lnTo>
                  <a:cubicBezTo>
                    <a:pt x="4373" y="7944"/>
                    <a:pt x="4320" y="7998"/>
                    <a:pt x="4320" y="8064"/>
                  </a:cubicBezTo>
                  <a:lnTo>
                    <a:pt x="4320" y="10710"/>
                  </a:lnTo>
                  <a:cubicBezTo>
                    <a:pt x="4320" y="10777"/>
                    <a:pt x="4373" y="10830"/>
                    <a:pt x="4440" y="10831"/>
                  </a:cubicBezTo>
                  <a:lnTo>
                    <a:pt x="7080" y="10831"/>
                  </a:lnTo>
                  <a:cubicBezTo>
                    <a:pt x="7146" y="10830"/>
                    <a:pt x="7199" y="10777"/>
                    <a:pt x="7199" y="10710"/>
                  </a:cubicBezTo>
                  <a:lnTo>
                    <a:pt x="7199" y="8064"/>
                  </a:lnTo>
                  <a:cubicBezTo>
                    <a:pt x="7199" y="7998"/>
                    <a:pt x="7146" y="7944"/>
                    <a:pt x="7080" y="7944"/>
                  </a:cubicBezTo>
                  <a:lnTo>
                    <a:pt x="6269" y="7944"/>
                  </a:lnTo>
                  <a:lnTo>
                    <a:pt x="6269" y="6861"/>
                  </a:lnTo>
                  <a:lnTo>
                    <a:pt x="9569" y="6861"/>
                  </a:lnTo>
                  <a:lnTo>
                    <a:pt x="9569" y="7944"/>
                  </a:lnTo>
                  <a:lnTo>
                    <a:pt x="8760" y="7944"/>
                  </a:lnTo>
                  <a:cubicBezTo>
                    <a:pt x="8693" y="7944"/>
                    <a:pt x="8639" y="7998"/>
                    <a:pt x="8639" y="8064"/>
                  </a:cubicBezTo>
                  <a:lnTo>
                    <a:pt x="8639" y="10710"/>
                  </a:lnTo>
                  <a:cubicBezTo>
                    <a:pt x="8639" y="10777"/>
                    <a:pt x="8693" y="10831"/>
                    <a:pt x="8760" y="10831"/>
                  </a:cubicBezTo>
                  <a:lnTo>
                    <a:pt x="11400" y="10831"/>
                  </a:lnTo>
                  <a:cubicBezTo>
                    <a:pt x="11466" y="10830"/>
                    <a:pt x="11519" y="10777"/>
                    <a:pt x="11519" y="10710"/>
                  </a:cubicBezTo>
                  <a:lnTo>
                    <a:pt x="11519" y="8064"/>
                  </a:lnTo>
                  <a:cubicBezTo>
                    <a:pt x="11519" y="7998"/>
                    <a:pt x="11466" y="7944"/>
                    <a:pt x="11400" y="7944"/>
                  </a:cubicBezTo>
                  <a:close/>
                  <a:moveTo>
                    <a:pt x="1920" y="9828"/>
                  </a:moveTo>
                  <a:cubicBezTo>
                    <a:pt x="1920" y="9850"/>
                    <a:pt x="1902" y="9869"/>
                    <a:pt x="1879" y="9869"/>
                  </a:cubicBezTo>
                  <a:lnTo>
                    <a:pt x="999" y="9869"/>
                  </a:lnTo>
                  <a:cubicBezTo>
                    <a:pt x="976" y="9869"/>
                    <a:pt x="958" y="9850"/>
                    <a:pt x="958" y="9828"/>
                  </a:cubicBezTo>
                  <a:lnTo>
                    <a:pt x="958" y="8945"/>
                  </a:lnTo>
                  <a:cubicBezTo>
                    <a:pt x="958" y="8923"/>
                    <a:pt x="976" y="8904"/>
                    <a:pt x="999" y="8904"/>
                  </a:cubicBezTo>
                  <a:lnTo>
                    <a:pt x="1879" y="8904"/>
                  </a:lnTo>
                  <a:cubicBezTo>
                    <a:pt x="1902" y="8904"/>
                    <a:pt x="1920" y="8923"/>
                    <a:pt x="1920" y="8945"/>
                  </a:cubicBezTo>
                  <a:lnTo>
                    <a:pt x="1920" y="9828"/>
                  </a:lnTo>
                  <a:close/>
                  <a:moveTo>
                    <a:pt x="6239" y="9828"/>
                  </a:moveTo>
                  <a:cubicBezTo>
                    <a:pt x="6239" y="9850"/>
                    <a:pt x="6221" y="9868"/>
                    <a:pt x="6199" y="9869"/>
                  </a:cubicBezTo>
                  <a:lnTo>
                    <a:pt x="5318" y="9869"/>
                  </a:lnTo>
                  <a:cubicBezTo>
                    <a:pt x="5296" y="9868"/>
                    <a:pt x="5278" y="9850"/>
                    <a:pt x="5278" y="9828"/>
                  </a:cubicBezTo>
                  <a:lnTo>
                    <a:pt x="5278" y="8945"/>
                  </a:lnTo>
                  <a:cubicBezTo>
                    <a:pt x="5278" y="8923"/>
                    <a:pt x="5296" y="8904"/>
                    <a:pt x="5318" y="8904"/>
                  </a:cubicBezTo>
                  <a:lnTo>
                    <a:pt x="6199" y="8904"/>
                  </a:lnTo>
                  <a:cubicBezTo>
                    <a:pt x="6222" y="8904"/>
                    <a:pt x="6240" y="8923"/>
                    <a:pt x="6239" y="8945"/>
                  </a:cubicBezTo>
                  <a:lnTo>
                    <a:pt x="6239" y="9828"/>
                  </a:lnTo>
                  <a:close/>
                  <a:moveTo>
                    <a:pt x="2399" y="3492"/>
                  </a:moveTo>
                  <a:lnTo>
                    <a:pt x="2399" y="965"/>
                  </a:lnTo>
                  <a:lnTo>
                    <a:pt x="9119" y="965"/>
                  </a:lnTo>
                  <a:lnTo>
                    <a:pt x="9119" y="3492"/>
                  </a:lnTo>
                  <a:lnTo>
                    <a:pt x="2399" y="3492"/>
                  </a:lnTo>
                  <a:close/>
                  <a:moveTo>
                    <a:pt x="10559" y="9828"/>
                  </a:moveTo>
                  <a:cubicBezTo>
                    <a:pt x="10559" y="9850"/>
                    <a:pt x="10541" y="9868"/>
                    <a:pt x="10518" y="9869"/>
                  </a:cubicBezTo>
                  <a:lnTo>
                    <a:pt x="9638" y="9869"/>
                  </a:lnTo>
                  <a:cubicBezTo>
                    <a:pt x="9616" y="9868"/>
                    <a:pt x="9598" y="9850"/>
                    <a:pt x="9598" y="9828"/>
                  </a:cubicBezTo>
                  <a:lnTo>
                    <a:pt x="9598" y="8945"/>
                  </a:lnTo>
                  <a:cubicBezTo>
                    <a:pt x="9598" y="8923"/>
                    <a:pt x="9616" y="8904"/>
                    <a:pt x="9638" y="8904"/>
                  </a:cubicBezTo>
                  <a:lnTo>
                    <a:pt x="10519" y="8904"/>
                  </a:lnTo>
                  <a:cubicBezTo>
                    <a:pt x="10542" y="8904"/>
                    <a:pt x="10560" y="8923"/>
                    <a:pt x="10559" y="8945"/>
                  </a:cubicBezTo>
                  <a:lnTo>
                    <a:pt x="10559" y="9828"/>
                  </a:lnTo>
                  <a:close/>
                  <a:moveTo>
                    <a:pt x="4080" y="1627"/>
                  </a:moveTo>
                  <a:cubicBezTo>
                    <a:pt x="3837" y="1626"/>
                    <a:pt x="3617" y="1772"/>
                    <a:pt x="3523" y="1997"/>
                  </a:cubicBezTo>
                  <a:cubicBezTo>
                    <a:pt x="3429" y="2222"/>
                    <a:pt x="3480" y="2481"/>
                    <a:pt x="3652" y="2653"/>
                  </a:cubicBezTo>
                  <a:cubicBezTo>
                    <a:pt x="3824" y="2826"/>
                    <a:pt x="4083" y="2877"/>
                    <a:pt x="4308" y="2784"/>
                  </a:cubicBezTo>
                  <a:cubicBezTo>
                    <a:pt x="4533" y="2691"/>
                    <a:pt x="4680" y="2472"/>
                    <a:pt x="4680" y="2228"/>
                  </a:cubicBezTo>
                  <a:cubicBezTo>
                    <a:pt x="4680" y="1897"/>
                    <a:pt x="4412" y="1628"/>
                    <a:pt x="4080" y="1627"/>
                  </a:cubicBezTo>
                  <a:close/>
                </a:path>
              </a:pathLst>
            </a:custGeom>
            <a:solidFill>
              <a:srgbClr val="00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矩形 80"/>
            <p:cNvSpPr/>
            <p:nvPr/>
          </p:nvSpPr>
          <p:spPr>
            <a:xfrm>
              <a:off x="723732" y="2692714"/>
              <a:ext cx="3214135" cy="657218"/>
            </a:xfrm>
            <a:prstGeom prst="rect">
              <a:avLst/>
            </a:prstGeom>
            <a:solidFill>
              <a:srgbClr val="E5F5F0"/>
            </a:solidFill>
          </p:spPr>
          <p:txBody>
            <a:bodyPr wrap="square" lIns="90000" anchor="ctr">
              <a:noAutofit/>
            </a:bodyPr>
            <a:lstStyle/>
            <a:p>
              <a:pPr marL="171450" indent="-171450">
                <a:lnSpc>
                  <a:spcPct val="120000"/>
                </a:lnSpc>
                <a:buFont typeface="Arial" panose="020B0604020202020204" pitchFamily="34" charset="0"/>
                <a:buChar char="•"/>
              </a:pPr>
              <a:r>
                <a:rPr lang="zh-CN" altLang="en-US" sz="1100" dirty="0">
                  <a:latin typeface="微软雅黑" panose="020B0503020204020204" pitchFamily="34" charset="-122"/>
                  <a:ea typeface="微软雅黑" panose="020B0503020204020204" pitchFamily="34" charset="-122"/>
                </a:rPr>
                <a:t>联动现有防火墙等网关设备，结合</a:t>
              </a:r>
              <a:r>
                <a:rPr lang="en-US" altLang="zh-CN" sz="1100" dirty="0">
                  <a:latin typeface="微软雅黑" panose="020B0503020204020204" pitchFamily="34" charset="-122"/>
                  <a:ea typeface="微软雅黑" panose="020B0503020204020204" pitchFamily="34" charset="-122"/>
                </a:rPr>
                <a:t>360 EPP</a:t>
              </a:r>
              <a:r>
                <a:rPr lang="zh-CN" altLang="en-US" sz="1100" dirty="0">
                  <a:latin typeface="微软雅黑" panose="020B0503020204020204" pitchFamily="34" charset="-122"/>
                  <a:ea typeface="微软雅黑" panose="020B0503020204020204" pitchFamily="34" charset="-122"/>
                </a:rPr>
                <a:t>能力，利用大数据、智能分析等技术进行实时</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 批量</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关联分析</a:t>
              </a:r>
            </a:p>
          </p:txBody>
        </p:sp>
      </p:grpSp>
      <p:sp>
        <p:nvSpPr>
          <p:cNvPr id="84" name="文本框 83"/>
          <p:cNvSpPr txBox="1"/>
          <p:nvPr/>
        </p:nvSpPr>
        <p:spPr>
          <a:xfrm>
            <a:off x="6885411" y="2016912"/>
            <a:ext cx="1966253" cy="652486"/>
          </a:xfrm>
          <a:prstGeom prst="rect">
            <a:avLst/>
          </a:prstGeom>
          <a:noFill/>
        </p:spPr>
        <p:txBody>
          <a:bodyPr wrap="square" rtlCol="0">
            <a:spAutoFit/>
          </a:bodyPr>
          <a:lstStyle/>
          <a:p>
            <a:pPr algn="ctr">
              <a:lnSpc>
                <a:spcPct val="130000"/>
              </a:lnSpc>
            </a:pPr>
            <a:r>
              <a:rPr lang="zh-CN" altLang="en-US" sz="1400" b="1" dirty="0">
                <a:solidFill>
                  <a:srgbClr val="00AB7A"/>
                </a:solidFill>
                <a:latin typeface="微软雅黑" panose="020B0503020204020204" pitchFamily="34" charset="-122"/>
                <a:ea typeface="微软雅黑" panose="020B0503020204020204" pitchFamily="34" charset="-122"/>
              </a:rPr>
              <a:t>构建国产化</a:t>
            </a:r>
            <a:endParaRPr lang="en-US" altLang="zh-CN" sz="1400" b="1" dirty="0">
              <a:solidFill>
                <a:srgbClr val="00AB7A"/>
              </a:solidFill>
              <a:latin typeface="微软雅黑" panose="020B0503020204020204" pitchFamily="34" charset="-122"/>
              <a:ea typeface="微软雅黑" panose="020B0503020204020204" pitchFamily="34" charset="-122"/>
            </a:endParaRPr>
          </a:p>
          <a:p>
            <a:pPr algn="ctr">
              <a:lnSpc>
                <a:spcPct val="130000"/>
              </a:lnSpc>
            </a:pPr>
            <a:r>
              <a:rPr lang="zh-CN" altLang="en-US" sz="1400" b="1" dirty="0">
                <a:solidFill>
                  <a:srgbClr val="00AB7A"/>
                </a:solidFill>
                <a:latin typeface="微软雅黑" panose="020B0503020204020204" pitchFamily="34" charset="-122"/>
                <a:ea typeface="微软雅黑" panose="020B0503020204020204" pitchFamily="34" charset="-122"/>
              </a:rPr>
              <a:t>法院整网安全管理中心</a:t>
            </a:r>
          </a:p>
        </p:txBody>
      </p:sp>
    </p:spTree>
    <p:custDataLst>
      <p:tags r:id="rId1"/>
    </p:custDataLst>
    <p:extLst>
      <p:ext uri="{BB962C8B-B14F-4D97-AF65-F5344CB8AC3E}">
        <p14:creationId xmlns:p14="http://schemas.microsoft.com/office/powerpoint/2010/main" val="326959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60473"/>
            <a:ext cx="9144000" cy="1367942"/>
          </a:xfrm>
          <a:prstGeom prst="rect">
            <a:avLst/>
          </a:prstGeom>
          <a:solidFill>
            <a:srgbClr val="00A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案例</a:t>
            </a:r>
            <a:r>
              <a:rPr kumimoji="0" lang="en-US" altLang="zh-CN"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3-</a:t>
            </a:r>
            <a:r>
              <a:rPr lang="zh-CN" altLang="en-US" sz="2000" b="1"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政务客户态势感知一体机API能力应用实例</a:t>
            </a:r>
            <a:endPar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0216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chor="ctr"/>
          <a:lstStyle/>
          <a:p>
            <a:r>
              <a:rPr kumimoji="1" lang="zh-CN" altLang="en-US" dirty="0" smtClean="0">
                <a:sym typeface="微软雅黑" panose="020B0503020204020204" pitchFamily="34" charset="-122"/>
              </a:rPr>
              <a:t>案例</a:t>
            </a:r>
            <a:r>
              <a:rPr kumimoji="1" lang="zh-CN" altLang="en-US" dirty="0">
                <a:sym typeface="微软雅黑" panose="020B0503020204020204" pitchFamily="34" charset="-122"/>
              </a:rPr>
              <a:t>简介</a:t>
            </a:r>
          </a:p>
        </p:txBody>
      </p:sp>
      <p:sp>
        <p:nvSpPr>
          <p:cNvPr id="10" name="矩形 9"/>
          <p:cNvSpPr/>
          <p:nvPr/>
        </p:nvSpPr>
        <p:spPr>
          <a:xfrm>
            <a:off x="123653" y="247891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属      性：</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1091706" y="536641"/>
            <a:ext cx="7307149" cy="1476375"/>
          </a:xfrm>
          <a:prstGeom prst="rect">
            <a:avLst/>
          </a:prstGeom>
        </p:spPr>
        <p:txBody>
          <a:bodyPr wrap="square">
            <a:spAutoFit/>
          </a:bodyPr>
          <a:lstStyle/>
          <a:p>
            <a:pPr>
              <a:lnSpc>
                <a:spcPct val="150000"/>
              </a:lnSpc>
            </a:pPr>
            <a:r>
              <a:rPr kumimoji="1" lang="zh-CN" altLang="en-US" sz="1200" dirty="0">
                <a:latin typeface="Arial" panose="020B0604020202020204" pitchFamily="34" charset="0"/>
                <a:ea typeface="微软雅黑" panose="020B0503020204020204" pitchFamily="34" charset="-122"/>
                <a:sym typeface="Arial" panose="020B0604020202020204" pitchFamily="34" charset="0"/>
              </a:rPr>
              <a:t>《</a:t>
            </a:r>
            <a:r>
              <a:rPr kumimoji="1" lang="en-US" altLang="zh-CN" sz="1200" dirty="0">
                <a:latin typeface="Arial" panose="020B0604020202020204" pitchFamily="34" charset="0"/>
                <a:ea typeface="微软雅黑" panose="020B0503020204020204" pitchFamily="34" charset="-122"/>
                <a:sym typeface="Arial" panose="020B0604020202020204" pitchFamily="34" charset="0"/>
              </a:rPr>
              <a:t>“</a:t>
            </a:r>
            <a:r>
              <a:rPr kumimoji="1" lang="zh-CN" altLang="en-US" sz="1200" dirty="0">
                <a:latin typeface="Arial" panose="020B0604020202020204" pitchFamily="34" charset="0"/>
                <a:ea typeface="微软雅黑" panose="020B0503020204020204" pitchFamily="34" charset="-122"/>
                <a:sym typeface="Arial" panose="020B0604020202020204" pitchFamily="34" charset="0"/>
              </a:rPr>
              <a:t>数据要素</a:t>
            </a:r>
            <a:r>
              <a:rPr kumimoji="1" lang="en-US" altLang="zh-CN" sz="1200" dirty="0">
                <a:latin typeface="Arial" panose="020B0604020202020204" pitchFamily="34" charset="0"/>
                <a:ea typeface="微软雅黑" panose="020B0503020204020204" pitchFamily="34" charset="-122"/>
                <a:sym typeface="Arial" panose="020B0604020202020204" pitchFamily="34" charset="0"/>
              </a:rPr>
              <a:t>x”</a:t>
            </a:r>
            <a:r>
              <a:rPr kumimoji="1" lang="zh-CN" altLang="en-US" sz="1200" dirty="0">
                <a:latin typeface="Arial" panose="020B0604020202020204" pitchFamily="34" charset="0"/>
                <a:ea typeface="微软雅黑" panose="020B0503020204020204" pitchFamily="34" charset="-122"/>
                <a:sym typeface="Arial" panose="020B0604020202020204" pitchFamily="34" charset="0"/>
              </a:rPr>
              <a:t>三年行动计划（</a:t>
            </a:r>
            <a:r>
              <a:rPr kumimoji="1" lang="en-US" altLang="zh-CN" sz="1200" dirty="0">
                <a:latin typeface="Arial" panose="020B0604020202020204" pitchFamily="34" charset="0"/>
                <a:ea typeface="微软雅黑" panose="020B0503020204020204" pitchFamily="34" charset="-122"/>
                <a:sym typeface="Arial" panose="020B0604020202020204" pitchFamily="34" charset="0"/>
              </a:rPr>
              <a:t>2024-2026</a:t>
            </a:r>
            <a:r>
              <a:rPr kumimoji="1" lang="zh-CN" altLang="en-US" sz="1200" dirty="0">
                <a:latin typeface="Arial" panose="020B0604020202020204" pitchFamily="34" charset="0"/>
                <a:ea typeface="微软雅黑" panose="020B0503020204020204" pitchFamily="34" charset="-122"/>
                <a:sym typeface="Arial" panose="020B0604020202020204" pitchFamily="34" charset="0"/>
              </a:rPr>
              <a:t>年）（征求意见稿）》提出</a:t>
            </a:r>
            <a:r>
              <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rPr>
              <a:t>到2026年底，打造300个以上数据要素应用场景，数据产业年均增速超过20%，数据交易规模增长1倍，推动数据要素经济增长。其中重点工作包含数据要素×“智能制造、智慧农业、商贸流通、交通运输、金融服务、科技创新、文化旅游、医疗健康、应急管理、气象服务、智慧城市和绿色低碳”12个领域的重点行动。明确提出数据安全保护要求：</a:t>
            </a:r>
            <a:r>
              <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rPr>
              <a:t>落实数据安全法规制度，完善数据分类分级保护制度，加强个人信息保护，提升数据安全保障水平。</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矩形 12"/>
          <p:cNvSpPr/>
          <p:nvPr/>
        </p:nvSpPr>
        <p:spPr>
          <a:xfrm>
            <a:off x="123653" y="54904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摘      要：</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57317" y="4432142"/>
            <a:ext cx="974090"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 键 词：</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091706" y="4378105"/>
            <a:ext cx="7307150" cy="36830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200" dirty="0" smtClean="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态势感知一体机、数据安全</a:t>
            </a:r>
          </a:p>
        </p:txBody>
      </p:sp>
      <p:sp>
        <p:nvSpPr>
          <p:cNvPr id="12" name="矩形 11"/>
          <p:cNvSpPr/>
          <p:nvPr/>
        </p:nvSpPr>
        <p:spPr>
          <a:xfrm>
            <a:off x="1091707" y="2421809"/>
            <a:ext cx="7658001" cy="1198880"/>
          </a:xfrm>
          <a:prstGeom prst="rect">
            <a:avLst/>
          </a:prstGeom>
        </p:spPr>
        <p:txBody>
          <a:bodyPr wrap="square">
            <a:spAutoFit/>
          </a:bodyPr>
          <a:lstStyle/>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所属行业</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政府</a:t>
            </a:r>
            <a:endParaRPr lang="en-US" altLang="zh-CN"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主要产品</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态势感知一体机</a:t>
            </a:r>
            <a:endPar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endParaRPr>
          </a:p>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关键技术</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态势感知、</a:t>
            </a:r>
            <a:r>
              <a:rPr lang="zh-CN" altLang="en-US" sz="1200" dirty="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数据安全</a:t>
            </a:r>
          </a:p>
          <a:p>
            <a:pPr lvl="0">
              <a:lnSpc>
                <a:spcPct val="150000"/>
              </a:lnSpc>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推广意义</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一体机</a:t>
            </a:r>
            <a:r>
              <a:rPr lang="en-US" altLang="zh-CN"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数据安全</a:t>
            </a:r>
          </a:p>
        </p:txBody>
      </p:sp>
      <p:sp>
        <p:nvSpPr>
          <p:cNvPr id="2" name="灯片编号占位符 1"/>
          <p:cNvSpPr>
            <a:spLocks noGrp="1"/>
          </p:cNvSpPr>
          <p:nvPr>
            <p:ph type="sldNum" sz="quarter" idx="12"/>
          </p:nvPr>
        </p:nvSpPr>
        <p:spPr/>
        <p:txBody>
          <a:bodyPr/>
          <a:lstStyle/>
          <a:p>
            <a:fld id="{CE3A6F2A-4BD1-4B71-A85C-4AC4B8E4C9A9}" type="slidenum">
              <a:rPr lang="zh-CN" altLang="en-US" smtClean="0"/>
              <a:t>43</a:t>
            </a:fld>
            <a:endParaRPr lang="zh-CN" altLang="en-US" dirty="0"/>
          </a:p>
        </p:txBody>
      </p:sp>
      <p:pic>
        <p:nvPicPr>
          <p:cNvPr id="17" name="图片 16"/>
          <p:cNvPicPr>
            <a:picLocks noChangeAspect="1"/>
          </p:cNvPicPr>
          <p:nvPr/>
        </p:nvPicPr>
        <p:blipFill>
          <a:blip r:embed="rId3"/>
          <a:stretch>
            <a:fillRect/>
          </a:stretch>
        </p:blipFill>
        <p:spPr>
          <a:xfrm>
            <a:off x="5410835" y="2052955"/>
            <a:ext cx="3106420" cy="2596515"/>
          </a:xfrm>
          <a:prstGeom prst="rect">
            <a:avLst/>
          </a:prstGeom>
        </p:spPr>
      </p:pic>
    </p:spTree>
    <p:extLst>
      <p:ext uri="{BB962C8B-B14F-4D97-AF65-F5344CB8AC3E}">
        <p14:creationId xmlns:p14="http://schemas.microsoft.com/office/powerpoint/2010/main" val="10466877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latin typeface="微软雅黑" panose="020B0503020204020204" pitchFamily="34" charset="-122"/>
                <a:ea typeface="微软雅黑" panose="020B0503020204020204" pitchFamily="34" charset="-122"/>
                <a:sym typeface="+mn-ea"/>
              </a:rPr>
              <a:t>政务行业场景解决方案</a:t>
            </a:r>
            <a:endParaRPr lang="en-US" altLang="zh-CN" dirty="0">
              <a:latin typeface="微软雅黑" panose="020B0503020204020204" pitchFamily="34" charset="-122"/>
              <a:ea typeface="微软雅黑" panose="020B0503020204020204" pitchFamily="34" charset="-122"/>
              <a:sym typeface="+mn-ea"/>
            </a:endParaRPr>
          </a:p>
        </p:txBody>
      </p:sp>
      <p:sp>
        <p:nvSpPr>
          <p:cNvPr id="3" name="灯片编号占位符 2"/>
          <p:cNvSpPr>
            <a:spLocks noGrp="1"/>
          </p:cNvSpPr>
          <p:nvPr>
            <p:ph type="sldNum" sz="quarter" idx="12"/>
          </p:nvPr>
        </p:nvSpPr>
        <p:spPr/>
        <p:txBody>
          <a:bodyPr>
            <a:normAutofit fontScale="67500" lnSpcReduction="10000"/>
          </a:bodyPr>
          <a:lstStyle/>
          <a:p>
            <a:fld id="{CE3A6F2A-4BD1-4B71-A85C-4AC4B8E4C9A9}" type="slidenum">
              <a:rPr lang="zh-CN" altLang="en-US" sz="1200" smtClean="0"/>
              <a:t>44</a:t>
            </a:fld>
            <a:endParaRPr lang="zh-CN" altLang="en-US" sz="1200" dirty="0"/>
          </a:p>
        </p:txBody>
      </p:sp>
      <p:sp>
        <p:nvSpPr>
          <p:cNvPr id="6" name="五边形 5"/>
          <p:cNvSpPr/>
          <p:nvPr/>
        </p:nvSpPr>
        <p:spPr>
          <a:xfrm>
            <a:off x="4266448" y="487467"/>
            <a:ext cx="1474664" cy="376173"/>
          </a:xfrm>
          <a:prstGeom prst="homePlate">
            <a:avLst/>
          </a:prstGeom>
          <a:solidFill>
            <a:srgbClr val="009E7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场景报告</a:t>
            </a:r>
          </a:p>
        </p:txBody>
      </p:sp>
      <p:sp>
        <p:nvSpPr>
          <p:cNvPr id="7" name="五边形 6"/>
          <p:cNvSpPr/>
          <p:nvPr/>
        </p:nvSpPr>
        <p:spPr>
          <a:xfrm>
            <a:off x="4266448" y="2123862"/>
            <a:ext cx="1474664" cy="376173"/>
          </a:xfrm>
          <a:prstGeom prst="homePlate">
            <a:avLst/>
          </a:prstGeom>
          <a:solidFill>
            <a:srgbClr val="009E71"/>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1400" b="1">
                <a:solidFill>
                  <a:schemeClr val="bg1"/>
                </a:solidFill>
                <a:latin typeface="微软雅黑" panose="020B0503020204020204" pitchFamily="34" charset="-122"/>
                <a:ea typeface="微软雅黑" panose="020B0503020204020204" pitchFamily="34" charset="-122"/>
                <a:cs typeface="+mn-ea"/>
                <a:sym typeface="+mn-lt"/>
              </a:rPr>
              <a:t>解决方案</a:t>
            </a:r>
          </a:p>
        </p:txBody>
      </p:sp>
      <p:sp>
        <p:nvSpPr>
          <p:cNvPr id="11" name="文本框 10"/>
          <p:cNvSpPr txBox="1"/>
          <p:nvPr/>
        </p:nvSpPr>
        <p:spPr>
          <a:xfrm>
            <a:off x="4266565" y="924560"/>
            <a:ext cx="2288540" cy="878840"/>
          </a:xfrm>
          <a:prstGeom prst="rect">
            <a:avLst/>
          </a:prstGeom>
          <a:noFill/>
          <a:ln>
            <a:solidFill>
              <a:srgbClr val="00855F"/>
            </a:solidFill>
          </a:ln>
        </p:spPr>
        <p:txBody>
          <a:bodyPr wrap="square" rtlCol="0">
            <a:noAutofit/>
          </a:bodyPr>
          <a:lstStyle/>
          <a:p>
            <a:pPr indent="0">
              <a:lnSpc>
                <a:spcPct val="150000"/>
              </a:lnSpc>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政务云</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数据流出</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检查</a:t>
            </a:r>
          </a:p>
          <a:p>
            <a:pPr indent="0">
              <a:lnSpc>
                <a:spcPct val="150000"/>
              </a:lnSpc>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政务</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私搭乱连</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检查</a:t>
            </a:r>
          </a:p>
          <a:p>
            <a:pPr indent="0">
              <a:lnSpc>
                <a:spcPct val="150000"/>
              </a:lnSpc>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政务</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数据出境</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lt"/>
              </a:rPr>
              <a:t>检查</a:t>
            </a:r>
          </a:p>
        </p:txBody>
      </p:sp>
      <p:sp>
        <p:nvSpPr>
          <p:cNvPr id="29" name="文本框 28"/>
          <p:cNvSpPr txBox="1"/>
          <p:nvPr/>
        </p:nvSpPr>
        <p:spPr>
          <a:xfrm>
            <a:off x="117475" y="487680"/>
            <a:ext cx="4074795" cy="2763520"/>
          </a:xfrm>
          <a:prstGeom prst="rect">
            <a:avLst/>
          </a:prstGeom>
          <a:noFill/>
          <a:ln>
            <a:solidFill>
              <a:srgbClr val="00855F"/>
            </a:solidFill>
          </a:ln>
        </p:spPr>
        <p:txBody>
          <a:bodyPr wrap="square" rtlCol="0">
            <a:noAutofit/>
          </a:bodyPr>
          <a:lstStyle/>
          <a:p>
            <a:pPr indent="0">
              <a:lnSpc>
                <a:spcPct val="150000"/>
              </a:lnSpc>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lt"/>
              </a:rPr>
              <a:t>客户背景需求</a:t>
            </a:r>
          </a:p>
          <a:p>
            <a:pPr indent="0">
              <a:lnSpc>
                <a:spcPct val="150000"/>
              </a:lnSpc>
              <a:buFont typeface="Arial" panose="020B0604020202020204" pitchFamily="34" charset="0"/>
              <a:buNone/>
            </a:pP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（一）</a:t>
            </a:r>
            <a:r>
              <a:rPr lang="zh-CN" altLang="en-US" sz="1000" b="1" dirty="0">
                <a:latin typeface="微软雅黑" panose="020B0503020204020204" pitchFamily="34" charset="-122"/>
                <a:ea typeface="微软雅黑" panose="020B0503020204020204" pitchFamily="34" charset="-122"/>
                <a:cs typeface="微软雅黑" panose="020B0503020204020204" pitchFamily="34" charset="-122"/>
                <a:sym typeface="+mn-lt"/>
              </a:rPr>
              <a:t>政务一网通办</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：为了加快政务数据各委办局、各层级数据流通，政务数据局提供</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数据开放服务</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数据开放接口</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数据库开放</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等行为，需要针对数据出域</a:t>
            </a:r>
            <a:r>
              <a:rPr lang="en-US" altLang="zh-CN" sz="1000" dirty="0">
                <a:latin typeface="微软雅黑" panose="020B0503020204020204" pitchFamily="34" charset="-122"/>
                <a:ea typeface="微软雅黑" panose="020B0503020204020204" pitchFamily="34" charset="-122"/>
                <a:cs typeface="微软雅黑" panose="020B0503020204020204" pitchFamily="34" charset="-122"/>
                <a:sym typeface="+mn-lt"/>
              </a:rPr>
              <a:t>API</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通道、数据内容风险进行监测识别。</a:t>
            </a:r>
            <a:endPar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0">
              <a:lnSpc>
                <a:spcPct val="150000"/>
              </a:lnSpc>
              <a:buFont typeface="Arial" panose="020B0604020202020204" pitchFamily="34" charset="0"/>
              <a:buNone/>
            </a:pP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（二）</a:t>
            </a:r>
            <a:r>
              <a:rPr lang="zh-CN" altLang="en-US" sz="1000" b="1" dirty="0">
                <a:latin typeface="微软雅黑" panose="020B0503020204020204" pitchFamily="34" charset="-122"/>
                <a:ea typeface="微软雅黑" panose="020B0503020204020204" pitchFamily="34" charset="-122"/>
                <a:cs typeface="微软雅黑" panose="020B0503020204020204" pitchFamily="34" charset="-122"/>
                <a:sym typeface="+mn-lt"/>
              </a:rPr>
              <a:t>政务一网共享</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：基于政务外网（政务云平台）需要驱动</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资源集中化</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业务集中化</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数据集中化</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接口集中化</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建设及运营，</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数据存在大量的共享及开放。关注常态化电子政务敏感业务及数据共享开放、境外获取、异常爬虫等异常行为，维护国家数据安全。</a:t>
            </a:r>
            <a:endPar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0">
              <a:lnSpc>
                <a:spcPct val="150000"/>
              </a:lnSpc>
              <a:buFont typeface="Arial" panose="020B0604020202020204" pitchFamily="34" charset="0"/>
              <a:buNone/>
            </a:pP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（三）</a:t>
            </a:r>
            <a:r>
              <a:rPr lang="zh-CN" sz="1000" b="1" dirty="0">
                <a:latin typeface="微软雅黑" panose="020B0503020204020204" pitchFamily="34" charset="-122"/>
                <a:ea typeface="微软雅黑" panose="020B0503020204020204" pitchFamily="34" charset="-122"/>
                <a:cs typeface="微软雅黑" panose="020B0503020204020204" pitchFamily="34" charset="-122"/>
                <a:sym typeface="+mn-lt"/>
              </a:rPr>
              <a:t>政务数据资源化</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：政务数据创造业务价值，驱动区域数据经济发展。</a:t>
            </a:r>
            <a:r>
              <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数据的开放程度依据数据接收对象身份而改变</a:t>
            </a:r>
            <a:r>
              <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lt"/>
              </a:rPr>
              <a:t>，当前资源化利用率低，无法评估数据资源化程度带来的安全风险。</a:t>
            </a:r>
            <a:endPar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4" name="文本框 33"/>
          <p:cNvSpPr txBox="1"/>
          <p:nvPr/>
        </p:nvSpPr>
        <p:spPr>
          <a:xfrm>
            <a:off x="111125" y="3335655"/>
            <a:ext cx="4074795" cy="1754505"/>
          </a:xfrm>
          <a:prstGeom prst="rect">
            <a:avLst/>
          </a:prstGeom>
          <a:noFill/>
          <a:ln>
            <a:solidFill>
              <a:srgbClr val="00855F"/>
            </a:solidFill>
          </a:ln>
        </p:spPr>
        <p:txBody>
          <a:bodyPr wrap="square" rtlCol="0">
            <a:noAutofit/>
          </a:bodyPr>
          <a:lstStyle/>
          <a:p>
            <a:pPr indent="0">
              <a:lnSpc>
                <a:spcPct val="150000"/>
              </a:lnSpc>
              <a:buFont typeface="Arial" panose="020B0604020202020204" pitchFamily="34" charset="0"/>
              <a:buNone/>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客户预期收益</a:t>
            </a:r>
          </a:p>
          <a:p>
            <a:pPr marL="171450" indent="-171450">
              <a:lnSpc>
                <a:spcPct val="150000"/>
              </a:lnSpc>
              <a:buFont typeface="Arial" panose="020B0604020202020204" pitchFamily="34" charset="0"/>
              <a:buChar char="•"/>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地方党政机关数据安全隐患自查</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：防止</a:t>
            </a:r>
            <a:r>
              <a:rPr lang="en-US"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API</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接口设计问题，避免被监管通报，提供政务数据安全风险自纠自查；</a:t>
            </a:r>
          </a:p>
          <a:p>
            <a:pPr marL="171450" indent="-171450">
              <a:lnSpc>
                <a:spcPct val="150000"/>
              </a:lnSpc>
              <a:buFont typeface="Arial" panose="020B0604020202020204" pitchFamily="34" charset="0"/>
              <a:buChar char="•"/>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通过政务监管上下级关系进行监管</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：政务数据共享、政企数据共享下对政务云共享、流出、私搭乱连问题进行监督检查；</a:t>
            </a:r>
          </a:p>
          <a:p>
            <a:pPr marL="171450" indent="-171450">
              <a:lnSpc>
                <a:spcPct val="150000"/>
              </a:lnSpc>
              <a:buFont typeface="Arial" panose="020B0604020202020204" pitchFamily="34" charset="0"/>
              <a:buChar char="•"/>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政务数据资源开放监测</a:t>
            </a:r>
            <a:r>
              <a:rPr lang="zh-CN" altLang="en-US"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：针对数据开放利用过程的数据接收身份、数据内容进行开放合规评估。</a:t>
            </a:r>
          </a:p>
        </p:txBody>
      </p:sp>
      <p:sp>
        <p:nvSpPr>
          <p:cNvPr id="31" name="文本框 30"/>
          <p:cNvSpPr txBox="1"/>
          <p:nvPr/>
        </p:nvSpPr>
        <p:spPr>
          <a:xfrm>
            <a:off x="6681470" y="924560"/>
            <a:ext cx="2288540" cy="878840"/>
          </a:xfrm>
          <a:prstGeom prst="rect">
            <a:avLst/>
          </a:prstGeom>
          <a:noFill/>
          <a:ln>
            <a:solidFill>
              <a:srgbClr val="00855F"/>
            </a:solidFill>
          </a:ln>
        </p:spPr>
        <p:txBody>
          <a:bodyPr wrap="square" rtlCol="0">
            <a:noAutofit/>
          </a:bodyPr>
          <a:lstStyle/>
          <a:p>
            <a:pPr indent="0">
              <a:lnSpc>
                <a:spcPct val="150000"/>
              </a:lnSpc>
              <a:buFont typeface="Arial" panose="020B0604020202020204" pitchFamily="34" charset="0"/>
              <a:buNone/>
            </a:pP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政务</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sym typeface="+mn-lt"/>
              </a:rPr>
              <a:t>API</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lt"/>
              </a:rPr>
              <a:t>接口开放风险</a:t>
            </a: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检查</a:t>
            </a:r>
          </a:p>
          <a:p>
            <a:pPr indent="0">
              <a:lnSpc>
                <a:spcPct val="150000"/>
              </a:lnSpc>
              <a:buFont typeface="Arial" panose="020B0604020202020204" pitchFamily="34" charset="0"/>
              <a:buNone/>
            </a:pP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政务</a:t>
            </a:r>
            <a:r>
              <a:rPr lang="zh-CN" sz="1200" b="1" dirty="0">
                <a:latin typeface="微软雅黑" panose="020B0503020204020204" pitchFamily="34" charset="-122"/>
                <a:ea typeface="微软雅黑" panose="020B0503020204020204" pitchFamily="34" charset="-122"/>
                <a:cs typeface="微软雅黑" panose="020B0503020204020204" pitchFamily="34" charset="-122"/>
                <a:sym typeface="+mn-lt"/>
              </a:rPr>
              <a:t>数据共享风险</a:t>
            </a: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识别</a:t>
            </a:r>
          </a:p>
          <a:p>
            <a:pPr indent="0">
              <a:lnSpc>
                <a:spcPct val="150000"/>
              </a:lnSpc>
              <a:buFont typeface="Arial" panose="020B0604020202020204" pitchFamily="34" charset="0"/>
              <a:buNone/>
            </a:pP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一网共享下</a:t>
            </a:r>
            <a:r>
              <a:rPr lang="zh-CN" sz="1200" b="1" dirty="0">
                <a:latin typeface="微软雅黑" panose="020B0503020204020204" pitchFamily="34" charset="-122"/>
                <a:ea typeface="微软雅黑" panose="020B0503020204020204" pitchFamily="34" charset="-122"/>
                <a:cs typeface="微软雅黑" panose="020B0503020204020204" pitchFamily="34" charset="-122"/>
                <a:sym typeface="+mn-lt"/>
              </a:rPr>
              <a:t>数据违规调用</a:t>
            </a: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检查</a:t>
            </a:r>
          </a:p>
        </p:txBody>
      </p:sp>
      <p:pic>
        <p:nvPicPr>
          <p:cNvPr id="4" name="图片 3"/>
          <p:cNvPicPr>
            <a:picLocks noChangeAspect="1"/>
          </p:cNvPicPr>
          <p:nvPr/>
        </p:nvPicPr>
        <p:blipFill>
          <a:blip r:embed="rId2"/>
          <a:stretch>
            <a:fillRect/>
          </a:stretch>
        </p:blipFill>
        <p:spPr>
          <a:xfrm>
            <a:off x="4271010" y="2571750"/>
            <a:ext cx="4871720" cy="2435860"/>
          </a:xfrm>
          <a:prstGeom prst="rect">
            <a:avLst/>
          </a:prstGeom>
        </p:spPr>
      </p:pic>
    </p:spTree>
    <p:extLst>
      <p:ext uri="{BB962C8B-B14F-4D97-AF65-F5344CB8AC3E}">
        <p14:creationId xmlns:p14="http://schemas.microsoft.com/office/powerpoint/2010/main" val="3173263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60473"/>
            <a:ext cx="9144000" cy="1367942"/>
          </a:xfrm>
          <a:prstGeom prst="rect">
            <a:avLst/>
          </a:prstGeom>
          <a:solidFill>
            <a:srgbClr val="00A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案例</a:t>
            </a:r>
            <a:r>
              <a:rPr kumimoji="0" lang="en-US" altLang="zh-CN"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4-</a:t>
            </a:r>
            <a:r>
              <a:rPr lang="zh-CN" altLang="en-US" sz="2000" b="1"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态势感知一体机全量威胁告警自动运营</a:t>
            </a:r>
            <a:r>
              <a:rPr lang="zh-CN" altLang="en-US" sz="2000" b="1"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实例</a:t>
            </a:r>
            <a:endPar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42863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chor="ctr"/>
          <a:lstStyle/>
          <a:p>
            <a:r>
              <a:rPr kumimoji="1" lang="zh-CN" altLang="en-US" dirty="0" smtClean="0">
                <a:sym typeface="微软雅黑" panose="020B0503020204020204" pitchFamily="34" charset="-122"/>
              </a:rPr>
              <a:t>案例</a:t>
            </a:r>
            <a:r>
              <a:rPr kumimoji="1" lang="zh-CN" altLang="en-US" dirty="0">
                <a:sym typeface="微软雅黑" panose="020B0503020204020204" pitchFamily="34" charset="-122"/>
              </a:rPr>
              <a:t>简介</a:t>
            </a:r>
          </a:p>
        </p:txBody>
      </p:sp>
      <p:sp>
        <p:nvSpPr>
          <p:cNvPr id="10" name="矩形 9"/>
          <p:cNvSpPr/>
          <p:nvPr/>
        </p:nvSpPr>
        <p:spPr>
          <a:xfrm>
            <a:off x="123653" y="247891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属      性：</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1091706" y="965266"/>
            <a:ext cx="7307149" cy="922020"/>
          </a:xfrm>
          <a:prstGeom prst="rect">
            <a:avLst/>
          </a:prstGeom>
        </p:spPr>
        <p:txBody>
          <a:bodyPr wrap="square">
            <a:spAutoFit/>
          </a:bodyPr>
          <a:lstStyle/>
          <a:p>
            <a:pPr>
              <a:lnSpc>
                <a:spcPct val="150000"/>
              </a:lnSpc>
            </a:pP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网络安全态势监管逐步趋于常态化，安全能力有限的中小规模用户对于在满足安全合规需求同时仍可以进一步提升分析效果、降低运营成本提出更高的需求。</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360</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态势感知一体机结合大模型，为客户提供全量威胁告警自动运营</a:t>
            </a:r>
          </a:p>
        </p:txBody>
      </p:sp>
      <p:sp>
        <p:nvSpPr>
          <p:cNvPr id="13" name="矩形 12"/>
          <p:cNvSpPr/>
          <p:nvPr/>
        </p:nvSpPr>
        <p:spPr>
          <a:xfrm>
            <a:off x="123653" y="103164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摘      要：</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57317" y="4117817"/>
            <a:ext cx="974090"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 键 词：</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091706" y="4063780"/>
            <a:ext cx="7307150" cy="36830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200" dirty="0" smtClean="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态势感知一体机、数据安全、</a:t>
            </a:r>
            <a:r>
              <a:rPr lang="zh-CN" altLang="en-US" sz="1200" dirty="0" smtClean="0">
                <a:solidFill>
                  <a:srgbClr val="4E5766"/>
                </a:solidFill>
                <a:latin typeface="微软雅黑" panose="020B0503020204020204" pitchFamily="34" charset="-122"/>
                <a:ea typeface="微软雅黑" panose="020B0503020204020204" pitchFamily="34" charset="-122"/>
                <a:cs typeface="等线" panose="02010600030101010101" charset="-122"/>
                <a:sym typeface="+mn-lt"/>
              </a:rPr>
              <a:t>自动运营</a:t>
            </a:r>
            <a:endParaRPr lang="zh-CN" altLang="en-US" sz="1200" dirty="0" smtClean="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endParaRPr>
          </a:p>
        </p:txBody>
      </p:sp>
      <p:sp>
        <p:nvSpPr>
          <p:cNvPr id="12" name="矩形 11"/>
          <p:cNvSpPr/>
          <p:nvPr/>
        </p:nvSpPr>
        <p:spPr>
          <a:xfrm>
            <a:off x="1091707" y="2421809"/>
            <a:ext cx="7658001" cy="1198880"/>
          </a:xfrm>
          <a:prstGeom prst="rect">
            <a:avLst/>
          </a:prstGeom>
        </p:spPr>
        <p:txBody>
          <a:bodyPr wrap="square">
            <a:spAutoFit/>
          </a:bodyPr>
          <a:lstStyle/>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所属行业</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企业</a:t>
            </a:r>
          </a:p>
          <a:p>
            <a:pPr lvl="0">
              <a:lnSpc>
                <a:spcPct val="150000"/>
              </a:lnSpc>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主要产品</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态势感知一体机</a:t>
            </a:r>
            <a:endPar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endParaRPr>
          </a:p>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关键技术</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态势感知、</a:t>
            </a:r>
            <a:r>
              <a:rPr lang="zh-CN" altLang="en-US" sz="1200" dirty="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大模型</a:t>
            </a:r>
          </a:p>
          <a:p>
            <a:pPr lvl="0">
              <a:lnSpc>
                <a:spcPct val="150000"/>
              </a:lnSpc>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推广意义</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dirty="0">
                <a:cs typeface="+mn-ea"/>
                <a:sym typeface="+mn-lt"/>
              </a:rPr>
              <a:t>自动运营</a:t>
            </a:r>
            <a:endParaRPr lang="zh-CN" altLang="en-US"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endParaRPr>
          </a:p>
        </p:txBody>
      </p:sp>
      <p:sp>
        <p:nvSpPr>
          <p:cNvPr id="2" name="灯片编号占位符 1"/>
          <p:cNvSpPr>
            <a:spLocks noGrp="1"/>
          </p:cNvSpPr>
          <p:nvPr>
            <p:ph type="sldNum" sz="quarter" idx="12"/>
          </p:nvPr>
        </p:nvSpPr>
        <p:spPr/>
        <p:txBody>
          <a:bodyPr/>
          <a:lstStyle/>
          <a:p>
            <a:fld id="{CE3A6F2A-4BD1-4B71-A85C-4AC4B8E4C9A9}" type="slidenum">
              <a:rPr lang="zh-CN" altLang="en-US" smtClean="0"/>
              <a:t>46</a:t>
            </a:fld>
            <a:endParaRPr lang="zh-CN" altLang="en-US" dirty="0"/>
          </a:p>
        </p:txBody>
      </p:sp>
    </p:spTree>
    <p:extLst>
      <p:ext uri="{BB962C8B-B14F-4D97-AF65-F5344CB8AC3E}">
        <p14:creationId xmlns:p14="http://schemas.microsoft.com/office/powerpoint/2010/main" val="4098044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p:cNvSpPr/>
          <p:nvPr/>
        </p:nvSpPr>
        <p:spPr>
          <a:xfrm>
            <a:off x="4722038" y="2047338"/>
            <a:ext cx="4247989" cy="2804019"/>
          </a:xfrm>
          <a:prstGeom prst="rect">
            <a:avLst/>
          </a:prstGeom>
          <a:solidFill>
            <a:schemeClr val="bg1"/>
          </a:solidFill>
          <a:ln w="28575">
            <a:gradFill flip="none" rotWithShape="1">
              <a:gsLst>
                <a:gs pos="0">
                  <a:srgbClr val="FFFFFF"/>
                </a:gs>
                <a:gs pos="100000">
                  <a:srgbClr val="D9D9DA"/>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271" tIns="34136" rIns="68271" bIns="34136" anchor="ctr"/>
          <a:lstStyle/>
          <a:p>
            <a:pPr algn="ctr" defTabSz="685800">
              <a:defRPr/>
            </a:pPr>
            <a:endParaRPr lang="zh-CN" altLang="en-US" sz="169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文本框 74"/>
          <p:cNvSpPr txBox="1"/>
          <p:nvPr/>
        </p:nvSpPr>
        <p:spPr>
          <a:xfrm>
            <a:off x="346542" y="43116"/>
            <a:ext cx="7411539" cy="337185"/>
          </a:xfrm>
          <a:prstGeom prst="rect">
            <a:avLst/>
          </a:prstGeom>
          <a:noFill/>
          <a:effectLst/>
        </p:spPr>
        <p:txBody>
          <a:bodyPr wrap="square" lIns="0" tIns="45720" rIns="0" bIns="45720" rtlCol="0" anchor="ctr">
            <a:spAutoFit/>
          </a:bodyPr>
          <a:lstStyle>
            <a:defPPr>
              <a:defRPr lang="zh-CN"/>
            </a:defPPr>
            <a:lvl1pPr>
              <a:defRPr sz="1400" b="1">
                <a:solidFill>
                  <a:prstClr val="white"/>
                </a:solidFill>
                <a:effectLst>
                  <a:outerShdw blurRad="25400" dist="38100" dir="5400000" algn="t" rotWithShape="0">
                    <a:prstClr val="black">
                      <a:alpha val="25000"/>
                    </a:prstClr>
                  </a:outerShdw>
                </a:effectLst>
                <a:latin typeface="微软雅黑" panose="020B0503020204020204" pitchFamily="34" charset="-122"/>
                <a:ea typeface="微软雅黑" panose="020B0503020204020204" pitchFamily="34" charset="-122"/>
              </a:defRPr>
            </a:lvl1pPr>
          </a:lstStyle>
          <a:p>
            <a:r>
              <a:rPr lang="zh-CN" altLang="en-US" sz="1600" dirty="0" smtClean="0">
                <a:cs typeface="微软雅黑" panose="020B0503020204020204" pitchFamily="34" charset="-122"/>
                <a:sym typeface="+mn-lt"/>
              </a:rPr>
              <a:t>态势感知一体机全</a:t>
            </a:r>
            <a:r>
              <a:rPr lang="zh-CN" altLang="en-US" sz="1600" dirty="0">
                <a:cs typeface="微软雅黑" panose="020B0503020204020204" pitchFamily="34" charset="-122"/>
                <a:sym typeface="+mn-lt"/>
              </a:rPr>
              <a:t>量威胁告警自动运营</a:t>
            </a:r>
            <a:r>
              <a:rPr lang="en-US" altLang="zh-CN" sz="1600" dirty="0" smtClean="0">
                <a:cs typeface="微软雅黑" panose="020B0503020204020204" pitchFamily="34" charset="-122"/>
                <a:sym typeface="+mn-lt"/>
              </a:rPr>
              <a:t>-</a:t>
            </a:r>
            <a:r>
              <a:rPr lang="zh-CN" altLang="en-US" sz="1600" dirty="0" smtClean="0">
                <a:cs typeface="微软雅黑" panose="020B0503020204020204" pitchFamily="34" charset="-122"/>
                <a:sym typeface="+mn-lt"/>
              </a:rPr>
              <a:t>挖</a:t>
            </a:r>
            <a:r>
              <a:rPr lang="zh-CN" altLang="en-US" sz="1600" dirty="0">
                <a:cs typeface="微软雅黑" panose="020B0503020204020204" pitchFamily="34" charset="-122"/>
                <a:sym typeface="+mn-lt"/>
              </a:rPr>
              <a:t>矿</a:t>
            </a:r>
            <a:r>
              <a:rPr lang="zh-CN" altLang="en-US" sz="1600" dirty="0" smtClean="0">
                <a:cs typeface="微软雅黑" panose="020B0503020204020204" pitchFamily="34" charset="-122"/>
                <a:sym typeface="+mn-lt"/>
              </a:rPr>
              <a:t>木马实例</a:t>
            </a:r>
            <a:endParaRPr lang="zh-CN" altLang="en-US" sz="1600" dirty="0">
              <a:cs typeface="微软雅黑" panose="020B0503020204020204" pitchFamily="34" charset="-122"/>
              <a:sym typeface="Arial" panose="020B0604020202020204" pitchFamily="34" charset="0"/>
            </a:endParaRPr>
          </a:p>
        </p:txBody>
      </p:sp>
      <p:sp>
        <p:nvSpPr>
          <p:cNvPr id="26" name="矩形 25"/>
          <p:cNvSpPr/>
          <p:nvPr/>
        </p:nvSpPr>
        <p:spPr>
          <a:xfrm>
            <a:off x="421120" y="2047338"/>
            <a:ext cx="4247989" cy="2804019"/>
          </a:xfrm>
          <a:prstGeom prst="rect">
            <a:avLst/>
          </a:prstGeom>
          <a:solidFill>
            <a:schemeClr val="bg1"/>
          </a:solidFill>
          <a:ln w="28575">
            <a:gradFill flip="none" rotWithShape="1">
              <a:gsLst>
                <a:gs pos="0">
                  <a:srgbClr val="FFFFFF"/>
                </a:gs>
                <a:gs pos="100000">
                  <a:srgbClr val="D9D9DA"/>
                </a:gs>
              </a:gsLst>
              <a:lin ang="27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68271" tIns="34136" rIns="68271" bIns="34136" anchor="ctr"/>
          <a:lstStyle/>
          <a:p>
            <a:pPr algn="ctr" defTabSz="685800">
              <a:defRPr/>
            </a:pPr>
            <a:endParaRPr lang="zh-CN" altLang="en-US" sz="169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灯片编号占位符 2"/>
          <p:cNvSpPr>
            <a:spLocks noGrp="1"/>
          </p:cNvSpPr>
          <p:nvPr>
            <p:ph type="sldNum" sz="quarter" idx="12"/>
          </p:nvPr>
        </p:nvSpPr>
        <p:spPr/>
        <p:txBody>
          <a:bodyPr/>
          <a:lstStyle/>
          <a:p>
            <a:fld id="{CE3A6F2A-4BD1-4B71-A85C-4AC4B8E4C9A9}" type="slidenum">
              <a:rPr lang="zh-CN" altLang="en-US" smtClean="0"/>
              <a:t>47</a:t>
            </a:fld>
            <a:endParaRPr lang="zh-CN" altLang="en-US" dirty="0"/>
          </a:p>
        </p:txBody>
      </p:sp>
      <p:grpSp>
        <p:nvGrpSpPr>
          <p:cNvPr id="7" name="组合 6"/>
          <p:cNvGrpSpPr/>
          <p:nvPr/>
        </p:nvGrpSpPr>
        <p:grpSpPr>
          <a:xfrm>
            <a:off x="643467" y="586282"/>
            <a:ext cx="8326560" cy="692497"/>
            <a:chOff x="157163" y="746147"/>
            <a:chExt cx="8812864" cy="692497"/>
          </a:xfrm>
        </p:grpSpPr>
        <p:sp>
          <p:nvSpPr>
            <p:cNvPr id="24" name="矩形 23"/>
            <p:cNvSpPr/>
            <p:nvPr/>
          </p:nvSpPr>
          <p:spPr>
            <a:xfrm>
              <a:off x="179388" y="764919"/>
              <a:ext cx="8790639" cy="654233"/>
            </a:xfrm>
            <a:prstGeom prst="rect">
              <a:avLst/>
            </a:prstGeom>
            <a:solidFill>
              <a:schemeClr val="bg1"/>
            </a:solidFill>
            <a:ln w="28575">
              <a:gradFill flip="none" rotWithShape="1">
                <a:gsLst>
                  <a:gs pos="0">
                    <a:srgbClr val="FFFFFF"/>
                  </a:gs>
                  <a:gs pos="100000">
                    <a:srgbClr val="D9D9DA"/>
                  </a:gs>
                </a:gsLst>
                <a:lin ang="2700000" scaled="0"/>
                <a:tileRect/>
              </a:gradFill>
            </a:ln>
            <a:effectLst>
              <a:outerShdw blurRad="190500" dist="12700" dir="2400000" sx="101000" sy="101000" algn="tl" rotWithShape="0">
                <a:schemeClr val="bg1">
                  <a:lumMod val="7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271" tIns="34136" rIns="68271" bIns="34136" anchor="ctr"/>
            <a:lstStyle/>
            <a:p>
              <a:pPr algn="ctr" defTabSz="685800">
                <a:defRPr/>
              </a:pPr>
              <a:endParaRPr lang="zh-CN" altLang="en-US" sz="169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矩形 73"/>
            <p:cNvSpPr/>
            <p:nvPr/>
          </p:nvSpPr>
          <p:spPr>
            <a:xfrm>
              <a:off x="157163" y="746147"/>
              <a:ext cx="8555703" cy="692497"/>
            </a:xfrm>
            <a:prstGeom prst="rect">
              <a:avLst/>
            </a:prstGeom>
          </p:spPr>
          <p:txBody>
            <a:bodyPr wrap="square">
              <a:spAutoFit/>
            </a:bodyPr>
            <a:lstStyle/>
            <a:p>
              <a:pPr marL="381000" indent="-381000">
                <a:lnSpc>
                  <a:spcPct val="130000"/>
                </a:lnSpc>
                <a:buFont typeface="Wingdings" panose="05000000000000000000" pitchFamily="2" charset="2"/>
                <a:buChar char="u"/>
              </a:pPr>
              <a:r>
                <a:rPr lang="zh-CN" altLang="en-US" sz="1000" dirty="0" smtClean="0">
                  <a:latin typeface="微软雅黑" panose="020B0503020204020204" pitchFamily="34" charset="-122"/>
                  <a:ea typeface="微软雅黑" panose="020B0503020204020204" pitchFamily="34" charset="-122"/>
                  <a:cs typeface="+mn-ea"/>
                  <a:sym typeface="+mn-lt"/>
                </a:rPr>
                <a:t>挖矿木马通信是一种网络安全威胁场景，它使得受感染的设备与外界恶意服务器建立连接，以此来实现违法的挖矿活动以及其他恶意操纵。对企业来说会造成资源占用与性能下降、信息泄露、沦为攻击跳板等一系列危害。</a:t>
              </a:r>
              <a:endParaRPr lang="en-US" altLang="zh-CN" sz="1000" dirty="0" smtClean="0">
                <a:latin typeface="微软雅黑" panose="020B0503020204020204" pitchFamily="34" charset="-122"/>
                <a:ea typeface="微软雅黑" panose="020B0503020204020204" pitchFamily="34" charset="-122"/>
                <a:cs typeface="+mn-ea"/>
                <a:sym typeface="+mn-lt"/>
              </a:endParaRPr>
            </a:p>
            <a:p>
              <a:pPr marL="381000" indent="-381000">
                <a:lnSpc>
                  <a:spcPct val="130000"/>
                </a:lnSpc>
                <a:buFont typeface="Wingdings" panose="05000000000000000000" pitchFamily="2" charset="2"/>
                <a:buChar char="u"/>
              </a:pPr>
              <a:r>
                <a:rPr lang="zh-CN" altLang="en-US" sz="1000" dirty="0">
                  <a:latin typeface="微软雅黑" panose="020B0503020204020204" pitchFamily="34" charset="-122"/>
                  <a:ea typeface="微软雅黑" panose="020B0503020204020204" pitchFamily="34" charset="-122"/>
                  <a:cs typeface="+mn-ea"/>
                  <a:sym typeface="+mn-lt"/>
                </a:rPr>
                <a:t>安全能力较为</a:t>
              </a:r>
              <a:r>
                <a:rPr lang="zh-CN" altLang="en-US" sz="1000" dirty="0" smtClean="0">
                  <a:latin typeface="微软雅黑" panose="020B0503020204020204" pitchFamily="34" charset="-122"/>
                  <a:ea typeface="微软雅黑" panose="020B0503020204020204" pitchFamily="34" charset="-122"/>
                  <a:cs typeface="+mn-ea"/>
                  <a:sym typeface="+mn-lt"/>
                </a:rPr>
                <a:t>有限，亟需</a:t>
              </a:r>
              <a:r>
                <a:rPr lang="zh-CN" altLang="en-US" sz="1000" dirty="0">
                  <a:latin typeface="微软雅黑" panose="020B0503020204020204" pitchFamily="34" charset="-122"/>
                  <a:ea typeface="微软雅黑" panose="020B0503020204020204" pitchFamily="34" charset="-122"/>
                  <a:cs typeface="+mn-ea"/>
                  <a:sym typeface="+mn-lt"/>
                </a:rPr>
                <a:t>降本增效</a:t>
              </a:r>
            </a:p>
          </p:txBody>
        </p:sp>
      </p:grpSp>
      <p:pic>
        <p:nvPicPr>
          <p:cNvPr id="76" name="图片 75"/>
          <p:cNvPicPr>
            <a:picLocks noChangeAspect="1"/>
          </p:cNvPicPr>
          <p:nvPr/>
        </p:nvPicPr>
        <p:blipFill rotWithShape="1">
          <a:blip r:embed="rId4"/>
          <a:srcRect l="-2356" b="15054"/>
          <a:stretch>
            <a:fillRect/>
          </a:stretch>
        </p:blipFill>
        <p:spPr>
          <a:xfrm>
            <a:off x="4616181" y="2103848"/>
            <a:ext cx="4353194" cy="1792233"/>
          </a:xfrm>
          <a:prstGeom prst="rect">
            <a:avLst/>
          </a:prstGeom>
        </p:spPr>
      </p:pic>
      <p:sp>
        <p:nvSpPr>
          <p:cNvPr id="77" name="矩形 76"/>
          <p:cNvSpPr/>
          <p:nvPr/>
        </p:nvSpPr>
        <p:spPr>
          <a:xfrm>
            <a:off x="4722038" y="3714376"/>
            <a:ext cx="475179" cy="181706"/>
          </a:xfrm>
          <a:prstGeom prst="rect">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68271" tIns="34136" rIns="68271" bIns="34136" anchor="ctr"/>
          <a:lstStyle/>
          <a:p>
            <a:pPr algn="ctr" defTabSz="685800">
              <a:defRPr/>
            </a:pPr>
            <a:endParaRPr lang="zh-CN" altLang="en-US" sz="169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矩形 77"/>
          <p:cNvSpPr/>
          <p:nvPr/>
        </p:nvSpPr>
        <p:spPr>
          <a:xfrm>
            <a:off x="4722038" y="3952591"/>
            <a:ext cx="4247989" cy="892552"/>
          </a:xfrm>
          <a:prstGeom prst="rect">
            <a:avLst/>
          </a:prstGeom>
        </p:spPr>
        <p:txBody>
          <a:bodyPr wrap="square">
            <a:spAutoFit/>
          </a:bodyPr>
          <a:lstStyle/>
          <a:p>
            <a:pPr marL="36195" indent="-179705">
              <a:lnSpc>
                <a:spcPct val="130000"/>
              </a:lnSpc>
              <a:buFont typeface="Arial" panose="020B0604020202020204" pitchFamily="34" charset="0"/>
              <a:buChar char="•"/>
            </a:pPr>
            <a:r>
              <a:rPr lang="zh-CN" altLang="en-US" sz="800" dirty="0" smtClean="0">
                <a:latin typeface="微软雅黑" panose="020B0503020204020204" pitchFamily="34" charset="-122"/>
                <a:ea typeface="微软雅黑" panose="020B0503020204020204" pitchFamily="34" charset="-122"/>
                <a:cs typeface="+mn-ea"/>
                <a:sym typeface="+mn-lt"/>
              </a:rPr>
              <a:t>分析挖矿事件需要具备一定的原理及通讯特征知识背景，分析人员往往难以对挖矿行为实锤，但通过大模型可以从挖矿行为上进行分析，得出</a:t>
            </a:r>
            <a:r>
              <a:rPr lang="zh-CN" altLang="en-US" sz="800" b="1" dirty="0" smtClean="0">
                <a:solidFill>
                  <a:srgbClr val="FF0000"/>
                </a:solidFill>
                <a:latin typeface="微软雅黑" panose="020B0503020204020204" pitchFamily="34" charset="-122"/>
                <a:ea typeface="微软雅黑" panose="020B0503020204020204" pitchFamily="34" charset="-122"/>
                <a:cs typeface="+mn-ea"/>
                <a:sym typeface="+mn-lt"/>
              </a:rPr>
              <a:t>挖矿通讯协议</a:t>
            </a:r>
            <a:r>
              <a:rPr lang="zh-CN" altLang="en-US" sz="800" dirty="0" smtClean="0">
                <a:latin typeface="微软雅黑" panose="020B0503020204020204" pitchFamily="34" charset="-122"/>
                <a:ea typeface="微软雅黑" panose="020B0503020204020204" pitchFamily="34" charset="-122"/>
                <a:cs typeface="+mn-ea"/>
                <a:sym typeface="+mn-lt"/>
              </a:rPr>
              <a:t>，从交互数据得出当前在执行的挖矿动作。在威胁情报角度，能从</a:t>
            </a:r>
            <a:r>
              <a:rPr lang="en-US" altLang="zh-CN" sz="800" b="1" dirty="0" smtClean="0">
                <a:solidFill>
                  <a:srgbClr val="FF0000"/>
                </a:solidFill>
                <a:latin typeface="微软雅黑" panose="020B0503020204020204" pitchFamily="34" charset="-122"/>
                <a:ea typeface="微软雅黑" panose="020B0503020204020204" pitchFamily="34" charset="-122"/>
                <a:cs typeface="+mn-ea"/>
                <a:sym typeface="+mn-lt"/>
              </a:rPr>
              <a:t>DNS</a:t>
            </a:r>
            <a:r>
              <a:rPr lang="zh-CN" altLang="en-US" sz="800" b="1" dirty="0" smtClean="0">
                <a:solidFill>
                  <a:srgbClr val="FF0000"/>
                </a:solidFill>
                <a:latin typeface="微软雅黑" panose="020B0503020204020204" pitchFamily="34" charset="-122"/>
                <a:ea typeface="微软雅黑" panose="020B0503020204020204" pitchFamily="34" charset="-122"/>
                <a:cs typeface="+mn-ea"/>
                <a:sym typeface="+mn-lt"/>
              </a:rPr>
              <a:t>请求中得到准确的解析</a:t>
            </a:r>
            <a:r>
              <a:rPr lang="en-US" altLang="zh-CN" sz="800" b="1" dirty="0" smtClean="0">
                <a:solidFill>
                  <a:srgbClr val="FF0000"/>
                </a:solidFill>
                <a:latin typeface="微软雅黑" panose="020B0503020204020204" pitchFamily="34" charset="-122"/>
                <a:ea typeface="微软雅黑" panose="020B0503020204020204" pitchFamily="34" charset="-122"/>
                <a:cs typeface="+mn-ea"/>
                <a:sym typeface="+mn-lt"/>
              </a:rPr>
              <a:t>A</a:t>
            </a:r>
            <a:r>
              <a:rPr lang="zh-CN" altLang="en-US" sz="800" b="1" dirty="0" smtClean="0">
                <a:solidFill>
                  <a:srgbClr val="FF0000"/>
                </a:solidFill>
                <a:latin typeface="微软雅黑" panose="020B0503020204020204" pitchFamily="34" charset="-122"/>
                <a:ea typeface="微软雅黑" panose="020B0503020204020204" pitchFamily="34" charset="-122"/>
                <a:cs typeface="+mn-ea"/>
                <a:sym typeface="+mn-lt"/>
              </a:rPr>
              <a:t>记录</a:t>
            </a:r>
            <a:r>
              <a:rPr lang="zh-CN" altLang="en-US" sz="800" dirty="0" smtClean="0">
                <a:latin typeface="微软雅黑" panose="020B0503020204020204" pitchFamily="34" charset="-122"/>
                <a:ea typeface="微软雅黑" panose="020B0503020204020204" pitchFamily="34" charset="-122"/>
                <a:cs typeface="+mn-ea"/>
                <a:sym typeface="+mn-lt"/>
              </a:rPr>
              <a:t>，并关联到相关行为日志进行分析。在行为分析角度，能在理解挖矿通讯各字段含义的基础上，准确识别到当前受害机器正在挖矿并于矿池通讯成功，并最终</a:t>
            </a:r>
            <a:r>
              <a:rPr lang="zh-CN" altLang="en-US" sz="800" b="1" dirty="0" smtClean="0">
                <a:solidFill>
                  <a:srgbClr val="FF0000"/>
                </a:solidFill>
                <a:latin typeface="微软雅黑" panose="020B0503020204020204" pitchFamily="34" charset="-122"/>
                <a:ea typeface="微软雅黑" panose="020B0503020204020204" pitchFamily="34" charset="-122"/>
                <a:cs typeface="+mn-ea"/>
                <a:sym typeface="+mn-lt"/>
              </a:rPr>
              <a:t>还原整个攻击链</a:t>
            </a:r>
            <a:r>
              <a:rPr lang="zh-CN" altLang="en-US" sz="800" dirty="0" smtClean="0">
                <a:latin typeface="微软雅黑" panose="020B0503020204020204" pitchFamily="34" charset="-122"/>
                <a:ea typeface="微软雅黑" panose="020B0503020204020204" pitchFamily="34" charset="-122"/>
                <a:cs typeface="+mn-ea"/>
                <a:sym typeface="+mn-lt"/>
              </a:rPr>
              <a:t>。</a:t>
            </a:r>
            <a:endParaRPr lang="en-US" altLang="zh-CN" sz="800" dirty="0" smtClean="0">
              <a:latin typeface="微软雅黑" panose="020B0503020204020204" pitchFamily="34" charset="-122"/>
              <a:ea typeface="微软雅黑" panose="020B0503020204020204" pitchFamily="34" charset="-122"/>
              <a:cs typeface="+mn-ea"/>
              <a:sym typeface="+mn-lt"/>
            </a:endParaRPr>
          </a:p>
        </p:txBody>
      </p:sp>
      <p:sp>
        <p:nvSpPr>
          <p:cNvPr id="80" name="文本框 79"/>
          <p:cNvSpPr txBox="1"/>
          <p:nvPr>
            <p:custDataLst>
              <p:tags r:id="rId1"/>
            </p:custDataLst>
          </p:nvPr>
        </p:nvSpPr>
        <p:spPr>
          <a:xfrm>
            <a:off x="71768" y="809524"/>
            <a:ext cx="587328" cy="226519"/>
          </a:xfrm>
          <a:prstGeom prst="rect">
            <a:avLst/>
          </a:prstGeom>
          <a:solidFill>
            <a:schemeClr val="bg1"/>
          </a:solidFill>
          <a:ln>
            <a:noFill/>
          </a:ln>
        </p:spPr>
        <p:txBody>
          <a:bodyPr wrap="square" rtlCol="0" anchor="ctr">
            <a:noAutofit/>
          </a:bodyPr>
          <a:lstStyle/>
          <a:p>
            <a:pPr algn="ctr"/>
            <a:r>
              <a:rPr lang="zh-CN" altLang="en-US" sz="1400" b="1" dirty="0" smtClean="0">
                <a:latin typeface="微软雅黑" panose="020B0503020204020204" pitchFamily="34" charset="-122"/>
                <a:ea typeface="微软雅黑" panose="020B0503020204020204" pitchFamily="34" charset="-122"/>
                <a:sym typeface="+mn-ea"/>
              </a:rPr>
              <a:t>痛点需求</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2" name="图片 81"/>
          <p:cNvPicPr>
            <a:picLocks noChangeAspect="1"/>
          </p:cNvPicPr>
          <p:nvPr/>
        </p:nvPicPr>
        <p:blipFill rotWithShape="1">
          <a:blip r:embed="rId5"/>
          <a:srcRect t="13514" r="3870"/>
          <a:stretch>
            <a:fillRect/>
          </a:stretch>
        </p:blipFill>
        <p:spPr>
          <a:xfrm>
            <a:off x="580637" y="2125132"/>
            <a:ext cx="3890411" cy="1835523"/>
          </a:xfrm>
          <a:prstGeom prst="rect">
            <a:avLst/>
          </a:prstGeom>
        </p:spPr>
      </p:pic>
      <p:sp>
        <p:nvSpPr>
          <p:cNvPr id="85" name="矩形 84"/>
          <p:cNvSpPr/>
          <p:nvPr/>
        </p:nvSpPr>
        <p:spPr>
          <a:xfrm>
            <a:off x="502431" y="3941126"/>
            <a:ext cx="4144147"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171450">
              <a:lnSpc>
                <a:spcPct val="150000"/>
              </a:lnSpc>
              <a:buFont typeface="Arial" panose="020B0604020202020204" pitchFamily="34" charset="0"/>
              <a:buChar char="•"/>
              <a:defRPr/>
            </a:pPr>
            <a:r>
              <a:rPr lang="zh-CN" altLang="en-US" sz="800" dirty="0">
                <a:latin typeface="微软雅黑" panose="020B0503020204020204" pitchFamily="34" charset="-122"/>
                <a:ea typeface="微软雅黑" panose="020B0503020204020204" pitchFamily="34" charset="-122"/>
                <a:cs typeface="+mn-ea"/>
              </a:rPr>
              <a:t>提升威胁告警的运营处置效率，让安全分析人员真正聚焦在高价值的安全事件处置上。</a:t>
            </a:r>
            <a:endParaRPr lang="en-US" altLang="zh-CN" sz="800" dirty="0">
              <a:latin typeface="微软雅黑" panose="020B0503020204020204" pitchFamily="34" charset="-122"/>
              <a:ea typeface="微软雅黑" panose="020B0503020204020204" pitchFamily="34" charset="-122"/>
              <a:cs typeface="+mn-ea"/>
            </a:endParaRPr>
          </a:p>
          <a:p>
            <a:pPr lvl="0" indent="-171450">
              <a:lnSpc>
                <a:spcPct val="150000"/>
              </a:lnSpc>
              <a:buFont typeface="Arial" panose="020B0604020202020204" pitchFamily="34" charset="0"/>
              <a:buChar char="•"/>
              <a:defRPr/>
            </a:pPr>
            <a:r>
              <a:rPr lang="zh-CN" altLang="en-US" sz="800" dirty="0" smtClean="0">
                <a:latin typeface="微软雅黑" panose="020B0503020204020204" pitchFamily="34" charset="-122"/>
                <a:ea typeface="微软雅黑" panose="020B0503020204020204" pitchFamily="34" charset="-122"/>
                <a:cs typeface="+mn-ea"/>
              </a:rPr>
              <a:t>用户</a:t>
            </a:r>
            <a:r>
              <a:rPr lang="zh-CN" altLang="en-US" sz="800" dirty="0">
                <a:latin typeface="微软雅黑" panose="020B0503020204020204" pitchFamily="34" charset="-122"/>
                <a:ea typeface="微软雅黑" panose="020B0503020204020204" pitchFamily="34" charset="-122"/>
                <a:cs typeface="+mn-ea"/>
              </a:rPr>
              <a:t>不需要深入理解技术细节就能获取到专业的分析和处置建议。</a:t>
            </a:r>
            <a:endParaRPr lang="en-US" altLang="zh-CN" sz="800" dirty="0">
              <a:latin typeface="微软雅黑" panose="020B0503020204020204" pitchFamily="34" charset="-122"/>
              <a:ea typeface="微软雅黑" panose="020B0503020204020204" pitchFamily="34" charset="-122"/>
              <a:cs typeface="+mn-ea"/>
            </a:endParaRPr>
          </a:p>
          <a:p>
            <a:pPr lvl="0" indent="-171450">
              <a:lnSpc>
                <a:spcPct val="150000"/>
              </a:lnSpc>
              <a:buFont typeface="Arial" panose="020B0604020202020204" pitchFamily="34" charset="0"/>
              <a:buChar char="•"/>
              <a:defRPr/>
            </a:pPr>
            <a:r>
              <a:rPr lang="zh-CN" altLang="en-US" sz="800" dirty="0">
                <a:latin typeface="微软雅黑" panose="020B0503020204020204" pitchFamily="34" charset="-122"/>
                <a:ea typeface="微软雅黑" panose="020B0503020204020204" pitchFamily="34" charset="-122"/>
                <a:cs typeface="+mn-ea"/>
              </a:rPr>
              <a:t>具备提前探知人工尚未察觉的风险的能力</a:t>
            </a:r>
            <a:r>
              <a:rPr lang="zh-CN" altLang="en-US" sz="800" dirty="0" smtClean="0">
                <a:latin typeface="微软雅黑" panose="020B0503020204020204" pitchFamily="34" charset="-122"/>
                <a:ea typeface="微软雅黑" panose="020B0503020204020204" pitchFamily="34" charset="-122"/>
                <a:cs typeface="+mn-ea"/>
              </a:rPr>
              <a:t>。</a:t>
            </a:r>
            <a:endParaRPr lang="en-US" altLang="zh-CN" sz="800" dirty="0" smtClean="0">
              <a:latin typeface="微软雅黑" panose="020B0503020204020204" pitchFamily="34" charset="-122"/>
              <a:ea typeface="微软雅黑" panose="020B0503020204020204" pitchFamily="34" charset="-122"/>
              <a:cs typeface="+mn-ea"/>
            </a:endParaRPr>
          </a:p>
          <a:p>
            <a:pPr lvl="0" indent="-171450">
              <a:lnSpc>
                <a:spcPct val="150000"/>
              </a:lnSpc>
              <a:buFont typeface="Arial" panose="020B0604020202020204" pitchFamily="34" charset="0"/>
              <a:buChar char="•"/>
              <a:defRPr/>
            </a:pPr>
            <a:r>
              <a:rPr lang="zh-CN" altLang="en-US" sz="800" dirty="0">
                <a:latin typeface="微软雅黑" panose="020B0503020204020204" pitchFamily="34" charset="-122"/>
                <a:ea typeface="微软雅黑" panose="020B0503020204020204" pitchFamily="34" charset="-122"/>
                <a:cs typeface="+mn-ea"/>
              </a:rPr>
              <a:t>整体研判准确率</a:t>
            </a:r>
            <a:r>
              <a:rPr lang="en-US" altLang="zh-CN" sz="800" b="1" dirty="0">
                <a:latin typeface="微软雅黑" panose="020B0503020204020204" pitchFamily="34" charset="-122"/>
                <a:ea typeface="微软雅黑" panose="020B0503020204020204" pitchFamily="34" charset="-122"/>
                <a:cs typeface="+mn-ea"/>
              </a:rPr>
              <a:t>80%+</a:t>
            </a:r>
            <a:r>
              <a:rPr lang="zh-CN" altLang="en-US" sz="800" dirty="0">
                <a:latin typeface="微软雅黑" panose="020B0503020204020204" pitchFamily="34" charset="-122"/>
                <a:ea typeface="微软雅黑" panose="020B0503020204020204" pitchFamily="34" charset="-122"/>
                <a:cs typeface="+mn-ea"/>
              </a:rPr>
              <a:t>，部分细分场景研判准确率</a:t>
            </a:r>
            <a:r>
              <a:rPr lang="en-US" altLang="zh-CN" sz="800" b="1" dirty="0">
                <a:latin typeface="微软雅黑" panose="020B0503020204020204" pitchFamily="34" charset="-122"/>
                <a:ea typeface="微软雅黑" panose="020B0503020204020204" pitchFamily="34" charset="-122"/>
                <a:cs typeface="+mn-ea"/>
              </a:rPr>
              <a:t>90</a:t>
            </a:r>
            <a:r>
              <a:rPr lang="en-US" altLang="zh-CN" sz="800" b="1" dirty="0" smtClean="0">
                <a:latin typeface="微软雅黑" panose="020B0503020204020204" pitchFamily="34" charset="-122"/>
                <a:ea typeface="微软雅黑" panose="020B0503020204020204" pitchFamily="34" charset="-122"/>
                <a:cs typeface="+mn-ea"/>
              </a:rPr>
              <a:t>%+</a:t>
            </a:r>
            <a:endParaRPr lang="en-US" altLang="zh-CN" sz="800" b="1" dirty="0">
              <a:latin typeface="微软雅黑" panose="020B0503020204020204" pitchFamily="34" charset="-122"/>
              <a:ea typeface="微软雅黑" panose="020B0503020204020204" pitchFamily="34" charset="-122"/>
              <a:cs typeface="+mn-ea"/>
            </a:endParaRPr>
          </a:p>
        </p:txBody>
      </p:sp>
      <p:sp>
        <p:nvSpPr>
          <p:cNvPr id="86" name="矩形 85"/>
          <p:cNvSpPr/>
          <p:nvPr/>
        </p:nvSpPr>
        <p:spPr>
          <a:xfrm>
            <a:off x="187024" y="1426868"/>
            <a:ext cx="8783003" cy="485119"/>
          </a:xfrm>
          <a:prstGeom prst="rect">
            <a:avLst/>
          </a:prstGeom>
          <a:solidFill>
            <a:srgbClr val="EFFAF7"/>
          </a:solidFill>
          <a:ln w="28575">
            <a:noFill/>
          </a:ln>
          <a:effectLst>
            <a:outerShdw blurRad="190500" dist="12700" dir="2400000" sx="101000" sy="101000" algn="tl" rotWithShape="0">
              <a:schemeClr val="bg1">
                <a:lumMod val="7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271" tIns="34136" rIns="68271" bIns="34136" anchor="ctr"/>
          <a:lstStyle/>
          <a:p>
            <a:pPr algn="ctr" defTabSz="685800">
              <a:defRPr/>
            </a:pPr>
            <a:endParaRPr lang="zh-CN" altLang="en-US" sz="169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圆角矩形 86"/>
          <p:cNvSpPr/>
          <p:nvPr/>
        </p:nvSpPr>
        <p:spPr>
          <a:xfrm>
            <a:off x="1265528" y="1487781"/>
            <a:ext cx="1240688" cy="363293"/>
          </a:xfrm>
          <a:prstGeom prst="roundRect">
            <a:avLst/>
          </a:prstGeom>
          <a:solidFill>
            <a:schemeClr val="bg1"/>
          </a:solidFill>
          <a:ln>
            <a:solidFill>
              <a:srgbClr val="79E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900" dirty="0">
                <a:solidFill>
                  <a:prstClr val="black"/>
                </a:solidFill>
                <a:latin typeface="Arial" panose="020B0604020202020204" pitchFamily="34" charset="0"/>
                <a:ea typeface="微软雅黑" panose="020B0503020204020204" pitchFamily="34" charset="-122"/>
                <a:sym typeface="Arial" panose="020B0604020202020204" pitchFamily="34" charset="0"/>
              </a:rPr>
              <a:t>安全大</a:t>
            </a:r>
            <a:r>
              <a:rPr lang="zh-CN" altLang="en-US" sz="900" dirty="0" smtClean="0">
                <a:solidFill>
                  <a:prstClr val="black"/>
                </a:solidFill>
                <a:latin typeface="Arial" panose="020B0604020202020204" pitchFamily="34" charset="0"/>
                <a:ea typeface="微软雅黑" panose="020B0503020204020204" pitchFamily="34" charset="-122"/>
                <a:sym typeface="Arial" panose="020B0604020202020204" pitchFamily="34" charset="0"/>
              </a:rPr>
              <a:t>数据平台</a:t>
            </a:r>
            <a:endParaRPr lang="zh-CN" altLang="en-US" sz="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五边形 87"/>
          <p:cNvSpPr/>
          <p:nvPr/>
        </p:nvSpPr>
        <p:spPr>
          <a:xfrm>
            <a:off x="303353" y="1463225"/>
            <a:ext cx="694551" cy="412405"/>
          </a:xfrm>
          <a:prstGeom prst="homePlate">
            <a:avLst/>
          </a:prstGeom>
          <a:noFill/>
          <a:ln>
            <a:solidFill>
              <a:srgbClr val="00AB7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zh-CN" altLang="en-US" sz="1200" b="1" dirty="0">
                <a:solidFill>
                  <a:schemeClr val="tx1"/>
                </a:solidFill>
                <a:latin typeface="Arial" panose="020B0604020202020204" pitchFamily="34" charset="0"/>
                <a:ea typeface="微软雅黑" panose="020B0503020204020204" pitchFamily="34" charset="-122"/>
                <a:sym typeface="Arial" panose="020B0604020202020204" pitchFamily="34" charset="0"/>
              </a:rPr>
              <a:t>建设内容</a:t>
            </a:r>
          </a:p>
        </p:txBody>
      </p:sp>
      <p:sp>
        <p:nvSpPr>
          <p:cNvPr id="93" name="圆角矩形 92"/>
          <p:cNvSpPr/>
          <p:nvPr/>
        </p:nvSpPr>
        <p:spPr>
          <a:xfrm>
            <a:off x="2773840" y="1487781"/>
            <a:ext cx="1240688" cy="363293"/>
          </a:xfrm>
          <a:prstGeom prst="roundRect">
            <a:avLst/>
          </a:prstGeom>
          <a:solidFill>
            <a:schemeClr val="bg1"/>
          </a:solidFill>
          <a:ln>
            <a:solidFill>
              <a:srgbClr val="79E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900" dirty="0" smtClean="0">
                <a:solidFill>
                  <a:prstClr val="black"/>
                </a:solidFill>
                <a:latin typeface="Arial" panose="020B0604020202020204" pitchFamily="34" charset="0"/>
                <a:ea typeface="微软雅黑" panose="020B0503020204020204" pitchFamily="34" charset="-122"/>
                <a:sym typeface="Arial" panose="020B0604020202020204" pitchFamily="34" charset="0"/>
              </a:rPr>
              <a:t>安全</a:t>
            </a:r>
            <a:r>
              <a:rPr lang="zh-CN" altLang="en-US" sz="900" dirty="0">
                <a:solidFill>
                  <a:prstClr val="black"/>
                </a:solidFill>
                <a:latin typeface="Arial" panose="020B0604020202020204" pitchFamily="34" charset="0"/>
                <a:ea typeface="微软雅黑" panose="020B0503020204020204" pitchFamily="34" charset="-122"/>
                <a:sym typeface="Arial" panose="020B0604020202020204" pitchFamily="34" charset="0"/>
              </a:rPr>
              <a:t>大模型</a:t>
            </a:r>
          </a:p>
        </p:txBody>
      </p:sp>
      <p:sp>
        <p:nvSpPr>
          <p:cNvPr id="6" name="加号 5"/>
          <p:cNvSpPr/>
          <p:nvPr/>
        </p:nvSpPr>
        <p:spPr>
          <a:xfrm>
            <a:off x="2551169" y="1580569"/>
            <a:ext cx="177717" cy="177717"/>
          </a:xfrm>
          <a:prstGeom prst="mathPlus">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4" name="矩形 93"/>
          <p:cNvSpPr/>
          <p:nvPr/>
        </p:nvSpPr>
        <p:spPr>
          <a:xfrm>
            <a:off x="4205035" y="1450322"/>
            <a:ext cx="4764992"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1450">
              <a:buFont typeface="Arial" panose="020B0604020202020204" pitchFamily="34" charset="0"/>
              <a:buChar char="•"/>
              <a:defRPr/>
            </a:pPr>
            <a:r>
              <a:rPr lang="zh-CN" altLang="en-US" sz="800" dirty="0" smtClean="0">
                <a:latin typeface="微软雅黑" panose="020B0503020204020204" pitchFamily="34" charset="-122"/>
                <a:ea typeface="微软雅黑" panose="020B0503020204020204" pitchFamily="34" charset="-122"/>
                <a:cs typeface="+mn-ea"/>
              </a:rPr>
              <a:t>模型研判：将</a:t>
            </a:r>
            <a:r>
              <a:rPr lang="zh-CN" altLang="en-US" sz="800" dirty="0">
                <a:latin typeface="微软雅黑" panose="020B0503020204020204" pitchFamily="34" charset="-122"/>
                <a:ea typeface="微软雅黑" panose="020B0503020204020204" pitchFamily="34" charset="-122"/>
                <a:cs typeface="+mn-ea"/>
              </a:rPr>
              <a:t>任意类型告警送给</a:t>
            </a:r>
            <a:r>
              <a:rPr lang="zh-CN" altLang="en-US" sz="800" dirty="0" smtClean="0">
                <a:latin typeface="微软雅黑" panose="020B0503020204020204" pitchFamily="34" charset="-122"/>
                <a:ea typeface="微软雅黑" panose="020B0503020204020204" pitchFamily="34" charset="-122"/>
                <a:cs typeface="+mn-ea"/>
              </a:rPr>
              <a:t>模型分析</a:t>
            </a:r>
            <a:r>
              <a:rPr lang="zh-CN" altLang="en-US" sz="800" dirty="0">
                <a:latin typeface="微软雅黑" panose="020B0503020204020204" pitchFamily="34" charset="-122"/>
                <a:ea typeface="微软雅黑" panose="020B0503020204020204" pitchFamily="34" charset="-122"/>
                <a:cs typeface="+mn-ea"/>
              </a:rPr>
              <a:t>研判（流量</a:t>
            </a:r>
            <a:r>
              <a:rPr lang="en-US" altLang="zh-CN" sz="800" dirty="0">
                <a:latin typeface="微软雅黑" panose="020B0503020204020204" pitchFamily="34" charset="-122"/>
                <a:ea typeface="微软雅黑" panose="020B0503020204020204" pitchFamily="34" charset="-122"/>
                <a:cs typeface="+mn-ea"/>
              </a:rPr>
              <a:t>\</a:t>
            </a:r>
            <a:r>
              <a:rPr lang="zh-CN" altLang="en-US" sz="800" dirty="0">
                <a:latin typeface="微软雅黑" panose="020B0503020204020204" pitchFamily="34" charset="-122"/>
                <a:ea typeface="微软雅黑" panose="020B0503020204020204" pitchFamily="34" charset="-122"/>
                <a:cs typeface="+mn-ea"/>
              </a:rPr>
              <a:t>主机</a:t>
            </a:r>
            <a:r>
              <a:rPr lang="en-US" altLang="zh-CN" sz="800" dirty="0">
                <a:latin typeface="微软雅黑" panose="020B0503020204020204" pitchFamily="34" charset="-122"/>
                <a:ea typeface="微软雅黑" panose="020B0503020204020204" pitchFamily="34" charset="-122"/>
                <a:cs typeface="+mn-ea"/>
              </a:rPr>
              <a:t>\</a:t>
            </a:r>
            <a:r>
              <a:rPr lang="zh-CN" altLang="en-US" sz="800" dirty="0">
                <a:latin typeface="微软雅黑" panose="020B0503020204020204" pitchFamily="34" charset="-122"/>
                <a:ea typeface="微软雅黑" panose="020B0503020204020204" pitchFamily="34" charset="-122"/>
                <a:cs typeface="+mn-ea"/>
              </a:rPr>
              <a:t>内置告警规则触发</a:t>
            </a:r>
            <a:r>
              <a:rPr lang="en-US" altLang="zh-CN" sz="800" dirty="0">
                <a:latin typeface="微软雅黑" panose="020B0503020204020204" pitchFamily="34" charset="-122"/>
                <a:ea typeface="微软雅黑" panose="020B0503020204020204" pitchFamily="34" charset="-122"/>
                <a:cs typeface="+mn-ea"/>
              </a:rPr>
              <a:t>\</a:t>
            </a:r>
            <a:r>
              <a:rPr lang="zh-CN" altLang="en-US" sz="800" dirty="0">
                <a:latin typeface="微软雅黑" panose="020B0503020204020204" pitchFamily="34" charset="-122"/>
                <a:ea typeface="微软雅黑" panose="020B0503020204020204" pitchFamily="34" charset="-122"/>
                <a:cs typeface="+mn-ea"/>
              </a:rPr>
              <a:t>自定义告警规则触发）</a:t>
            </a:r>
            <a:endParaRPr lang="en-US" altLang="zh-CN" sz="800" dirty="0">
              <a:latin typeface="微软雅黑" panose="020B0503020204020204" pitchFamily="34" charset="-122"/>
              <a:ea typeface="微软雅黑" panose="020B0503020204020204" pitchFamily="34" charset="-122"/>
              <a:cs typeface="+mn-ea"/>
            </a:endParaRPr>
          </a:p>
          <a:p>
            <a:pPr indent="-171450">
              <a:buFont typeface="Arial" panose="020B0604020202020204" pitchFamily="34" charset="0"/>
              <a:buChar char="•"/>
              <a:defRPr/>
            </a:pPr>
            <a:r>
              <a:rPr lang="zh-CN" altLang="en-US" sz="800" dirty="0">
                <a:latin typeface="微软雅黑" panose="020B0503020204020204" pitchFamily="34" charset="-122"/>
                <a:ea typeface="微软雅黑" panose="020B0503020204020204" pitchFamily="34" charset="-122"/>
                <a:cs typeface="+mn-ea"/>
              </a:rPr>
              <a:t>证据链路</a:t>
            </a:r>
            <a:r>
              <a:rPr lang="zh-CN" altLang="en-US" sz="800" dirty="0" smtClean="0">
                <a:latin typeface="微软雅黑" panose="020B0503020204020204" pitchFamily="34" charset="-122"/>
                <a:ea typeface="微软雅黑" panose="020B0503020204020204" pitchFamily="34" charset="-122"/>
                <a:cs typeface="+mn-ea"/>
              </a:rPr>
              <a:t>图：大</a:t>
            </a:r>
            <a:r>
              <a:rPr lang="zh-CN" altLang="en-US" sz="800" dirty="0">
                <a:latin typeface="微软雅黑" panose="020B0503020204020204" pitchFamily="34" charset="-122"/>
                <a:ea typeface="微软雅黑" panose="020B0503020204020204" pitchFamily="34" charset="-122"/>
                <a:cs typeface="+mn-ea"/>
              </a:rPr>
              <a:t>模型</a:t>
            </a:r>
            <a:r>
              <a:rPr lang="zh-CN" altLang="en-US" sz="800" dirty="0" smtClean="0">
                <a:latin typeface="微软雅黑" panose="020B0503020204020204" pitchFamily="34" charset="-122"/>
                <a:ea typeface="微软雅黑" panose="020B0503020204020204" pitchFamily="34" charset="-122"/>
                <a:cs typeface="+mn-ea"/>
              </a:rPr>
              <a:t>绘制，</a:t>
            </a:r>
            <a:r>
              <a:rPr lang="zh-CN" altLang="en-US" sz="800" dirty="0">
                <a:latin typeface="微软雅黑" panose="020B0503020204020204" pitchFamily="34" charset="-122"/>
                <a:ea typeface="微软雅黑" panose="020B0503020204020204" pitchFamily="34" charset="-122"/>
                <a:cs typeface="+mn-ea"/>
              </a:rPr>
              <a:t>并给出相应分析描述</a:t>
            </a:r>
            <a:endParaRPr lang="en-US" altLang="zh-CN" sz="800" dirty="0">
              <a:latin typeface="微软雅黑" panose="020B0503020204020204" pitchFamily="34" charset="-122"/>
              <a:ea typeface="微软雅黑" panose="020B0503020204020204" pitchFamily="34" charset="-122"/>
              <a:cs typeface="+mn-ea"/>
            </a:endParaRPr>
          </a:p>
          <a:p>
            <a:pPr indent="-171450">
              <a:buFont typeface="Arial" panose="020B0604020202020204" pitchFamily="34" charset="0"/>
              <a:buChar char="•"/>
              <a:defRPr/>
            </a:pPr>
            <a:r>
              <a:rPr lang="zh-CN" altLang="en-US" sz="800" dirty="0">
                <a:latin typeface="微软雅黑" panose="020B0503020204020204" pitchFamily="34" charset="-122"/>
                <a:ea typeface="微软雅黑" panose="020B0503020204020204" pitchFamily="34" charset="-122"/>
                <a:cs typeface="+mn-ea"/>
              </a:rPr>
              <a:t>攻击者</a:t>
            </a:r>
            <a:r>
              <a:rPr lang="zh-CN" altLang="en-US" sz="800" dirty="0" smtClean="0">
                <a:latin typeface="微软雅黑" panose="020B0503020204020204" pitchFamily="34" charset="-122"/>
                <a:ea typeface="微软雅黑" panose="020B0503020204020204" pitchFamily="34" charset="-122"/>
                <a:cs typeface="+mn-ea"/>
              </a:rPr>
              <a:t>分析：云</a:t>
            </a:r>
            <a:r>
              <a:rPr lang="zh-CN" altLang="en-US" sz="800" dirty="0">
                <a:latin typeface="微软雅黑" panose="020B0503020204020204" pitchFamily="34" charset="-122"/>
                <a:ea typeface="微软雅黑" panose="020B0503020204020204" pitchFamily="34" charset="-122"/>
                <a:cs typeface="+mn-ea"/>
              </a:rPr>
              <a:t>地一体化数据分析（云端情报数据</a:t>
            </a:r>
            <a:r>
              <a:rPr lang="en-US" altLang="zh-CN" sz="800" dirty="0">
                <a:latin typeface="微软雅黑" panose="020B0503020204020204" pitchFamily="34" charset="-122"/>
                <a:ea typeface="微软雅黑" panose="020B0503020204020204" pitchFamily="34" charset="-122"/>
                <a:cs typeface="+mn-ea"/>
              </a:rPr>
              <a:t>+</a:t>
            </a:r>
            <a:r>
              <a:rPr lang="zh-CN" altLang="en-US" sz="800" dirty="0">
                <a:latin typeface="微软雅黑" panose="020B0503020204020204" pitchFamily="34" charset="-122"/>
                <a:ea typeface="微软雅黑" panose="020B0503020204020204" pitchFamily="34" charset="-122"/>
                <a:cs typeface="+mn-ea"/>
              </a:rPr>
              <a:t>本脑平台日志行为</a:t>
            </a:r>
            <a:r>
              <a:rPr lang="en-US" altLang="zh-CN" sz="800" dirty="0">
                <a:latin typeface="微软雅黑" panose="020B0503020204020204" pitchFamily="34" charset="-122"/>
                <a:ea typeface="微软雅黑" panose="020B0503020204020204" pitchFamily="34" charset="-122"/>
                <a:cs typeface="+mn-ea"/>
              </a:rPr>
              <a:t>/</a:t>
            </a:r>
            <a:r>
              <a:rPr lang="zh-CN" altLang="en-US" sz="800" dirty="0">
                <a:latin typeface="微软雅黑" panose="020B0503020204020204" pitchFamily="34" charset="-122"/>
                <a:ea typeface="微软雅黑" panose="020B0503020204020204" pitchFamily="34" charset="-122"/>
                <a:cs typeface="+mn-ea"/>
              </a:rPr>
              <a:t>资产数据</a:t>
            </a:r>
            <a:r>
              <a:rPr lang="zh-CN" altLang="en-US" sz="800" dirty="0" smtClean="0">
                <a:latin typeface="微软雅黑" panose="020B0503020204020204" pitchFamily="34" charset="-122"/>
                <a:ea typeface="微软雅黑" panose="020B0503020204020204" pitchFamily="34" charset="-122"/>
                <a:cs typeface="+mn-ea"/>
              </a:rPr>
              <a:t>）</a:t>
            </a:r>
            <a:endParaRPr lang="en-US" altLang="zh-CN" sz="800" dirty="0">
              <a:latin typeface="微软雅黑" panose="020B0503020204020204" pitchFamily="34" charset="-122"/>
              <a:ea typeface="微软雅黑" panose="020B0503020204020204" pitchFamily="34" charset="-122"/>
              <a:cs typeface="+mn-ea"/>
            </a:endParaRPr>
          </a:p>
        </p:txBody>
      </p:sp>
      <p:sp>
        <p:nvSpPr>
          <p:cNvPr id="95" name="文本框 94"/>
          <p:cNvSpPr txBox="1"/>
          <p:nvPr>
            <p:custDataLst>
              <p:tags r:id="rId2"/>
            </p:custDataLst>
          </p:nvPr>
        </p:nvSpPr>
        <p:spPr>
          <a:xfrm>
            <a:off x="141579" y="2692468"/>
            <a:ext cx="221896" cy="1120876"/>
          </a:xfrm>
          <a:prstGeom prst="rect">
            <a:avLst/>
          </a:prstGeom>
          <a:solidFill>
            <a:schemeClr val="bg1"/>
          </a:solidFill>
          <a:ln>
            <a:noFill/>
          </a:ln>
        </p:spPr>
        <p:txBody>
          <a:bodyPr wrap="square" rtlCol="0" anchor="ctr">
            <a:noAutofit/>
          </a:bodyPr>
          <a:lstStyle/>
          <a:p>
            <a:pPr algn="ctr"/>
            <a:r>
              <a:rPr lang="zh-CN" altLang="en-US" sz="1400" b="1" dirty="0" smtClean="0">
                <a:latin typeface="微软雅黑" panose="020B0503020204020204" pitchFamily="34" charset="-122"/>
                <a:ea typeface="微软雅黑" panose="020B0503020204020204" pitchFamily="34" charset="-122"/>
                <a:sym typeface="+mn-ea"/>
              </a:rPr>
              <a:t>客户价值</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2892623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60473"/>
            <a:ext cx="9144000" cy="1367942"/>
          </a:xfrm>
          <a:prstGeom prst="rect">
            <a:avLst/>
          </a:prstGeom>
          <a:solidFill>
            <a:srgbClr val="00A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案例</a:t>
            </a:r>
            <a:r>
              <a:rPr kumimoji="0" lang="en-US" altLang="zh-CN"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5-</a:t>
            </a:r>
            <a:r>
              <a:rPr lang="zh-CN" altLang="en-US" sz="2000" b="1"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某大数据客户大流量信创一体机应用实例</a:t>
            </a:r>
            <a:endPar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37211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chor="ctr"/>
          <a:lstStyle/>
          <a:p>
            <a:r>
              <a:rPr kumimoji="1" lang="zh-CN" altLang="en-US" dirty="0" smtClean="0">
                <a:sym typeface="微软雅黑" panose="020B0503020204020204" pitchFamily="34" charset="-122"/>
              </a:rPr>
              <a:t>案例</a:t>
            </a:r>
            <a:r>
              <a:rPr kumimoji="1" lang="zh-CN" altLang="en-US" dirty="0">
                <a:sym typeface="微软雅黑" panose="020B0503020204020204" pitchFamily="34" charset="-122"/>
              </a:rPr>
              <a:t>简介</a:t>
            </a:r>
          </a:p>
        </p:txBody>
      </p:sp>
      <p:sp>
        <p:nvSpPr>
          <p:cNvPr id="10" name="矩形 9"/>
          <p:cNvSpPr/>
          <p:nvPr/>
        </p:nvSpPr>
        <p:spPr>
          <a:xfrm>
            <a:off x="123653" y="247891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属      性：</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1091706" y="965266"/>
            <a:ext cx="7307149" cy="1198880"/>
          </a:xfrm>
          <a:prstGeom prst="rect">
            <a:avLst/>
          </a:prstGeom>
        </p:spPr>
        <p:txBody>
          <a:bodyPr wrap="square">
            <a:spAutoFit/>
          </a:bodyPr>
          <a:lstStyle/>
          <a:p>
            <a:pPr>
              <a:lnSpc>
                <a:spcPct val="150000"/>
              </a:lnSpc>
            </a:pP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大流量态势感知一体机通过</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低成本硬件</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智能化</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AI</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运营</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+MSS</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远程托管运营</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的组合，目标全量接入将近</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50000EPS</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数据量，帮助预算不足的大数据局用户以轻量投入获得全面安全能力，降低技术门槛、提升威胁应对效率、同时满足合规刚性需求，</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AI</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整体研判准确率</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80%+</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，细分场景研判准确率</a:t>
            </a:r>
            <a:r>
              <a:rPr lang="en-US" altLang="zh-CN"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90%+</a:t>
            </a:r>
            <a:r>
              <a:rPr lang="zh-CN" altLang="en-US" sz="120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mn-lt"/>
              </a:rPr>
              <a:t>，尤其在当前攻防常态化、监管趋严的背景下，成为大数据用户构建主动防御体系的优选单品。</a:t>
            </a:r>
          </a:p>
        </p:txBody>
      </p:sp>
      <p:sp>
        <p:nvSpPr>
          <p:cNvPr id="13" name="矩形 12"/>
          <p:cNvSpPr/>
          <p:nvPr/>
        </p:nvSpPr>
        <p:spPr>
          <a:xfrm>
            <a:off x="123653" y="1031640"/>
            <a:ext cx="1007745"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摘      要：</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57317" y="4117817"/>
            <a:ext cx="974090" cy="29908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 键 词：</a:t>
            </a:r>
            <a:endParaRPr kumimoji="0" lang="zh-CN" altLang="en-US" sz="135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091706" y="4063780"/>
            <a:ext cx="7307150" cy="368300"/>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200" dirty="0" smtClean="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大流量态势感知一体机</a:t>
            </a:r>
          </a:p>
        </p:txBody>
      </p:sp>
      <p:sp>
        <p:nvSpPr>
          <p:cNvPr id="12" name="矩形 11"/>
          <p:cNvSpPr/>
          <p:nvPr/>
        </p:nvSpPr>
        <p:spPr>
          <a:xfrm>
            <a:off x="1091707" y="2421809"/>
            <a:ext cx="7658001" cy="1476375"/>
          </a:xfrm>
          <a:prstGeom prst="rect">
            <a:avLst/>
          </a:prstGeom>
        </p:spPr>
        <p:txBody>
          <a:bodyPr wrap="square">
            <a:spAutoFit/>
          </a:bodyPr>
          <a:lstStyle/>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所属行业</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企业</a:t>
            </a:r>
          </a:p>
          <a:p>
            <a:pPr lvl="0">
              <a:lnSpc>
                <a:spcPct val="150000"/>
              </a:lnSpc>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主要产品</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态势感知一体机</a:t>
            </a:r>
            <a:endPar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endParaRPr>
          </a:p>
          <a:p>
            <a:pPr lvl="0">
              <a:lnSpc>
                <a:spcPct val="150000"/>
              </a:lnSpc>
              <a:defRPr/>
            </a:pPr>
            <a:r>
              <a:rPr kumimoji="0" lang="en-US" altLang="zh-CN"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a:ln>
                  <a:noFill/>
                </a:ln>
                <a:solidFill>
                  <a:srgbClr val="4E5766"/>
                </a:solidFill>
                <a:effectLst/>
                <a:uLnTx/>
                <a:uFillTx/>
                <a:latin typeface="微软雅黑" panose="020B0503020204020204" pitchFamily="34" charset="-122"/>
                <a:ea typeface="微软雅黑" panose="020B0503020204020204" pitchFamily="34" charset="-122"/>
                <a:cs typeface="等线" panose="02010600030101010101" charset="-122"/>
                <a:sym typeface="等线" panose="02010600030101010101" charset="-122"/>
              </a:rPr>
              <a:t>关键技术</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大流量</a:t>
            </a:r>
            <a:endParaRPr lang="zh-CN" altLang="en-US" sz="1200" dirty="0">
              <a:solidFill>
                <a:srgbClr val="4E5766"/>
              </a:solidFill>
              <a:latin typeface="微软雅黑" panose="020B0503020204020204" pitchFamily="34" charset="-122"/>
              <a:ea typeface="微软雅黑" panose="020B0503020204020204" pitchFamily="34" charset="-122"/>
              <a:cs typeface="等线" panose="02010600030101010101" charset="-122"/>
              <a:sym typeface="等线" panose="02010600030101010101" charset="-122"/>
            </a:endParaRPr>
          </a:p>
          <a:p>
            <a:pPr lvl="0">
              <a:lnSpc>
                <a:spcPct val="150000"/>
              </a:lnSpc>
              <a:defRPr/>
            </a:pP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kumimoji="0" lang="zh-CN" altLang="en-US"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推广意义</a:t>
            </a:r>
            <a:r>
              <a:rPr kumimoji="0" lang="en-US" altLang="zh-CN" sz="1200" b="0" i="0" u="none" strike="noStrike" kern="1200" cap="none" spc="0" normalizeH="0" baseline="0" noProof="0" dirty="0" smtClean="0">
                <a:ln>
                  <a:noFill/>
                </a:ln>
                <a:solidFill>
                  <a:srgbClr val="4E5766"/>
                </a:solidFill>
                <a:effectLst/>
                <a:uLnTx/>
                <a:uFillTx/>
                <a:latin typeface="微软雅黑" panose="020B0503020204020204" pitchFamily="34" charset="-122"/>
                <a:ea typeface="微软雅黑" panose="020B0503020204020204" pitchFamily="34" charset="-122"/>
                <a:cs typeface="+mn-ea"/>
                <a:sym typeface="等线" panose="02010600030101010101" charset="-122"/>
              </a:rPr>
              <a:t>】</a:t>
            </a:r>
            <a:r>
              <a:rPr lang="zh-CN" altLang="en-US" sz="1200" noProof="0" dirty="0" smtClean="0">
                <a:solidFill>
                  <a:srgbClr val="4E5766"/>
                </a:solidFill>
                <a:latin typeface="微软雅黑" panose="020B0503020204020204" pitchFamily="34" charset="-122"/>
                <a:ea typeface="微软雅黑" panose="020B0503020204020204" pitchFamily="34" charset="-122"/>
                <a:cs typeface="+mn-ea"/>
                <a:sym typeface="等线" panose="02010600030101010101" charset="-122"/>
              </a:rPr>
              <a:t>大流量一体机标杆案例，贴合地市区县大数据客户预算不足，同时又有轻量运营、智慧运营需求的现状需求，并满足关基用户信创需求。</a:t>
            </a:r>
          </a:p>
        </p:txBody>
      </p:sp>
      <p:sp>
        <p:nvSpPr>
          <p:cNvPr id="2" name="灯片编号占位符 1"/>
          <p:cNvSpPr>
            <a:spLocks noGrp="1"/>
          </p:cNvSpPr>
          <p:nvPr>
            <p:ph type="sldNum" sz="quarter" idx="12"/>
          </p:nvPr>
        </p:nvSpPr>
        <p:spPr/>
        <p:txBody>
          <a:bodyPr/>
          <a:lstStyle/>
          <a:p>
            <a:fld id="{CE3A6F2A-4BD1-4B71-A85C-4AC4B8E4C9A9}" type="slidenum">
              <a:rPr lang="zh-CN" altLang="en-US" smtClean="0"/>
              <a:t>49</a:t>
            </a:fld>
            <a:endParaRPr lang="zh-CN" altLang="en-US" dirty="0"/>
          </a:p>
        </p:txBody>
      </p:sp>
    </p:spTree>
    <p:extLst>
      <p:ext uri="{BB962C8B-B14F-4D97-AF65-F5344CB8AC3E}">
        <p14:creationId xmlns:p14="http://schemas.microsoft.com/office/powerpoint/2010/main" val="4482499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750911" y="1226729"/>
            <a:ext cx="7997780" cy="3713681"/>
          </a:xfrm>
          <a:prstGeom prst="roundRect">
            <a:avLst>
              <a:gd name="adj" fmla="val 5205"/>
            </a:avLst>
          </a:prstGeom>
          <a:noFill/>
          <a:ln w="12700">
            <a:gradFill flip="none" rotWithShape="1">
              <a:gsLst>
                <a:gs pos="0">
                  <a:schemeClr val="accent1">
                    <a:lumMod val="5000"/>
                    <a:lumOff val="95000"/>
                  </a:schemeClr>
                </a:gs>
                <a:gs pos="100000">
                  <a:srgbClr val="009844"/>
                </a:gs>
              </a:gsLst>
              <a:lin ang="16200000" scaled="1"/>
              <a:tileRect/>
            </a:gradFill>
          </a:ln>
        </p:spPr>
        <p:style>
          <a:lnRef idx="1">
            <a:schemeClr val="accent5"/>
          </a:lnRef>
          <a:fillRef idx="2">
            <a:schemeClr val="accent5"/>
          </a:fillRef>
          <a:effectRef idx="1">
            <a:schemeClr val="accent5"/>
          </a:effectRef>
          <a:fontRef idx="minor">
            <a:schemeClr val="dk1"/>
          </a:fontRef>
        </p:style>
        <p:txBody>
          <a:bodyPr rtlCol="0" anchor="t"/>
          <a:lstStyle/>
          <a:p>
            <a:pPr marL="0" marR="0" indent="0" algn="ctr" defTabSz="914400" rtl="0" eaLnBrk="1" fontAlgn="auto" latinLnBrk="0" hangingPunct="1">
              <a:lnSpc>
                <a:spcPct val="100000"/>
              </a:lnSpc>
              <a:spcBef>
                <a:spcPts val="0"/>
              </a:spcBef>
              <a:spcAft>
                <a:spcPts val="0"/>
              </a:spcAft>
              <a:buClrTx/>
              <a:buSzTx/>
              <a:buFontTx/>
              <a:buNone/>
              <a:tabLst/>
            </a:pPr>
            <a:endParaRPr lang="zh-CN" altLang="en-US" noProof="0" dirty="0" err="1">
              <a:solidFill>
                <a:schemeClr val="tx1"/>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C4F3CFD6-7C61-44F4-921D-3C93E5E09636}"/>
              </a:ext>
            </a:extLst>
          </p:cNvPr>
          <p:cNvSpPr/>
          <p:nvPr/>
        </p:nvSpPr>
        <p:spPr>
          <a:xfrm>
            <a:off x="3202271" y="1612684"/>
            <a:ext cx="1557863" cy="355941"/>
          </a:xfrm>
          <a:prstGeom prst="rect">
            <a:avLst/>
          </a:prstGeom>
          <a:solidFill>
            <a:srgbClr val="009E71"/>
          </a:solidFill>
          <a:ln w="6350" cap="flat" cmpd="sng" algn="ctr">
            <a:no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350" b="1" kern="0" dirty="0">
                <a:solidFill>
                  <a:srgbClr val="FFFFFF"/>
                </a:solidFill>
                <a:cs typeface="+mn-ea"/>
                <a:sym typeface="+mn-lt"/>
              </a:rPr>
              <a:t>运维难</a:t>
            </a:r>
          </a:p>
        </p:txBody>
      </p:sp>
      <p:sp>
        <p:nvSpPr>
          <p:cNvPr id="55" name="MH_Other_4">
            <a:extLst>
              <a:ext uri="{FF2B5EF4-FFF2-40B4-BE49-F238E27FC236}">
                <a16:creationId xmlns:a16="http://schemas.microsoft.com/office/drawing/2014/main" id="{50F54D9E-64BE-428C-A27B-7214D720EA93}"/>
              </a:ext>
            </a:extLst>
          </p:cNvPr>
          <p:cNvSpPr/>
          <p:nvPr/>
        </p:nvSpPr>
        <p:spPr bwMode="auto">
          <a:xfrm>
            <a:off x="2934064" y="1591339"/>
            <a:ext cx="413485" cy="372787"/>
          </a:xfrm>
          <a:prstGeom prst="ellipse">
            <a:avLst/>
          </a:prstGeom>
          <a:solidFill>
            <a:srgbClr val="009E71"/>
          </a:solidFill>
          <a:ln w="9525"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zh-TW" altLang="en-US" sz="1500" b="1" kern="0" dirty="0">
              <a:solidFill>
                <a:prstClr val="white"/>
              </a:solidFill>
              <a:cs typeface="+mn-ea"/>
              <a:sym typeface="+mn-lt"/>
            </a:endParaRPr>
          </a:p>
        </p:txBody>
      </p:sp>
      <p:sp>
        <p:nvSpPr>
          <p:cNvPr id="61" name="矩形 60">
            <a:extLst>
              <a:ext uri="{FF2B5EF4-FFF2-40B4-BE49-F238E27FC236}">
                <a16:creationId xmlns:a16="http://schemas.microsoft.com/office/drawing/2014/main" id="{C4F3CFD6-7C61-44F4-921D-3C93E5E09636}"/>
              </a:ext>
            </a:extLst>
          </p:cNvPr>
          <p:cNvSpPr/>
          <p:nvPr/>
        </p:nvSpPr>
        <p:spPr>
          <a:xfrm>
            <a:off x="5086076" y="1609387"/>
            <a:ext cx="1557863" cy="355941"/>
          </a:xfrm>
          <a:prstGeom prst="rect">
            <a:avLst/>
          </a:prstGeom>
          <a:solidFill>
            <a:srgbClr val="009E71"/>
          </a:solidFill>
          <a:ln w="6350" cap="flat" cmpd="sng" algn="ctr">
            <a:no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350" b="1" kern="0" dirty="0">
                <a:solidFill>
                  <a:srgbClr val="FFFFFF"/>
                </a:solidFill>
                <a:cs typeface="+mn-ea"/>
                <a:sym typeface="+mn-lt"/>
              </a:rPr>
              <a:t>被通报</a:t>
            </a:r>
          </a:p>
        </p:txBody>
      </p:sp>
      <p:sp>
        <p:nvSpPr>
          <p:cNvPr id="62" name="MH_Other_4">
            <a:extLst>
              <a:ext uri="{FF2B5EF4-FFF2-40B4-BE49-F238E27FC236}">
                <a16:creationId xmlns:a16="http://schemas.microsoft.com/office/drawing/2014/main" id="{50F54D9E-64BE-428C-A27B-7214D720EA93}"/>
              </a:ext>
            </a:extLst>
          </p:cNvPr>
          <p:cNvSpPr/>
          <p:nvPr/>
        </p:nvSpPr>
        <p:spPr bwMode="auto">
          <a:xfrm>
            <a:off x="4821372" y="1591340"/>
            <a:ext cx="413485" cy="372787"/>
          </a:xfrm>
          <a:prstGeom prst="ellipse">
            <a:avLst/>
          </a:prstGeom>
          <a:solidFill>
            <a:srgbClr val="009E71"/>
          </a:solidFill>
          <a:ln w="9525"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zh-TW" altLang="en-US" sz="1500" b="1" kern="0" dirty="0">
              <a:solidFill>
                <a:prstClr val="white"/>
              </a:solidFill>
              <a:cs typeface="+mn-ea"/>
              <a:sym typeface="+mn-lt"/>
            </a:endParaRPr>
          </a:p>
        </p:txBody>
      </p:sp>
      <p:sp>
        <p:nvSpPr>
          <p:cNvPr id="65" name="矩形 64">
            <a:extLst>
              <a:ext uri="{FF2B5EF4-FFF2-40B4-BE49-F238E27FC236}">
                <a16:creationId xmlns:a16="http://schemas.microsoft.com/office/drawing/2014/main" id="{C4F3CFD6-7C61-44F4-921D-3C93E5E09636}"/>
              </a:ext>
            </a:extLst>
          </p:cNvPr>
          <p:cNvSpPr/>
          <p:nvPr/>
        </p:nvSpPr>
        <p:spPr>
          <a:xfrm>
            <a:off x="7021802" y="1618400"/>
            <a:ext cx="1557863" cy="355941"/>
          </a:xfrm>
          <a:prstGeom prst="rect">
            <a:avLst/>
          </a:prstGeom>
          <a:solidFill>
            <a:srgbClr val="009E71"/>
          </a:solidFill>
          <a:ln w="6350" cap="flat" cmpd="sng" algn="ctr">
            <a:no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350" b="1" kern="0" dirty="0">
                <a:solidFill>
                  <a:srgbClr val="FFFFFF"/>
                </a:solidFill>
                <a:cs typeface="+mn-ea"/>
                <a:sym typeface="+mn-lt"/>
              </a:rPr>
              <a:t>待整改</a:t>
            </a:r>
          </a:p>
        </p:txBody>
      </p:sp>
      <p:sp>
        <p:nvSpPr>
          <p:cNvPr id="66" name="MH_Other_4">
            <a:extLst>
              <a:ext uri="{FF2B5EF4-FFF2-40B4-BE49-F238E27FC236}">
                <a16:creationId xmlns:a16="http://schemas.microsoft.com/office/drawing/2014/main" id="{50F54D9E-64BE-428C-A27B-7214D720EA93}"/>
              </a:ext>
            </a:extLst>
          </p:cNvPr>
          <p:cNvSpPr/>
          <p:nvPr/>
        </p:nvSpPr>
        <p:spPr bwMode="auto">
          <a:xfrm>
            <a:off x="6737266" y="1612685"/>
            <a:ext cx="413485" cy="372787"/>
          </a:xfrm>
          <a:prstGeom prst="ellipse">
            <a:avLst/>
          </a:prstGeom>
          <a:solidFill>
            <a:srgbClr val="009E71"/>
          </a:solidFill>
          <a:ln w="9525"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zh-TW" altLang="en-US" sz="1500" b="1" kern="0" dirty="0">
              <a:solidFill>
                <a:prstClr val="white"/>
              </a:solidFill>
              <a:cs typeface="+mn-ea"/>
              <a:sym typeface="+mn-lt"/>
            </a:endParaRPr>
          </a:p>
        </p:txBody>
      </p:sp>
      <p:pic>
        <p:nvPicPr>
          <p:cNvPr id="68" name="图片 36">
            <a:extLst>
              <a:ext uri="{FF2B5EF4-FFF2-40B4-BE49-F238E27FC236}">
                <a16:creationId xmlns:a16="http://schemas.microsoft.com/office/drawing/2014/main" id="{3ED1D758-84FC-4E75-B015-207084117561}"/>
              </a:ext>
            </a:extLst>
          </p:cNvPr>
          <p:cNvPicPr>
            <a:picLocks/>
          </p:cNvPicPr>
          <p:nvPr/>
        </p:nvPicPr>
        <p:blipFill>
          <a:blip r:embed="rId5" cstate="print"/>
          <a:stretch>
            <a:fillRect/>
          </a:stretch>
        </p:blipFill>
        <p:spPr>
          <a:xfrm>
            <a:off x="6811541" y="1646048"/>
            <a:ext cx="330735" cy="300644"/>
          </a:xfrm>
          <a:prstGeom prst="rect">
            <a:avLst/>
          </a:prstGeom>
        </p:spPr>
      </p:pic>
      <p:pic>
        <p:nvPicPr>
          <p:cNvPr id="69" name="图片 24">
            <a:extLst>
              <a:ext uri="{FF2B5EF4-FFF2-40B4-BE49-F238E27FC236}">
                <a16:creationId xmlns:a16="http://schemas.microsoft.com/office/drawing/2014/main" id="{038DDBA1-2F1D-410C-9A47-B8678E259D6F}"/>
              </a:ext>
            </a:extLst>
          </p:cNvPr>
          <p:cNvPicPr>
            <a:picLocks/>
          </p:cNvPicPr>
          <p:nvPr/>
        </p:nvPicPr>
        <p:blipFill>
          <a:blip r:embed="rId6" cstate="print"/>
          <a:stretch>
            <a:fillRect/>
          </a:stretch>
        </p:blipFill>
        <p:spPr>
          <a:xfrm>
            <a:off x="4914698" y="1669051"/>
            <a:ext cx="226833" cy="239983"/>
          </a:xfrm>
          <a:prstGeom prst="rect">
            <a:avLst/>
          </a:prstGeom>
        </p:spPr>
      </p:pic>
      <p:sp>
        <p:nvSpPr>
          <p:cNvPr id="70" name="图形 7">
            <a:extLst>
              <a:ext uri="{FF2B5EF4-FFF2-40B4-BE49-F238E27FC236}">
                <a16:creationId xmlns:a16="http://schemas.microsoft.com/office/drawing/2014/main" id="{6DB9ABB0-9A20-4CA5-8836-31184352150C}"/>
              </a:ext>
            </a:extLst>
          </p:cNvPr>
          <p:cNvSpPr>
            <a:spLocks/>
          </p:cNvSpPr>
          <p:nvPr/>
        </p:nvSpPr>
        <p:spPr>
          <a:xfrm>
            <a:off x="3027389" y="1655863"/>
            <a:ext cx="226833" cy="239983"/>
          </a:xfrm>
          <a:custGeom>
            <a:avLst/>
            <a:gdLst>
              <a:gd name="connsiteX0" fmla="*/ 1113315 w 1565232"/>
              <a:gd name="connsiteY0" fmla="*/ 937619 h 1789321"/>
              <a:gd name="connsiteX1" fmla="*/ 1292504 w 1565232"/>
              <a:gd name="connsiteY1" fmla="*/ 528757 h 1789321"/>
              <a:gd name="connsiteX2" fmla="*/ 802562 w 1565232"/>
              <a:gd name="connsiteY2" fmla="*/ 0 h 1789321"/>
              <a:gd name="connsiteX3" fmla="*/ 312382 w 1565232"/>
              <a:gd name="connsiteY3" fmla="*/ 528757 h 1789321"/>
              <a:gd name="connsiteX4" fmla="*/ 457164 w 1565232"/>
              <a:gd name="connsiteY4" fmla="*/ 903805 h 1789321"/>
              <a:gd name="connsiteX5" fmla="*/ 1113317 w 1565232"/>
              <a:gd name="connsiteY5" fmla="*/ 937619 h 1789321"/>
              <a:gd name="connsiteX6" fmla="*/ 1441924 w 1565232"/>
              <a:gd name="connsiteY6" fmla="*/ 1303379 h 1789321"/>
              <a:gd name="connsiteX7" fmla="*/ 1175581 w 1565232"/>
              <a:gd name="connsiteY7" fmla="*/ 1060728 h 1789321"/>
              <a:gd name="connsiteX8" fmla="*/ 400603 w 1565232"/>
              <a:gd name="connsiteY8" fmla="*/ 1054537 h 1789321"/>
              <a:gd name="connsiteX9" fmla="*/ 2698 w 1565232"/>
              <a:gd name="connsiteY9" fmla="*/ 1581505 h 1789321"/>
              <a:gd name="connsiteX10" fmla="*/ 342028 w 1565232"/>
              <a:gd name="connsiteY10" fmla="*/ 1773674 h 1789321"/>
              <a:gd name="connsiteX11" fmla="*/ 1500028 w 1565232"/>
              <a:gd name="connsiteY11" fmla="*/ 1676164 h 1789321"/>
              <a:gd name="connsiteX12" fmla="*/ 1441926 w 1565232"/>
              <a:gd name="connsiteY12" fmla="*/ 1303375 h 178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5232" h="1789321">
                <a:moveTo>
                  <a:pt x="1113315" y="937619"/>
                </a:moveTo>
                <a:cubicBezTo>
                  <a:pt x="1222616" y="840700"/>
                  <a:pt x="1292504" y="693658"/>
                  <a:pt x="1292504" y="528757"/>
                </a:cubicBezTo>
                <a:cubicBezTo>
                  <a:pt x="1292504" y="236575"/>
                  <a:pt x="1073072" y="0"/>
                  <a:pt x="802562" y="0"/>
                </a:cubicBezTo>
                <a:cubicBezTo>
                  <a:pt x="531812" y="0"/>
                  <a:pt x="312382" y="236696"/>
                  <a:pt x="312382" y="528757"/>
                </a:cubicBezTo>
                <a:cubicBezTo>
                  <a:pt x="312382" y="675323"/>
                  <a:pt x="367746" y="808194"/>
                  <a:pt x="457164" y="903805"/>
                </a:cubicBezTo>
                <a:cubicBezTo>
                  <a:pt x="468235" y="914402"/>
                  <a:pt x="779942" y="1202533"/>
                  <a:pt x="1113317" y="937619"/>
                </a:cubicBezTo>
                <a:close/>
                <a:moveTo>
                  <a:pt x="1441924" y="1303379"/>
                </a:moveTo>
                <a:lnTo>
                  <a:pt x="1175581" y="1060728"/>
                </a:lnTo>
                <a:cubicBezTo>
                  <a:pt x="1075572" y="1142643"/>
                  <a:pt x="792317" y="1315403"/>
                  <a:pt x="400603" y="1054537"/>
                </a:cubicBezTo>
                <a:cubicBezTo>
                  <a:pt x="282733" y="1145258"/>
                  <a:pt x="-32308" y="1405773"/>
                  <a:pt x="2698" y="1581505"/>
                </a:cubicBezTo>
                <a:cubicBezTo>
                  <a:pt x="2698" y="1581505"/>
                  <a:pt x="8890" y="1764743"/>
                  <a:pt x="342028" y="1773674"/>
                </a:cubicBezTo>
                <a:cubicBezTo>
                  <a:pt x="342028" y="1773674"/>
                  <a:pt x="1334892" y="1847007"/>
                  <a:pt x="1500028" y="1676164"/>
                </a:cubicBezTo>
                <a:cubicBezTo>
                  <a:pt x="1499788" y="1676047"/>
                  <a:pt x="1680170" y="1559840"/>
                  <a:pt x="1441926" y="1303375"/>
                </a:cubicBezTo>
                <a:close/>
              </a:path>
            </a:pathLst>
          </a:custGeom>
          <a:solidFill>
            <a:schemeClr val="bg1"/>
          </a:solidFill>
          <a:ln w="1860" cap="flat">
            <a:noFill/>
            <a:prstDash val="solid"/>
            <a:miter/>
          </a:ln>
        </p:spPr>
        <p:txBody>
          <a:bodyPr rtlCol="0" anchor="ctr"/>
          <a:lstStyle/>
          <a:p>
            <a:endParaRPr lang="zh-CN" altLang="en-US" sz="1100">
              <a:cs typeface="+mn-ea"/>
              <a:sym typeface="+mn-lt"/>
            </a:endParaRPr>
          </a:p>
        </p:txBody>
      </p:sp>
      <p:grpSp>
        <p:nvGrpSpPr>
          <p:cNvPr id="15" name="组合 14"/>
          <p:cNvGrpSpPr/>
          <p:nvPr/>
        </p:nvGrpSpPr>
        <p:grpSpPr>
          <a:xfrm>
            <a:off x="3027389" y="2169417"/>
            <a:ext cx="1793983" cy="1672898"/>
            <a:chOff x="3046985" y="1652682"/>
            <a:chExt cx="1793983" cy="1672898"/>
          </a:xfrm>
        </p:grpSpPr>
        <p:sp>
          <p:nvSpPr>
            <p:cNvPr id="58" name="矩形: 圆顶角 25">
              <a:extLst>
                <a:ext uri="{FF2B5EF4-FFF2-40B4-BE49-F238E27FC236}">
                  <a16:creationId xmlns:a16="http://schemas.microsoft.com/office/drawing/2014/main" id="{8B2F900D-F505-45A7-A1CE-4E7F103F4A67}"/>
                </a:ext>
              </a:extLst>
            </p:cNvPr>
            <p:cNvSpPr/>
            <p:nvPr/>
          </p:nvSpPr>
          <p:spPr>
            <a:xfrm rot="10800000">
              <a:off x="3046985" y="1652682"/>
              <a:ext cx="1744594" cy="1672898"/>
            </a:xfrm>
            <a:prstGeom prst="round2SameRect">
              <a:avLst>
                <a:gd name="adj1" fmla="val 10500"/>
                <a:gd name="adj2" fmla="val 0"/>
              </a:avLst>
            </a:prstGeom>
            <a:solidFill>
              <a:srgbClr val="009E7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zh-CN" altLang="en-US" sz="1350" dirty="0">
                <a:cs typeface="+mn-ea"/>
                <a:sym typeface="+mn-lt"/>
              </a:endParaRPr>
            </a:p>
          </p:txBody>
        </p:sp>
        <p:sp>
          <p:nvSpPr>
            <p:cNvPr id="71" name="文本框 70">
              <a:extLst>
                <a:ext uri="{FF2B5EF4-FFF2-40B4-BE49-F238E27FC236}">
                  <a16:creationId xmlns:a16="http://schemas.microsoft.com/office/drawing/2014/main" id="{AC0D6E9A-1F62-4E32-9554-9259E27B95A5}"/>
                </a:ext>
              </a:extLst>
            </p:cNvPr>
            <p:cNvSpPr txBox="1"/>
            <p:nvPr/>
          </p:nvSpPr>
          <p:spPr>
            <a:xfrm>
              <a:off x="3096373" y="1914744"/>
              <a:ext cx="1744595" cy="517899"/>
            </a:xfrm>
            <a:prstGeom prst="rect">
              <a:avLst/>
            </a:prstGeom>
            <a:noFill/>
          </p:spPr>
          <p:txBody>
            <a:bodyPr wrap="square">
              <a:spAutoFit/>
            </a:bodyPr>
            <a:lstStyle/>
            <a:p>
              <a:pPr marL="171450" indent="-171450">
                <a:lnSpc>
                  <a:spcPct val="150000"/>
                </a:lnSpc>
                <a:buFont typeface="Wingdings" panose="05000000000000000000" pitchFamily="2" charset="2"/>
                <a:buChar char="p"/>
              </a:pPr>
              <a:r>
                <a:rPr lang="zh-CN" altLang="en-US" sz="1000" dirty="0">
                  <a:solidFill>
                    <a:schemeClr val="bg1"/>
                  </a:solidFill>
                  <a:latin typeface="+mj-ea"/>
                  <a:ea typeface="+mj-ea"/>
                  <a:cs typeface="+mn-ea"/>
                  <a:sym typeface="+mn-lt"/>
                </a:rPr>
                <a:t>基础设施很多，运维过程中动辄上千条告警</a:t>
              </a:r>
              <a:endParaRPr lang="en-US" altLang="zh-CN" sz="1000" dirty="0">
                <a:solidFill>
                  <a:schemeClr val="bg1"/>
                </a:solidFill>
                <a:latin typeface="+mj-ea"/>
                <a:ea typeface="+mj-ea"/>
                <a:cs typeface="+mn-ea"/>
                <a:sym typeface="+mn-lt"/>
              </a:endParaRPr>
            </a:p>
          </p:txBody>
        </p:sp>
      </p:grpSp>
      <p:grpSp>
        <p:nvGrpSpPr>
          <p:cNvPr id="14" name="组合 13"/>
          <p:cNvGrpSpPr/>
          <p:nvPr/>
        </p:nvGrpSpPr>
        <p:grpSpPr>
          <a:xfrm>
            <a:off x="4928293" y="2167014"/>
            <a:ext cx="1744595" cy="1672900"/>
            <a:chOff x="3731439" y="2072048"/>
            <a:chExt cx="1744595" cy="1282899"/>
          </a:xfrm>
        </p:grpSpPr>
        <p:sp>
          <p:nvSpPr>
            <p:cNvPr id="63" name="矩形: 圆顶角 25">
              <a:extLst>
                <a:ext uri="{FF2B5EF4-FFF2-40B4-BE49-F238E27FC236}">
                  <a16:creationId xmlns:a16="http://schemas.microsoft.com/office/drawing/2014/main" id="{8B2F900D-F505-45A7-A1CE-4E7F103F4A67}"/>
                </a:ext>
              </a:extLst>
            </p:cNvPr>
            <p:cNvSpPr/>
            <p:nvPr/>
          </p:nvSpPr>
          <p:spPr>
            <a:xfrm rot="10800000">
              <a:off x="3731439" y="2072048"/>
              <a:ext cx="1744594" cy="1282899"/>
            </a:xfrm>
            <a:prstGeom prst="round2SameRect">
              <a:avLst>
                <a:gd name="adj1" fmla="val 10500"/>
                <a:gd name="adj2" fmla="val 0"/>
              </a:avLst>
            </a:prstGeom>
            <a:solidFill>
              <a:srgbClr val="009E7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zh-CN" altLang="en-US" sz="1350">
                <a:cs typeface="+mn-ea"/>
                <a:sym typeface="+mn-lt"/>
              </a:endParaRPr>
            </a:p>
          </p:txBody>
        </p:sp>
        <p:sp>
          <p:nvSpPr>
            <p:cNvPr id="72" name="文本框 71">
              <a:extLst>
                <a:ext uri="{FF2B5EF4-FFF2-40B4-BE49-F238E27FC236}">
                  <a16:creationId xmlns:a16="http://schemas.microsoft.com/office/drawing/2014/main" id="{AC0D6E9A-1F62-4E32-9554-9259E27B95A5}"/>
                </a:ext>
              </a:extLst>
            </p:cNvPr>
            <p:cNvSpPr txBox="1"/>
            <p:nvPr/>
          </p:nvSpPr>
          <p:spPr>
            <a:xfrm>
              <a:off x="3731439" y="2274859"/>
              <a:ext cx="1744595" cy="778883"/>
            </a:xfrm>
            <a:prstGeom prst="rect">
              <a:avLst/>
            </a:prstGeom>
            <a:noFill/>
          </p:spPr>
          <p:txBody>
            <a:bodyPr wrap="square">
              <a:spAutoFit/>
            </a:bodyPr>
            <a:lstStyle/>
            <a:p>
              <a:pPr marL="171450" indent="-171450">
                <a:lnSpc>
                  <a:spcPct val="150000"/>
                </a:lnSpc>
                <a:buFont typeface="Wingdings" panose="05000000000000000000" pitchFamily="2" charset="2"/>
                <a:buChar char="p"/>
              </a:pPr>
              <a:r>
                <a:rPr lang="zh-CN" altLang="en-US" sz="1000" dirty="0">
                  <a:solidFill>
                    <a:schemeClr val="bg1"/>
                  </a:solidFill>
                  <a:latin typeface="+mj-ea"/>
                  <a:ea typeface="+mj-ea"/>
                  <a:cs typeface="+mn-ea"/>
                  <a:sym typeface="+mn-lt"/>
                </a:rPr>
                <a:t>上级主管单位在其重点资产上发现高危漏洞，有可能对其进行行政处罚</a:t>
              </a:r>
              <a:endParaRPr lang="en-US" altLang="zh-CN" sz="1000" dirty="0">
                <a:solidFill>
                  <a:schemeClr val="bg1"/>
                </a:solidFill>
                <a:latin typeface="+mj-ea"/>
                <a:ea typeface="+mj-ea"/>
                <a:cs typeface="+mn-ea"/>
                <a:sym typeface="+mn-lt"/>
              </a:endParaRPr>
            </a:p>
          </p:txBody>
        </p:sp>
      </p:grpSp>
      <p:grpSp>
        <p:nvGrpSpPr>
          <p:cNvPr id="13" name="组合 12"/>
          <p:cNvGrpSpPr/>
          <p:nvPr/>
        </p:nvGrpSpPr>
        <p:grpSpPr>
          <a:xfrm>
            <a:off x="6801246" y="2181537"/>
            <a:ext cx="1754889" cy="1672900"/>
            <a:chOff x="6801246" y="1679328"/>
            <a:chExt cx="1754889" cy="1672900"/>
          </a:xfrm>
        </p:grpSpPr>
        <p:sp>
          <p:nvSpPr>
            <p:cNvPr id="67" name="矩形: 圆顶角 25">
              <a:extLst>
                <a:ext uri="{FF2B5EF4-FFF2-40B4-BE49-F238E27FC236}">
                  <a16:creationId xmlns:a16="http://schemas.microsoft.com/office/drawing/2014/main" id="{8B2F900D-F505-45A7-A1CE-4E7F103F4A67}"/>
                </a:ext>
              </a:extLst>
            </p:cNvPr>
            <p:cNvSpPr/>
            <p:nvPr/>
          </p:nvSpPr>
          <p:spPr>
            <a:xfrm rot="10800000">
              <a:off x="6811541" y="1679328"/>
              <a:ext cx="1744594" cy="1672900"/>
            </a:xfrm>
            <a:prstGeom prst="round2SameRect">
              <a:avLst>
                <a:gd name="adj1" fmla="val 10500"/>
                <a:gd name="adj2" fmla="val 0"/>
              </a:avLst>
            </a:prstGeom>
            <a:solidFill>
              <a:srgbClr val="009E7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zh-CN" altLang="en-US" sz="1350">
                <a:cs typeface="+mn-ea"/>
                <a:sym typeface="+mn-lt"/>
              </a:endParaRPr>
            </a:p>
          </p:txBody>
        </p:sp>
        <p:sp>
          <p:nvSpPr>
            <p:cNvPr id="73" name="文本框 72">
              <a:extLst>
                <a:ext uri="{FF2B5EF4-FFF2-40B4-BE49-F238E27FC236}">
                  <a16:creationId xmlns:a16="http://schemas.microsoft.com/office/drawing/2014/main" id="{AC0D6E9A-1F62-4E32-9554-9259E27B95A5}"/>
                </a:ext>
              </a:extLst>
            </p:cNvPr>
            <p:cNvSpPr txBox="1"/>
            <p:nvPr/>
          </p:nvSpPr>
          <p:spPr>
            <a:xfrm>
              <a:off x="6801246" y="1929270"/>
              <a:ext cx="1744595" cy="784830"/>
            </a:xfrm>
            <a:prstGeom prst="rect">
              <a:avLst/>
            </a:prstGeom>
            <a:noFill/>
          </p:spPr>
          <p:txBody>
            <a:bodyPr wrap="square">
              <a:spAutoFit/>
            </a:bodyPr>
            <a:lstStyle/>
            <a:p>
              <a:pPr marL="171450" indent="-171450">
                <a:lnSpc>
                  <a:spcPct val="150000"/>
                </a:lnSpc>
                <a:buFont typeface="Wingdings" panose="05000000000000000000" pitchFamily="2" charset="2"/>
                <a:buChar char="p"/>
              </a:pPr>
              <a:r>
                <a:rPr lang="zh-CN" altLang="en-US" sz="1000" dirty="0">
                  <a:solidFill>
                    <a:schemeClr val="bg1"/>
                  </a:solidFill>
                  <a:latin typeface="+mj-ea"/>
                  <a:ea typeface="+mj-ea"/>
                  <a:cs typeface="+mn-ea"/>
                  <a:sym typeface="+mn-lt"/>
                </a:rPr>
                <a:t>客户自身</a:t>
              </a:r>
              <a:r>
                <a:rPr lang="en-US" altLang="zh-CN" sz="1000" dirty="0">
                  <a:solidFill>
                    <a:schemeClr val="bg1"/>
                  </a:solidFill>
                  <a:latin typeface="+mj-ea"/>
                  <a:ea typeface="+mj-ea"/>
                  <a:cs typeface="+mn-ea"/>
                  <a:sym typeface="+mn-lt"/>
                </a:rPr>
                <a:t>IT</a:t>
              </a:r>
              <a:r>
                <a:rPr lang="zh-CN" altLang="en-US" sz="1000" dirty="0">
                  <a:solidFill>
                    <a:schemeClr val="bg1"/>
                  </a:solidFill>
                  <a:latin typeface="+mj-ea"/>
                  <a:ea typeface="+mj-ea"/>
                  <a:cs typeface="+mn-ea"/>
                  <a:sym typeface="+mn-lt"/>
                </a:rPr>
                <a:t>系统存在安全隐患，例如中了蠕虫，挖矿，僵尸网络通信等</a:t>
              </a:r>
              <a:endParaRPr lang="en-US" altLang="zh-CN" sz="1000" dirty="0">
                <a:solidFill>
                  <a:schemeClr val="bg1"/>
                </a:solidFill>
                <a:latin typeface="+mj-ea"/>
                <a:ea typeface="+mj-ea"/>
                <a:cs typeface="+mn-ea"/>
                <a:sym typeface="+mn-lt"/>
              </a:endParaRPr>
            </a:p>
          </p:txBody>
        </p:sp>
      </p:grpSp>
      <p:grpSp>
        <p:nvGrpSpPr>
          <p:cNvPr id="74" name="组合 73">
            <a:extLst>
              <a:ext uri="{FF2B5EF4-FFF2-40B4-BE49-F238E27FC236}">
                <a16:creationId xmlns:a16="http://schemas.microsoft.com/office/drawing/2014/main" id="{F71BFC11-F903-4256-A11D-CC596721BDA8}"/>
              </a:ext>
            </a:extLst>
          </p:cNvPr>
          <p:cNvGrpSpPr/>
          <p:nvPr/>
        </p:nvGrpSpPr>
        <p:grpSpPr>
          <a:xfrm>
            <a:off x="2027482" y="4427274"/>
            <a:ext cx="5114794" cy="355235"/>
            <a:chOff x="959854" y="1324752"/>
            <a:chExt cx="7664674" cy="553194"/>
          </a:xfrm>
          <a:solidFill>
            <a:srgbClr val="009E71"/>
          </a:solidFill>
        </p:grpSpPr>
        <p:grpSp>
          <p:nvGrpSpPr>
            <p:cNvPr id="75" name="组合 74">
              <a:extLst>
                <a:ext uri="{FF2B5EF4-FFF2-40B4-BE49-F238E27FC236}">
                  <a16:creationId xmlns:a16="http://schemas.microsoft.com/office/drawing/2014/main" id="{7989E327-649B-4CDC-9251-8DC62C876823}"/>
                </a:ext>
              </a:extLst>
            </p:cNvPr>
            <p:cNvGrpSpPr/>
            <p:nvPr/>
          </p:nvGrpSpPr>
          <p:grpSpPr>
            <a:xfrm>
              <a:off x="959970" y="1327496"/>
              <a:ext cx="7664558" cy="550450"/>
              <a:chOff x="1110607" y="1477151"/>
              <a:chExt cx="7664558" cy="550450"/>
            </a:xfrm>
            <a:grpFill/>
          </p:grpSpPr>
          <p:sp>
            <p:nvSpPr>
              <p:cNvPr id="82" name="文本框 81">
                <a:extLst>
                  <a:ext uri="{FF2B5EF4-FFF2-40B4-BE49-F238E27FC236}">
                    <a16:creationId xmlns:a16="http://schemas.microsoft.com/office/drawing/2014/main" id="{B5E76D5E-FDA7-426C-8C66-EA14EA2515EB}"/>
                  </a:ext>
                </a:extLst>
              </p:cNvPr>
              <p:cNvSpPr txBox="1"/>
              <p:nvPr/>
            </p:nvSpPr>
            <p:spPr>
              <a:xfrm>
                <a:off x="1110607" y="1495261"/>
                <a:ext cx="1670010" cy="531791"/>
              </a:xfrm>
              <a:custGeom>
                <a:avLst/>
                <a:gdLst/>
                <a:ahLst/>
                <a:cxnLst/>
                <a:rect l="l" t="t" r="r" b="b"/>
                <a:pathLst>
                  <a:path w="1670010" h="531791">
                    <a:moveTo>
                      <a:pt x="172324" y="428067"/>
                    </a:moveTo>
                    <a:lnTo>
                      <a:pt x="172324" y="456605"/>
                    </a:lnTo>
                    <a:lnTo>
                      <a:pt x="414347" y="456605"/>
                    </a:lnTo>
                    <a:lnTo>
                      <a:pt x="414347" y="428067"/>
                    </a:lnTo>
                    <a:close/>
                    <a:moveTo>
                      <a:pt x="172324" y="361662"/>
                    </a:moveTo>
                    <a:lnTo>
                      <a:pt x="172324" y="389651"/>
                    </a:lnTo>
                    <a:lnTo>
                      <a:pt x="414347" y="389651"/>
                    </a:lnTo>
                    <a:lnTo>
                      <a:pt x="414347" y="361662"/>
                    </a:lnTo>
                    <a:close/>
                    <a:moveTo>
                      <a:pt x="172324" y="295257"/>
                    </a:moveTo>
                    <a:lnTo>
                      <a:pt x="172324" y="323246"/>
                    </a:lnTo>
                    <a:lnTo>
                      <a:pt x="414347" y="323246"/>
                    </a:lnTo>
                    <a:lnTo>
                      <a:pt x="414347" y="295257"/>
                    </a:lnTo>
                    <a:close/>
                    <a:moveTo>
                      <a:pt x="1352252" y="115249"/>
                    </a:moveTo>
                    <a:lnTo>
                      <a:pt x="1430731" y="115249"/>
                    </a:lnTo>
                    <a:cubicBezTo>
                      <a:pt x="1431280" y="176349"/>
                      <a:pt x="1426249" y="229766"/>
                      <a:pt x="1415639" y="275500"/>
                    </a:cubicBezTo>
                    <a:lnTo>
                      <a:pt x="1471891" y="275500"/>
                    </a:lnTo>
                    <a:lnTo>
                      <a:pt x="1471891" y="423128"/>
                    </a:lnTo>
                    <a:cubicBezTo>
                      <a:pt x="1471891" y="439592"/>
                      <a:pt x="1479209" y="447824"/>
                      <a:pt x="1493844" y="447824"/>
                    </a:cubicBezTo>
                    <a:lnTo>
                      <a:pt x="1551468" y="447824"/>
                    </a:lnTo>
                    <a:cubicBezTo>
                      <a:pt x="1562444" y="447824"/>
                      <a:pt x="1571133" y="443342"/>
                      <a:pt x="1577536" y="434378"/>
                    </a:cubicBezTo>
                    <a:cubicBezTo>
                      <a:pt x="1583939" y="425415"/>
                      <a:pt x="1587689" y="397700"/>
                      <a:pt x="1588787" y="351235"/>
                    </a:cubicBezTo>
                    <a:cubicBezTo>
                      <a:pt x="1613300" y="362211"/>
                      <a:pt x="1640374" y="371723"/>
                      <a:pt x="1670010" y="379772"/>
                    </a:cubicBezTo>
                    <a:cubicBezTo>
                      <a:pt x="1667631" y="401176"/>
                      <a:pt x="1664521" y="421939"/>
                      <a:pt x="1660680" y="442062"/>
                    </a:cubicBezTo>
                    <a:cubicBezTo>
                      <a:pt x="1656838" y="462184"/>
                      <a:pt x="1652036" y="476956"/>
                      <a:pt x="1646274" y="486378"/>
                    </a:cubicBezTo>
                    <a:cubicBezTo>
                      <a:pt x="1640511" y="495799"/>
                      <a:pt x="1630678" y="503345"/>
                      <a:pt x="1616776" y="509016"/>
                    </a:cubicBezTo>
                    <a:cubicBezTo>
                      <a:pt x="1602873" y="514687"/>
                      <a:pt x="1585494" y="517522"/>
                      <a:pt x="1564639" y="517522"/>
                    </a:cubicBezTo>
                    <a:lnTo>
                      <a:pt x="1469147" y="517522"/>
                    </a:lnTo>
                    <a:cubicBezTo>
                      <a:pt x="1418291" y="517522"/>
                      <a:pt x="1392864" y="491545"/>
                      <a:pt x="1392864" y="439592"/>
                    </a:cubicBezTo>
                    <a:lnTo>
                      <a:pt x="1392864" y="344649"/>
                    </a:lnTo>
                    <a:cubicBezTo>
                      <a:pt x="1358472" y="422579"/>
                      <a:pt x="1284566" y="484960"/>
                      <a:pt x="1171147" y="531791"/>
                    </a:cubicBezTo>
                    <a:cubicBezTo>
                      <a:pt x="1153585" y="502521"/>
                      <a:pt x="1136755" y="477642"/>
                      <a:pt x="1120657" y="457154"/>
                    </a:cubicBezTo>
                    <a:cubicBezTo>
                      <a:pt x="1213588" y="424408"/>
                      <a:pt x="1276014" y="384346"/>
                      <a:pt x="1307936" y="336966"/>
                    </a:cubicBezTo>
                    <a:cubicBezTo>
                      <a:pt x="1339858" y="289586"/>
                      <a:pt x="1354630" y="215680"/>
                      <a:pt x="1352252" y="115249"/>
                    </a:cubicBezTo>
                    <a:close/>
                    <a:moveTo>
                      <a:pt x="583378" y="21952"/>
                    </a:moveTo>
                    <a:lnTo>
                      <a:pt x="1087180" y="21952"/>
                    </a:lnTo>
                    <a:lnTo>
                      <a:pt x="1087180" y="96590"/>
                    </a:lnTo>
                    <a:lnTo>
                      <a:pt x="892080" y="96590"/>
                    </a:lnTo>
                    <a:cubicBezTo>
                      <a:pt x="880007" y="127140"/>
                      <a:pt x="865646" y="156592"/>
                      <a:pt x="848999" y="184947"/>
                    </a:cubicBezTo>
                    <a:lnTo>
                      <a:pt x="875342" y="184947"/>
                    </a:lnTo>
                    <a:lnTo>
                      <a:pt x="875342" y="249157"/>
                    </a:lnTo>
                    <a:lnTo>
                      <a:pt x="930222" y="197570"/>
                    </a:lnTo>
                    <a:cubicBezTo>
                      <a:pt x="979614" y="241474"/>
                      <a:pt x="1039251" y="295622"/>
                      <a:pt x="1109132" y="360015"/>
                    </a:cubicBezTo>
                    <a:lnTo>
                      <a:pt x="1044922" y="423128"/>
                    </a:lnTo>
                    <a:cubicBezTo>
                      <a:pt x="998274" y="368979"/>
                      <a:pt x="941747" y="311721"/>
                      <a:pt x="875342" y="251352"/>
                    </a:cubicBezTo>
                    <a:lnTo>
                      <a:pt x="875342" y="529596"/>
                    </a:lnTo>
                    <a:lnTo>
                      <a:pt x="792472" y="529596"/>
                    </a:lnTo>
                    <a:lnTo>
                      <a:pt x="792472" y="266719"/>
                    </a:lnTo>
                    <a:cubicBezTo>
                      <a:pt x="745275" y="325441"/>
                      <a:pt x="686553" y="379224"/>
                      <a:pt x="616306" y="428067"/>
                    </a:cubicBezTo>
                    <a:cubicBezTo>
                      <a:pt x="604598" y="411237"/>
                      <a:pt x="585939" y="387090"/>
                      <a:pt x="560328" y="355625"/>
                    </a:cubicBezTo>
                    <a:cubicBezTo>
                      <a:pt x="676309" y="280073"/>
                      <a:pt x="756068" y="193728"/>
                      <a:pt x="799607" y="96590"/>
                    </a:cubicBezTo>
                    <a:lnTo>
                      <a:pt x="583378" y="96590"/>
                    </a:lnTo>
                    <a:close/>
                    <a:moveTo>
                      <a:pt x="1185965" y="9879"/>
                    </a:moveTo>
                    <a:lnTo>
                      <a:pt x="1605799" y="9879"/>
                    </a:lnTo>
                    <a:lnTo>
                      <a:pt x="1605799" y="343551"/>
                    </a:lnTo>
                    <a:lnTo>
                      <a:pt x="1526772" y="343551"/>
                    </a:lnTo>
                    <a:lnTo>
                      <a:pt x="1526772" y="79028"/>
                    </a:lnTo>
                    <a:lnTo>
                      <a:pt x="1264992" y="79028"/>
                    </a:lnTo>
                    <a:lnTo>
                      <a:pt x="1264992" y="347942"/>
                    </a:lnTo>
                    <a:lnTo>
                      <a:pt x="1185965" y="347942"/>
                    </a:lnTo>
                    <a:close/>
                    <a:moveTo>
                      <a:pt x="504350" y="0"/>
                    </a:moveTo>
                    <a:lnTo>
                      <a:pt x="515875" y="58173"/>
                    </a:lnTo>
                    <a:lnTo>
                      <a:pt x="293061" y="65582"/>
                    </a:lnTo>
                    <a:cubicBezTo>
                      <a:pt x="289951" y="74912"/>
                      <a:pt x="286658" y="84150"/>
                      <a:pt x="283182" y="93297"/>
                    </a:cubicBezTo>
                    <a:lnTo>
                      <a:pt x="502155" y="93297"/>
                    </a:lnTo>
                    <a:lnTo>
                      <a:pt x="502155" y="140494"/>
                    </a:lnTo>
                    <a:lnTo>
                      <a:pt x="262602" y="140494"/>
                    </a:lnTo>
                    <a:cubicBezTo>
                      <a:pt x="258029" y="150007"/>
                      <a:pt x="253181" y="159336"/>
                      <a:pt x="248059" y="168483"/>
                    </a:cubicBezTo>
                    <a:lnTo>
                      <a:pt x="543864" y="168483"/>
                    </a:lnTo>
                    <a:lnTo>
                      <a:pt x="543864" y="218424"/>
                    </a:lnTo>
                    <a:lnTo>
                      <a:pt x="217600" y="218424"/>
                    </a:lnTo>
                    <a:cubicBezTo>
                      <a:pt x="211747" y="227022"/>
                      <a:pt x="205710" y="235437"/>
                      <a:pt x="199490" y="243669"/>
                    </a:cubicBezTo>
                    <a:lnTo>
                      <a:pt x="489533" y="243669"/>
                    </a:lnTo>
                    <a:lnTo>
                      <a:pt x="489533" y="529047"/>
                    </a:lnTo>
                    <a:lnTo>
                      <a:pt x="414347" y="529047"/>
                    </a:lnTo>
                    <a:lnTo>
                      <a:pt x="414347" y="508192"/>
                    </a:lnTo>
                    <a:lnTo>
                      <a:pt x="172324" y="508192"/>
                    </a:lnTo>
                    <a:lnTo>
                      <a:pt x="172324" y="529047"/>
                    </a:lnTo>
                    <a:lnTo>
                      <a:pt x="97138" y="529047"/>
                    </a:lnTo>
                    <a:lnTo>
                      <a:pt x="97138" y="355625"/>
                    </a:lnTo>
                    <a:cubicBezTo>
                      <a:pt x="76283" y="374650"/>
                      <a:pt x="53965" y="393127"/>
                      <a:pt x="30184" y="411054"/>
                    </a:cubicBezTo>
                    <a:cubicBezTo>
                      <a:pt x="21403" y="382882"/>
                      <a:pt x="11342" y="356174"/>
                      <a:pt x="0" y="330929"/>
                    </a:cubicBezTo>
                    <a:cubicBezTo>
                      <a:pt x="53783" y="298001"/>
                      <a:pt x="98144" y="260499"/>
                      <a:pt x="133085" y="218424"/>
                    </a:cubicBezTo>
                    <a:lnTo>
                      <a:pt x="1646" y="218424"/>
                    </a:lnTo>
                    <a:lnTo>
                      <a:pt x="1646" y="168483"/>
                    </a:lnTo>
                    <a:lnTo>
                      <a:pt x="169031" y="168483"/>
                    </a:lnTo>
                    <a:cubicBezTo>
                      <a:pt x="174519" y="159336"/>
                      <a:pt x="179733" y="150007"/>
                      <a:pt x="184672" y="140494"/>
                    </a:cubicBezTo>
                    <a:lnTo>
                      <a:pt x="43355" y="140494"/>
                    </a:lnTo>
                    <a:lnTo>
                      <a:pt x="43355" y="93297"/>
                    </a:lnTo>
                    <a:lnTo>
                      <a:pt x="204978" y="93297"/>
                    </a:lnTo>
                    <a:cubicBezTo>
                      <a:pt x="208088" y="84882"/>
                      <a:pt x="210832" y="76375"/>
                      <a:pt x="213210" y="67777"/>
                    </a:cubicBezTo>
                    <a:lnTo>
                      <a:pt x="38416" y="71893"/>
                    </a:lnTo>
                    <a:cubicBezTo>
                      <a:pt x="36221" y="51039"/>
                      <a:pt x="33294" y="31465"/>
                      <a:pt x="29635" y="13171"/>
                    </a:cubicBezTo>
                    <a:cubicBezTo>
                      <a:pt x="212570" y="12074"/>
                      <a:pt x="370808" y="7683"/>
                      <a:pt x="504350" y="0"/>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83" name="文本框 82">
                <a:extLst>
                  <a:ext uri="{FF2B5EF4-FFF2-40B4-BE49-F238E27FC236}">
                    <a16:creationId xmlns:a16="http://schemas.microsoft.com/office/drawing/2014/main" id="{261E1DE5-F2EC-4283-9E9F-84E351C5A237}"/>
                  </a:ext>
                </a:extLst>
              </p:cNvPr>
              <p:cNvSpPr txBox="1"/>
              <p:nvPr/>
            </p:nvSpPr>
            <p:spPr>
              <a:xfrm>
                <a:off x="3107875" y="1484285"/>
                <a:ext cx="1668912" cy="540572"/>
              </a:xfrm>
              <a:custGeom>
                <a:avLst/>
                <a:gdLst/>
                <a:ahLst/>
                <a:cxnLst/>
                <a:rect l="l" t="t" r="r" b="b"/>
                <a:pathLst>
                  <a:path w="1668912" h="540572">
                    <a:moveTo>
                      <a:pt x="172324" y="439043"/>
                    </a:moveTo>
                    <a:lnTo>
                      <a:pt x="172324" y="467581"/>
                    </a:lnTo>
                    <a:lnTo>
                      <a:pt x="414347" y="467581"/>
                    </a:lnTo>
                    <a:lnTo>
                      <a:pt x="414347" y="439043"/>
                    </a:lnTo>
                    <a:close/>
                    <a:moveTo>
                      <a:pt x="172324" y="372638"/>
                    </a:moveTo>
                    <a:lnTo>
                      <a:pt x="172324" y="400627"/>
                    </a:lnTo>
                    <a:lnTo>
                      <a:pt x="414347" y="400627"/>
                    </a:lnTo>
                    <a:lnTo>
                      <a:pt x="414347" y="372638"/>
                    </a:lnTo>
                    <a:close/>
                    <a:moveTo>
                      <a:pt x="1504820" y="336417"/>
                    </a:moveTo>
                    <a:lnTo>
                      <a:pt x="1504820" y="362211"/>
                    </a:lnTo>
                    <a:lnTo>
                      <a:pt x="1578359" y="362211"/>
                    </a:lnTo>
                    <a:lnTo>
                      <a:pt x="1578359" y="336417"/>
                    </a:lnTo>
                    <a:close/>
                    <a:moveTo>
                      <a:pt x="1366521" y="336417"/>
                    </a:moveTo>
                    <a:lnTo>
                      <a:pt x="1366521" y="362211"/>
                    </a:lnTo>
                    <a:lnTo>
                      <a:pt x="1440061" y="362211"/>
                    </a:lnTo>
                    <a:lnTo>
                      <a:pt x="1440061" y="336417"/>
                    </a:lnTo>
                    <a:close/>
                    <a:moveTo>
                      <a:pt x="172324" y="306233"/>
                    </a:moveTo>
                    <a:lnTo>
                      <a:pt x="172324" y="334222"/>
                    </a:lnTo>
                    <a:lnTo>
                      <a:pt x="414347" y="334222"/>
                    </a:lnTo>
                    <a:lnTo>
                      <a:pt x="414347" y="306233"/>
                    </a:lnTo>
                    <a:close/>
                    <a:moveTo>
                      <a:pt x="1504820" y="276597"/>
                    </a:moveTo>
                    <a:lnTo>
                      <a:pt x="1504820" y="302391"/>
                    </a:lnTo>
                    <a:lnTo>
                      <a:pt x="1578359" y="302391"/>
                    </a:lnTo>
                    <a:lnTo>
                      <a:pt x="1578359" y="276597"/>
                    </a:lnTo>
                    <a:close/>
                    <a:moveTo>
                      <a:pt x="1366521" y="276597"/>
                    </a:moveTo>
                    <a:lnTo>
                      <a:pt x="1366521" y="302391"/>
                    </a:lnTo>
                    <a:lnTo>
                      <a:pt x="1440061" y="302391"/>
                    </a:lnTo>
                    <a:lnTo>
                      <a:pt x="1440061" y="276597"/>
                    </a:lnTo>
                    <a:close/>
                    <a:moveTo>
                      <a:pt x="1139316" y="102626"/>
                    </a:moveTo>
                    <a:lnTo>
                      <a:pt x="1182123" y="108114"/>
                    </a:lnTo>
                    <a:cubicBezTo>
                      <a:pt x="1175537" y="167385"/>
                      <a:pt x="1167854" y="223363"/>
                      <a:pt x="1159073" y="276048"/>
                    </a:cubicBezTo>
                    <a:cubicBezTo>
                      <a:pt x="1144804" y="272390"/>
                      <a:pt x="1130535" y="269463"/>
                      <a:pt x="1116267" y="267268"/>
                    </a:cubicBezTo>
                    <a:cubicBezTo>
                      <a:pt x="1125779" y="214582"/>
                      <a:pt x="1133462" y="159702"/>
                      <a:pt x="1139316" y="102626"/>
                    </a:cubicBezTo>
                    <a:close/>
                    <a:moveTo>
                      <a:pt x="1429085" y="82321"/>
                    </a:moveTo>
                    <a:lnTo>
                      <a:pt x="1429085" y="111682"/>
                    </a:lnTo>
                    <a:lnTo>
                      <a:pt x="1514149" y="109761"/>
                    </a:lnTo>
                    <a:lnTo>
                      <a:pt x="1514149" y="82321"/>
                    </a:lnTo>
                    <a:close/>
                    <a:moveTo>
                      <a:pt x="583378" y="32928"/>
                    </a:moveTo>
                    <a:lnTo>
                      <a:pt x="1087180" y="32928"/>
                    </a:lnTo>
                    <a:lnTo>
                      <a:pt x="1087180" y="107566"/>
                    </a:lnTo>
                    <a:lnTo>
                      <a:pt x="892080" y="107566"/>
                    </a:lnTo>
                    <a:cubicBezTo>
                      <a:pt x="880007" y="138116"/>
                      <a:pt x="865646" y="167568"/>
                      <a:pt x="848999" y="195923"/>
                    </a:cubicBezTo>
                    <a:lnTo>
                      <a:pt x="875342" y="195923"/>
                    </a:lnTo>
                    <a:lnTo>
                      <a:pt x="875342" y="260133"/>
                    </a:lnTo>
                    <a:lnTo>
                      <a:pt x="930222" y="208546"/>
                    </a:lnTo>
                    <a:cubicBezTo>
                      <a:pt x="979615" y="252450"/>
                      <a:pt x="1039251" y="306598"/>
                      <a:pt x="1109132" y="370991"/>
                    </a:cubicBezTo>
                    <a:lnTo>
                      <a:pt x="1044922" y="434104"/>
                    </a:lnTo>
                    <a:cubicBezTo>
                      <a:pt x="998274" y="379955"/>
                      <a:pt x="941747" y="322697"/>
                      <a:pt x="875342" y="262328"/>
                    </a:cubicBezTo>
                    <a:lnTo>
                      <a:pt x="875342" y="540572"/>
                    </a:lnTo>
                    <a:lnTo>
                      <a:pt x="792472" y="540572"/>
                    </a:lnTo>
                    <a:lnTo>
                      <a:pt x="792472" y="277695"/>
                    </a:lnTo>
                    <a:cubicBezTo>
                      <a:pt x="745275" y="336417"/>
                      <a:pt x="686553" y="390200"/>
                      <a:pt x="616306" y="439043"/>
                    </a:cubicBezTo>
                    <a:cubicBezTo>
                      <a:pt x="604599" y="422213"/>
                      <a:pt x="585939" y="398066"/>
                      <a:pt x="560328" y="366601"/>
                    </a:cubicBezTo>
                    <a:cubicBezTo>
                      <a:pt x="676309" y="291049"/>
                      <a:pt x="756068" y="204704"/>
                      <a:pt x="799607" y="107566"/>
                    </a:cubicBezTo>
                    <a:lnTo>
                      <a:pt x="583378" y="107566"/>
                    </a:lnTo>
                    <a:close/>
                    <a:moveTo>
                      <a:pt x="504350" y="10976"/>
                    </a:moveTo>
                    <a:lnTo>
                      <a:pt x="515875" y="69149"/>
                    </a:lnTo>
                    <a:lnTo>
                      <a:pt x="293061" y="76558"/>
                    </a:lnTo>
                    <a:cubicBezTo>
                      <a:pt x="289951" y="85888"/>
                      <a:pt x="286658" y="95126"/>
                      <a:pt x="283183" y="104273"/>
                    </a:cubicBezTo>
                    <a:lnTo>
                      <a:pt x="502155" y="104273"/>
                    </a:lnTo>
                    <a:lnTo>
                      <a:pt x="502155" y="151470"/>
                    </a:lnTo>
                    <a:lnTo>
                      <a:pt x="262602" y="151470"/>
                    </a:lnTo>
                    <a:cubicBezTo>
                      <a:pt x="258029" y="160983"/>
                      <a:pt x="253181" y="170312"/>
                      <a:pt x="248059" y="179459"/>
                    </a:cubicBezTo>
                    <a:lnTo>
                      <a:pt x="543864" y="179459"/>
                    </a:lnTo>
                    <a:lnTo>
                      <a:pt x="543864" y="229400"/>
                    </a:lnTo>
                    <a:lnTo>
                      <a:pt x="217601" y="229400"/>
                    </a:lnTo>
                    <a:cubicBezTo>
                      <a:pt x="211747" y="237998"/>
                      <a:pt x="205710" y="246413"/>
                      <a:pt x="199490" y="254645"/>
                    </a:cubicBezTo>
                    <a:lnTo>
                      <a:pt x="489533" y="254645"/>
                    </a:lnTo>
                    <a:lnTo>
                      <a:pt x="489533" y="540023"/>
                    </a:lnTo>
                    <a:lnTo>
                      <a:pt x="414347" y="540023"/>
                    </a:lnTo>
                    <a:lnTo>
                      <a:pt x="414347" y="519168"/>
                    </a:lnTo>
                    <a:lnTo>
                      <a:pt x="172324" y="519168"/>
                    </a:lnTo>
                    <a:lnTo>
                      <a:pt x="172324" y="540023"/>
                    </a:lnTo>
                    <a:lnTo>
                      <a:pt x="97138" y="540023"/>
                    </a:lnTo>
                    <a:lnTo>
                      <a:pt x="97138" y="366601"/>
                    </a:lnTo>
                    <a:cubicBezTo>
                      <a:pt x="76284" y="385626"/>
                      <a:pt x="53966" y="404103"/>
                      <a:pt x="30184" y="422030"/>
                    </a:cubicBezTo>
                    <a:cubicBezTo>
                      <a:pt x="21403" y="393858"/>
                      <a:pt x="11342" y="367150"/>
                      <a:pt x="0" y="341905"/>
                    </a:cubicBezTo>
                    <a:cubicBezTo>
                      <a:pt x="53783" y="308977"/>
                      <a:pt x="98144" y="271475"/>
                      <a:pt x="133085" y="229400"/>
                    </a:cubicBezTo>
                    <a:lnTo>
                      <a:pt x="1646" y="229400"/>
                    </a:lnTo>
                    <a:lnTo>
                      <a:pt x="1646" y="179459"/>
                    </a:lnTo>
                    <a:lnTo>
                      <a:pt x="169031" y="179459"/>
                    </a:lnTo>
                    <a:cubicBezTo>
                      <a:pt x="174519" y="170312"/>
                      <a:pt x="179733" y="160983"/>
                      <a:pt x="184672" y="151470"/>
                    </a:cubicBezTo>
                    <a:lnTo>
                      <a:pt x="43355" y="151470"/>
                    </a:lnTo>
                    <a:lnTo>
                      <a:pt x="43355" y="104273"/>
                    </a:lnTo>
                    <a:lnTo>
                      <a:pt x="204978" y="104273"/>
                    </a:lnTo>
                    <a:cubicBezTo>
                      <a:pt x="208088" y="95858"/>
                      <a:pt x="210832" y="87351"/>
                      <a:pt x="213210" y="78753"/>
                    </a:cubicBezTo>
                    <a:lnTo>
                      <a:pt x="38416" y="82869"/>
                    </a:lnTo>
                    <a:cubicBezTo>
                      <a:pt x="36221" y="62015"/>
                      <a:pt x="33294" y="42441"/>
                      <a:pt x="29635" y="24147"/>
                    </a:cubicBezTo>
                    <a:cubicBezTo>
                      <a:pt x="212570" y="23050"/>
                      <a:pt x="370808" y="18659"/>
                      <a:pt x="504350" y="10976"/>
                    </a:cubicBezTo>
                    <a:close/>
                    <a:moveTo>
                      <a:pt x="1367070" y="1098"/>
                    </a:moveTo>
                    <a:lnTo>
                      <a:pt x="1429085" y="1098"/>
                    </a:lnTo>
                    <a:lnTo>
                      <a:pt x="1429085" y="36221"/>
                    </a:lnTo>
                    <a:lnTo>
                      <a:pt x="1514149" y="36221"/>
                    </a:lnTo>
                    <a:lnTo>
                      <a:pt x="1514149" y="1098"/>
                    </a:lnTo>
                    <a:lnTo>
                      <a:pt x="1576164" y="1098"/>
                    </a:lnTo>
                    <a:lnTo>
                      <a:pt x="1576164" y="36221"/>
                    </a:lnTo>
                    <a:lnTo>
                      <a:pt x="1662326" y="36221"/>
                    </a:lnTo>
                    <a:lnTo>
                      <a:pt x="1662326" y="82321"/>
                    </a:lnTo>
                    <a:lnTo>
                      <a:pt x="1576164" y="82321"/>
                    </a:lnTo>
                    <a:lnTo>
                      <a:pt x="1576164" y="108114"/>
                    </a:lnTo>
                    <a:lnTo>
                      <a:pt x="1632142" y="105919"/>
                    </a:lnTo>
                    <a:lnTo>
                      <a:pt x="1642021" y="149275"/>
                    </a:lnTo>
                    <a:lnTo>
                      <a:pt x="1504820" y="152842"/>
                    </a:lnTo>
                    <a:lnTo>
                      <a:pt x="1504820" y="173971"/>
                    </a:lnTo>
                    <a:lnTo>
                      <a:pt x="1663424" y="173971"/>
                    </a:lnTo>
                    <a:lnTo>
                      <a:pt x="1663424" y="215680"/>
                    </a:lnTo>
                    <a:lnTo>
                      <a:pt x="1504820" y="215680"/>
                    </a:lnTo>
                    <a:lnTo>
                      <a:pt x="1504820" y="238181"/>
                    </a:lnTo>
                    <a:lnTo>
                      <a:pt x="1640374" y="238181"/>
                    </a:lnTo>
                    <a:lnTo>
                      <a:pt x="1640374" y="400627"/>
                    </a:lnTo>
                    <a:lnTo>
                      <a:pt x="1504820" y="400627"/>
                    </a:lnTo>
                    <a:lnTo>
                      <a:pt x="1504820" y="423677"/>
                    </a:lnTo>
                    <a:lnTo>
                      <a:pt x="1653545" y="423677"/>
                    </a:lnTo>
                    <a:lnTo>
                      <a:pt x="1653545" y="462093"/>
                    </a:lnTo>
                    <a:lnTo>
                      <a:pt x="1504820" y="462093"/>
                    </a:lnTo>
                    <a:lnTo>
                      <a:pt x="1504820" y="485691"/>
                    </a:lnTo>
                    <a:lnTo>
                      <a:pt x="1668912" y="485691"/>
                    </a:lnTo>
                    <a:lnTo>
                      <a:pt x="1668912" y="527401"/>
                    </a:lnTo>
                    <a:lnTo>
                      <a:pt x="1275968" y="527401"/>
                    </a:lnTo>
                    <a:lnTo>
                      <a:pt x="1275968" y="485691"/>
                    </a:lnTo>
                    <a:lnTo>
                      <a:pt x="1440061" y="485691"/>
                    </a:lnTo>
                    <a:lnTo>
                      <a:pt x="1440061" y="462093"/>
                    </a:lnTo>
                    <a:lnTo>
                      <a:pt x="1291335" y="462093"/>
                    </a:lnTo>
                    <a:lnTo>
                      <a:pt x="1291335" y="423677"/>
                    </a:lnTo>
                    <a:lnTo>
                      <a:pt x="1440061" y="423677"/>
                    </a:lnTo>
                    <a:lnTo>
                      <a:pt x="1440061" y="400627"/>
                    </a:lnTo>
                    <a:lnTo>
                      <a:pt x="1304506" y="400627"/>
                    </a:lnTo>
                    <a:lnTo>
                      <a:pt x="1304506" y="238181"/>
                    </a:lnTo>
                    <a:lnTo>
                      <a:pt x="1440061" y="238181"/>
                    </a:lnTo>
                    <a:lnTo>
                      <a:pt x="1440061" y="215680"/>
                    </a:lnTo>
                    <a:lnTo>
                      <a:pt x="1281456" y="215680"/>
                    </a:lnTo>
                    <a:lnTo>
                      <a:pt x="1281456" y="173971"/>
                    </a:lnTo>
                    <a:lnTo>
                      <a:pt x="1440061" y="173971"/>
                    </a:lnTo>
                    <a:lnTo>
                      <a:pt x="1440061" y="153940"/>
                    </a:lnTo>
                    <a:lnTo>
                      <a:pt x="1311092" y="155860"/>
                    </a:lnTo>
                    <a:cubicBezTo>
                      <a:pt x="1308531" y="139762"/>
                      <a:pt x="1305604" y="125676"/>
                      <a:pt x="1302311" y="113602"/>
                    </a:cubicBezTo>
                    <a:lnTo>
                      <a:pt x="1367070" y="112779"/>
                    </a:lnTo>
                    <a:lnTo>
                      <a:pt x="1367070" y="82321"/>
                    </a:lnTo>
                    <a:lnTo>
                      <a:pt x="1281456" y="82321"/>
                    </a:lnTo>
                    <a:lnTo>
                      <a:pt x="1281456" y="36221"/>
                    </a:lnTo>
                    <a:lnTo>
                      <a:pt x="1367070" y="36221"/>
                    </a:lnTo>
                    <a:close/>
                    <a:moveTo>
                      <a:pt x="1187062" y="0"/>
                    </a:moveTo>
                    <a:lnTo>
                      <a:pt x="1247979" y="0"/>
                    </a:lnTo>
                    <a:lnTo>
                      <a:pt x="1247979" y="103724"/>
                    </a:lnTo>
                    <a:lnTo>
                      <a:pt x="1290786" y="120737"/>
                    </a:lnTo>
                    <a:lnTo>
                      <a:pt x="1272676" y="176715"/>
                    </a:lnTo>
                    <a:cubicBezTo>
                      <a:pt x="1264992" y="172690"/>
                      <a:pt x="1256760" y="168574"/>
                      <a:pt x="1247979" y="164367"/>
                    </a:cubicBezTo>
                    <a:lnTo>
                      <a:pt x="1247979" y="538925"/>
                    </a:lnTo>
                    <a:lnTo>
                      <a:pt x="1187062" y="538925"/>
                    </a:ln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84" name="文本框 83">
                <a:extLst>
                  <a:ext uri="{FF2B5EF4-FFF2-40B4-BE49-F238E27FC236}">
                    <a16:creationId xmlns:a16="http://schemas.microsoft.com/office/drawing/2014/main" id="{8995C29E-5D46-47B5-A533-C80A7EFA091A}"/>
                  </a:ext>
                </a:extLst>
              </p:cNvPr>
              <p:cNvSpPr txBox="1"/>
              <p:nvPr/>
            </p:nvSpPr>
            <p:spPr>
              <a:xfrm>
                <a:off x="5097461" y="1477151"/>
                <a:ext cx="1676595" cy="550450"/>
              </a:xfrm>
              <a:custGeom>
                <a:avLst/>
                <a:gdLst/>
                <a:ahLst/>
                <a:cxnLst/>
                <a:rect l="l" t="t" r="r" b="b"/>
                <a:pathLst>
                  <a:path w="1676595" h="550450">
                    <a:moveTo>
                      <a:pt x="294707" y="389102"/>
                    </a:moveTo>
                    <a:lnTo>
                      <a:pt x="294707" y="449470"/>
                    </a:lnTo>
                    <a:lnTo>
                      <a:pt x="374833" y="449470"/>
                    </a:lnTo>
                    <a:lnTo>
                      <a:pt x="374833" y="389102"/>
                    </a:lnTo>
                    <a:close/>
                    <a:moveTo>
                      <a:pt x="1439512" y="317757"/>
                    </a:moveTo>
                    <a:lnTo>
                      <a:pt x="1439512" y="341904"/>
                    </a:lnTo>
                    <a:cubicBezTo>
                      <a:pt x="1460183" y="363125"/>
                      <a:pt x="1482684" y="381693"/>
                      <a:pt x="1507015" y="397608"/>
                    </a:cubicBezTo>
                    <a:cubicBezTo>
                      <a:pt x="1505002" y="383705"/>
                      <a:pt x="1501892" y="369162"/>
                      <a:pt x="1497685" y="353978"/>
                    </a:cubicBezTo>
                    <a:cubicBezTo>
                      <a:pt x="1515613" y="356905"/>
                      <a:pt x="1532625" y="358368"/>
                      <a:pt x="1548724" y="358368"/>
                    </a:cubicBezTo>
                    <a:cubicBezTo>
                      <a:pt x="1562993" y="358368"/>
                      <a:pt x="1570127" y="351966"/>
                      <a:pt x="1570127" y="339160"/>
                    </a:cubicBezTo>
                    <a:lnTo>
                      <a:pt x="1570127" y="317757"/>
                    </a:lnTo>
                    <a:close/>
                    <a:moveTo>
                      <a:pt x="294707" y="273304"/>
                    </a:moveTo>
                    <a:lnTo>
                      <a:pt x="294707" y="332575"/>
                    </a:lnTo>
                    <a:lnTo>
                      <a:pt x="374833" y="332575"/>
                    </a:lnTo>
                    <a:lnTo>
                      <a:pt x="374833" y="273304"/>
                    </a:lnTo>
                    <a:close/>
                    <a:moveTo>
                      <a:pt x="642100" y="246961"/>
                    </a:moveTo>
                    <a:cubicBezTo>
                      <a:pt x="660394" y="256840"/>
                      <a:pt x="682528" y="267816"/>
                      <a:pt x="708505" y="279890"/>
                    </a:cubicBezTo>
                    <a:lnTo>
                      <a:pt x="631124" y="517522"/>
                    </a:lnTo>
                    <a:cubicBezTo>
                      <a:pt x="611367" y="505448"/>
                      <a:pt x="589781" y="492825"/>
                      <a:pt x="566365" y="479654"/>
                    </a:cubicBezTo>
                    <a:cubicBezTo>
                      <a:pt x="591976" y="410505"/>
                      <a:pt x="617221" y="332941"/>
                      <a:pt x="642100" y="246961"/>
                    </a:cubicBezTo>
                    <a:close/>
                    <a:moveTo>
                      <a:pt x="902782" y="161897"/>
                    </a:moveTo>
                    <a:cubicBezTo>
                      <a:pt x="901318" y="197752"/>
                      <a:pt x="899489" y="232875"/>
                      <a:pt x="897294" y="267267"/>
                    </a:cubicBezTo>
                    <a:lnTo>
                      <a:pt x="991688" y="267267"/>
                    </a:lnTo>
                    <a:lnTo>
                      <a:pt x="991688" y="161897"/>
                    </a:lnTo>
                    <a:close/>
                    <a:moveTo>
                      <a:pt x="294707" y="157506"/>
                    </a:moveTo>
                    <a:lnTo>
                      <a:pt x="294707" y="216777"/>
                    </a:lnTo>
                    <a:lnTo>
                      <a:pt x="374833" y="216777"/>
                    </a:lnTo>
                    <a:lnTo>
                      <a:pt x="374833" y="157506"/>
                    </a:lnTo>
                    <a:close/>
                    <a:moveTo>
                      <a:pt x="620148" y="31281"/>
                    </a:moveTo>
                    <a:cubicBezTo>
                      <a:pt x="654905" y="66039"/>
                      <a:pt x="686919" y="100980"/>
                      <a:pt x="716189" y="136103"/>
                    </a:cubicBezTo>
                    <a:lnTo>
                      <a:pt x="654722" y="188788"/>
                    </a:lnTo>
                    <a:cubicBezTo>
                      <a:pt x="625087" y="148543"/>
                      <a:pt x="595635" y="111773"/>
                      <a:pt x="566365" y="78479"/>
                    </a:cubicBezTo>
                    <a:close/>
                    <a:moveTo>
                      <a:pt x="831437" y="6585"/>
                    </a:moveTo>
                    <a:lnTo>
                      <a:pt x="906623" y="6585"/>
                    </a:lnTo>
                    <a:cubicBezTo>
                      <a:pt x="906440" y="34757"/>
                      <a:pt x="905983" y="62380"/>
                      <a:pt x="905251" y="89455"/>
                    </a:cubicBezTo>
                    <a:lnTo>
                      <a:pt x="1064130" y="89455"/>
                    </a:lnTo>
                    <a:lnTo>
                      <a:pt x="1064130" y="267267"/>
                    </a:lnTo>
                    <a:lnTo>
                      <a:pt x="1108034" y="267267"/>
                    </a:lnTo>
                    <a:lnTo>
                      <a:pt x="1108034" y="339709"/>
                    </a:lnTo>
                    <a:lnTo>
                      <a:pt x="918423" y="339709"/>
                    </a:lnTo>
                    <a:cubicBezTo>
                      <a:pt x="955010" y="407578"/>
                      <a:pt x="1016018" y="452397"/>
                      <a:pt x="1101449" y="474166"/>
                    </a:cubicBezTo>
                    <a:cubicBezTo>
                      <a:pt x="1086082" y="498679"/>
                      <a:pt x="1071630" y="523193"/>
                      <a:pt x="1058093" y="547706"/>
                    </a:cubicBezTo>
                    <a:cubicBezTo>
                      <a:pt x="970650" y="518436"/>
                      <a:pt x="906349" y="462275"/>
                      <a:pt x="865189" y="379223"/>
                    </a:cubicBezTo>
                    <a:cubicBezTo>
                      <a:pt x="842505" y="440506"/>
                      <a:pt x="791375" y="497582"/>
                      <a:pt x="711798" y="550450"/>
                    </a:cubicBezTo>
                    <a:cubicBezTo>
                      <a:pt x="697895" y="527400"/>
                      <a:pt x="681248" y="504167"/>
                      <a:pt x="661857" y="480752"/>
                    </a:cubicBezTo>
                    <a:cubicBezTo>
                      <a:pt x="732104" y="448189"/>
                      <a:pt x="779575" y="401175"/>
                      <a:pt x="804272" y="339709"/>
                    </a:cubicBezTo>
                    <a:lnTo>
                      <a:pt x="716189" y="339709"/>
                    </a:lnTo>
                    <a:lnTo>
                      <a:pt x="716189" y="267267"/>
                    </a:lnTo>
                    <a:lnTo>
                      <a:pt x="822108" y="267267"/>
                    </a:lnTo>
                    <a:cubicBezTo>
                      <a:pt x="824303" y="235802"/>
                      <a:pt x="826224" y="200679"/>
                      <a:pt x="827870" y="161897"/>
                    </a:cubicBezTo>
                    <a:lnTo>
                      <a:pt x="731555" y="161897"/>
                    </a:lnTo>
                    <a:lnTo>
                      <a:pt x="731555" y="89455"/>
                    </a:lnTo>
                    <a:lnTo>
                      <a:pt x="830065" y="89455"/>
                    </a:lnTo>
                    <a:close/>
                    <a:moveTo>
                      <a:pt x="1220539" y="3841"/>
                    </a:moveTo>
                    <a:lnTo>
                      <a:pt x="1298469" y="3841"/>
                    </a:lnTo>
                    <a:cubicBezTo>
                      <a:pt x="1290786" y="17927"/>
                      <a:pt x="1282828" y="31281"/>
                      <a:pt x="1274596" y="43904"/>
                    </a:cubicBezTo>
                    <a:lnTo>
                      <a:pt x="1395607" y="43904"/>
                    </a:lnTo>
                    <a:lnTo>
                      <a:pt x="1395607" y="95471"/>
                    </a:lnTo>
                    <a:lnTo>
                      <a:pt x="1394662" y="96589"/>
                    </a:lnTo>
                    <a:lnTo>
                      <a:pt x="1317677" y="96589"/>
                    </a:lnTo>
                    <a:cubicBezTo>
                      <a:pt x="1325543" y="112322"/>
                      <a:pt x="1333410" y="129334"/>
                      <a:pt x="1341276" y="147628"/>
                    </a:cubicBezTo>
                    <a:lnTo>
                      <a:pt x="1270480" y="161897"/>
                    </a:lnTo>
                    <a:cubicBezTo>
                      <a:pt x="1263346" y="139579"/>
                      <a:pt x="1255388" y="117810"/>
                      <a:pt x="1246607" y="96589"/>
                    </a:cubicBezTo>
                    <a:lnTo>
                      <a:pt x="1235357" y="96589"/>
                    </a:lnTo>
                    <a:cubicBezTo>
                      <a:pt x="1212307" y="123663"/>
                      <a:pt x="1187245" y="147079"/>
                      <a:pt x="1160171" y="166836"/>
                    </a:cubicBezTo>
                    <a:cubicBezTo>
                      <a:pt x="1153951" y="148177"/>
                      <a:pt x="1143524" y="126407"/>
                      <a:pt x="1128889" y="101528"/>
                    </a:cubicBezTo>
                    <a:cubicBezTo>
                      <a:pt x="1165476" y="77747"/>
                      <a:pt x="1196026" y="45184"/>
                      <a:pt x="1220539" y="3841"/>
                    </a:cubicBezTo>
                    <a:close/>
                    <a:moveTo>
                      <a:pt x="1455976" y="3292"/>
                    </a:moveTo>
                    <a:lnTo>
                      <a:pt x="1527869" y="3292"/>
                    </a:lnTo>
                    <a:cubicBezTo>
                      <a:pt x="1522747" y="17013"/>
                      <a:pt x="1516893" y="30550"/>
                      <a:pt x="1510307" y="43904"/>
                    </a:cubicBezTo>
                    <a:lnTo>
                      <a:pt x="1668912" y="43904"/>
                    </a:lnTo>
                    <a:lnTo>
                      <a:pt x="1668912" y="96589"/>
                    </a:lnTo>
                    <a:lnTo>
                      <a:pt x="1586042" y="96589"/>
                    </a:lnTo>
                    <a:cubicBezTo>
                      <a:pt x="1594092" y="112504"/>
                      <a:pt x="1601226" y="128054"/>
                      <a:pt x="1607446" y="143237"/>
                    </a:cubicBezTo>
                    <a:lnTo>
                      <a:pt x="1536650" y="157506"/>
                    </a:lnTo>
                    <a:cubicBezTo>
                      <a:pt x="1529881" y="135737"/>
                      <a:pt x="1522015" y="115431"/>
                      <a:pt x="1513051" y="96589"/>
                    </a:cubicBezTo>
                    <a:lnTo>
                      <a:pt x="1480123" y="96589"/>
                    </a:lnTo>
                    <a:cubicBezTo>
                      <a:pt x="1468781" y="113968"/>
                      <a:pt x="1455976" y="131164"/>
                      <a:pt x="1441707" y="148177"/>
                    </a:cubicBezTo>
                    <a:lnTo>
                      <a:pt x="1439512" y="147079"/>
                    </a:lnTo>
                    <a:lnTo>
                      <a:pt x="1439512" y="169580"/>
                    </a:lnTo>
                    <a:lnTo>
                      <a:pt x="1666716" y="169580"/>
                    </a:lnTo>
                    <a:lnTo>
                      <a:pt x="1666716" y="226656"/>
                    </a:lnTo>
                    <a:lnTo>
                      <a:pt x="1439512" y="226656"/>
                    </a:lnTo>
                    <a:lnTo>
                      <a:pt x="1439512" y="261779"/>
                    </a:lnTo>
                    <a:lnTo>
                      <a:pt x="1641471" y="261779"/>
                    </a:lnTo>
                    <a:lnTo>
                      <a:pt x="1641471" y="349039"/>
                    </a:lnTo>
                    <a:cubicBezTo>
                      <a:pt x="1641471" y="366783"/>
                      <a:pt x="1636029" y="382196"/>
                      <a:pt x="1625145" y="395276"/>
                    </a:cubicBezTo>
                    <a:cubicBezTo>
                      <a:pt x="1614260" y="408355"/>
                      <a:pt x="1584762" y="414895"/>
                      <a:pt x="1536650" y="414895"/>
                    </a:cubicBezTo>
                    <a:cubicBezTo>
                      <a:pt x="1578176" y="436847"/>
                      <a:pt x="1624825" y="451848"/>
                      <a:pt x="1676595" y="459897"/>
                    </a:cubicBezTo>
                    <a:cubicBezTo>
                      <a:pt x="1663790" y="480386"/>
                      <a:pt x="1650984" y="503802"/>
                      <a:pt x="1638179" y="530144"/>
                    </a:cubicBezTo>
                    <a:cubicBezTo>
                      <a:pt x="1556224" y="505082"/>
                      <a:pt x="1490002" y="466666"/>
                      <a:pt x="1439512" y="414895"/>
                    </a:cubicBezTo>
                    <a:lnTo>
                      <a:pt x="1439512" y="547706"/>
                    </a:lnTo>
                    <a:lnTo>
                      <a:pt x="1367070" y="547706"/>
                    </a:lnTo>
                    <a:lnTo>
                      <a:pt x="1367070" y="412974"/>
                    </a:lnTo>
                    <a:cubicBezTo>
                      <a:pt x="1313470" y="465477"/>
                      <a:pt x="1247248" y="505814"/>
                      <a:pt x="1168403" y="533986"/>
                    </a:cubicBezTo>
                    <a:cubicBezTo>
                      <a:pt x="1158158" y="513131"/>
                      <a:pt x="1145536" y="490630"/>
                      <a:pt x="1130535" y="466483"/>
                    </a:cubicBezTo>
                    <a:cubicBezTo>
                      <a:pt x="1228039" y="439774"/>
                      <a:pt x="1306884" y="397699"/>
                      <a:pt x="1367070" y="340258"/>
                    </a:cubicBezTo>
                    <a:lnTo>
                      <a:pt x="1367070" y="317757"/>
                    </a:lnTo>
                    <a:lnTo>
                      <a:pt x="1249077" y="317757"/>
                    </a:lnTo>
                    <a:lnTo>
                      <a:pt x="1249077" y="415993"/>
                    </a:lnTo>
                    <a:lnTo>
                      <a:pt x="1177732" y="415993"/>
                    </a:lnTo>
                    <a:lnTo>
                      <a:pt x="1177732" y="261779"/>
                    </a:lnTo>
                    <a:lnTo>
                      <a:pt x="1367070" y="261779"/>
                    </a:lnTo>
                    <a:lnTo>
                      <a:pt x="1367070" y="226656"/>
                    </a:lnTo>
                    <a:lnTo>
                      <a:pt x="1142060" y="226656"/>
                    </a:lnTo>
                    <a:lnTo>
                      <a:pt x="1142060" y="169580"/>
                    </a:lnTo>
                    <a:lnTo>
                      <a:pt x="1367070" y="169580"/>
                    </a:lnTo>
                    <a:lnTo>
                      <a:pt x="1367070" y="144884"/>
                    </a:lnTo>
                    <a:lnTo>
                      <a:pt x="1435396" y="144884"/>
                    </a:lnTo>
                    <a:cubicBezTo>
                      <a:pt x="1417651" y="135737"/>
                      <a:pt x="1398351" y="126407"/>
                      <a:pt x="1377497" y="116895"/>
                    </a:cubicBezTo>
                    <a:lnTo>
                      <a:pt x="1394662" y="96589"/>
                    </a:lnTo>
                    <a:lnTo>
                      <a:pt x="1395607" y="96589"/>
                    </a:lnTo>
                    <a:lnTo>
                      <a:pt x="1395607" y="95471"/>
                    </a:lnTo>
                    <a:lnTo>
                      <a:pt x="1420989" y="65445"/>
                    </a:lnTo>
                    <a:cubicBezTo>
                      <a:pt x="1434069" y="46511"/>
                      <a:pt x="1445732" y="25793"/>
                      <a:pt x="1455976" y="3292"/>
                    </a:cubicBezTo>
                    <a:close/>
                    <a:moveTo>
                      <a:pt x="412700" y="0"/>
                    </a:moveTo>
                    <a:cubicBezTo>
                      <a:pt x="433189" y="27806"/>
                      <a:pt x="451116" y="54148"/>
                      <a:pt x="466483" y="79027"/>
                    </a:cubicBezTo>
                    <a:lnTo>
                      <a:pt x="428890" y="98236"/>
                    </a:lnTo>
                    <a:lnTo>
                      <a:pt x="543864" y="98236"/>
                    </a:lnTo>
                    <a:lnTo>
                      <a:pt x="543864" y="157506"/>
                    </a:lnTo>
                    <a:lnTo>
                      <a:pt x="447275" y="157506"/>
                    </a:lnTo>
                    <a:lnTo>
                      <a:pt x="447275" y="216777"/>
                    </a:lnTo>
                    <a:lnTo>
                      <a:pt x="536181" y="216777"/>
                    </a:lnTo>
                    <a:lnTo>
                      <a:pt x="536181" y="273304"/>
                    </a:lnTo>
                    <a:lnTo>
                      <a:pt x="447275" y="273304"/>
                    </a:lnTo>
                    <a:lnTo>
                      <a:pt x="447275" y="332575"/>
                    </a:lnTo>
                    <a:lnTo>
                      <a:pt x="536181" y="332575"/>
                    </a:lnTo>
                    <a:lnTo>
                      <a:pt x="536181" y="389102"/>
                    </a:lnTo>
                    <a:lnTo>
                      <a:pt x="447275" y="389102"/>
                    </a:lnTo>
                    <a:lnTo>
                      <a:pt x="447275" y="449470"/>
                    </a:lnTo>
                    <a:lnTo>
                      <a:pt x="547157" y="449470"/>
                    </a:lnTo>
                    <a:lnTo>
                      <a:pt x="547157" y="507643"/>
                    </a:lnTo>
                    <a:lnTo>
                      <a:pt x="294707" y="507643"/>
                    </a:lnTo>
                    <a:lnTo>
                      <a:pt x="294707" y="544962"/>
                    </a:lnTo>
                    <a:lnTo>
                      <a:pt x="222265" y="544962"/>
                    </a:lnTo>
                    <a:lnTo>
                      <a:pt x="222265" y="275225"/>
                    </a:lnTo>
                    <a:cubicBezTo>
                      <a:pt x="214033" y="287481"/>
                      <a:pt x="205618" y="299464"/>
                      <a:pt x="197020" y="311171"/>
                    </a:cubicBezTo>
                    <a:cubicBezTo>
                      <a:pt x="189703" y="288487"/>
                      <a:pt x="182294" y="269188"/>
                      <a:pt x="174794" y="253273"/>
                    </a:cubicBezTo>
                    <a:cubicBezTo>
                      <a:pt x="168574" y="274859"/>
                      <a:pt x="161439" y="295896"/>
                      <a:pt x="153390" y="316385"/>
                    </a:cubicBezTo>
                    <a:lnTo>
                      <a:pt x="212936" y="429164"/>
                    </a:lnTo>
                    <a:lnTo>
                      <a:pt x="152018" y="469776"/>
                    </a:lnTo>
                    <a:cubicBezTo>
                      <a:pt x="141408" y="446726"/>
                      <a:pt x="129426" y="421847"/>
                      <a:pt x="116072" y="395138"/>
                    </a:cubicBezTo>
                    <a:cubicBezTo>
                      <a:pt x="94302" y="434286"/>
                      <a:pt x="68600" y="471056"/>
                      <a:pt x="38965" y="505448"/>
                    </a:cubicBezTo>
                    <a:cubicBezTo>
                      <a:pt x="26159" y="480203"/>
                      <a:pt x="13171" y="456787"/>
                      <a:pt x="0" y="435201"/>
                    </a:cubicBezTo>
                    <a:cubicBezTo>
                      <a:pt x="31647" y="399346"/>
                      <a:pt x="57807" y="361113"/>
                      <a:pt x="78479" y="320501"/>
                    </a:cubicBezTo>
                    <a:cubicBezTo>
                      <a:pt x="55795" y="276597"/>
                      <a:pt x="30367" y="228851"/>
                      <a:pt x="2195" y="177263"/>
                    </a:cubicBezTo>
                    <a:lnTo>
                      <a:pt x="59819" y="149274"/>
                    </a:lnTo>
                    <a:lnTo>
                      <a:pt x="111132" y="239553"/>
                    </a:lnTo>
                    <a:cubicBezTo>
                      <a:pt x="122840" y="201685"/>
                      <a:pt x="130432" y="162080"/>
                      <a:pt x="133908" y="120736"/>
                    </a:cubicBezTo>
                    <a:lnTo>
                      <a:pt x="12622" y="120736"/>
                    </a:lnTo>
                    <a:lnTo>
                      <a:pt x="12622" y="51587"/>
                    </a:lnTo>
                    <a:lnTo>
                      <a:pt x="205801" y="51587"/>
                    </a:lnTo>
                    <a:cubicBezTo>
                      <a:pt x="203789" y="105370"/>
                      <a:pt x="197478" y="156592"/>
                      <a:pt x="186867" y="205252"/>
                    </a:cubicBezTo>
                    <a:cubicBezTo>
                      <a:pt x="221808" y="145067"/>
                      <a:pt x="248608" y="78296"/>
                      <a:pt x="267267" y="4939"/>
                    </a:cubicBezTo>
                    <a:lnTo>
                      <a:pt x="337514" y="23598"/>
                    </a:lnTo>
                    <a:cubicBezTo>
                      <a:pt x="330014" y="49209"/>
                      <a:pt x="321599" y="74088"/>
                      <a:pt x="312269" y="98236"/>
                    </a:cubicBezTo>
                    <a:lnTo>
                      <a:pt x="397059" y="98236"/>
                    </a:lnTo>
                    <a:cubicBezTo>
                      <a:pt x="383156" y="73905"/>
                      <a:pt x="368613" y="50490"/>
                      <a:pt x="353429" y="27989"/>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85" name="文本框 84">
                <a:extLst>
                  <a:ext uri="{FF2B5EF4-FFF2-40B4-BE49-F238E27FC236}">
                    <a16:creationId xmlns:a16="http://schemas.microsoft.com/office/drawing/2014/main" id="{46739A07-79C5-42A4-BD9E-308845BA70D7}"/>
                  </a:ext>
                </a:extLst>
              </p:cNvPr>
              <p:cNvSpPr txBox="1"/>
              <p:nvPr/>
            </p:nvSpPr>
            <p:spPr>
              <a:xfrm>
                <a:off x="7096924" y="1479895"/>
                <a:ext cx="1678241" cy="546608"/>
              </a:xfrm>
              <a:custGeom>
                <a:avLst/>
                <a:gdLst/>
                <a:ahLst/>
                <a:cxnLst/>
                <a:rect l="l" t="t" r="r" b="b"/>
                <a:pathLst>
                  <a:path w="1678241" h="546608">
                    <a:moveTo>
                      <a:pt x="702469" y="457153"/>
                    </a:moveTo>
                    <a:lnTo>
                      <a:pt x="702469" y="478557"/>
                    </a:lnTo>
                    <a:lnTo>
                      <a:pt x="975224" y="478557"/>
                    </a:lnTo>
                    <a:lnTo>
                      <a:pt x="975224" y="457153"/>
                    </a:lnTo>
                    <a:close/>
                    <a:moveTo>
                      <a:pt x="702469" y="401175"/>
                    </a:moveTo>
                    <a:lnTo>
                      <a:pt x="702469" y="422030"/>
                    </a:lnTo>
                    <a:lnTo>
                      <a:pt x="975224" y="422030"/>
                    </a:lnTo>
                    <a:lnTo>
                      <a:pt x="975224" y="401175"/>
                    </a:lnTo>
                    <a:close/>
                    <a:moveTo>
                      <a:pt x="1400547" y="397882"/>
                    </a:moveTo>
                    <a:cubicBezTo>
                      <a:pt x="1423231" y="416725"/>
                      <a:pt x="1448475" y="432640"/>
                      <a:pt x="1476282" y="445628"/>
                    </a:cubicBezTo>
                    <a:cubicBezTo>
                      <a:pt x="1506466" y="432640"/>
                      <a:pt x="1533174" y="416725"/>
                      <a:pt x="1556407" y="397882"/>
                    </a:cubicBezTo>
                    <a:close/>
                    <a:moveTo>
                      <a:pt x="1317129" y="349588"/>
                    </a:moveTo>
                    <a:lnTo>
                      <a:pt x="1634886" y="349588"/>
                    </a:lnTo>
                    <a:lnTo>
                      <a:pt x="1634886" y="397882"/>
                    </a:lnTo>
                    <a:cubicBezTo>
                      <a:pt x="1612019" y="425871"/>
                      <a:pt x="1582841" y="450019"/>
                      <a:pt x="1547352" y="470324"/>
                    </a:cubicBezTo>
                    <a:cubicBezTo>
                      <a:pt x="1587048" y="480386"/>
                      <a:pt x="1630678" y="485874"/>
                      <a:pt x="1678241" y="486789"/>
                    </a:cubicBezTo>
                    <a:cubicBezTo>
                      <a:pt x="1669827" y="506180"/>
                      <a:pt x="1662143" y="525205"/>
                      <a:pt x="1655192" y="543864"/>
                    </a:cubicBezTo>
                    <a:cubicBezTo>
                      <a:pt x="1587323" y="538376"/>
                      <a:pt x="1527412" y="525022"/>
                      <a:pt x="1475458" y="503802"/>
                    </a:cubicBezTo>
                    <a:cubicBezTo>
                      <a:pt x="1426798" y="521729"/>
                      <a:pt x="1370180" y="534900"/>
                      <a:pt x="1305604" y="543315"/>
                    </a:cubicBezTo>
                    <a:cubicBezTo>
                      <a:pt x="1297189" y="525388"/>
                      <a:pt x="1288042" y="507277"/>
                      <a:pt x="1278164" y="488984"/>
                    </a:cubicBezTo>
                    <a:cubicBezTo>
                      <a:pt x="1325544" y="485691"/>
                      <a:pt x="1368716" y="479014"/>
                      <a:pt x="1407681" y="468952"/>
                    </a:cubicBezTo>
                    <a:cubicBezTo>
                      <a:pt x="1381339" y="452305"/>
                      <a:pt x="1357740" y="432823"/>
                      <a:pt x="1336886" y="410505"/>
                    </a:cubicBezTo>
                    <a:lnTo>
                      <a:pt x="1359935" y="397882"/>
                    </a:lnTo>
                    <a:lnTo>
                      <a:pt x="1317129" y="397882"/>
                    </a:lnTo>
                    <a:close/>
                    <a:moveTo>
                      <a:pt x="702469" y="345197"/>
                    </a:moveTo>
                    <a:lnTo>
                      <a:pt x="702469" y="366052"/>
                    </a:lnTo>
                    <a:lnTo>
                      <a:pt x="975224" y="366052"/>
                    </a:lnTo>
                    <a:lnTo>
                      <a:pt x="975224" y="345197"/>
                    </a:lnTo>
                    <a:close/>
                    <a:moveTo>
                      <a:pt x="702469" y="289219"/>
                    </a:moveTo>
                    <a:lnTo>
                      <a:pt x="702469" y="310074"/>
                    </a:lnTo>
                    <a:lnTo>
                      <a:pt x="975224" y="310074"/>
                    </a:lnTo>
                    <a:lnTo>
                      <a:pt x="975224" y="289219"/>
                    </a:lnTo>
                    <a:close/>
                    <a:moveTo>
                      <a:pt x="1546529" y="246413"/>
                    </a:moveTo>
                    <a:lnTo>
                      <a:pt x="1546529" y="280987"/>
                    </a:lnTo>
                    <a:lnTo>
                      <a:pt x="1595372" y="280987"/>
                    </a:lnTo>
                    <a:lnTo>
                      <a:pt x="1595372" y="246413"/>
                    </a:lnTo>
                    <a:close/>
                    <a:moveTo>
                      <a:pt x="1454878" y="246413"/>
                    </a:moveTo>
                    <a:lnTo>
                      <a:pt x="1454878" y="280987"/>
                    </a:lnTo>
                    <a:lnTo>
                      <a:pt x="1503722" y="280987"/>
                    </a:lnTo>
                    <a:lnTo>
                      <a:pt x="1503722" y="246413"/>
                    </a:lnTo>
                    <a:close/>
                    <a:moveTo>
                      <a:pt x="1363228" y="246413"/>
                    </a:moveTo>
                    <a:lnTo>
                      <a:pt x="1363228" y="280987"/>
                    </a:lnTo>
                    <a:lnTo>
                      <a:pt x="1412072" y="280987"/>
                    </a:lnTo>
                    <a:lnTo>
                      <a:pt x="1412072" y="246413"/>
                    </a:lnTo>
                    <a:close/>
                    <a:moveTo>
                      <a:pt x="1301213" y="201411"/>
                    </a:moveTo>
                    <a:lnTo>
                      <a:pt x="1657387" y="201411"/>
                    </a:lnTo>
                    <a:lnTo>
                      <a:pt x="1657387" y="325989"/>
                    </a:lnTo>
                    <a:lnTo>
                      <a:pt x="1301213" y="325989"/>
                    </a:lnTo>
                    <a:close/>
                    <a:moveTo>
                      <a:pt x="123206" y="163543"/>
                    </a:moveTo>
                    <a:cubicBezTo>
                      <a:pt x="119731" y="174885"/>
                      <a:pt x="116072" y="186044"/>
                      <a:pt x="112230" y="197020"/>
                    </a:cubicBezTo>
                    <a:cubicBezTo>
                      <a:pt x="122658" y="253181"/>
                      <a:pt x="137841" y="299281"/>
                      <a:pt x="157781" y="335319"/>
                    </a:cubicBezTo>
                    <a:cubicBezTo>
                      <a:pt x="185770" y="285195"/>
                      <a:pt x="201411" y="227936"/>
                      <a:pt x="204704" y="163543"/>
                    </a:cubicBezTo>
                    <a:close/>
                    <a:moveTo>
                      <a:pt x="452214" y="126773"/>
                    </a:moveTo>
                    <a:cubicBezTo>
                      <a:pt x="484411" y="166287"/>
                      <a:pt x="517156" y="210009"/>
                      <a:pt x="550450" y="257937"/>
                    </a:cubicBezTo>
                    <a:lnTo>
                      <a:pt x="486240" y="302391"/>
                    </a:lnTo>
                    <a:cubicBezTo>
                      <a:pt x="460263" y="257389"/>
                      <a:pt x="430262" y="211289"/>
                      <a:pt x="396236" y="164092"/>
                    </a:cubicBezTo>
                    <a:close/>
                    <a:moveTo>
                      <a:pt x="1395059" y="117992"/>
                    </a:moveTo>
                    <a:lnTo>
                      <a:pt x="1395059" y="138298"/>
                    </a:lnTo>
                    <a:lnTo>
                      <a:pt x="1565737" y="138298"/>
                    </a:lnTo>
                    <a:lnTo>
                      <a:pt x="1565737" y="117992"/>
                    </a:lnTo>
                    <a:close/>
                    <a:moveTo>
                      <a:pt x="1148646" y="107016"/>
                    </a:moveTo>
                    <a:lnTo>
                      <a:pt x="1194745" y="112504"/>
                    </a:lnTo>
                    <a:cubicBezTo>
                      <a:pt x="1187794" y="174702"/>
                      <a:pt x="1179745" y="230680"/>
                      <a:pt x="1170598" y="280438"/>
                    </a:cubicBezTo>
                    <a:cubicBezTo>
                      <a:pt x="1155232" y="276780"/>
                      <a:pt x="1139682" y="273853"/>
                      <a:pt x="1123950" y="271658"/>
                    </a:cubicBezTo>
                    <a:cubicBezTo>
                      <a:pt x="1134194" y="218972"/>
                      <a:pt x="1142426" y="164092"/>
                      <a:pt x="1148646" y="107016"/>
                    </a:cubicBezTo>
                    <a:close/>
                    <a:moveTo>
                      <a:pt x="938454" y="66405"/>
                    </a:moveTo>
                    <a:lnTo>
                      <a:pt x="938454" y="100431"/>
                    </a:lnTo>
                    <a:lnTo>
                      <a:pt x="1007055" y="100431"/>
                    </a:lnTo>
                    <a:lnTo>
                      <a:pt x="1007055" y="66405"/>
                    </a:lnTo>
                    <a:close/>
                    <a:moveTo>
                      <a:pt x="805095" y="66405"/>
                    </a:moveTo>
                    <a:lnTo>
                      <a:pt x="805095" y="100431"/>
                    </a:lnTo>
                    <a:lnTo>
                      <a:pt x="873695" y="100431"/>
                    </a:lnTo>
                    <a:lnTo>
                      <a:pt x="873695" y="66405"/>
                    </a:lnTo>
                    <a:close/>
                    <a:moveTo>
                      <a:pt x="671736" y="66405"/>
                    </a:moveTo>
                    <a:lnTo>
                      <a:pt x="671736" y="100431"/>
                    </a:lnTo>
                    <a:lnTo>
                      <a:pt x="740336" y="100431"/>
                    </a:lnTo>
                    <a:lnTo>
                      <a:pt x="740336" y="66405"/>
                    </a:lnTo>
                    <a:close/>
                    <a:moveTo>
                      <a:pt x="1395059" y="63661"/>
                    </a:moveTo>
                    <a:lnTo>
                      <a:pt x="1395059" y="83967"/>
                    </a:lnTo>
                    <a:lnTo>
                      <a:pt x="1565737" y="83967"/>
                    </a:lnTo>
                    <a:lnTo>
                      <a:pt x="1565737" y="63661"/>
                    </a:lnTo>
                    <a:close/>
                    <a:moveTo>
                      <a:pt x="1327556" y="21403"/>
                    </a:moveTo>
                    <a:lnTo>
                      <a:pt x="1633788" y="21403"/>
                    </a:lnTo>
                    <a:lnTo>
                      <a:pt x="1633788" y="180556"/>
                    </a:lnTo>
                    <a:lnTo>
                      <a:pt x="1327556" y="180556"/>
                    </a:lnTo>
                    <a:close/>
                    <a:moveTo>
                      <a:pt x="599842" y="21403"/>
                    </a:moveTo>
                    <a:lnTo>
                      <a:pt x="1078948" y="21403"/>
                    </a:lnTo>
                    <a:lnTo>
                      <a:pt x="1078948" y="145433"/>
                    </a:lnTo>
                    <a:lnTo>
                      <a:pt x="874244" y="145433"/>
                    </a:lnTo>
                    <a:lnTo>
                      <a:pt x="874244" y="169580"/>
                    </a:lnTo>
                    <a:lnTo>
                      <a:pt x="1100351" y="169580"/>
                    </a:lnTo>
                    <a:lnTo>
                      <a:pt x="1100351" y="218972"/>
                    </a:lnTo>
                    <a:lnTo>
                      <a:pt x="874244" y="218972"/>
                    </a:lnTo>
                    <a:lnTo>
                      <a:pt x="874244" y="240925"/>
                    </a:lnTo>
                    <a:lnTo>
                      <a:pt x="1051508" y="240925"/>
                    </a:lnTo>
                    <a:lnTo>
                      <a:pt x="1051508" y="478557"/>
                    </a:lnTo>
                    <a:lnTo>
                      <a:pt x="1112974" y="478557"/>
                    </a:lnTo>
                    <a:lnTo>
                      <a:pt x="1112974" y="529047"/>
                    </a:lnTo>
                    <a:lnTo>
                      <a:pt x="565268" y="529047"/>
                    </a:lnTo>
                    <a:lnTo>
                      <a:pt x="565268" y="478557"/>
                    </a:lnTo>
                    <a:lnTo>
                      <a:pt x="626185" y="478557"/>
                    </a:lnTo>
                    <a:lnTo>
                      <a:pt x="626185" y="240925"/>
                    </a:lnTo>
                    <a:lnTo>
                      <a:pt x="790826" y="240925"/>
                    </a:lnTo>
                    <a:lnTo>
                      <a:pt x="790826" y="218972"/>
                    </a:lnTo>
                    <a:lnTo>
                      <a:pt x="576793" y="218972"/>
                    </a:lnTo>
                    <a:lnTo>
                      <a:pt x="576793" y="169580"/>
                    </a:lnTo>
                    <a:lnTo>
                      <a:pt x="790826" y="169580"/>
                    </a:lnTo>
                    <a:lnTo>
                      <a:pt x="790826" y="145433"/>
                    </a:lnTo>
                    <a:lnTo>
                      <a:pt x="599842" y="145433"/>
                    </a:lnTo>
                    <a:close/>
                    <a:moveTo>
                      <a:pt x="1199136" y="7683"/>
                    </a:moveTo>
                    <a:lnTo>
                      <a:pt x="1265541" y="7683"/>
                    </a:lnTo>
                    <a:lnTo>
                      <a:pt x="1265541" y="110584"/>
                    </a:lnTo>
                    <a:cubicBezTo>
                      <a:pt x="1282920" y="117352"/>
                      <a:pt x="1300482" y="124395"/>
                      <a:pt x="1318226" y="131713"/>
                    </a:cubicBezTo>
                    <a:lnTo>
                      <a:pt x="1300665" y="190435"/>
                    </a:lnTo>
                    <a:cubicBezTo>
                      <a:pt x="1289506" y="184581"/>
                      <a:pt x="1277798" y="178635"/>
                      <a:pt x="1265541" y="172598"/>
                    </a:cubicBezTo>
                    <a:lnTo>
                      <a:pt x="1265541" y="542218"/>
                    </a:lnTo>
                    <a:lnTo>
                      <a:pt x="1199136" y="542218"/>
                    </a:lnTo>
                    <a:close/>
                    <a:moveTo>
                      <a:pt x="321050" y="5488"/>
                    </a:moveTo>
                    <a:lnTo>
                      <a:pt x="395687" y="5488"/>
                    </a:lnTo>
                    <a:lnTo>
                      <a:pt x="395687" y="437396"/>
                    </a:lnTo>
                    <a:lnTo>
                      <a:pt x="321050" y="437396"/>
                    </a:lnTo>
                    <a:close/>
                    <a:moveTo>
                      <a:pt x="90552" y="0"/>
                    </a:moveTo>
                    <a:lnTo>
                      <a:pt x="161348" y="8781"/>
                    </a:lnTo>
                    <a:cubicBezTo>
                      <a:pt x="155494" y="38965"/>
                      <a:pt x="149183" y="67868"/>
                      <a:pt x="142414" y="95492"/>
                    </a:cubicBezTo>
                    <a:lnTo>
                      <a:pt x="276597" y="95492"/>
                    </a:lnTo>
                    <a:lnTo>
                      <a:pt x="276597" y="161348"/>
                    </a:lnTo>
                    <a:cubicBezTo>
                      <a:pt x="276597" y="181837"/>
                      <a:pt x="271109" y="215268"/>
                      <a:pt x="260133" y="261642"/>
                    </a:cubicBezTo>
                    <a:cubicBezTo>
                      <a:pt x="249157" y="308016"/>
                      <a:pt x="230955" y="352332"/>
                      <a:pt x="205527" y="394590"/>
                    </a:cubicBezTo>
                    <a:cubicBezTo>
                      <a:pt x="253273" y="435201"/>
                      <a:pt x="327636" y="455507"/>
                      <a:pt x="428616" y="455507"/>
                    </a:cubicBezTo>
                    <a:cubicBezTo>
                      <a:pt x="472703" y="455507"/>
                      <a:pt x="513680" y="454043"/>
                      <a:pt x="551548" y="451116"/>
                    </a:cubicBezTo>
                    <a:cubicBezTo>
                      <a:pt x="542035" y="472703"/>
                      <a:pt x="532888" y="499777"/>
                      <a:pt x="524107" y="532339"/>
                    </a:cubicBezTo>
                    <a:cubicBezTo>
                      <a:pt x="437031" y="531242"/>
                      <a:pt x="377760" y="529184"/>
                      <a:pt x="346295" y="526165"/>
                    </a:cubicBezTo>
                    <a:cubicBezTo>
                      <a:pt x="314830" y="523147"/>
                      <a:pt x="282542" y="515326"/>
                      <a:pt x="249431" y="502704"/>
                    </a:cubicBezTo>
                    <a:cubicBezTo>
                      <a:pt x="216320" y="490081"/>
                      <a:pt x="187782" y="473160"/>
                      <a:pt x="163818" y="451940"/>
                    </a:cubicBezTo>
                    <a:cubicBezTo>
                      <a:pt x="132902" y="487978"/>
                      <a:pt x="95675" y="519534"/>
                      <a:pt x="52136" y="546608"/>
                    </a:cubicBezTo>
                    <a:cubicBezTo>
                      <a:pt x="29818" y="516607"/>
                      <a:pt x="13171" y="496301"/>
                      <a:pt x="2195" y="485691"/>
                    </a:cubicBezTo>
                    <a:cubicBezTo>
                      <a:pt x="47746" y="460080"/>
                      <a:pt x="85613" y="429896"/>
                      <a:pt x="115797" y="395138"/>
                    </a:cubicBezTo>
                    <a:cubicBezTo>
                      <a:pt x="98602" y="367881"/>
                      <a:pt x="83601" y="334679"/>
                      <a:pt x="70796" y="295530"/>
                    </a:cubicBezTo>
                    <a:cubicBezTo>
                      <a:pt x="60368" y="316385"/>
                      <a:pt x="49392" y="335868"/>
                      <a:pt x="37867" y="353978"/>
                    </a:cubicBezTo>
                    <a:cubicBezTo>
                      <a:pt x="26525" y="325074"/>
                      <a:pt x="13903" y="297451"/>
                      <a:pt x="0" y="271109"/>
                    </a:cubicBezTo>
                    <a:cubicBezTo>
                      <a:pt x="39880" y="205252"/>
                      <a:pt x="70064" y="114883"/>
                      <a:pt x="90552" y="0"/>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grpSp>
        <p:grpSp>
          <p:nvGrpSpPr>
            <p:cNvPr id="76" name="组合 75">
              <a:extLst>
                <a:ext uri="{FF2B5EF4-FFF2-40B4-BE49-F238E27FC236}">
                  <a16:creationId xmlns:a16="http://schemas.microsoft.com/office/drawing/2014/main" id="{77AE1DE8-F724-495C-9CB9-64CDB6E0A978}"/>
                </a:ext>
              </a:extLst>
            </p:cNvPr>
            <p:cNvGrpSpPr/>
            <p:nvPr/>
          </p:nvGrpSpPr>
          <p:grpSpPr>
            <a:xfrm>
              <a:off x="959854" y="1324752"/>
              <a:ext cx="7642057" cy="281809"/>
              <a:chOff x="959854" y="1324752"/>
              <a:chExt cx="7642057" cy="281809"/>
            </a:xfrm>
            <a:grpFill/>
          </p:grpSpPr>
          <p:sp>
            <p:nvSpPr>
              <p:cNvPr id="77" name="文本框 76">
                <a:extLst>
                  <a:ext uri="{FF2B5EF4-FFF2-40B4-BE49-F238E27FC236}">
                    <a16:creationId xmlns:a16="http://schemas.microsoft.com/office/drawing/2014/main" id="{391F7389-3CC8-49AF-8F4A-713D2B75B73B}"/>
                  </a:ext>
                </a:extLst>
              </p:cNvPr>
              <p:cNvSpPr txBox="1"/>
              <p:nvPr/>
            </p:nvSpPr>
            <p:spPr>
              <a:xfrm>
                <a:off x="959854" y="1342861"/>
                <a:ext cx="1604153" cy="263699"/>
              </a:xfrm>
              <a:custGeom>
                <a:avLst/>
                <a:gdLst>
                  <a:gd name="connsiteX0" fmla="*/ 1350606 w 1604153"/>
                  <a:gd name="connsiteY0" fmla="*/ 115249 h 263699"/>
                  <a:gd name="connsiteX1" fmla="*/ 1429085 w 1604153"/>
                  <a:gd name="connsiteY1" fmla="*/ 115249 h 263699"/>
                  <a:gd name="connsiteX2" fmla="*/ 1425724 w 1604153"/>
                  <a:gd name="connsiteY2" fmla="*/ 201137 h 263699"/>
                  <a:gd name="connsiteX3" fmla="*/ 1415855 w 1604153"/>
                  <a:gd name="connsiteY3" fmla="*/ 263699 h 263699"/>
                  <a:gd name="connsiteX4" fmla="*/ 1336297 w 1604153"/>
                  <a:gd name="connsiteY4" fmla="*/ 263699 h 263699"/>
                  <a:gd name="connsiteX5" fmla="*/ 1341311 w 1604153"/>
                  <a:gd name="connsiteY5" fmla="*/ 246002 h 263699"/>
                  <a:gd name="connsiteX6" fmla="*/ 1350606 w 1604153"/>
                  <a:gd name="connsiteY6" fmla="*/ 115249 h 263699"/>
                  <a:gd name="connsiteX7" fmla="*/ 581732 w 1604153"/>
                  <a:gd name="connsiteY7" fmla="*/ 21952 h 263699"/>
                  <a:gd name="connsiteX8" fmla="*/ 1085534 w 1604153"/>
                  <a:gd name="connsiteY8" fmla="*/ 21952 h 263699"/>
                  <a:gd name="connsiteX9" fmla="*/ 1085534 w 1604153"/>
                  <a:gd name="connsiteY9" fmla="*/ 96590 h 263699"/>
                  <a:gd name="connsiteX10" fmla="*/ 890434 w 1604153"/>
                  <a:gd name="connsiteY10" fmla="*/ 96590 h 263699"/>
                  <a:gd name="connsiteX11" fmla="*/ 847353 w 1604153"/>
                  <a:gd name="connsiteY11" fmla="*/ 184947 h 263699"/>
                  <a:gd name="connsiteX12" fmla="*/ 873696 w 1604153"/>
                  <a:gd name="connsiteY12" fmla="*/ 184947 h 263699"/>
                  <a:gd name="connsiteX13" fmla="*/ 873696 w 1604153"/>
                  <a:gd name="connsiteY13" fmla="*/ 249157 h 263699"/>
                  <a:gd name="connsiteX14" fmla="*/ 928576 w 1604153"/>
                  <a:gd name="connsiteY14" fmla="*/ 197570 h 263699"/>
                  <a:gd name="connsiteX15" fmla="*/ 1002108 w 1604153"/>
                  <a:gd name="connsiteY15" fmla="*/ 263699 h 263699"/>
                  <a:gd name="connsiteX16" fmla="*/ 885885 w 1604153"/>
                  <a:gd name="connsiteY16" fmla="*/ 263699 h 263699"/>
                  <a:gd name="connsiteX17" fmla="*/ 873696 w 1604153"/>
                  <a:gd name="connsiteY17" fmla="*/ 251352 h 263699"/>
                  <a:gd name="connsiteX18" fmla="*/ 873696 w 1604153"/>
                  <a:gd name="connsiteY18" fmla="*/ 263699 h 263699"/>
                  <a:gd name="connsiteX19" fmla="*/ 669825 w 1604153"/>
                  <a:gd name="connsiteY19" fmla="*/ 263699 h 263699"/>
                  <a:gd name="connsiteX20" fmla="*/ 705487 w 1604153"/>
                  <a:gd name="connsiteY20" fmla="*/ 234202 h 263699"/>
                  <a:gd name="connsiteX21" fmla="*/ 797961 w 1604153"/>
                  <a:gd name="connsiteY21" fmla="*/ 96590 h 263699"/>
                  <a:gd name="connsiteX22" fmla="*/ 581732 w 1604153"/>
                  <a:gd name="connsiteY22" fmla="*/ 96590 h 263699"/>
                  <a:gd name="connsiteX23" fmla="*/ 1184319 w 1604153"/>
                  <a:gd name="connsiteY23" fmla="*/ 9879 h 263699"/>
                  <a:gd name="connsiteX24" fmla="*/ 1604153 w 1604153"/>
                  <a:gd name="connsiteY24" fmla="*/ 9879 h 263699"/>
                  <a:gd name="connsiteX25" fmla="*/ 1604153 w 1604153"/>
                  <a:gd name="connsiteY25" fmla="*/ 263699 h 263699"/>
                  <a:gd name="connsiteX26" fmla="*/ 1525126 w 1604153"/>
                  <a:gd name="connsiteY26" fmla="*/ 263699 h 263699"/>
                  <a:gd name="connsiteX27" fmla="*/ 1525126 w 1604153"/>
                  <a:gd name="connsiteY27" fmla="*/ 79028 h 263699"/>
                  <a:gd name="connsiteX28" fmla="*/ 1263346 w 1604153"/>
                  <a:gd name="connsiteY28" fmla="*/ 79028 h 263699"/>
                  <a:gd name="connsiteX29" fmla="*/ 1263346 w 1604153"/>
                  <a:gd name="connsiteY29" fmla="*/ 263699 h 263699"/>
                  <a:gd name="connsiteX30" fmla="*/ 1184319 w 1604153"/>
                  <a:gd name="connsiteY30" fmla="*/ 263699 h 263699"/>
                  <a:gd name="connsiteX31" fmla="*/ 502704 w 1604153"/>
                  <a:gd name="connsiteY31" fmla="*/ 0 h 263699"/>
                  <a:gd name="connsiteX32" fmla="*/ 514229 w 1604153"/>
                  <a:gd name="connsiteY32" fmla="*/ 58173 h 263699"/>
                  <a:gd name="connsiteX33" fmla="*/ 291415 w 1604153"/>
                  <a:gd name="connsiteY33" fmla="*/ 65582 h 263699"/>
                  <a:gd name="connsiteX34" fmla="*/ 281536 w 1604153"/>
                  <a:gd name="connsiteY34" fmla="*/ 93297 h 263699"/>
                  <a:gd name="connsiteX35" fmla="*/ 500509 w 1604153"/>
                  <a:gd name="connsiteY35" fmla="*/ 93297 h 263699"/>
                  <a:gd name="connsiteX36" fmla="*/ 500509 w 1604153"/>
                  <a:gd name="connsiteY36" fmla="*/ 140494 h 263699"/>
                  <a:gd name="connsiteX37" fmla="*/ 260956 w 1604153"/>
                  <a:gd name="connsiteY37" fmla="*/ 140494 h 263699"/>
                  <a:gd name="connsiteX38" fmla="*/ 246413 w 1604153"/>
                  <a:gd name="connsiteY38" fmla="*/ 168483 h 263699"/>
                  <a:gd name="connsiteX39" fmla="*/ 542218 w 1604153"/>
                  <a:gd name="connsiteY39" fmla="*/ 168483 h 263699"/>
                  <a:gd name="connsiteX40" fmla="*/ 542218 w 1604153"/>
                  <a:gd name="connsiteY40" fmla="*/ 218424 h 263699"/>
                  <a:gd name="connsiteX41" fmla="*/ 215954 w 1604153"/>
                  <a:gd name="connsiteY41" fmla="*/ 218424 h 263699"/>
                  <a:gd name="connsiteX42" fmla="*/ 197844 w 1604153"/>
                  <a:gd name="connsiteY42" fmla="*/ 243669 h 263699"/>
                  <a:gd name="connsiteX43" fmla="*/ 487887 w 1604153"/>
                  <a:gd name="connsiteY43" fmla="*/ 243669 h 263699"/>
                  <a:gd name="connsiteX44" fmla="*/ 487887 w 1604153"/>
                  <a:gd name="connsiteY44" fmla="*/ 263699 h 263699"/>
                  <a:gd name="connsiteX45" fmla="*/ 77882 w 1604153"/>
                  <a:gd name="connsiteY45" fmla="*/ 263699 h 263699"/>
                  <a:gd name="connsiteX46" fmla="*/ 131439 w 1604153"/>
                  <a:gd name="connsiteY46" fmla="*/ 218424 h 263699"/>
                  <a:gd name="connsiteX47" fmla="*/ 0 w 1604153"/>
                  <a:gd name="connsiteY47" fmla="*/ 218424 h 263699"/>
                  <a:gd name="connsiteX48" fmla="*/ 0 w 1604153"/>
                  <a:gd name="connsiteY48" fmla="*/ 168483 h 263699"/>
                  <a:gd name="connsiteX49" fmla="*/ 167385 w 1604153"/>
                  <a:gd name="connsiteY49" fmla="*/ 168483 h 263699"/>
                  <a:gd name="connsiteX50" fmla="*/ 183026 w 1604153"/>
                  <a:gd name="connsiteY50" fmla="*/ 140494 h 263699"/>
                  <a:gd name="connsiteX51" fmla="*/ 41709 w 1604153"/>
                  <a:gd name="connsiteY51" fmla="*/ 140494 h 263699"/>
                  <a:gd name="connsiteX52" fmla="*/ 41709 w 1604153"/>
                  <a:gd name="connsiteY52" fmla="*/ 93297 h 263699"/>
                  <a:gd name="connsiteX53" fmla="*/ 203332 w 1604153"/>
                  <a:gd name="connsiteY53" fmla="*/ 93297 h 263699"/>
                  <a:gd name="connsiteX54" fmla="*/ 211564 w 1604153"/>
                  <a:gd name="connsiteY54" fmla="*/ 67777 h 263699"/>
                  <a:gd name="connsiteX55" fmla="*/ 36770 w 1604153"/>
                  <a:gd name="connsiteY55" fmla="*/ 71893 h 263699"/>
                  <a:gd name="connsiteX56" fmla="*/ 27989 w 1604153"/>
                  <a:gd name="connsiteY56" fmla="*/ 13171 h 263699"/>
                  <a:gd name="connsiteX57" fmla="*/ 502704 w 1604153"/>
                  <a:gd name="connsiteY57" fmla="*/ 0 h 26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04153" h="263699">
                    <a:moveTo>
                      <a:pt x="1350606" y="115249"/>
                    </a:moveTo>
                    <a:lnTo>
                      <a:pt x="1429085" y="115249"/>
                    </a:lnTo>
                    <a:cubicBezTo>
                      <a:pt x="1429360" y="145799"/>
                      <a:pt x="1428239" y="174428"/>
                      <a:pt x="1425724" y="201137"/>
                    </a:cubicBezTo>
                    <a:lnTo>
                      <a:pt x="1415855" y="263699"/>
                    </a:lnTo>
                    <a:lnTo>
                      <a:pt x="1336297" y="263699"/>
                    </a:lnTo>
                    <a:lnTo>
                      <a:pt x="1341311" y="246002"/>
                    </a:lnTo>
                    <a:cubicBezTo>
                      <a:pt x="1348697" y="209049"/>
                      <a:pt x="1351795" y="165465"/>
                      <a:pt x="1350606" y="115249"/>
                    </a:cubicBezTo>
                    <a:close/>
                    <a:moveTo>
                      <a:pt x="581732" y="21952"/>
                    </a:moveTo>
                    <a:lnTo>
                      <a:pt x="1085534" y="21952"/>
                    </a:lnTo>
                    <a:lnTo>
                      <a:pt x="1085534" y="96590"/>
                    </a:lnTo>
                    <a:lnTo>
                      <a:pt x="890434" y="96590"/>
                    </a:lnTo>
                    <a:cubicBezTo>
                      <a:pt x="878361" y="127140"/>
                      <a:pt x="864000" y="156592"/>
                      <a:pt x="847353" y="184947"/>
                    </a:cubicBezTo>
                    <a:lnTo>
                      <a:pt x="873696" y="184947"/>
                    </a:lnTo>
                    <a:lnTo>
                      <a:pt x="873696" y="249157"/>
                    </a:lnTo>
                    <a:lnTo>
                      <a:pt x="928576" y="197570"/>
                    </a:lnTo>
                    <a:lnTo>
                      <a:pt x="1002108" y="263699"/>
                    </a:lnTo>
                    <a:lnTo>
                      <a:pt x="885885" y="263699"/>
                    </a:lnTo>
                    <a:lnTo>
                      <a:pt x="873696" y="251352"/>
                    </a:lnTo>
                    <a:lnTo>
                      <a:pt x="873696" y="263699"/>
                    </a:lnTo>
                    <a:lnTo>
                      <a:pt x="669825" y="263699"/>
                    </a:lnTo>
                    <a:lnTo>
                      <a:pt x="705487" y="234202"/>
                    </a:lnTo>
                    <a:cubicBezTo>
                      <a:pt x="745367" y="191030"/>
                      <a:pt x="776192" y="145159"/>
                      <a:pt x="797961" y="96590"/>
                    </a:cubicBezTo>
                    <a:lnTo>
                      <a:pt x="581732" y="96590"/>
                    </a:lnTo>
                    <a:close/>
                    <a:moveTo>
                      <a:pt x="1184319" y="9879"/>
                    </a:moveTo>
                    <a:lnTo>
                      <a:pt x="1604153" y="9879"/>
                    </a:lnTo>
                    <a:lnTo>
                      <a:pt x="1604153" y="263699"/>
                    </a:lnTo>
                    <a:lnTo>
                      <a:pt x="1525126" y="263699"/>
                    </a:lnTo>
                    <a:lnTo>
                      <a:pt x="1525126" y="79028"/>
                    </a:lnTo>
                    <a:lnTo>
                      <a:pt x="1263346" y="79028"/>
                    </a:lnTo>
                    <a:lnTo>
                      <a:pt x="1263346" y="263699"/>
                    </a:lnTo>
                    <a:lnTo>
                      <a:pt x="1184319" y="263699"/>
                    </a:lnTo>
                    <a:close/>
                    <a:moveTo>
                      <a:pt x="502704" y="0"/>
                    </a:moveTo>
                    <a:lnTo>
                      <a:pt x="514229" y="58173"/>
                    </a:lnTo>
                    <a:lnTo>
                      <a:pt x="291415" y="65582"/>
                    </a:lnTo>
                    <a:cubicBezTo>
                      <a:pt x="288305" y="74912"/>
                      <a:pt x="285012" y="84150"/>
                      <a:pt x="281536" y="93297"/>
                    </a:cubicBezTo>
                    <a:lnTo>
                      <a:pt x="500509" y="93297"/>
                    </a:lnTo>
                    <a:lnTo>
                      <a:pt x="500509" y="140494"/>
                    </a:lnTo>
                    <a:lnTo>
                      <a:pt x="260956" y="140494"/>
                    </a:lnTo>
                    <a:cubicBezTo>
                      <a:pt x="256383" y="150007"/>
                      <a:pt x="251535" y="159336"/>
                      <a:pt x="246413" y="168483"/>
                    </a:cubicBezTo>
                    <a:lnTo>
                      <a:pt x="542218" y="168483"/>
                    </a:lnTo>
                    <a:lnTo>
                      <a:pt x="542218" y="218424"/>
                    </a:lnTo>
                    <a:lnTo>
                      <a:pt x="215954" y="218424"/>
                    </a:lnTo>
                    <a:cubicBezTo>
                      <a:pt x="210101" y="227022"/>
                      <a:pt x="204064" y="235437"/>
                      <a:pt x="197844" y="243669"/>
                    </a:cubicBezTo>
                    <a:lnTo>
                      <a:pt x="487887" y="243669"/>
                    </a:lnTo>
                    <a:lnTo>
                      <a:pt x="487887" y="263699"/>
                    </a:lnTo>
                    <a:lnTo>
                      <a:pt x="77882" y="263699"/>
                    </a:lnTo>
                    <a:lnTo>
                      <a:pt x="131439" y="218424"/>
                    </a:lnTo>
                    <a:lnTo>
                      <a:pt x="0" y="218424"/>
                    </a:lnTo>
                    <a:lnTo>
                      <a:pt x="0" y="168483"/>
                    </a:lnTo>
                    <a:lnTo>
                      <a:pt x="167385" y="168483"/>
                    </a:lnTo>
                    <a:cubicBezTo>
                      <a:pt x="172873" y="159336"/>
                      <a:pt x="178087" y="150007"/>
                      <a:pt x="183026" y="140494"/>
                    </a:cubicBezTo>
                    <a:lnTo>
                      <a:pt x="41709" y="140494"/>
                    </a:lnTo>
                    <a:lnTo>
                      <a:pt x="41709" y="93297"/>
                    </a:lnTo>
                    <a:lnTo>
                      <a:pt x="203332" y="93297"/>
                    </a:lnTo>
                    <a:cubicBezTo>
                      <a:pt x="206442" y="84882"/>
                      <a:pt x="209186" y="76375"/>
                      <a:pt x="211564" y="67777"/>
                    </a:cubicBezTo>
                    <a:lnTo>
                      <a:pt x="36770" y="71893"/>
                    </a:lnTo>
                    <a:cubicBezTo>
                      <a:pt x="34575" y="51039"/>
                      <a:pt x="31648" y="31465"/>
                      <a:pt x="27989" y="13171"/>
                    </a:cubicBezTo>
                    <a:cubicBezTo>
                      <a:pt x="210924" y="12074"/>
                      <a:pt x="369162" y="7683"/>
                      <a:pt x="502704" y="0"/>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78" name="文本框 77">
                <a:extLst>
                  <a:ext uri="{FF2B5EF4-FFF2-40B4-BE49-F238E27FC236}">
                    <a16:creationId xmlns:a16="http://schemas.microsoft.com/office/drawing/2014/main" id="{D261962C-BE9B-4925-A719-48B699BB090A}"/>
                  </a:ext>
                </a:extLst>
              </p:cNvPr>
              <p:cNvSpPr txBox="1"/>
              <p:nvPr/>
            </p:nvSpPr>
            <p:spPr>
              <a:xfrm>
                <a:off x="2957121" y="1331886"/>
                <a:ext cx="1661778" cy="274675"/>
              </a:xfrm>
              <a:custGeom>
                <a:avLst/>
                <a:gdLst>
                  <a:gd name="connsiteX0" fmla="*/ 1137670 w 1661778"/>
                  <a:gd name="connsiteY0" fmla="*/ 102626 h 274675"/>
                  <a:gd name="connsiteX1" fmla="*/ 1180477 w 1661778"/>
                  <a:gd name="connsiteY1" fmla="*/ 108114 h 274675"/>
                  <a:gd name="connsiteX2" fmla="*/ 1157616 w 1661778"/>
                  <a:gd name="connsiteY2" fmla="*/ 274675 h 274675"/>
                  <a:gd name="connsiteX3" fmla="*/ 1150733 w 1661778"/>
                  <a:gd name="connsiteY3" fmla="*/ 274675 h 274675"/>
                  <a:gd name="connsiteX4" fmla="*/ 1114621 w 1661778"/>
                  <a:gd name="connsiteY4" fmla="*/ 267268 h 274675"/>
                  <a:gd name="connsiteX5" fmla="*/ 1137670 w 1661778"/>
                  <a:gd name="connsiteY5" fmla="*/ 102626 h 274675"/>
                  <a:gd name="connsiteX6" fmla="*/ 1427439 w 1661778"/>
                  <a:gd name="connsiteY6" fmla="*/ 82321 h 274675"/>
                  <a:gd name="connsiteX7" fmla="*/ 1427439 w 1661778"/>
                  <a:gd name="connsiteY7" fmla="*/ 111682 h 274675"/>
                  <a:gd name="connsiteX8" fmla="*/ 1512503 w 1661778"/>
                  <a:gd name="connsiteY8" fmla="*/ 109761 h 274675"/>
                  <a:gd name="connsiteX9" fmla="*/ 1512503 w 1661778"/>
                  <a:gd name="connsiteY9" fmla="*/ 82321 h 274675"/>
                  <a:gd name="connsiteX10" fmla="*/ 581732 w 1661778"/>
                  <a:gd name="connsiteY10" fmla="*/ 32928 h 274675"/>
                  <a:gd name="connsiteX11" fmla="*/ 1085534 w 1661778"/>
                  <a:gd name="connsiteY11" fmla="*/ 32928 h 274675"/>
                  <a:gd name="connsiteX12" fmla="*/ 1085534 w 1661778"/>
                  <a:gd name="connsiteY12" fmla="*/ 107566 h 274675"/>
                  <a:gd name="connsiteX13" fmla="*/ 890434 w 1661778"/>
                  <a:gd name="connsiteY13" fmla="*/ 107566 h 274675"/>
                  <a:gd name="connsiteX14" fmla="*/ 847353 w 1661778"/>
                  <a:gd name="connsiteY14" fmla="*/ 195923 h 274675"/>
                  <a:gd name="connsiteX15" fmla="*/ 873696 w 1661778"/>
                  <a:gd name="connsiteY15" fmla="*/ 195923 h 274675"/>
                  <a:gd name="connsiteX16" fmla="*/ 873696 w 1661778"/>
                  <a:gd name="connsiteY16" fmla="*/ 260133 h 274675"/>
                  <a:gd name="connsiteX17" fmla="*/ 928576 w 1661778"/>
                  <a:gd name="connsiteY17" fmla="*/ 208546 h 274675"/>
                  <a:gd name="connsiteX18" fmla="*/ 1002109 w 1661778"/>
                  <a:gd name="connsiteY18" fmla="*/ 274675 h 274675"/>
                  <a:gd name="connsiteX19" fmla="*/ 885885 w 1661778"/>
                  <a:gd name="connsiteY19" fmla="*/ 274675 h 274675"/>
                  <a:gd name="connsiteX20" fmla="*/ 873696 w 1661778"/>
                  <a:gd name="connsiteY20" fmla="*/ 262328 h 274675"/>
                  <a:gd name="connsiteX21" fmla="*/ 873696 w 1661778"/>
                  <a:gd name="connsiteY21" fmla="*/ 274675 h 274675"/>
                  <a:gd name="connsiteX22" fmla="*/ 669825 w 1661778"/>
                  <a:gd name="connsiteY22" fmla="*/ 274675 h 274675"/>
                  <a:gd name="connsiteX23" fmla="*/ 705488 w 1661778"/>
                  <a:gd name="connsiteY23" fmla="*/ 245178 h 274675"/>
                  <a:gd name="connsiteX24" fmla="*/ 797961 w 1661778"/>
                  <a:gd name="connsiteY24" fmla="*/ 107566 h 274675"/>
                  <a:gd name="connsiteX25" fmla="*/ 581732 w 1661778"/>
                  <a:gd name="connsiteY25" fmla="*/ 107566 h 274675"/>
                  <a:gd name="connsiteX26" fmla="*/ 502704 w 1661778"/>
                  <a:gd name="connsiteY26" fmla="*/ 10976 h 274675"/>
                  <a:gd name="connsiteX27" fmla="*/ 514229 w 1661778"/>
                  <a:gd name="connsiteY27" fmla="*/ 69149 h 274675"/>
                  <a:gd name="connsiteX28" fmla="*/ 291415 w 1661778"/>
                  <a:gd name="connsiteY28" fmla="*/ 76558 h 274675"/>
                  <a:gd name="connsiteX29" fmla="*/ 281537 w 1661778"/>
                  <a:gd name="connsiteY29" fmla="*/ 104273 h 274675"/>
                  <a:gd name="connsiteX30" fmla="*/ 500509 w 1661778"/>
                  <a:gd name="connsiteY30" fmla="*/ 104273 h 274675"/>
                  <a:gd name="connsiteX31" fmla="*/ 500509 w 1661778"/>
                  <a:gd name="connsiteY31" fmla="*/ 151470 h 274675"/>
                  <a:gd name="connsiteX32" fmla="*/ 260956 w 1661778"/>
                  <a:gd name="connsiteY32" fmla="*/ 151470 h 274675"/>
                  <a:gd name="connsiteX33" fmla="*/ 246413 w 1661778"/>
                  <a:gd name="connsiteY33" fmla="*/ 179459 h 274675"/>
                  <a:gd name="connsiteX34" fmla="*/ 542218 w 1661778"/>
                  <a:gd name="connsiteY34" fmla="*/ 179459 h 274675"/>
                  <a:gd name="connsiteX35" fmla="*/ 542218 w 1661778"/>
                  <a:gd name="connsiteY35" fmla="*/ 229400 h 274675"/>
                  <a:gd name="connsiteX36" fmla="*/ 215955 w 1661778"/>
                  <a:gd name="connsiteY36" fmla="*/ 229400 h 274675"/>
                  <a:gd name="connsiteX37" fmla="*/ 197844 w 1661778"/>
                  <a:gd name="connsiteY37" fmla="*/ 254645 h 274675"/>
                  <a:gd name="connsiteX38" fmla="*/ 487887 w 1661778"/>
                  <a:gd name="connsiteY38" fmla="*/ 254645 h 274675"/>
                  <a:gd name="connsiteX39" fmla="*/ 487887 w 1661778"/>
                  <a:gd name="connsiteY39" fmla="*/ 274675 h 274675"/>
                  <a:gd name="connsiteX40" fmla="*/ 77882 w 1661778"/>
                  <a:gd name="connsiteY40" fmla="*/ 274675 h 274675"/>
                  <a:gd name="connsiteX41" fmla="*/ 131439 w 1661778"/>
                  <a:gd name="connsiteY41" fmla="*/ 229400 h 274675"/>
                  <a:gd name="connsiteX42" fmla="*/ 0 w 1661778"/>
                  <a:gd name="connsiteY42" fmla="*/ 229400 h 274675"/>
                  <a:gd name="connsiteX43" fmla="*/ 0 w 1661778"/>
                  <a:gd name="connsiteY43" fmla="*/ 179459 h 274675"/>
                  <a:gd name="connsiteX44" fmla="*/ 167385 w 1661778"/>
                  <a:gd name="connsiteY44" fmla="*/ 179459 h 274675"/>
                  <a:gd name="connsiteX45" fmla="*/ 183026 w 1661778"/>
                  <a:gd name="connsiteY45" fmla="*/ 151470 h 274675"/>
                  <a:gd name="connsiteX46" fmla="*/ 41709 w 1661778"/>
                  <a:gd name="connsiteY46" fmla="*/ 151470 h 274675"/>
                  <a:gd name="connsiteX47" fmla="*/ 41709 w 1661778"/>
                  <a:gd name="connsiteY47" fmla="*/ 104273 h 274675"/>
                  <a:gd name="connsiteX48" fmla="*/ 203332 w 1661778"/>
                  <a:gd name="connsiteY48" fmla="*/ 104273 h 274675"/>
                  <a:gd name="connsiteX49" fmla="*/ 211564 w 1661778"/>
                  <a:gd name="connsiteY49" fmla="*/ 78753 h 274675"/>
                  <a:gd name="connsiteX50" fmla="*/ 36770 w 1661778"/>
                  <a:gd name="connsiteY50" fmla="*/ 82869 h 274675"/>
                  <a:gd name="connsiteX51" fmla="*/ 27989 w 1661778"/>
                  <a:gd name="connsiteY51" fmla="*/ 24147 h 274675"/>
                  <a:gd name="connsiteX52" fmla="*/ 502704 w 1661778"/>
                  <a:gd name="connsiteY52" fmla="*/ 10976 h 274675"/>
                  <a:gd name="connsiteX53" fmla="*/ 1365424 w 1661778"/>
                  <a:gd name="connsiteY53" fmla="*/ 1098 h 274675"/>
                  <a:gd name="connsiteX54" fmla="*/ 1427439 w 1661778"/>
                  <a:gd name="connsiteY54" fmla="*/ 1098 h 274675"/>
                  <a:gd name="connsiteX55" fmla="*/ 1427439 w 1661778"/>
                  <a:gd name="connsiteY55" fmla="*/ 36221 h 274675"/>
                  <a:gd name="connsiteX56" fmla="*/ 1512503 w 1661778"/>
                  <a:gd name="connsiteY56" fmla="*/ 36221 h 274675"/>
                  <a:gd name="connsiteX57" fmla="*/ 1512503 w 1661778"/>
                  <a:gd name="connsiteY57" fmla="*/ 1098 h 274675"/>
                  <a:gd name="connsiteX58" fmla="*/ 1574518 w 1661778"/>
                  <a:gd name="connsiteY58" fmla="*/ 1098 h 274675"/>
                  <a:gd name="connsiteX59" fmla="*/ 1574518 w 1661778"/>
                  <a:gd name="connsiteY59" fmla="*/ 36221 h 274675"/>
                  <a:gd name="connsiteX60" fmla="*/ 1660680 w 1661778"/>
                  <a:gd name="connsiteY60" fmla="*/ 36221 h 274675"/>
                  <a:gd name="connsiteX61" fmla="*/ 1660680 w 1661778"/>
                  <a:gd name="connsiteY61" fmla="*/ 82321 h 274675"/>
                  <a:gd name="connsiteX62" fmla="*/ 1574518 w 1661778"/>
                  <a:gd name="connsiteY62" fmla="*/ 82321 h 274675"/>
                  <a:gd name="connsiteX63" fmla="*/ 1574518 w 1661778"/>
                  <a:gd name="connsiteY63" fmla="*/ 108114 h 274675"/>
                  <a:gd name="connsiteX64" fmla="*/ 1630496 w 1661778"/>
                  <a:gd name="connsiteY64" fmla="*/ 105919 h 274675"/>
                  <a:gd name="connsiteX65" fmla="*/ 1640375 w 1661778"/>
                  <a:gd name="connsiteY65" fmla="*/ 149275 h 274675"/>
                  <a:gd name="connsiteX66" fmla="*/ 1503174 w 1661778"/>
                  <a:gd name="connsiteY66" fmla="*/ 152842 h 274675"/>
                  <a:gd name="connsiteX67" fmla="*/ 1503174 w 1661778"/>
                  <a:gd name="connsiteY67" fmla="*/ 173971 h 274675"/>
                  <a:gd name="connsiteX68" fmla="*/ 1661778 w 1661778"/>
                  <a:gd name="connsiteY68" fmla="*/ 173971 h 274675"/>
                  <a:gd name="connsiteX69" fmla="*/ 1661778 w 1661778"/>
                  <a:gd name="connsiteY69" fmla="*/ 215680 h 274675"/>
                  <a:gd name="connsiteX70" fmla="*/ 1503174 w 1661778"/>
                  <a:gd name="connsiteY70" fmla="*/ 215680 h 274675"/>
                  <a:gd name="connsiteX71" fmla="*/ 1503174 w 1661778"/>
                  <a:gd name="connsiteY71" fmla="*/ 238181 h 274675"/>
                  <a:gd name="connsiteX72" fmla="*/ 1638728 w 1661778"/>
                  <a:gd name="connsiteY72" fmla="*/ 238181 h 274675"/>
                  <a:gd name="connsiteX73" fmla="*/ 1638728 w 1661778"/>
                  <a:gd name="connsiteY73" fmla="*/ 274675 h 274675"/>
                  <a:gd name="connsiteX74" fmla="*/ 1302860 w 1661778"/>
                  <a:gd name="connsiteY74" fmla="*/ 274675 h 274675"/>
                  <a:gd name="connsiteX75" fmla="*/ 1302860 w 1661778"/>
                  <a:gd name="connsiteY75" fmla="*/ 238181 h 274675"/>
                  <a:gd name="connsiteX76" fmla="*/ 1438415 w 1661778"/>
                  <a:gd name="connsiteY76" fmla="*/ 238181 h 274675"/>
                  <a:gd name="connsiteX77" fmla="*/ 1438415 w 1661778"/>
                  <a:gd name="connsiteY77" fmla="*/ 215680 h 274675"/>
                  <a:gd name="connsiteX78" fmla="*/ 1279810 w 1661778"/>
                  <a:gd name="connsiteY78" fmla="*/ 215680 h 274675"/>
                  <a:gd name="connsiteX79" fmla="*/ 1279810 w 1661778"/>
                  <a:gd name="connsiteY79" fmla="*/ 173971 h 274675"/>
                  <a:gd name="connsiteX80" fmla="*/ 1438415 w 1661778"/>
                  <a:gd name="connsiteY80" fmla="*/ 173971 h 274675"/>
                  <a:gd name="connsiteX81" fmla="*/ 1438415 w 1661778"/>
                  <a:gd name="connsiteY81" fmla="*/ 153940 h 274675"/>
                  <a:gd name="connsiteX82" fmla="*/ 1309446 w 1661778"/>
                  <a:gd name="connsiteY82" fmla="*/ 155860 h 274675"/>
                  <a:gd name="connsiteX83" fmla="*/ 1300665 w 1661778"/>
                  <a:gd name="connsiteY83" fmla="*/ 113602 h 274675"/>
                  <a:gd name="connsiteX84" fmla="*/ 1365424 w 1661778"/>
                  <a:gd name="connsiteY84" fmla="*/ 112779 h 274675"/>
                  <a:gd name="connsiteX85" fmla="*/ 1365424 w 1661778"/>
                  <a:gd name="connsiteY85" fmla="*/ 82321 h 274675"/>
                  <a:gd name="connsiteX86" fmla="*/ 1279810 w 1661778"/>
                  <a:gd name="connsiteY86" fmla="*/ 82321 h 274675"/>
                  <a:gd name="connsiteX87" fmla="*/ 1279810 w 1661778"/>
                  <a:gd name="connsiteY87" fmla="*/ 36221 h 274675"/>
                  <a:gd name="connsiteX88" fmla="*/ 1365424 w 1661778"/>
                  <a:gd name="connsiteY88" fmla="*/ 36221 h 274675"/>
                  <a:gd name="connsiteX89" fmla="*/ 1185416 w 1661778"/>
                  <a:gd name="connsiteY89" fmla="*/ 0 h 274675"/>
                  <a:gd name="connsiteX90" fmla="*/ 1246333 w 1661778"/>
                  <a:gd name="connsiteY90" fmla="*/ 0 h 274675"/>
                  <a:gd name="connsiteX91" fmla="*/ 1246333 w 1661778"/>
                  <a:gd name="connsiteY91" fmla="*/ 103724 h 274675"/>
                  <a:gd name="connsiteX92" fmla="*/ 1289140 w 1661778"/>
                  <a:gd name="connsiteY92" fmla="*/ 120737 h 274675"/>
                  <a:gd name="connsiteX93" fmla="*/ 1271030 w 1661778"/>
                  <a:gd name="connsiteY93" fmla="*/ 176715 h 274675"/>
                  <a:gd name="connsiteX94" fmla="*/ 1246333 w 1661778"/>
                  <a:gd name="connsiteY94" fmla="*/ 164367 h 274675"/>
                  <a:gd name="connsiteX95" fmla="*/ 1246333 w 1661778"/>
                  <a:gd name="connsiteY95" fmla="*/ 274675 h 274675"/>
                  <a:gd name="connsiteX96" fmla="*/ 1185416 w 1661778"/>
                  <a:gd name="connsiteY96" fmla="*/ 274675 h 2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61778" h="274675">
                    <a:moveTo>
                      <a:pt x="1137670" y="102626"/>
                    </a:moveTo>
                    <a:lnTo>
                      <a:pt x="1180477" y="108114"/>
                    </a:lnTo>
                    <a:lnTo>
                      <a:pt x="1157616" y="274675"/>
                    </a:lnTo>
                    <a:lnTo>
                      <a:pt x="1150733" y="274675"/>
                    </a:lnTo>
                    <a:lnTo>
                      <a:pt x="1114621" y="267268"/>
                    </a:lnTo>
                    <a:cubicBezTo>
                      <a:pt x="1124133" y="214582"/>
                      <a:pt x="1131816" y="159702"/>
                      <a:pt x="1137670" y="102626"/>
                    </a:cubicBezTo>
                    <a:close/>
                    <a:moveTo>
                      <a:pt x="1427439" y="82321"/>
                    </a:moveTo>
                    <a:lnTo>
                      <a:pt x="1427439" y="111682"/>
                    </a:lnTo>
                    <a:lnTo>
                      <a:pt x="1512503" y="109761"/>
                    </a:lnTo>
                    <a:lnTo>
                      <a:pt x="1512503" y="82321"/>
                    </a:lnTo>
                    <a:close/>
                    <a:moveTo>
                      <a:pt x="581732" y="32928"/>
                    </a:moveTo>
                    <a:lnTo>
                      <a:pt x="1085534" y="32928"/>
                    </a:lnTo>
                    <a:lnTo>
                      <a:pt x="1085534" y="107566"/>
                    </a:lnTo>
                    <a:lnTo>
                      <a:pt x="890434" y="107566"/>
                    </a:lnTo>
                    <a:cubicBezTo>
                      <a:pt x="878361" y="138116"/>
                      <a:pt x="864000" y="167568"/>
                      <a:pt x="847353" y="195923"/>
                    </a:cubicBezTo>
                    <a:lnTo>
                      <a:pt x="873696" y="195923"/>
                    </a:lnTo>
                    <a:lnTo>
                      <a:pt x="873696" y="260133"/>
                    </a:lnTo>
                    <a:lnTo>
                      <a:pt x="928576" y="208546"/>
                    </a:lnTo>
                    <a:lnTo>
                      <a:pt x="1002109" y="274675"/>
                    </a:lnTo>
                    <a:lnTo>
                      <a:pt x="885885" y="274675"/>
                    </a:lnTo>
                    <a:lnTo>
                      <a:pt x="873696" y="262328"/>
                    </a:lnTo>
                    <a:lnTo>
                      <a:pt x="873696" y="274675"/>
                    </a:lnTo>
                    <a:lnTo>
                      <a:pt x="669825" y="274675"/>
                    </a:lnTo>
                    <a:lnTo>
                      <a:pt x="705488" y="245178"/>
                    </a:lnTo>
                    <a:cubicBezTo>
                      <a:pt x="745367" y="202006"/>
                      <a:pt x="776192" y="156135"/>
                      <a:pt x="797961" y="107566"/>
                    </a:cubicBezTo>
                    <a:lnTo>
                      <a:pt x="581732" y="107566"/>
                    </a:lnTo>
                    <a:close/>
                    <a:moveTo>
                      <a:pt x="502704" y="10976"/>
                    </a:moveTo>
                    <a:lnTo>
                      <a:pt x="514229" y="69149"/>
                    </a:lnTo>
                    <a:lnTo>
                      <a:pt x="291415" y="76558"/>
                    </a:lnTo>
                    <a:cubicBezTo>
                      <a:pt x="288305" y="85888"/>
                      <a:pt x="285012" y="95126"/>
                      <a:pt x="281537" y="104273"/>
                    </a:cubicBezTo>
                    <a:lnTo>
                      <a:pt x="500509" y="104273"/>
                    </a:lnTo>
                    <a:lnTo>
                      <a:pt x="500509" y="151470"/>
                    </a:lnTo>
                    <a:lnTo>
                      <a:pt x="260956" y="151470"/>
                    </a:lnTo>
                    <a:cubicBezTo>
                      <a:pt x="256383" y="160983"/>
                      <a:pt x="251535" y="170312"/>
                      <a:pt x="246413" y="179459"/>
                    </a:cubicBezTo>
                    <a:lnTo>
                      <a:pt x="542218" y="179459"/>
                    </a:lnTo>
                    <a:lnTo>
                      <a:pt x="542218" y="229400"/>
                    </a:lnTo>
                    <a:lnTo>
                      <a:pt x="215955" y="229400"/>
                    </a:lnTo>
                    <a:cubicBezTo>
                      <a:pt x="210101" y="237998"/>
                      <a:pt x="204064" y="246413"/>
                      <a:pt x="197844" y="254645"/>
                    </a:cubicBezTo>
                    <a:lnTo>
                      <a:pt x="487887" y="254645"/>
                    </a:lnTo>
                    <a:lnTo>
                      <a:pt x="487887" y="274675"/>
                    </a:lnTo>
                    <a:lnTo>
                      <a:pt x="77882" y="274675"/>
                    </a:lnTo>
                    <a:lnTo>
                      <a:pt x="131439" y="229400"/>
                    </a:lnTo>
                    <a:lnTo>
                      <a:pt x="0" y="229400"/>
                    </a:lnTo>
                    <a:lnTo>
                      <a:pt x="0" y="179459"/>
                    </a:lnTo>
                    <a:lnTo>
                      <a:pt x="167385" y="179459"/>
                    </a:lnTo>
                    <a:cubicBezTo>
                      <a:pt x="172873" y="170312"/>
                      <a:pt x="178087" y="160983"/>
                      <a:pt x="183026" y="151470"/>
                    </a:cubicBezTo>
                    <a:lnTo>
                      <a:pt x="41709" y="151470"/>
                    </a:lnTo>
                    <a:lnTo>
                      <a:pt x="41709" y="104273"/>
                    </a:lnTo>
                    <a:lnTo>
                      <a:pt x="203332" y="104273"/>
                    </a:lnTo>
                    <a:cubicBezTo>
                      <a:pt x="206442" y="95858"/>
                      <a:pt x="209186" y="87351"/>
                      <a:pt x="211564" y="78753"/>
                    </a:cubicBezTo>
                    <a:lnTo>
                      <a:pt x="36770" y="82869"/>
                    </a:lnTo>
                    <a:cubicBezTo>
                      <a:pt x="34575" y="62015"/>
                      <a:pt x="31648" y="42441"/>
                      <a:pt x="27989" y="24147"/>
                    </a:cubicBezTo>
                    <a:cubicBezTo>
                      <a:pt x="210924" y="23050"/>
                      <a:pt x="369162" y="18659"/>
                      <a:pt x="502704" y="10976"/>
                    </a:cubicBezTo>
                    <a:close/>
                    <a:moveTo>
                      <a:pt x="1365424" y="1098"/>
                    </a:moveTo>
                    <a:lnTo>
                      <a:pt x="1427439" y="1098"/>
                    </a:lnTo>
                    <a:lnTo>
                      <a:pt x="1427439" y="36221"/>
                    </a:lnTo>
                    <a:lnTo>
                      <a:pt x="1512503" y="36221"/>
                    </a:lnTo>
                    <a:lnTo>
                      <a:pt x="1512503" y="1098"/>
                    </a:lnTo>
                    <a:lnTo>
                      <a:pt x="1574518" y="1098"/>
                    </a:lnTo>
                    <a:lnTo>
                      <a:pt x="1574518" y="36221"/>
                    </a:lnTo>
                    <a:lnTo>
                      <a:pt x="1660680" y="36221"/>
                    </a:lnTo>
                    <a:lnTo>
                      <a:pt x="1660680" y="82321"/>
                    </a:lnTo>
                    <a:lnTo>
                      <a:pt x="1574518" y="82321"/>
                    </a:lnTo>
                    <a:lnTo>
                      <a:pt x="1574518" y="108114"/>
                    </a:lnTo>
                    <a:lnTo>
                      <a:pt x="1630496" y="105919"/>
                    </a:lnTo>
                    <a:lnTo>
                      <a:pt x="1640375" y="149275"/>
                    </a:lnTo>
                    <a:lnTo>
                      <a:pt x="1503174" y="152842"/>
                    </a:lnTo>
                    <a:lnTo>
                      <a:pt x="1503174" y="173971"/>
                    </a:lnTo>
                    <a:lnTo>
                      <a:pt x="1661778" y="173971"/>
                    </a:lnTo>
                    <a:lnTo>
                      <a:pt x="1661778" y="215680"/>
                    </a:lnTo>
                    <a:lnTo>
                      <a:pt x="1503174" y="215680"/>
                    </a:lnTo>
                    <a:lnTo>
                      <a:pt x="1503174" y="238181"/>
                    </a:lnTo>
                    <a:lnTo>
                      <a:pt x="1638728" y="238181"/>
                    </a:lnTo>
                    <a:lnTo>
                      <a:pt x="1638728" y="274675"/>
                    </a:lnTo>
                    <a:lnTo>
                      <a:pt x="1302860" y="274675"/>
                    </a:lnTo>
                    <a:lnTo>
                      <a:pt x="1302860" y="238181"/>
                    </a:lnTo>
                    <a:lnTo>
                      <a:pt x="1438415" y="238181"/>
                    </a:lnTo>
                    <a:lnTo>
                      <a:pt x="1438415" y="215680"/>
                    </a:lnTo>
                    <a:lnTo>
                      <a:pt x="1279810" y="215680"/>
                    </a:lnTo>
                    <a:lnTo>
                      <a:pt x="1279810" y="173971"/>
                    </a:lnTo>
                    <a:lnTo>
                      <a:pt x="1438415" y="173971"/>
                    </a:lnTo>
                    <a:lnTo>
                      <a:pt x="1438415" y="153940"/>
                    </a:lnTo>
                    <a:lnTo>
                      <a:pt x="1309446" y="155860"/>
                    </a:lnTo>
                    <a:cubicBezTo>
                      <a:pt x="1306885" y="139762"/>
                      <a:pt x="1303958" y="125676"/>
                      <a:pt x="1300665" y="113602"/>
                    </a:cubicBezTo>
                    <a:lnTo>
                      <a:pt x="1365424" y="112779"/>
                    </a:lnTo>
                    <a:lnTo>
                      <a:pt x="1365424" y="82321"/>
                    </a:lnTo>
                    <a:lnTo>
                      <a:pt x="1279810" y="82321"/>
                    </a:lnTo>
                    <a:lnTo>
                      <a:pt x="1279810" y="36221"/>
                    </a:lnTo>
                    <a:lnTo>
                      <a:pt x="1365424" y="36221"/>
                    </a:lnTo>
                    <a:close/>
                    <a:moveTo>
                      <a:pt x="1185416" y="0"/>
                    </a:moveTo>
                    <a:lnTo>
                      <a:pt x="1246333" y="0"/>
                    </a:lnTo>
                    <a:lnTo>
                      <a:pt x="1246333" y="103724"/>
                    </a:lnTo>
                    <a:lnTo>
                      <a:pt x="1289140" y="120737"/>
                    </a:lnTo>
                    <a:lnTo>
                      <a:pt x="1271030" y="176715"/>
                    </a:lnTo>
                    <a:cubicBezTo>
                      <a:pt x="1263346" y="172690"/>
                      <a:pt x="1255114" y="168574"/>
                      <a:pt x="1246333" y="164367"/>
                    </a:cubicBezTo>
                    <a:lnTo>
                      <a:pt x="1246333" y="274675"/>
                    </a:lnTo>
                    <a:lnTo>
                      <a:pt x="1185416" y="274675"/>
                    </a:ln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79" name="文本框 78">
                <a:extLst>
                  <a:ext uri="{FF2B5EF4-FFF2-40B4-BE49-F238E27FC236}">
                    <a16:creationId xmlns:a16="http://schemas.microsoft.com/office/drawing/2014/main" id="{1ACABF59-CF13-4AE1-A64F-EDD812E9FB35}"/>
                  </a:ext>
                </a:extLst>
              </p:cNvPr>
              <p:cNvSpPr txBox="1"/>
              <p:nvPr/>
            </p:nvSpPr>
            <p:spPr>
              <a:xfrm>
                <a:off x="4947256" y="1324752"/>
                <a:ext cx="1666717" cy="281809"/>
              </a:xfrm>
              <a:custGeom>
                <a:avLst/>
                <a:gdLst>
                  <a:gd name="connsiteX0" fmla="*/ 639905 w 1666717"/>
                  <a:gd name="connsiteY0" fmla="*/ 246961 h 281809"/>
                  <a:gd name="connsiteX1" fmla="*/ 706310 w 1666717"/>
                  <a:gd name="connsiteY1" fmla="*/ 279890 h 281809"/>
                  <a:gd name="connsiteX2" fmla="*/ 705686 w 1666717"/>
                  <a:gd name="connsiteY2" fmla="*/ 281809 h 281809"/>
                  <a:gd name="connsiteX3" fmla="*/ 629225 w 1666717"/>
                  <a:gd name="connsiteY3" fmla="*/ 281809 h 281809"/>
                  <a:gd name="connsiteX4" fmla="*/ 900587 w 1666717"/>
                  <a:gd name="connsiteY4" fmla="*/ 161897 h 281809"/>
                  <a:gd name="connsiteX5" fmla="*/ 895099 w 1666717"/>
                  <a:gd name="connsiteY5" fmla="*/ 267267 h 281809"/>
                  <a:gd name="connsiteX6" fmla="*/ 989493 w 1666717"/>
                  <a:gd name="connsiteY6" fmla="*/ 267267 h 281809"/>
                  <a:gd name="connsiteX7" fmla="*/ 989493 w 1666717"/>
                  <a:gd name="connsiteY7" fmla="*/ 161897 h 281809"/>
                  <a:gd name="connsiteX8" fmla="*/ 292512 w 1666717"/>
                  <a:gd name="connsiteY8" fmla="*/ 157506 h 281809"/>
                  <a:gd name="connsiteX9" fmla="*/ 292512 w 1666717"/>
                  <a:gd name="connsiteY9" fmla="*/ 216777 h 281809"/>
                  <a:gd name="connsiteX10" fmla="*/ 372638 w 1666717"/>
                  <a:gd name="connsiteY10" fmla="*/ 216777 h 281809"/>
                  <a:gd name="connsiteX11" fmla="*/ 372638 w 1666717"/>
                  <a:gd name="connsiteY11" fmla="*/ 157506 h 281809"/>
                  <a:gd name="connsiteX12" fmla="*/ 617953 w 1666717"/>
                  <a:gd name="connsiteY12" fmla="*/ 31281 h 281809"/>
                  <a:gd name="connsiteX13" fmla="*/ 713994 w 1666717"/>
                  <a:gd name="connsiteY13" fmla="*/ 136103 h 281809"/>
                  <a:gd name="connsiteX14" fmla="*/ 652527 w 1666717"/>
                  <a:gd name="connsiteY14" fmla="*/ 188788 h 281809"/>
                  <a:gd name="connsiteX15" fmla="*/ 564170 w 1666717"/>
                  <a:gd name="connsiteY15" fmla="*/ 78479 h 281809"/>
                  <a:gd name="connsiteX16" fmla="*/ 829242 w 1666717"/>
                  <a:gd name="connsiteY16" fmla="*/ 6585 h 281809"/>
                  <a:gd name="connsiteX17" fmla="*/ 904428 w 1666717"/>
                  <a:gd name="connsiteY17" fmla="*/ 6585 h 281809"/>
                  <a:gd name="connsiteX18" fmla="*/ 903056 w 1666717"/>
                  <a:gd name="connsiteY18" fmla="*/ 89455 h 281809"/>
                  <a:gd name="connsiteX19" fmla="*/ 1061935 w 1666717"/>
                  <a:gd name="connsiteY19" fmla="*/ 89455 h 281809"/>
                  <a:gd name="connsiteX20" fmla="*/ 1061935 w 1666717"/>
                  <a:gd name="connsiteY20" fmla="*/ 267267 h 281809"/>
                  <a:gd name="connsiteX21" fmla="*/ 1105839 w 1666717"/>
                  <a:gd name="connsiteY21" fmla="*/ 267267 h 281809"/>
                  <a:gd name="connsiteX22" fmla="*/ 1105839 w 1666717"/>
                  <a:gd name="connsiteY22" fmla="*/ 281809 h 281809"/>
                  <a:gd name="connsiteX23" fmla="*/ 713994 w 1666717"/>
                  <a:gd name="connsiteY23" fmla="*/ 281809 h 281809"/>
                  <a:gd name="connsiteX24" fmla="*/ 713994 w 1666717"/>
                  <a:gd name="connsiteY24" fmla="*/ 267267 h 281809"/>
                  <a:gd name="connsiteX25" fmla="*/ 819913 w 1666717"/>
                  <a:gd name="connsiteY25" fmla="*/ 267267 h 281809"/>
                  <a:gd name="connsiteX26" fmla="*/ 825675 w 1666717"/>
                  <a:gd name="connsiteY26" fmla="*/ 161897 h 281809"/>
                  <a:gd name="connsiteX27" fmla="*/ 729360 w 1666717"/>
                  <a:gd name="connsiteY27" fmla="*/ 161897 h 281809"/>
                  <a:gd name="connsiteX28" fmla="*/ 729360 w 1666717"/>
                  <a:gd name="connsiteY28" fmla="*/ 89455 h 281809"/>
                  <a:gd name="connsiteX29" fmla="*/ 827870 w 1666717"/>
                  <a:gd name="connsiteY29" fmla="*/ 89455 h 281809"/>
                  <a:gd name="connsiteX30" fmla="*/ 1218344 w 1666717"/>
                  <a:gd name="connsiteY30" fmla="*/ 3841 h 281809"/>
                  <a:gd name="connsiteX31" fmla="*/ 1296274 w 1666717"/>
                  <a:gd name="connsiteY31" fmla="*/ 3841 h 281809"/>
                  <a:gd name="connsiteX32" fmla="*/ 1272401 w 1666717"/>
                  <a:gd name="connsiteY32" fmla="*/ 43904 h 281809"/>
                  <a:gd name="connsiteX33" fmla="*/ 1393412 w 1666717"/>
                  <a:gd name="connsiteY33" fmla="*/ 43904 h 281809"/>
                  <a:gd name="connsiteX34" fmla="*/ 1393412 w 1666717"/>
                  <a:gd name="connsiteY34" fmla="*/ 95471 h 281809"/>
                  <a:gd name="connsiteX35" fmla="*/ 1392467 w 1666717"/>
                  <a:gd name="connsiteY35" fmla="*/ 96589 h 281809"/>
                  <a:gd name="connsiteX36" fmla="*/ 1315482 w 1666717"/>
                  <a:gd name="connsiteY36" fmla="*/ 96589 h 281809"/>
                  <a:gd name="connsiteX37" fmla="*/ 1339081 w 1666717"/>
                  <a:gd name="connsiteY37" fmla="*/ 147628 h 281809"/>
                  <a:gd name="connsiteX38" fmla="*/ 1268285 w 1666717"/>
                  <a:gd name="connsiteY38" fmla="*/ 161897 h 281809"/>
                  <a:gd name="connsiteX39" fmla="*/ 1244412 w 1666717"/>
                  <a:gd name="connsiteY39" fmla="*/ 96589 h 281809"/>
                  <a:gd name="connsiteX40" fmla="*/ 1233162 w 1666717"/>
                  <a:gd name="connsiteY40" fmla="*/ 96589 h 281809"/>
                  <a:gd name="connsiteX41" fmla="*/ 1157976 w 1666717"/>
                  <a:gd name="connsiteY41" fmla="*/ 166836 h 281809"/>
                  <a:gd name="connsiteX42" fmla="*/ 1126694 w 1666717"/>
                  <a:gd name="connsiteY42" fmla="*/ 101528 h 281809"/>
                  <a:gd name="connsiteX43" fmla="*/ 1218344 w 1666717"/>
                  <a:gd name="connsiteY43" fmla="*/ 3841 h 281809"/>
                  <a:gd name="connsiteX44" fmla="*/ 1453781 w 1666717"/>
                  <a:gd name="connsiteY44" fmla="*/ 3292 h 281809"/>
                  <a:gd name="connsiteX45" fmla="*/ 1525674 w 1666717"/>
                  <a:gd name="connsiteY45" fmla="*/ 3292 h 281809"/>
                  <a:gd name="connsiteX46" fmla="*/ 1508112 w 1666717"/>
                  <a:gd name="connsiteY46" fmla="*/ 43904 h 281809"/>
                  <a:gd name="connsiteX47" fmla="*/ 1666717 w 1666717"/>
                  <a:gd name="connsiteY47" fmla="*/ 43904 h 281809"/>
                  <a:gd name="connsiteX48" fmla="*/ 1666717 w 1666717"/>
                  <a:gd name="connsiteY48" fmla="*/ 96589 h 281809"/>
                  <a:gd name="connsiteX49" fmla="*/ 1583847 w 1666717"/>
                  <a:gd name="connsiteY49" fmla="*/ 96589 h 281809"/>
                  <a:gd name="connsiteX50" fmla="*/ 1605251 w 1666717"/>
                  <a:gd name="connsiteY50" fmla="*/ 143237 h 281809"/>
                  <a:gd name="connsiteX51" fmla="*/ 1534455 w 1666717"/>
                  <a:gd name="connsiteY51" fmla="*/ 157506 h 281809"/>
                  <a:gd name="connsiteX52" fmla="*/ 1510856 w 1666717"/>
                  <a:gd name="connsiteY52" fmla="*/ 96589 h 281809"/>
                  <a:gd name="connsiteX53" fmla="*/ 1477928 w 1666717"/>
                  <a:gd name="connsiteY53" fmla="*/ 96589 h 281809"/>
                  <a:gd name="connsiteX54" fmla="*/ 1439512 w 1666717"/>
                  <a:gd name="connsiteY54" fmla="*/ 148177 h 281809"/>
                  <a:gd name="connsiteX55" fmla="*/ 1437317 w 1666717"/>
                  <a:gd name="connsiteY55" fmla="*/ 147079 h 281809"/>
                  <a:gd name="connsiteX56" fmla="*/ 1437317 w 1666717"/>
                  <a:gd name="connsiteY56" fmla="*/ 169580 h 281809"/>
                  <a:gd name="connsiteX57" fmla="*/ 1664521 w 1666717"/>
                  <a:gd name="connsiteY57" fmla="*/ 169580 h 281809"/>
                  <a:gd name="connsiteX58" fmla="*/ 1664521 w 1666717"/>
                  <a:gd name="connsiteY58" fmla="*/ 226656 h 281809"/>
                  <a:gd name="connsiteX59" fmla="*/ 1437317 w 1666717"/>
                  <a:gd name="connsiteY59" fmla="*/ 226656 h 281809"/>
                  <a:gd name="connsiteX60" fmla="*/ 1437317 w 1666717"/>
                  <a:gd name="connsiteY60" fmla="*/ 261779 h 281809"/>
                  <a:gd name="connsiteX61" fmla="*/ 1639276 w 1666717"/>
                  <a:gd name="connsiteY61" fmla="*/ 261779 h 281809"/>
                  <a:gd name="connsiteX62" fmla="*/ 1639276 w 1666717"/>
                  <a:gd name="connsiteY62" fmla="*/ 281809 h 281809"/>
                  <a:gd name="connsiteX63" fmla="*/ 1175537 w 1666717"/>
                  <a:gd name="connsiteY63" fmla="*/ 281809 h 281809"/>
                  <a:gd name="connsiteX64" fmla="*/ 1175537 w 1666717"/>
                  <a:gd name="connsiteY64" fmla="*/ 261779 h 281809"/>
                  <a:gd name="connsiteX65" fmla="*/ 1364875 w 1666717"/>
                  <a:gd name="connsiteY65" fmla="*/ 261779 h 281809"/>
                  <a:gd name="connsiteX66" fmla="*/ 1364875 w 1666717"/>
                  <a:gd name="connsiteY66" fmla="*/ 226656 h 281809"/>
                  <a:gd name="connsiteX67" fmla="*/ 1139865 w 1666717"/>
                  <a:gd name="connsiteY67" fmla="*/ 226656 h 281809"/>
                  <a:gd name="connsiteX68" fmla="*/ 1139865 w 1666717"/>
                  <a:gd name="connsiteY68" fmla="*/ 169580 h 281809"/>
                  <a:gd name="connsiteX69" fmla="*/ 1364875 w 1666717"/>
                  <a:gd name="connsiteY69" fmla="*/ 169580 h 281809"/>
                  <a:gd name="connsiteX70" fmla="*/ 1364875 w 1666717"/>
                  <a:gd name="connsiteY70" fmla="*/ 144884 h 281809"/>
                  <a:gd name="connsiteX71" fmla="*/ 1433201 w 1666717"/>
                  <a:gd name="connsiteY71" fmla="*/ 144884 h 281809"/>
                  <a:gd name="connsiteX72" fmla="*/ 1375302 w 1666717"/>
                  <a:gd name="connsiteY72" fmla="*/ 116895 h 281809"/>
                  <a:gd name="connsiteX73" fmla="*/ 1392467 w 1666717"/>
                  <a:gd name="connsiteY73" fmla="*/ 96589 h 281809"/>
                  <a:gd name="connsiteX74" fmla="*/ 1393412 w 1666717"/>
                  <a:gd name="connsiteY74" fmla="*/ 96589 h 281809"/>
                  <a:gd name="connsiteX75" fmla="*/ 1393412 w 1666717"/>
                  <a:gd name="connsiteY75" fmla="*/ 95471 h 281809"/>
                  <a:gd name="connsiteX76" fmla="*/ 1418794 w 1666717"/>
                  <a:gd name="connsiteY76" fmla="*/ 65445 h 281809"/>
                  <a:gd name="connsiteX77" fmla="*/ 1453781 w 1666717"/>
                  <a:gd name="connsiteY77" fmla="*/ 3292 h 281809"/>
                  <a:gd name="connsiteX78" fmla="*/ 410505 w 1666717"/>
                  <a:gd name="connsiteY78" fmla="*/ 0 h 281809"/>
                  <a:gd name="connsiteX79" fmla="*/ 464288 w 1666717"/>
                  <a:gd name="connsiteY79" fmla="*/ 79027 h 281809"/>
                  <a:gd name="connsiteX80" fmla="*/ 426695 w 1666717"/>
                  <a:gd name="connsiteY80" fmla="*/ 98236 h 281809"/>
                  <a:gd name="connsiteX81" fmla="*/ 541669 w 1666717"/>
                  <a:gd name="connsiteY81" fmla="*/ 98236 h 281809"/>
                  <a:gd name="connsiteX82" fmla="*/ 541669 w 1666717"/>
                  <a:gd name="connsiteY82" fmla="*/ 157506 h 281809"/>
                  <a:gd name="connsiteX83" fmla="*/ 445080 w 1666717"/>
                  <a:gd name="connsiteY83" fmla="*/ 157506 h 281809"/>
                  <a:gd name="connsiteX84" fmla="*/ 445080 w 1666717"/>
                  <a:gd name="connsiteY84" fmla="*/ 216777 h 281809"/>
                  <a:gd name="connsiteX85" fmla="*/ 533986 w 1666717"/>
                  <a:gd name="connsiteY85" fmla="*/ 216777 h 281809"/>
                  <a:gd name="connsiteX86" fmla="*/ 533986 w 1666717"/>
                  <a:gd name="connsiteY86" fmla="*/ 273304 h 281809"/>
                  <a:gd name="connsiteX87" fmla="*/ 445080 w 1666717"/>
                  <a:gd name="connsiteY87" fmla="*/ 273304 h 281809"/>
                  <a:gd name="connsiteX88" fmla="*/ 445080 w 1666717"/>
                  <a:gd name="connsiteY88" fmla="*/ 281809 h 281809"/>
                  <a:gd name="connsiteX89" fmla="*/ 372638 w 1666717"/>
                  <a:gd name="connsiteY89" fmla="*/ 281809 h 281809"/>
                  <a:gd name="connsiteX90" fmla="*/ 372638 w 1666717"/>
                  <a:gd name="connsiteY90" fmla="*/ 273304 h 281809"/>
                  <a:gd name="connsiteX91" fmla="*/ 292512 w 1666717"/>
                  <a:gd name="connsiteY91" fmla="*/ 273304 h 281809"/>
                  <a:gd name="connsiteX92" fmla="*/ 292512 w 1666717"/>
                  <a:gd name="connsiteY92" fmla="*/ 281809 h 281809"/>
                  <a:gd name="connsiteX93" fmla="*/ 220070 w 1666717"/>
                  <a:gd name="connsiteY93" fmla="*/ 281809 h 281809"/>
                  <a:gd name="connsiteX94" fmla="*/ 220070 w 1666717"/>
                  <a:gd name="connsiteY94" fmla="*/ 275225 h 281809"/>
                  <a:gd name="connsiteX95" fmla="*/ 215446 w 1666717"/>
                  <a:gd name="connsiteY95" fmla="*/ 281809 h 281809"/>
                  <a:gd name="connsiteX96" fmla="*/ 183554 w 1666717"/>
                  <a:gd name="connsiteY96" fmla="*/ 281809 h 281809"/>
                  <a:gd name="connsiteX97" fmla="*/ 172599 w 1666717"/>
                  <a:gd name="connsiteY97" fmla="*/ 253273 h 281809"/>
                  <a:gd name="connsiteX98" fmla="*/ 162922 w 1666717"/>
                  <a:gd name="connsiteY98" fmla="*/ 281809 h 281809"/>
                  <a:gd name="connsiteX99" fmla="*/ 55678 w 1666717"/>
                  <a:gd name="connsiteY99" fmla="*/ 281809 h 281809"/>
                  <a:gd name="connsiteX100" fmla="*/ 0 w 1666717"/>
                  <a:gd name="connsiteY100" fmla="*/ 177263 h 281809"/>
                  <a:gd name="connsiteX101" fmla="*/ 57624 w 1666717"/>
                  <a:gd name="connsiteY101" fmla="*/ 149274 h 281809"/>
                  <a:gd name="connsiteX102" fmla="*/ 108937 w 1666717"/>
                  <a:gd name="connsiteY102" fmla="*/ 239553 h 281809"/>
                  <a:gd name="connsiteX103" fmla="*/ 131713 w 1666717"/>
                  <a:gd name="connsiteY103" fmla="*/ 120736 h 281809"/>
                  <a:gd name="connsiteX104" fmla="*/ 10427 w 1666717"/>
                  <a:gd name="connsiteY104" fmla="*/ 120736 h 281809"/>
                  <a:gd name="connsiteX105" fmla="*/ 10427 w 1666717"/>
                  <a:gd name="connsiteY105" fmla="*/ 51587 h 281809"/>
                  <a:gd name="connsiteX106" fmla="*/ 203606 w 1666717"/>
                  <a:gd name="connsiteY106" fmla="*/ 51587 h 281809"/>
                  <a:gd name="connsiteX107" fmla="*/ 184672 w 1666717"/>
                  <a:gd name="connsiteY107" fmla="*/ 205252 h 281809"/>
                  <a:gd name="connsiteX108" fmla="*/ 265072 w 1666717"/>
                  <a:gd name="connsiteY108" fmla="*/ 4939 h 281809"/>
                  <a:gd name="connsiteX109" fmla="*/ 335319 w 1666717"/>
                  <a:gd name="connsiteY109" fmla="*/ 23598 h 281809"/>
                  <a:gd name="connsiteX110" fmla="*/ 310074 w 1666717"/>
                  <a:gd name="connsiteY110" fmla="*/ 98236 h 281809"/>
                  <a:gd name="connsiteX111" fmla="*/ 394864 w 1666717"/>
                  <a:gd name="connsiteY111" fmla="*/ 98236 h 281809"/>
                  <a:gd name="connsiteX112" fmla="*/ 351234 w 1666717"/>
                  <a:gd name="connsiteY112" fmla="*/ 27989 h 28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666717" h="281809">
                    <a:moveTo>
                      <a:pt x="639905" y="246961"/>
                    </a:moveTo>
                    <a:cubicBezTo>
                      <a:pt x="658199" y="256840"/>
                      <a:pt x="680333" y="267816"/>
                      <a:pt x="706310" y="279890"/>
                    </a:cubicBezTo>
                    <a:lnTo>
                      <a:pt x="705686" y="281809"/>
                    </a:lnTo>
                    <a:lnTo>
                      <a:pt x="629225" y="281809"/>
                    </a:lnTo>
                    <a:close/>
                    <a:moveTo>
                      <a:pt x="900587" y="161897"/>
                    </a:moveTo>
                    <a:cubicBezTo>
                      <a:pt x="899123" y="197752"/>
                      <a:pt x="897294" y="232875"/>
                      <a:pt x="895099" y="267267"/>
                    </a:cubicBezTo>
                    <a:lnTo>
                      <a:pt x="989493" y="267267"/>
                    </a:lnTo>
                    <a:lnTo>
                      <a:pt x="989493" y="161897"/>
                    </a:lnTo>
                    <a:close/>
                    <a:moveTo>
                      <a:pt x="292512" y="157506"/>
                    </a:moveTo>
                    <a:lnTo>
                      <a:pt x="292512" y="216777"/>
                    </a:lnTo>
                    <a:lnTo>
                      <a:pt x="372638" y="216777"/>
                    </a:lnTo>
                    <a:lnTo>
                      <a:pt x="372638" y="157506"/>
                    </a:lnTo>
                    <a:close/>
                    <a:moveTo>
                      <a:pt x="617953" y="31281"/>
                    </a:moveTo>
                    <a:cubicBezTo>
                      <a:pt x="652710" y="66039"/>
                      <a:pt x="684724" y="100980"/>
                      <a:pt x="713994" y="136103"/>
                    </a:cubicBezTo>
                    <a:lnTo>
                      <a:pt x="652527" y="188788"/>
                    </a:lnTo>
                    <a:cubicBezTo>
                      <a:pt x="622892" y="148543"/>
                      <a:pt x="593440" y="111773"/>
                      <a:pt x="564170" y="78479"/>
                    </a:cubicBezTo>
                    <a:close/>
                    <a:moveTo>
                      <a:pt x="829242" y="6585"/>
                    </a:moveTo>
                    <a:lnTo>
                      <a:pt x="904428" y="6585"/>
                    </a:lnTo>
                    <a:cubicBezTo>
                      <a:pt x="904245" y="34757"/>
                      <a:pt x="903788" y="62380"/>
                      <a:pt x="903056" y="89455"/>
                    </a:cubicBezTo>
                    <a:lnTo>
                      <a:pt x="1061935" y="89455"/>
                    </a:lnTo>
                    <a:lnTo>
                      <a:pt x="1061935" y="267267"/>
                    </a:lnTo>
                    <a:lnTo>
                      <a:pt x="1105839" y="267267"/>
                    </a:lnTo>
                    <a:lnTo>
                      <a:pt x="1105839" y="281809"/>
                    </a:lnTo>
                    <a:lnTo>
                      <a:pt x="713994" y="281809"/>
                    </a:lnTo>
                    <a:lnTo>
                      <a:pt x="713994" y="267267"/>
                    </a:lnTo>
                    <a:lnTo>
                      <a:pt x="819913" y="267267"/>
                    </a:lnTo>
                    <a:cubicBezTo>
                      <a:pt x="822108" y="235802"/>
                      <a:pt x="824029" y="200679"/>
                      <a:pt x="825675" y="161897"/>
                    </a:cubicBezTo>
                    <a:lnTo>
                      <a:pt x="729360" y="161897"/>
                    </a:lnTo>
                    <a:lnTo>
                      <a:pt x="729360" y="89455"/>
                    </a:lnTo>
                    <a:lnTo>
                      <a:pt x="827870" y="89455"/>
                    </a:lnTo>
                    <a:close/>
                    <a:moveTo>
                      <a:pt x="1218344" y="3841"/>
                    </a:moveTo>
                    <a:lnTo>
                      <a:pt x="1296274" y="3841"/>
                    </a:lnTo>
                    <a:cubicBezTo>
                      <a:pt x="1288591" y="17927"/>
                      <a:pt x="1280633" y="31281"/>
                      <a:pt x="1272401" y="43904"/>
                    </a:cubicBezTo>
                    <a:lnTo>
                      <a:pt x="1393412" y="43904"/>
                    </a:lnTo>
                    <a:lnTo>
                      <a:pt x="1393412" y="95471"/>
                    </a:lnTo>
                    <a:lnTo>
                      <a:pt x="1392467" y="96589"/>
                    </a:lnTo>
                    <a:lnTo>
                      <a:pt x="1315482" y="96589"/>
                    </a:lnTo>
                    <a:cubicBezTo>
                      <a:pt x="1323348" y="112322"/>
                      <a:pt x="1331215" y="129334"/>
                      <a:pt x="1339081" y="147628"/>
                    </a:cubicBezTo>
                    <a:lnTo>
                      <a:pt x="1268285" y="161897"/>
                    </a:lnTo>
                    <a:cubicBezTo>
                      <a:pt x="1261151" y="139579"/>
                      <a:pt x="1253193" y="117810"/>
                      <a:pt x="1244412" y="96589"/>
                    </a:cubicBezTo>
                    <a:lnTo>
                      <a:pt x="1233162" y="96589"/>
                    </a:lnTo>
                    <a:cubicBezTo>
                      <a:pt x="1210112" y="123663"/>
                      <a:pt x="1185050" y="147079"/>
                      <a:pt x="1157976" y="166836"/>
                    </a:cubicBezTo>
                    <a:cubicBezTo>
                      <a:pt x="1151756" y="148177"/>
                      <a:pt x="1141329" y="126407"/>
                      <a:pt x="1126694" y="101528"/>
                    </a:cubicBezTo>
                    <a:cubicBezTo>
                      <a:pt x="1163281" y="77747"/>
                      <a:pt x="1193831" y="45184"/>
                      <a:pt x="1218344" y="3841"/>
                    </a:cubicBezTo>
                    <a:close/>
                    <a:moveTo>
                      <a:pt x="1453781" y="3292"/>
                    </a:moveTo>
                    <a:lnTo>
                      <a:pt x="1525674" y="3292"/>
                    </a:lnTo>
                    <a:cubicBezTo>
                      <a:pt x="1520552" y="17013"/>
                      <a:pt x="1514698" y="30550"/>
                      <a:pt x="1508112" y="43904"/>
                    </a:cubicBezTo>
                    <a:lnTo>
                      <a:pt x="1666717" y="43904"/>
                    </a:lnTo>
                    <a:lnTo>
                      <a:pt x="1666717" y="96589"/>
                    </a:lnTo>
                    <a:lnTo>
                      <a:pt x="1583847" y="96589"/>
                    </a:lnTo>
                    <a:cubicBezTo>
                      <a:pt x="1591897" y="112504"/>
                      <a:pt x="1599031" y="128054"/>
                      <a:pt x="1605251" y="143237"/>
                    </a:cubicBezTo>
                    <a:lnTo>
                      <a:pt x="1534455" y="157506"/>
                    </a:lnTo>
                    <a:cubicBezTo>
                      <a:pt x="1527686" y="135737"/>
                      <a:pt x="1519820" y="115431"/>
                      <a:pt x="1510856" y="96589"/>
                    </a:cubicBezTo>
                    <a:lnTo>
                      <a:pt x="1477928" y="96589"/>
                    </a:lnTo>
                    <a:cubicBezTo>
                      <a:pt x="1466586" y="113968"/>
                      <a:pt x="1453781" y="131164"/>
                      <a:pt x="1439512" y="148177"/>
                    </a:cubicBezTo>
                    <a:lnTo>
                      <a:pt x="1437317" y="147079"/>
                    </a:lnTo>
                    <a:lnTo>
                      <a:pt x="1437317" y="169580"/>
                    </a:lnTo>
                    <a:lnTo>
                      <a:pt x="1664521" y="169580"/>
                    </a:lnTo>
                    <a:lnTo>
                      <a:pt x="1664521" y="226656"/>
                    </a:lnTo>
                    <a:lnTo>
                      <a:pt x="1437317" y="226656"/>
                    </a:lnTo>
                    <a:lnTo>
                      <a:pt x="1437317" y="261779"/>
                    </a:lnTo>
                    <a:lnTo>
                      <a:pt x="1639276" y="261779"/>
                    </a:lnTo>
                    <a:lnTo>
                      <a:pt x="1639276" y="281809"/>
                    </a:lnTo>
                    <a:lnTo>
                      <a:pt x="1175537" y="281809"/>
                    </a:lnTo>
                    <a:lnTo>
                      <a:pt x="1175537" y="261779"/>
                    </a:lnTo>
                    <a:lnTo>
                      <a:pt x="1364875" y="261779"/>
                    </a:lnTo>
                    <a:lnTo>
                      <a:pt x="1364875" y="226656"/>
                    </a:lnTo>
                    <a:lnTo>
                      <a:pt x="1139865" y="226656"/>
                    </a:lnTo>
                    <a:lnTo>
                      <a:pt x="1139865" y="169580"/>
                    </a:lnTo>
                    <a:lnTo>
                      <a:pt x="1364875" y="169580"/>
                    </a:lnTo>
                    <a:lnTo>
                      <a:pt x="1364875" y="144884"/>
                    </a:lnTo>
                    <a:lnTo>
                      <a:pt x="1433201" y="144884"/>
                    </a:lnTo>
                    <a:cubicBezTo>
                      <a:pt x="1415456" y="135737"/>
                      <a:pt x="1396156" y="126407"/>
                      <a:pt x="1375302" y="116895"/>
                    </a:cubicBezTo>
                    <a:lnTo>
                      <a:pt x="1392467" y="96589"/>
                    </a:lnTo>
                    <a:lnTo>
                      <a:pt x="1393412" y="96589"/>
                    </a:lnTo>
                    <a:lnTo>
                      <a:pt x="1393412" y="95471"/>
                    </a:lnTo>
                    <a:lnTo>
                      <a:pt x="1418794" y="65445"/>
                    </a:lnTo>
                    <a:cubicBezTo>
                      <a:pt x="1431874" y="46511"/>
                      <a:pt x="1443537" y="25793"/>
                      <a:pt x="1453781" y="3292"/>
                    </a:cubicBezTo>
                    <a:close/>
                    <a:moveTo>
                      <a:pt x="410505" y="0"/>
                    </a:moveTo>
                    <a:cubicBezTo>
                      <a:pt x="430994" y="27806"/>
                      <a:pt x="448921" y="54148"/>
                      <a:pt x="464288" y="79027"/>
                    </a:cubicBezTo>
                    <a:lnTo>
                      <a:pt x="426695" y="98236"/>
                    </a:lnTo>
                    <a:lnTo>
                      <a:pt x="541669" y="98236"/>
                    </a:lnTo>
                    <a:lnTo>
                      <a:pt x="541669" y="157506"/>
                    </a:lnTo>
                    <a:lnTo>
                      <a:pt x="445080" y="157506"/>
                    </a:lnTo>
                    <a:lnTo>
                      <a:pt x="445080" y="216777"/>
                    </a:lnTo>
                    <a:lnTo>
                      <a:pt x="533986" y="216777"/>
                    </a:lnTo>
                    <a:lnTo>
                      <a:pt x="533986" y="273304"/>
                    </a:lnTo>
                    <a:lnTo>
                      <a:pt x="445080" y="273304"/>
                    </a:lnTo>
                    <a:lnTo>
                      <a:pt x="445080" y="281809"/>
                    </a:lnTo>
                    <a:lnTo>
                      <a:pt x="372638" y="281809"/>
                    </a:lnTo>
                    <a:lnTo>
                      <a:pt x="372638" y="273304"/>
                    </a:lnTo>
                    <a:lnTo>
                      <a:pt x="292512" y="273304"/>
                    </a:lnTo>
                    <a:lnTo>
                      <a:pt x="292512" y="281809"/>
                    </a:lnTo>
                    <a:lnTo>
                      <a:pt x="220070" y="281809"/>
                    </a:lnTo>
                    <a:lnTo>
                      <a:pt x="220070" y="275225"/>
                    </a:lnTo>
                    <a:lnTo>
                      <a:pt x="215446" y="281809"/>
                    </a:lnTo>
                    <a:lnTo>
                      <a:pt x="183554" y="281809"/>
                    </a:lnTo>
                    <a:lnTo>
                      <a:pt x="172599" y="253273"/>
                    </a:lnTo>
                    <a:lnTo>
                      <a:pt x="162922" y="281809"/>
                    </a:lnTo>
                    <a:lnTo>
                      <a:pt x="55678" y="281809"/>
                    </a:lnTo>
                    <a:lnTo>
                      <a:pt x="0" y="177263"/>
                    </a:lnTo>
                    <a:lnTo>
                      <a:pt x="57624" y="149274"/>
                    </a:lnTo>
                    <a:lnTo>
                      <a:pt x="108937" y="239553"/>
                    </a:lnTo>
                    <a:cubicBezTo>
                      <a:pt x="120645" y="201685"/>
                      <a:pt x="128237" y="162080"/>
                      <a:pt x="131713" y="120736"/>
                    </a:cubicBezTo>
                    <a:lnTo>
                      <a:pt x="10427" y="120736"/>
                    </a:lnTo>
                    <a:lnTo>
                      <a:pt x="10427" y="51587"/>
                    </a:lnTo>
                    <a:lnTo>
                      <a:pt x="203606" y="51587"/>
                    </a:lnTo>
                    <a:cubicBezTo>
                      <a:pt x="201594" y="105370"/>
                      <a:pt x="195283" y="156592"/>
                      <a:pt x="184672" y="205252"/>
                    </a:cubicBezTo>
                    <a:cubicBezTo>
                      <a:pt x="219613" y="145067"/>
                      <a:pt x="246413" y="78296"/>
                      <a:pt x="265072" y="4939"/>
                    </a:cubicBezTo>
                    <a:lnTo>
                      <a:pt x="335319" y="23598"/>
                    </a:lnTo>
                    <a:cubicBezTo>
                      <a:pt x="327819" y="49209"/>
                      <a:pt x="319404" y="74088"/>
                      <a:pt x="310074" y="98236"/>
                    </a:cubicBezTo>
                    <a:lnTo>
                      <a:pt x="394864" y="98236"/>
                    </a:lnTo>
                    <a:cubicBezTo>
                      <a:pt x="380961" y="73905"/>
                      <a:pt x="366418" y="50490"/>
                      <a:pt x="351234" y="27989"/>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sp>
            <p:nvSpPr>
              <p:cNvPr id="80" name="文本框 79">
                <a:extLst>
                  <a:ext uri="{FF2B5EF4-FFF2-40B4-BE49-F238E27FC236}">
                    <a16:creationId xmlns:a16="http://schemas.microsoft.com/office/drawing/2014/main" id="{455361B5-F300-4E66-B816-B477C30BF495}"/>
                  </a:ext>
                </a:extLst>
              </p:cNvPr>
              <p:cNvSpPr txBox="1"/>
              <p:nvPr/>
            </p:nvSpPr>
            <p:spPr>
              <a:xfrm>
                <a:off x="6944524" y="1327496"/>
                <a:ext cx="1657387" cy="279065"/>
              </a:xfrm>
              <a:custGeom>
                <a:avLst/>
                <a:gdLst>
                  <a:gd name="connsiteX0" fmla="*/ 1301213 w 1657387"/>
                  <a:gd name="connsiteY0" fmla="*/ 201411 h 279065"/>
                  <a:gd name="connsiteX1" fmla="*/ 1657387 w 1657387"/>
                  <a:gd name="connsiteY1" fmla="*/ 201411 h 279065"/>
                  <a:gd name="connsiteX2" fmla="*/ 1657387 w 1657387"/>
                  <a:gd name="connsiteY2" fmla="*/ 279065 h 279065"/>
                  <a:gd name="connsiteX3" fmla="*/ 1595372 w 1657387"/>
                  <a:gd name="connsiteY3" fmla="*/ 279065 h 279065"/>
                  <a:gd name="connsiteX4" fmla="*/ 1595372 w 1657387"/>
                  <a:gd name="connsiteY4" fmla="*/ 246413 h 279065"/>
                  <a:gd name="connsiteX5" fmla="*/ 1546529 w 1657387"/>
                  <a:gd name="connsiteY5" fmla="*/ 246413 h 279065"/>
                  <a:gd name="connsiteX6" fmla="*/ 1546529 w 1657387"/>
                  <a:gd name="connsiteY6" fmla="*/ 279065 h 279065"/>
                  <a:gd name="connsiteX7" fmla="*/ 1503722 w 1657387"/>
                  <a:gd name="connsiteY7" fmla="*/ 279065 h 279065"/>
                  <a:gd name="connsiteX8" fmla="*/ 1503722 w 1657387"/>
                  <a:gd name="connsiteY8" fmla="*/ 246413 h 279065"/>
                  <a:gd name="connsiteX9" fmla="*/ 1454878 w 1657387"/>
                  <a:gd name="connsiteY9" fmla="*/ 246413 h 279065"/>
                  <a:gd name="connsiteX10" fmla="*/ 1454878 w 1657387"/>
                  <a:gd name="connsiteY10" fmla="*/ 279065 h 279065"/>
                  <a:gd name="connsiteX11" fmla="*/ 1412072 w 1657387"/>
                  <a:gd name="connsiteY11" fmla="*/ 279065 h 279065"/>
                  <a:gd name="connsiteX12" fmla="*/ 1412072 w 1657387"/>
                  <a:gd name="connsiteY12" fmla="*/ 246413 h 279065"/>
                  <a:gd name="connsiteX13" fmla="*/ 1363228 w 1657387"/>
                  <a:gd name="connsiteY13" fmla="*/ 246413 h 279065"/>
                  <a:gd name="connsiteX14" fmla="*/ 1363228 w 1657387"/>
                  <a:gd name="connsiteY14" fmla="*/ 279065 h 279065"/>
                  <a:gd name="connsiteX15" fmla="*/ 1301213 w 1657387"/>
                  <a:gd name="connsiteY15" fmla="*/ 279065 h 279065"/>
                  <a:gd name="connsiteX16" fmla="*/ 452214 w 1657387"/>
                  <a:gd name="connsiteY16" fmla="*/ 126773 h 279065"/>
                  <a:gd name="connsiteX17" fmla="*/ 550450 w 1657387"/>
                  <a:gd name="connsiteY17" fmla="*/ 257937 h 279065"/>
                  <a:gd name="connsiteX18" fmla="*/ 519933 w 1657387"/>
                  <a:gd name="connsiteY18" fmla="*/ 279065 h 279065"/>
                  <a:gd name="connsiteX19" fmla="*/ 471060 w 1657387"/>
                  <a:gd name="connsiteY19" fmla="*/ 279065 h 279065"/>
                  <a:gd name="connsiteX20" fmla="*/ 396236 w 1657387"/>
                  <a:gd name="connsiteY20" fmla="*/ 164092 h 279065"/>
                  <a:gd name="connsiteX21" fmla="*/ 1395059 w 1657387"/>
                  <a:gd name="connsiteY21" fmla="*/ 117992 h 279065"/>
                  <a:gd name="connsiteX22" fmla="*/ 1395059 w 1657387"/>
                  <a:gd name="connsiteY22" fmla="*/ 138298 h 279065"/>
                  <a:gd name="connsiteX23" fmla="*/ 1565737 w 1657387"/>
                  <a:gd name="connsiteY23" fmla="*/ 138298 h 279065"/>
                  <a:gd name="connsiteX24" fmla="*/ 1565737 w 1657387"/>
                  <a:gd name="connsiteY24" fmla="*/ 117992 h 279065"/>
                  <a:gd name="connsiteX25" fmla="*/ 1148646 w 1657387"/>
                  <a:gd name="connsiteY25" fmla="*/ 107016 h 279065"/>
                  <a:gd name="connsiteX26" fmla="*/ 1194745 w 1657387"/>
                  <a:gd name="connsiteY26" fmla="*/ 112504 h 279065"/>
                  <a:gd name="connsiteX27" fmla="*/ 1183495 w 1657387"/>
                  <a:gd name="connsiteY27" fmla="*/ 201136 h 279065"/>
                  <a:gd name="connsiteX28" fmla="*/ 1170822 w 1657387"/>
                  <a:gd name="connsiteY28" fmla="*/ 279065 h 279065"/>
                  <a:gd name="connsiteX29" fmla="*/ 1163304 w 1657387"/>
                  <a:gd name="connsiteY29" fmla="*/ 279065 h 279065"/>
                  <a:gd name="connsiteX30" fmla="*/ 1123950 w 1657387"/>
                  <a:gd name="connsiteY30" fmla="*/ 271658 h 279065"/>
                  <a:gd name="connsiteX31" fmla="*/ 1148646 w 1657387"/>
                  <a:gd name="connsiteY31" fmla="*/ 107016 h 279065"/>
                  <a:gd name="connsiteX32" fmla="*/ 938454 w 1657387"/>
                  <a:gd name="connsiteY32" fmla="*/ 66405 h 279065"/>
                  <a:gd name="connsiteX33" fmla="*/ 938454 w 1657387"/>
                  <a:gd name="connsiteY33" fmla="*/ 100431 h 279065"/>
                  <a:gd name="connsiteX34" fmla="*/ 1007055 w 1657387"/>
                  <a:gd name="connsiteY34" fmla="*/ 100431 h 279065"/>
                  <a:gd name="connsiteX35" fmla="*/ 1007055 w 1657387"/>
                  <a:gd name="connsiteY35" fmla="*/ 66405 h 279065"/>
                  <a:gd name="connsiteX36" fmla="*/ 805095 w 1657387"/>
                  <a:gd name="connsiteY36" fmla="*/ 66405 h 279065"/>
                  <a:gd name="connsiteX37" fmla="*/ 805095 w 1657387"/>
                  <a:gd name="connsiteY37" fmla="*/ 100431 h 279065"/>
                  <a:gd name="connsiteX38" fmla="*/ 873695 w 1657387"/>
                  <a:gd name="connsiteY38" fmla="*/ 100431 h 279065"/>
                  <a:gd name="connsiteX39" fmla="*/ 873695 w 1657387"/>
                  <a:gd name="connsiteY39" fmla="*/ 66405 h 279065"/>
                  <a:gd name="connsiteX40" fmla="*/ 671736 w 1657387"/>
                  <a:gd name="connsiteY40" fmla="*/ 66405 h 279065"/>
                  <a:gd name="connsiteX41" fmla="*/ 671736 w 1657387"/>
                  <a:gd name="connsiteY41" fmla="*/ 100431 h 279065"/>
                  <a:gd name="connsiteX42" fmla="*/ 740336 w 1657387"/>
                  <a:gd name="connsiteY42" fmla="*/ 100431 h 279065"/>
                  <a:gd name="connsiteX43" fmla="*/ 740336 w 1657387"/>
                  <a:gd name="connsiteY43" fmla="*/ 66405 h 279065"/>
                  <a:gd name="connsiteX44" fmla="*/ 1395059 w 1657387"/>
                  <a:gd name="connsiteY44" fmla="*/ 63661 h 279065"/>
                  <a:gd name="connsiteX45" fmla="*/ 1395059 w 1657387"/>
                  <a:gd name="connsiteY45" fmla="*/ 83967 h 279065"/>
                  <a:gd name="connsiteX46" fmla="*/ 1565737 w 1657387"/>
                  <a:gd name="connsiteY46" fmla="*/ 83967 h 279065"/>
                  <a:gd name="connsiteX47" fmla="*/ 1565737 w 1657387"/>
                  <a:gd name="connsiteY47" fmla="*/ 63661 h 279065"/>
                  <a:gd name="connsiteX48" fmla="*/ 1327556 w 1657387"/>
                  <a:gd name="connsiteY48" fmla="*/ 21403 h 279065"/>
                  <a:gd name="connsiteX49" fmla="*/ 1633788 w 1657387"/>
                  <a:gd name="connsiteY49" fmla="*/ 21403 h 279065"/>
                  <a:gd name="connsiteX50" fmla="*/ 1633788 w 1657387"/>
                  <a:gd name="connsiteY50" fmla="*/ 180556 h 279065"/>
                  <a:gd name="connsiteX51" fmla="*/ 1327556 w 1657387"/>
                  <a:gd name="connsiteY51" fmla="*/ 180556 h 279065"/>
                  <a:gd name="connsiteX52" fmla="*/ 599842 w 1657387"/>
                  <a:gd name="connsiteY52" fmla="*/ 21403 h 279065"/>
                  <a:gd name="connsiteX53" fmla="*/ 1078948 w 1657387"/>
                  <a:gd name="connsiteY53" fmla="*/ 21403 h 279065"/>
                  <a:gd name="connsiteX54" fmla="*/ 1078948 w 1657387"/>
                  <a:gd name="connsiteY54" fmla="*/ 145433 h 279065"/>
                  <a:gd name="connsiteX55" fmla="*/ 874244 w 1657387"/>
                  <a:gd name="connsiteY55" fmla="*/ 145433 h 279065"/>
                  <a:gd name="connsiteX56" fmla="*/ 874244 w 1657387"/>
                  <a:gd name="connsiteY56" fmla="*/ 169580 h 279065"/>
                  <a:gd name="connsiteX57" fmla="*/ 1100351 w 1657387"/>
                  <a:gd name="connsiteY57" fmla="*/ 169580 h 279065"/>
                  <a:gd name="connsiteX58" fmla="*/ 1100351 w 1657387"/>
                  <a:gd name="connsiteY58" fmla="*/ 218972 h 279065"/>
                  <a:gd name="connsiteX59" fmla="*/ 874244 w 1657387"/>
                  <a:gd name="connsiteY59" fmla="*/ 218972 h 279065"/>
                  <a:gd name="connsiteX60" fmla="*/ 874244 w 1657387"/>
                  <a:gd name="connsiteY60" fmla="*/ 240925 h 279065"/>
                  <a:gd name="connsiteX61" fmla="*/ 1051508 w 1657387"/>
                  <a:gd name="connsiteY61" fmla="*/ 240925 h 279065"/>
                  <a:gd name="connsiteX62" fmla="*/ 1051508 w 1657387"/>
                  <a:gd name="connsiteY62" fmla="*/ 279065 h 279065"/>
                  <a:gd name="connsiteX63" fmla="*/ 626185 w 1657387"/>
                  <a:gd name="connsiteY63" fmla="*/ 279065 h 279065"/>
                  <a:gd name="connsiteX64" fmla="*/ 626185 w 1657387"/>
                  <a:gd name="connsiteY64" fmla="*/ 240925 h 279065"/>
                  <a:gd name="connsiteX65" fmla="*/ 790826 w 1657387"/>
                  <a:gd name="connsiteY65" fmla="*/ 240925 h 279065"/>
                  <a:gd name="connsiteX66" fmla="*/ 790826 w 1657387"/>
                  <a:gd name="connsiteY66" fmla="*/ 218972 h 279065"/>
                  <a:gd name="connsiteX67" fmla="*/ 576793 w 1657387"/>
                  <a:gd name="connsiteY67" fmla="*/ 218972 h 279065"/>
                  <a:gd name="connsiteX68" fmla="*/ 576793 w 1657387"/>
                  <a:gd name="connsiteY68" fmla="*/ 169580 h 279065"/>
                  <a:gd name="connsiteX69" fmla="*/ 790826 w 1657387"/>
                  <a:gd name="connsiteY69" fmla="*/ 169580 h 279065"/>
                  <a:gd name="connsiteX70" fmla="*/ 790826 w 1657387"/>
                  <a:gd name="connsiteY70" fmla="*/ 145433 h 279065"/>
                  <a:gd name="connsiteX71" fmla="*/ 599842 w 1657387"/>
                  <a:gd name="connsiteY71" fmla="*/ 145433 h 279065"/>
                  <a:gd name="connsiteX72" fmla="*/ 1199136 w 1657387"/>
                  <a:gd name="connsiteY72" fmla="*/ 7683 h 279065"/>
                  <a:gd name="connsiteX73" fmla="*/ 1265541 w 1657387"/>
                  <a:gd name="connsiteY73" fmla="*/ 7683 h 279065"/>
                  <a:gd name="connsiteX74" fmla="*/ 1265541 w 1657387"/>
                  <a:gd name="connsiteY74" fmla="*/ 110584 h 279065"/>
                  <a:gd name="connsiteX75" fmla="*/ 1318226 w 1657387"/>
                  <a:gd name="connsiteY75" fmla="*/ 131713 h 279065"/>
                  <a:gd name="connsiteX76" fmla="*/ 1300665 w 1657387"/>
                  <a:gd name="connsiteY76" fmla="*/ 190435 h 279065"/>
                  <a:gd name="connsiteX77" fmla="*/ 1265541 w 1657387"/>
                  <a:gd name="connsiteY77" fmla="*/ 172598 h 279065"/>
                  <a:gd name="connsiteX78" fmla="*/ 1265541 w 1657387"/>
                  <a:gd name="connsiteY78" fmla="*/ 279065 h 279065"/>
                  <a:gd name="connsiteX79" fmla="*/ 1199136 w 1657387"/>
                  <a:gd name="connsiteY79" fmla="*/ 279065 h 279065"/>
                  <a:gd name="connsiteX80" fmla="*/ 321050 w 1657387"/>
                  <a:gd name="connsiteY80" fmla="*/ 5488 h 279065"/>
                  <a:gd name="connsiteX81" fmla="*/ 395687 w 1657387"/>
                  <a:gd name="connsiteY81" fmla="*/ 5488 h 279065"/>
                  <a:gd name="connsiteX82" fmla="*/ 395687 w 1657387"/>
                  <a:gd name="connsiteY82" fmla="*/ 279065 h 279065"/>
                  <a:gd name="connsiteX83" fmla="*/ 321050 w 1657387"/>
                  <a:gd name="connsiteY83" fmla="*/ 279065 h 279065"/>
                  <a:gd name="connsiteX84" fmla="*/ 90552 w 1657387"/>
                  <a:gd name="connsiteY84" fmla="*/ 0 h 279065"/>
                  <a:gd name="connsiteX85" fmla="*/ 161348 w 1657387"/>
                  <a:gd name="connsiteY85" fmla="*/ 8781 h 279065"/>
                  <a:gd name="connsiteX86" fmla="*/ 142414 w 1657387"/>
                  <a:gd name="connsiteY86" fmla="*/ 95492 h 279065"/>
                  <a:gd name="connsiteX87" fmla="*/ 276597 w 1657387"/>
                  <a:gd name="connsiteY87" fmla="*/ 95492 h 279065"/>
                  <a:gd name="connsiteX88" fmla="*/ 276597 w 1657387"/>
                  <a:gd name="connsiteY88" fmla="*/ 161348 h 279065"/>
                  <a:gd name="connsiteX89" fmla="*/ 260133 w 1657387"/>
                  <a:gd name="connsiteY89" fmla="*/ 261642 h 279065"/>
                  <a:gd name="connsiteX90" fmla="*/ 252977 w 1657387"/>
                  <a:gd name="connsiteY90" fmla="*/ 279065 h 279065"/>
                  <a:gd name="connsiteX91" fmla="*/ 180637 w 1657387"/>
                  <a:gd name="connsiteY91" fmla="*/ 279065 h 279065"/>
                  <a:gd name="connsiteX92" fmla="*/ 190504 w 1657387"/>
                  <a:gd name="connsiteY92" fmla="*/ 254782 h 279065"/>
                  <a:gd name="connsiteX93" fmla="*/ 204704 w 1657387"/>
                  <a:gd name="connsiteY93" fmla="*/ 163543 h 279065"/>
                  <a:gd name="connsiteX94" fmla="*/ 123206 w 1657387"/>
                  <a:gd name="connsiteY94" fmla="*/ 163543 h 279065"/>
                  <a:gd name="connsiteX95" fmla="*/ 112230 w 1657387"/>
                  <a:gd name="connsiteY95" fmla="*/ 197020 h 279065"/>
                  <a:gd name="connsiteX96" fmla="*/ 131439 w 1657387"/>
                  <a:gd name="connsiteY96" fmla="*/ 273716 h 279065"/>
                  <a:gd name="connsiteX97" fmla="*/ 133726 w 1657387"/>
                  <a:gd name="connsiteY97" fmla="*/ 279065 h 279065"/>
                  <a:gd name="connsiteX98" fmla="*/ 3636 w 1657387"/>
                  <a:gd name="connsiteY98" fmla="*/ 279065 h 279065"/>
                  <a:gd name="connsiteX99" fmla="*/ 0 w 1657387"/>
                  <a:gd name="connsiteY99" fmla="*/ 271109 h 279065"/>
                  <a:gd name="connsiteX100" fmla="*/ 90552 w 1657387"/>
                  <a:gd name="connsiteY100" fmla="*/ 0 h 27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657387" h="279065">
                    <a:moveTo>
                      <a:pt x="1301213" y="201411"/>
                    </a:moveTo>
                    <a:lnTo>
                      <a:pt x="1657387" y="201411"/>
                    </a:lnTo>
                    <a:lnTo>
                      <a:pt x="1657387" y="279065"/>
                    </a:lnTo>
                    <a:lnTo>
                      <a:pt x="1595372" y="279065"/>
                    </a:lnTo>
                    <a:lnTo>
                      <a:pt x="1595372" y="246413"/>
                    </a:lnTo>
                    <a:lnTo>
                      <a:pt x="1546529" y="246413"/>
                    </a:lnTo>
                    <a:lnTo>
                      <a:pt x="1546529" y="279065"/>
                    </a:lnTo>
                    <a:lnTo>
                      <a:pt x="1503722" y="279065"/>
                    </a:lnTo>
                    <a:lnTo>
                      <a:pt x="1503722" y="246413"/>
                    </a:lnTo>
                    <a:lnTo>
                      <a:pt x="1454878" y="246413"/>
                    </a:lnTo>
                    <a:lnTo>
                      <a:pt x="1454878" y="279065"/>
                    </a:lnTo>
                    <a:lnTo>
                      <a:pt x="1412072" y="279065"/>
                    </a:lnTo>
                    <a:lnTo>
                      <a:pt x="1412072" y="246413"/>
                    </a:lnTo>
                    <a:lnTo>
                      <a:pt x="1363228" y="246413"/>
                    </a:lnTo>
                    <a:lnTo>
                      <a:pt x="1363228" y="279065"/>
                    </a:lnTo>
                    <a:lnTo>
                      <a:pt x="1301213" y="279065"/>
                    </a:lnTo>
                    <a:close/>
                    <a:moveTo>
                      <a:pt x="452214" y="126773"/>
                    </a:moveTo>
                    <a:cubicBezTo>
                      <a:pt x="484411" y="166287"/>
                      <a:pt x="517156" y="210009"/>
                      <a:pt x="550450" y="257937"/>
                    </a:cubicBezTo>
                    <a:lnTo>
                      <a:pt x="519933" y="279065"/>
                    </a:lnTo>
                    <a:lnTo>
                      <a:pt x="471060" y="279065"/>
                    </a:lnTo>
                    <a:lnTo>
                      <a:pt x="396236" y="164092"/>
                    </a:lnTo>
                    <a:close/>
                    <a:moveTo>
                      <a:pt x="1395059" y="117992"/>
                    </a:moveTo>
                    <a:lnTo>
                      <a:pt x="1395059" y="138298"/>
                    </a:lnTo>
                    <a:lnTo>
                      <a:pt x="1565737" y="138298"/>
                    </a:lnTo>
                    <a:lnTo>
                      <a:pt x="1565737" y="117992"/>
                    </a:lnTo>
                    <a:close/>
                    <a:moveTo>
                      <a:pt x="1148646" y="107016"/>
                    </a:moveTo>
                    <a:lnTo>
                      <a:pt x="1194745" y="112504"/>
                    </a:lnTo>
                    <a:cubicBezTo>
                      <a:pt x="1191270" y="143603"/>
                      <a:pt x="1187520" y="173147"/>
                      <a:pt x="1183495" y="201136"/>
                    </a:cubicBezTo>
                    <a:lnTo>
                      <a:pt x="1170822" y="279065"/>
                    </a:lnTo>
                    <a:lnTo>
                      <a:pt x="1163304" y="279065"/>
                    </a:lnTo>
                    <a:lnTo>
                      <a:pt x="1123950" y="271658"/>
                    </a:lnTo>
                    <a:cubicBezTo>
                      <a:pt x="1134194" y="218972"/>
                      <a:pt x="1142426" y="164092"/>
                      <a:pt x="1148646" y="107016"/>
                    </a:cubicBezTo>
                    <a:close/>
                    <a:moveTo>
                      <a:pt x="938454" y="66405"/>
                    </a:moveTo>
                    <a:lnTo>
                      <a:pt x="938454" y="100431"/>
                    </a:lnTo>
                    <a:lnTo>
                      <a:pt x="1007055" y="100431"/>
                    </a:lnTo>
                    <a:lnTo>
                      <a:pt x="1007055" y="66405"/>
                    </a:lnTo>
                    <a:close/>
                    <a:moveTo>
                      <a:pt x="805095" y="66405"/>
                    </a:moveTo>
                    <a:lnTo>
                      <a:pt x="805095" y="100431"/>
                    </a:lnTo>
                    <a:lnTo>
                      <a:pt x="873695" y="100431"/>
                    </a:lnTo>
                    <a:lnTo>
                      <a:pt x="873695" y="66405"/>
                    </a:lnTo>
                    <a:close/>
                    <a:moveTo>
                      <a:pt x="671736" y="66405"/>
                    </a:moveTo>
                    <a:lnTo>
                      <a:pt x="671736" y="100431"/>
                    </a:lnTo>
                    <a:lnTo>
                      <a:pt x="740336" y="100431"/>
                    </a:lnTo>
                    <a:lnTo>
                      <a:pt x="740336" y="66405"/>
                    </a:lnTo>
                    <a:close/>
                    <a:moveTo>
                      <a:pt x="1395059" y="63661"/>
                    </a:moveTo>
                    <a:lnTo>
                      <a:pt x="1395059" y="83967"/>
                    </a:lnTo>
                    <a:lnTo>
                      <a:pt x="1565737" y="83967"/>
                    </a:lnTo>
                    <a:lnTo>
                      <a:pt x="1565737" y="63661"/>
                    </a:lnTo>
                    <a:close/>
                    <a:moveTo>
                      <a:pt x="1327556" y="21403"/>
                    </a:moveTo>
                    <a:lnTo>
                      <a:pt x="1633788" y="21403"/>
                    </a:lnTo>
                    <a:lnTo>
                      <a:pt x="1633788" y="180556"/>
                    </a:lnTo>
                    <a:lnTo>
                      <a:pt x="1327556" y="180556"/>
                    </a:lnTo>
                    <a:close/>
                    <a:moveTo>
                      <a:pt x="599842" y="21403"/>
                    </a:moveTo>
                    <a:lnTo>
                      <a:pt x="1078948" y="21403"/>
                    </a:lnTo>
                    <a:lnTo>
                      <a:pt x="1078948" y="145433"/>
                    </a:lnTo>
                    <a:lnTo>
                      <a:pt x="874244" y="145433"/>
                    </a:lnTo>
                    <a:lnTo>
                      <a:pt x="874244" y="169580"/>
                    </a:lnTo>
                    <a:lnTo>
                      <a:pt x="1100351" y="169580"/>
                    </a:lnTo>
                    <a:lnTo>
                      <a:pt x="1100351" y="218972"/>
                    </a:lnTo>
                    <a:lnTo>
                      <a:pt x="874244" y="218972"/>
                    </a:lnTo>
                    <a:lnTo>
                      <a:pt x="874244" y="240925"/>
                    </a:lnTo>
                    <a:lnTo>
                      <a:pt x="1051508" y="240925"/>
                    </a:lnTo>
                    <a:lnTo>
                      <a:pt x="1051508" y="279065"/>
                    </a:lnTo>
                    <a:lnTo>
                      <a:pt x="626185" y="279065"/>
                    </a:lnTo>
                    <a:lnTo>
                      <a:pt x="626185" y="240925"/>
                    </a:lnTo>
                    <a:lnTo>
                      <a:pt x="790826" y="240925"/>
                    </a:lnTo>
                    <a:lnTo>
                      <a:pt x="790826" y="218972"/>
                    </a:lnTo>
                    <a:lnTo>
                      <a:pt x="576793" y="218972"/>
                    </a:lnTo>
                    <a:lnTo>
                      <a:pt x="576793" y="169580"/>
                    </a:lnTo>
                    <a:lnTo>
                      <a:pt x="790826" y="169580"/>
                    </a:lnTo>
                    <a:lnTo>
                      <a:pt x="790826" y="145433"/>
                    </a:lnTo>
                    <a:lnTo>
                      <a:pt x="599842" y="145433"/>
                    </a:lnTo>
                    <a:close/>
                    <a:moveTo>
                      <a:pt x="1199136" y="7683"/>
                    </a:moveTo>
                    <a:lnTo>
                      <a:pt x="1265541" y="7683"/>
                    </a:lnTo>
                    <a:lnTo>
                      <a:pt x="1265541" y="110584"/>
                    </a:lnTo>
                    <a:cubicBezTo>
                      <a:pt x="1282920" y="117352"/>
                      <a:pt x="1300482" y="124395"/>
                      <a:pt x="1318226" y="131713"/>
                    </a:cubicBezTo>
                    <a:lnTo>
                      <a:pt x="1300665" y="190435"/>
                    </a:lnTo>
                    <a:cubicBezTo>
                      <a:pt x="1289506" y="184581"/>
                      <a:pt x="1277798" y="178635"/>
                      <a:pt x="1265541" y="172598"/>
                    </a:cubicBezTo>
                    <a:lnTo>
                      <a:pt x="1265541" y="279065"/>
                    </a:lnTo>
                    <a:lnTo>
                      <a:pt x="1199136" y="279065"/>
                    </a:lnTo>
                    <a:close/>
                    <a:moveTo>
                      <a:pt x="321050" y="5488"/>
                    </a:moveTo>
                    <a:lnTo>
                      <a:pt x="395687" y="5488"/>
                    </a:lnTo>
                    <a:lnTo>
                      <a:pt x="395687" y="279065"/>
                    </a:lnTo>
                    <a:lnTo>
                      <a:pt x="321050" y="279065"/>
                    </a:lnTo>
                    <a:close/>
                    <a:moveTo>
                      <a:pt x="90552" y="0"/>
                    </a:moveTo>
                    <a:lnTo>
                      <a:pt x="161348" y="8781"/>
                    </a:lnTo>
                    <a:cubicBezTo>
                      <a:pt x="155494" y="38965"/>
                      <a:pt x="149183" y="67868"/>
                      <a:pt x="142414" y="95492"/>
                    </a:cubicBezTo>
                    <a:lnTo>
                      <a:pt x="276597" y="95492"/>
                    </a:lnTo>
                    <a:lnTo>
                      <a:pt x="276597" y="161348"/>
                    </a:lnTo>
                    <a:cubicBezTo>
                      <a:pt x="276597" y="181837"/>
                      <a:pt x="271109" y="215268"/>
                      <a:pt x="260133" y="261642"/>
                    </a:cubicBezTo>
                    <a:lnTo>
                      <a:pt x="252977" y="279065"/>
                    </a:lnTo>
                    <a:lnTo>
                      <a:pt x="180637" y="279065"/>
                    </a:lnTo>
                    <a:lnTo>
                      <a:pt x="190504" y="254782"/>
                    </a:lnTo>
                    <a:cubicBezTo>
                      <a:pt x="198324" y="226153"/>
                      <a:pt x="203058" y="195740"/>
                      <a:pt x="204704" y="163543"/>
                    </a:cubicBezTo>
                    <a:lnTo>
                      <a:pt x="123206" y="163543"/>
                    </a:lnTo>
                    <a:cubicBezTo>
                      <a:pt x="119731" y="174885"/>
                      <a:pt x="116072" y="186044"/>
                      <a:pt x="112230" y="197020"/>
                    </a:cubicBezTo>
                    <a:cubicBezTo>
                      <a:pt x="117444" y="225101"/>
                      <a:pt x="123847" y="250666"/>
                      <a:pt x="131439" y="273716"/>
                    </a:cubicBezTo>
                    <a:lnTo>
                      <a:pt x="133726" y="279065"/>
                    </a:lnTo>
                    <a:lnTo>
                      <a:pt x="3636" y="279065"/>
                    </a:lnTo>
                    <a:lnTo>
                      <a:pt x="0" y="271109"/>
                    </a:lnTo>
                    <a:cubicBezTo>
                      <a:pt x="39880" y="205252"/>
                      <a:pt x="70064" y="114883"/>
                      <a:pt x="90552" y="0"/>
                    </a:cubicBezTo>
                    <a:close/>
                  </a:path>
                </a:pathLst>
              </a:custGeom>
              <a:grpFill/>
              <a:ln w="3175">
                <a:solidFill>
                  <a:schemeClr val="accent2">
                    <a:alpha val="83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defTabSz="1919966" eaLnBrk="0" fontAlgn="base" hangingPunct="0">
                  <a:spcBef>
                    <a:spcPct val="0"/>
                  </a:spcBef>
                  <a:spcAft>
                    <a:spcPct val="0"/>
                  </a:spcAft>
                  <a:defRPr sz="11500" b="1">
                    <a:solidFill>
                      <a:srgbClr val="00D95F"/>
                    </a:solidFill>
                    <a:latin typeface="微软雅黑" panose="020B0503020204020204" pitchFamily="34" charset="-122"/>
                    <a:ea typeface="微软雅黑" panose="020B0503020204020204" pitchFamily="34" charset="-122"/>
                  </a:defRPr>
                </a:lvl1pPr>
              </a:lstStyle>
              <a:p>
                <a:endParaRPr lang="zh-CN" altLang="en-US" sz="4000" dirty="0">
                  <a:solidFill>
                    <a:schemeClr val="tx1"/>
                  </a:solidFill>
                  <a:latin typeface="+mn-lt"/>
                  <a:ea typeface="+mn-ea"/>
                  <a:cs typeface="+mn-ea"/>
                  <a:sym typeface="+mn-lt"/>
                </a:endParaRPr>
              </a:p>
            </p:txBody>
          </p:sp>
        </p:grpSp>
      </p:grpSp>
      <p:sp>
        <p:nvSpPr>
          <p:cNvPr id="34" name="文本框 33">
            <a:extLst>
              <a:ext uri="{FF2B5EF4-FFF2-40B4-BE49-F238E27FC236}">
                <a16:creationId xmlns:a16="http://schemas.microsoft.com/office/drawing/2014/main" id="{AC0D6E9A-1F62-4E32-9554-9259E27B95A5}"/>
              </a:ext>
            </a:extLst>
          </p:cNvPr>
          <p:cNvSpPr txBox="1"/>
          <p:nvPr/>
        </p:nvSpPr>
        <p:spPr>
          <a:xfrm>
            <a:off x="3097966" y="2945745"/>
            <a:ext cx="1744595" cy="517899"/>
          </a:xfrm>
          <a:prstGeom prst="rect">
            <a:avLst/>
          </a:prstGeom>
          <a:noFill/>
        </p:spPr>
        <p:txBody>
          <a:bodyPr wrap="square">
            <a:spAutoFit/>
          </a:bodyPr>
          <a:lstStyle/>
          <a:p>
            <a:pPr marL="171450" indent="-171450">
              <a:lnSpc>
                <a:spcPct val="150000"/>
              </a:lnSpc>
              <a:buFont typeface="Wingdings" panose="05000000000000000000" pitchFamily="2" charset="2"/>
              <a:buChar char="p"/>
            </a:pPr>
            <a:r>
              <a:rPr lang="zh-CN" altLang="en-US" sz="1000" dirty="0">
                <a:solidFill>
                  <a:schemeClr val="bg1"/>
                </a:solidFill>
                <a:latin typeface="+mj-ea"/>
                <a:ea typeface="+mj-ea"/>
                <a:cs typeface="+mn-ea"/>
                <a:sym typeface="+mn-lt"/>
              </a:rPr>
              <a:t>运维人员需要处理大量重复的告警日志</a:t>
            </a:r>
            <a:endParaRPr lang="en-US" altLang="zh-CN" sz="1000" dirty="0">
              <a:solidFill>
                <a:schemeClr val="bg1"/>
              </a:solidFill>
              <a:latin typeface="+mj-ea"/>
              <a:ea typeface="+mj-ea"/>
              <a:cs typeface="+mn-ea"/>
              <a:sym typeface="+mn-lt"/>
            </a:endParaRPr>
          </a:p>
        </p:txBody>
      </p:sp>
      <p:sp>
        <p:nvSpPr>
          <p:cNvPr id="38" name="文本框 37"/>
          <p:cNvSpPr txBox="1"/>
          <p:nvPr/>
        </p:nvSpPr>
        <p:spPr>
          <a:xfrm>
            <a:off x="254523" y="70356"/>
            <a:ext cx="7411539" cy="369332"/>
          </a:xfrm>
          <a:prstGeom prst="rect">
            <a:avLst/>
          </a:prstGeom>
          <a:noFill/>
        </p:spPr>
        <p:txBody>
          <a:bodyPr wrap="square" rtlCol="0" anchor="t">
            <a:spAutoFit/>
          </a:bodyPr>
          <a:lstStyle/>
          <a:p>
            <a:r>
              <a:rPr lang="zh-CN" altLang="en-US" b="1" dirty="0">
                <a:solidFill>
                  <a:schemeClr val="bg1"/>
                </a:solidFill>
                <a:latin typeface="微软雅黑" panose="020B0503020204020204" pitchFamily="34" charset="-122"/>
                <a:ea typeface="微软雅黑" panose="020B0503020204020204" pitchFamily="34" charset="-122"/>
              </a:rPr>
              <a:t>业务痛点驱动</a:t>
            </a:r>
          </a:p>
        </p:txBody>
      </p:sp>
      <p:sp>
        <p:nvSpPr>
          <p:cNvPr id="35" name="矩形 34">
            <a:extLst>
              <a:ext uri="{FF2B5EF4-FFF2-40B4-BE49-F238E27FC236}">
                <a16:creationId xmlns:a16="http://schemas.microsoft.com/office/drawing/2014/main" id="{C4F3CFD6-7C61-44F4-921D-3C93E5E09636}"/>
              </a:ext>
            </a:extLst>
          </p:cNvPr>
          <p:cNvSpPr/>
          <p:nvPr/>
        </p:nvSpPr>
        <p:spPr>
          <a:xfrm>
            <a:off x="1063556" y="1629531"/>
            <a:ext cx="1557863" cy="355941"/>
          </a:xfrm>
          <a:prstGeom prst="rect">
            <a:avLst/>
          </a:prstGeom>
          <a:solidFill>
            <a:srgbClr val="009E71"/>
          </a:solidFill>
          <a:ln w="6350" cap="flat" cmpd="sng" algn="ctr">
            <a:no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350" b="1" kern="0" dirty="0">
                <a:solidFill>
                  <a:srgbClr val="FFFFFF"/>
                </a:solidFill>
                <a:cs typeface="+mn-ea"/>
                <a:sym typeface="+mn-lt"/>
              </a:rPr>
              <a:t>上手难</a:t>
            </a:r>
          </a:p>
        </p:txBody>
      </p:sp>
      <p:sp>
        <p:nvSpPr>
          <p:cNvPr id="36" name="MH_Other_4">
            <a:extLst>
              <a:ext uri="{FF2B5EF4-FFF2-40B4-BE49-F238E27FC236}">
                <a16:creationId xmlns:a16="http://schemas.microsoft.com/office/drawing/2014/main" id="{50F54D9E-64BE-428C-A27B-7214D720EA93}"/>
              </a:ext>
            </a:extLst>
          </p:cNvPr>
          <p:cNvSpPr/>
          <p:nvPr/>
        </p:nvSpPr>
        <p:spPr bwMode="auto">
          <a:xfrm>
            <a:off x="878365" y="1602648"/>
            <a:ext cx="413485" cy="372787"/>
          </a:xfrm>
          <a:prstGeom prst="ellipse">
            <a:avLst/>
          </a:prstGeom>
          <a:solidFill>
            <a:srgbClr val="009E71"/>
          </a:solidFill>
          <a:ln w="9525" cap="flat" cmpd="sng" algn="ctr">
            <a:solidFill>
              <a:sysClr val="window" lastClr="FFFFFF"/>
            </a:solidFill>
            <a:prstDash val="solid"/>
            <a:headEnd type="none" w="med" len="med"/>
            <a:tailEnd type="none" w="med" len="med"/>
          </a:ln>
          <a:effectLst>
            <a:outerShdw blurRad="57150" dist="38100" dir="5400000" algn="ctr" rotWithShape="0">
              <a:srgbClr val="F0AD00">
                <a:shade val="9000"/>
                <a:satMod val="105000"/>
                <a:alpha val="48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zh-TW" altLang="en-US" sz="1500" b="1" kern="0" dirty="0">
              <a:solidFill>
                <a:prstClr val="white"/>
              </a:solidFill>
              <a:cs typeface="+mn-ea"/>
              <a:sym typeface="+mn-lt"/>
            </a:endParaRPr>
          </a:p>
        </p:txBody>
      </p:sp>
      <p:sp>
        <p:nvSpPr>
          <p:cNvPr id="39" name="矩形: 圆顶角 25">
            <a:extLst>
              <a:ext uri="{FF2B5EF4-FFF2-40B4-BE49-F238E27FC236}">
                <a16:creationId xmlns:a16="http://schemas.microsoft.com/office/drawing/2014/main" id="{8B2F900D-F505-45A7-A1CE-4E7F103F4A67}"/>
              </a:ext>
            </a:extLst>
          </p:cNvPr>
          <p:cNvSpPr/>
          <p:nvPr/>
        </p:nvSpPr>
        <p:spPr>
          <a:xfrm rot="10800000">
            <a:off x="935197" y="2167016"/>
            <a:ext cx="1744594" cy="1672898"/>
          </a:xfrm>
          <a:prstGeom prst="round2SameRect">
            <a:avLst>
              <a:gd name="adj1" fmla="val 10500"/>
              <a:gd name="adj2" fmla="val 0"/>
            </a:avLst>
          </a:prstGeom>
          <a:solidFill>
            <a:srgbClr val="009E7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zh-CN" altLang="en-US" sz="1350" dirty="0">
              <a:cs typeface="+mn-ea"/>
              <a:sym typeface="+mn-lt"/>
            </a:endParaRPr>
          </a:p>
        </p:txBody>
      </p:sp>
      <p:sp>
        <p:nvSpPr>
          <p:cNvPr id="41" name="文本框 40">
            <a:extLst>
              <a:ext uri="{FF2B5EF4-FFF2-40B4-BE49-F238E27FC236}">
                <a16:creationId xmlns:a16="http://schemas.microsoft.com/office/drawing/2014/main" id="{AC0D6E9A-1F62-4E32-9554-9259E27B95A5}"/>
              </a:ext>
            </a:extLst>
          </p:cNvPr>
          <p:cNvSpPr txBox="1"/>
          <p:nvPr/>
        </p:nvSpPr>
        <p:spPr>
          <a:xfrm>
            <a:off x="1012829" y="2427846"/>
            <a:ext cx="1744595" cy="1015663"/>
          </a:xfrm>
          <a:prstGeom prst="rect">
            <a:avLst/>
          </a:prstGeom>
          <a:noFill/>
        </p:spPr>
        <p:txBody>
          <a:bodyPr wrap="square">
            <a:spAutoFit/>
          </a:bodyPr>
          <a:lstStyle/>
          <a:p>
            <a:pPr marL="171450" indent="-171450">
              <a:lnSpc>
                <a:spcPct val="150000"/>
              </a:lnSpc>
              <a:buFont typeface="Wingdings" panose="05000000000000000000" pitchFamily="2" charset="2"/>
              <a:buChar char="p"/>
            </a:pPr>
            <a:r>
              <a:rPr lang="zh-CN" altLang="en-US" sz="1000" dirty="0">
                <a:solidFill>
                  <a:schemeClr val="bg1"/>
                </a:solidFill>
                <a:latin typeface="+mj-ea"/>
                <a:ea typeface="+mj-ea"/>
                <a:cs typeface="+mn-ea"/>
                <a:sym typeface="+mn-lt"/>
              </a:rPr>
              <a:t>中小企业没有专职安全人员，平台类产品学习成本高，产品无法开箱即用</a:t>
            </a:r>
            <a:endParaRPr lang="en-US" altLang="zh-CN" sz="1000" dirty="0">
              <a:solidFill>
                <a:schemeClr val="bg1"/>
              </a:solidFill>
              <a:latin typeface="+mj-ea"/>
              <a:ea typeface="+mj-ea"/>
              <a:cs typeface="+mn-ea"/>
              <a:sym typeface="+mn-lt"/>
            </a:endParaRPr>
          </a:p>
        </p:txBody>
      </p:sp>
      <p:pic>
        <p:nvPicPr>
          <p:cNvPr id="42" name="图片 41" descr="网管平台"/>
          <p:cNvPicPr>
            <a:picLocks noChangeAspect="1"/>
          </p:cNvPicPr>
          <p:nvPr>
            <p:custDataLst>
              <p:tags r:id="rId2"/>
            </p:custDataLst>
          </p:nvPr>
        </p:nvPicPr>
        <p:blipFill>
          <a:blip r:embed="rId7">
            <a:biLevel thresh="50000"/>
          </a:blip>
          <a:stretch>
            <a:fillRect/>
          </a:stretch>
        </p:blipFill>
        <p:spPr>
          <a:xfrm>
            <a:off x="899832" y="1588562"/>
            <a:ext cx="375564" cy="375564"/>
          </a:xfrm>
          <a:prstGeom prst="rect">
            <a:avLst/>
          </a:prstGeom>
        </p:spPr>
      </p:pic>
    </p:spTree>
    <p:custDataLst>
      <p:tags r:id="rId1"/>
    </p:custDataLst>
    <p:extLst>
      <p:ext uri="{BB962C8B-B14F-4D97-AF65-F5344CB8AC3E}">
        <p14:creationId xmlns:p14="http://schemas.microsoft.com/office/powerpoint/2010/main" val="3092307732"/>
      </p:ext>
    </p:extLst>
  </p:cSld>
  <p:clrMapOvr>
    <a:masterClrMapping/>
  </p:clrMapOvr>
  <mc:AlternateContent xmlns:mc="http://schemas.openxmlformats.org/markup-compatibility/2006" xmlns:p14="http://schemas.microsoft.com/office/powerpoint/2010/main">
    <mc:Choice Requires="p14">
      <p:transition spd="slow" p14:dur="2000" advTm="212109"/>
    </mc:Choice>
    <mc:Fallback xmlns="">
      <p:transition spd="slow" advTm="21210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文本框 74"/>
          <p:cNvSpPr txBox="1"/>
          <p:nvPr/>
        </p:nvSpPr>
        <p:spPr>
          <a:xfrm>
            <a:off x="346542" y="43116"/>
            <a:ext cx="7411539" cy="337185"/>
          </a:xfrm>
          <a:prstGeom prst="rect">
            <a:avLst/>
          </a:prstGeom>
          <a:noFill/>
          <a:effectLst/>
        </p:spPr>
        <p:txBody>
          <a:bodyPr wrap="square" lIns="0" tIns="45720" rIns="0" bIns="45720" rtlCol="0" anchor="ctr">
            <a:spAutoFit/>
          </a:bodyPr>
          <a:lstStyle>
            <a:defPPr>
              <a:defRPr lang="zh-CN"/>
            </a:defPPr>
            <a:lvl1pPr>
              <a:defRPr sz="1400" b="1">
                <a:solidFill>
                  <a:prstClr val="white"/>
                </a:solidFill>
                <a:effectLst>
                  <a:outerShdw blurRad="25400" dist="38100" dir="5400000" algn="t" rotWithShape="0">
                    <a:prstClr val="black">
                      <a:alpha val="25000"/>
                    </a:prstClr>
                  </a:outerShdw>
                </a:effectLst>
                <a:latin typeface="微软雅黑" panose="020B0503020204020204" pitchFamily="34" charset="-122"/>
                <a:ea typeface="微软雅黑" panose="020B0503020204020204" pitchFamily="34" charset="-122"/>
              </a:defRPr>
            </a:lvl1pPr>
          </a:lstStyle>
          <a:p>
            <a:pPr algn="l"/>
            <a:r>
              <a:rPr lang="zh-CN" altLang="en-US" sz="1600" dirty="0" smtClean="0">
                <a:sym typeface="+mn-ea"/>
              </a:rPr>
              <a:t>某大数据客户大流量信创一体机应用实例</a:t>
            </a:r>
            <a:endParaRPr lang="zh-CN" altLang="en-US" sz="1600" dirty="0">
              <a:cs typeface="微软雅黑" panose="020B0503020204020204" pitchFamily="34" charset="-122"/>
              <a:sym typeface="Arial" panose="020B0604020202020204" pitchFamily="34" charset="0"/>
            </a:endParaRPr>
          </a:p>
        </p:txBody>
      </p:sp>
      <p:sp>
        <p:nvSpPr>
          <p:cNvPr id="3" name="灯片编号占位符 2"/>
          <p:cNvSpPr>
            <a:spLocks noGrp="1"/>
          </p:cNvSpPr>
          <p:nvPr>
            <p:ph type="sldNum" sz="quarter" idx="12"/>
          </p:nvPr>
        </p:nvSpPr>
        <p:spPr/>
        <p:txBody>
          <a:bodyPr/>
          <a:lstStyle/>
          <a:p>
            <a:fld id="{CE3A6F2A-4BD1-4B71-A85C-4AC4B8E4C9A9}" type="slidenum">
              <a:rPr lang="zh-CN" altLang="en-US" smtClean="0"/>
              <a:t>50</a:t>
            </a:fld>
            <a:endParaRPr lang="zh-CN" altLang="en-US" dirty="0"/>
          </a:p>
        </p:txBody>
      </p:sp>
      <p:sp>
        <p:nvSpPr>
          <p:cNvPr id="4" name="矩形 3"/>
          <p:cNvSpPr/>
          <p:nvPr/>
        </p:nvSpPr>
        <p:spPr>
          <a:xfrm>
            <a:off x="139975" y="1126603"/>
            <a:ext cx="5281824" cy="1249045"/>
          </a:xfrm>
          <a:prstGeom prst="rect">
            <a:avLst/>
          </a:prstGeom>
          <a:solidFill>
            <a:schemeClr val="bg1">
              <a:lumMod val="95000"/>
            </a:schemeClr>
          </a:solidFill>
          <a:ln>
            <a:noFill/>
          </a:ln>
        </p:spPr>
        <p:txBody>
          <a:bodyPr wrap="square">
            <a:spAutoFit/>
          </a:bodyPr>
          <a:lstStyle/>
          <a:p>
            <a:pPr marL="171450" indent="-171450" latinLnBrk="1" hangingPunct="0">
              <a:lnSpc>
                <a:spcPct val="130000"/>
              </a:lnSpc>
              <a:buFont typeface="Arial" panose="020B0604020202020204" pitchFamily="34" charset="0"/>
              <a:buChar char="•"/>
              <a:defRPr/>
            </a:pPr>
            <a:r>
              <a:rPr lang="zh-CN" altLang="en-US" sz="825" dirty="0" smtClean="0">
                <a:solidFill>
                  <a:schemeClr val="dk1"/>
                </a:solidFill>
                <a:cs typeface="+mn-ea"/>
                <a:sym typeface="+mn-lt"/>
              </a:rPr>
              <a:t>一是提升</a:t>
            </a:r>
            <a:r>
              <a:rPr lang="zh-CN" altLang="en-US" sz="825" dirty="0">
                <a:solidFill>
                  <a:schemeClr val="dk1"/>
                </a:solidFill>
                <a:cs typeface="+mn-ea"/>
                <a:sym typeface="+mn-lt"/>
              </a:rPr>
              <a:t>网络安全</a:t>
            </a:r>
            <a:r>
              <a:rPr lang="zh-CN" altLang="en-US" sz="825" dirty="0">
                <a:solidFill>
                  <a:srgbClr val="C00000"/>
                </a:solidFill>
                <a:cs typeface="+mn-ea"/>
                <a:sym typeface="+mn-lt"/>
              </a:rPr>
              <a:t>监测及监管</a:t>
            </a:r>
            <a:r>
              <a:rPr lang="zh-CN" altLang="en-US" sz="825" dirty="0">
                <a:solidFill>
                  <a:schemeClr val="dk1"/>
                </a:solidFill>
                <a:cs typeface="+mn-ea"/>
                <a:sym typeface="+mn-lt"/>
              </a:rPr>
              <a:t>手段，建立安全运营支撑平台，基础安全数据监测的覆盖范围，对辖区内各重点单位已建设的态势感知平台及其它各类安全运营类平台的能力进行数据</a:t>
            </a:r>
            <a:r>
              <a:rPr lang="zh-CN" altLang="en-US" sz="825" dirty="0" smtClean="0">
                <a:solidFill>
                  <a:schemeClr val="dk1"/>
                </a:solidFill>
                <a:cs typeface="+mn-ea"/>
                <a:sym typeface="+mn-lt"/>
              </a:rPr>
              <a:t>汇总，</a:t>
            </a:r>
            <a:r>
              <a:rPr lang="zh-CN" altLang="en-US" sz="825" dirty="0">
                <a:solidFill>
                  <a:schemeClr val="dk1"/>
                </a:solidFill>
                <a:cs typeface="+mn-ea"/>
                <a:sym typeface="+mn-lt"/>
              </a:rPr>
              <a:t>提升安全监管辐射网络；建立网络安全协调指挥平台，纳管全市政务资产，开展事件通报、处置、反馈闭环处理，建设针对被监管单位的考核评价机制，督促被监管单位加强安全建设。</a:t>
            </a:r>
          </a:p>
          <a:p>
            <a:pPr marL="171450" indent="-171450" latinLnBrk="1" hangingPunct="0">
              <a:lnSpc>
                <a:spcPct val="130000"/>
              </a:lnSpc>
              <a:buFont typeface="Arial" panose="020B0604020202020204" pitchFamily="34" charset="0"/>
              <a:buChar char="•"/>
              <a:defRPr/>
            </a:pPr>
            <a:r>
              <a:rPr lang="zh-CN" altLang="en-US" sz="825" dirty="0" smtClean="0">
                <a:solidFill>
                  <a:schemeClr val="dk1"/>
                </a:solidFill>
                <a:cs typeface="+mn-ea"/>
                <a:sym typeface="+mn-lt"/>
              </a:rPr>
              <a:t>二是建立</a:t>
            </a:r>
            <a:r>
              <a:rPr lang="zh-CN" altLang="en-US" sz="825" dirty="0">
                <a:solidFill>
                  <a:schemeClr val="dk1"/>
                </a:solidFill>
                <a:cs typeface="+mn-ea"/>
                <a:sym typeface="+mn-lt"/>
              </a:rPr>
              <a:t>一套面向全市的</a:t>
            </a:r>
            <a:r>
              <a:rPr lang="zh-CN" altLang="en-US" sz="825" dirty="0">
                <a:solidFill>
                  <a:srgbClr val="C00000"/>
                </a:solidFill>
                <a:cs typeface="+mn-ea"/>
                <a:sym typeface="+mn-lt"/>
              </a:rPr>
              <a:t>安全运营</a:t>
            </a:r>
            <a:r>
              <a:rPr lang="zh-CN" altLang="en-US" sz="825" dirty="0" smtClean="0">
                <a:solidFill>
                  <a:srgbClr val="C00000"/>
                </a:solidFill>
                <a:cs typeface="+mn-ea"/>
                <a:sym typeface="+mn-lt"/>
              </a:rPr>
              <a:t>体系</a:t>
            </a:r>
            <a:r>
              <a:rPr lang="zh-CN" altLang="en-US" sz="825" dirty="0" smtClean="0">
                <a:solidFill>
                  <a:schemeClr val="dk1"/>
                </a:solidFill>
                <a:cs typeface="+mn-ea"/>
                <a:sym typeface="+mn-lt"/>
              </a:rPr>
              <a:t>，</a:t>
            </a:r>
            <a:r>
              <a:rPr lang="zh-CN" altLang="en-US" sz="825" dirty="0">
                <a:solidFill>
                  <a:schemeClr val="dk1"/>
                </a:solidFill>
                <a:cs typeface="+mn-ea"/>
                <a:sym typeface="+mn-lt"/>
              </a:rPr>
              <a:t>支撑数字政府安全运营中心的运行。建立数字政府安全运营管理小组、安全运营中心运行支撑平台和安全运营服务团队，在标准流程化的方式下完成市级数字政府基础设施及业务平台的安全运营</a:t>
            </a:r>
            <a:r>
              <a:rPr lang="zh-CN" altLang="en-US" sz="825" dirty="0" smtClean="0">
                <a:solidFill>
                  <a:schemeClr val="dk1"/>
                </a:solidFill>
                <a:cs typeface="+mn-ea"/>
                <a:sym typeface="+mn-lt"/>
              </a:rPr>
              <a:t>工作。</a:t>
            </a:r>
            <a:endParaRPr lang="zh-CN" altLang="en-US" sz="825" dirty="0">
              <a:solidFill>
                <a:schemeClr val="dk1"/>
              </a:solidFill>
              <a:cs typeface="+mn-ea"/>
              <a:sym typeface="+mn-lt"/>
            </a:endParaRPr>
          </a:p>
        </p:txBody>
      </p:sp>
      <p:sp>
        <p:nvSpPr>
          <p:cNvPr id="79" name="文本框 78"/>
          <p:cNvSpPr txBox="1"/>
          <p:nvPr/>
        </p:nvSpPr>
        <p:spPr>
          <a:xfrm>
            <a:off x="358127" y="786278"/>
            <a:ext cx="2353084" cy="354358"/>
          </a:xfrm>
          <a:prstGeom prst="roundRect">
            <a:avLst/>
          </a:prstGeom>
          <a:solidFill>
            <a:srgbClr val="00B050"/>
          </a:solidFill>
          <a:ln>
            <a:noFill/>
          </a:ln>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zh-CN" altLang="en-US" sz="1500" b="1" dirty="0">
                <a:solidFill>
                  <a:prstClr val="white"/>
                </a:solidFill>
                <a:cs typeface="+mn-ea"/>
                <a:sym typeface="+mn-lt"/>
              </a:rPr>
              <a:t>客户背景及需求</a:t>
            </a:r>
            <a:endParaRPr kumimoji="0" lang="zh-CN" altLang="en-US" sz="1500" b="1" i="0" u="none" strike="noStrike" kern="1200" cap="none" spc="0" normalizeH="0" baseline="0" noProof="0" dirty="0">
              <a:ln>
                <a:noFill/>
              </a:ln>
              <a:solidFill>
                <a:prstClr val="white"/>
              </a:solidFill>
              <a:effectLst/>
              <a:uLnTx/>
              <a:uFillTx/>
              <a:cs typeface="+mn-ea"/>
              <a:sym typeface="+mn-lt"/>
            </a:endParaRPr>
          </a:p>
        </p:txBody>
      </p:sp>
      <p:sp>
        <p:nvSpPr>
          <p:cNvPr id="5" name="矩形 4"/>
          <p:cNvSpPr/>
          <p:nvPr/>
        </p:nvSpPr>
        <p:spPr>
          <a:xfrm>
            <a:off x="139975" y="4087303"/>
            <a:ext cx="5281824" cy="692237"/>
          </a:xfrm>
          <a:prstGeom prst="rect">
            <a:avLst/>
          </a:prstGeom>
          <a:solidFill>
            <a:schemeClr val="bg1">
              <a:lumMod val="95000"/>
            </a:schemeClr>
          </a:solidFill>
          <a:ln>
            <a:noFill/>
          </a:ln>
          <a:effec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marL="171450" indent="-171450" latinLnBrk="1" hangingPunct="0">
              <a:lnSpc>
                <a:spcPct val="130000"/>
              </a:lnSpc>
              <a:buFont typeface="Arial" panose="020B0604020202020204" pitchFamily="34" charset="0"/>
              <a:buChar char="•"/>
              <a:defRPr/>
            </a:pPr>
            <a:r>
              <a:rPr lang="zh-CN" altLang="en-US" sz="825" dirty="0">
                <a:cs typeface="+mn-ea"/>
                <a:sym typeface="+mn-lt"/>
              </a:rPr>
              <a:t>大流量态势感知一体机通过“低成本硬件</a:t>
            </a:r>
            <a:r>
              <a:rPr lang="en-US" altLang="zh-CN" sz="825" dirty="0">
                <a:cs typeface="+mn-ea"/>
                <a:sym typeface="+mn-lt"/>
              </a:rPr>
              <a:t>+</a:t>
            </a:r>
            <a:r>
              <a:rPr lang="zh-CN" altLang="en-US" sz="825" dirty="0">
                <a:cs typeface="+mn-ea"/>
                <a:sym typeface="+mn-lt"/>
              </a:rPr>
              <a:t>智能化</a:t>
            </a:r>
            <a:r>
              <a:rPr lang="en-US" altLang="zh-CN" sz="825" dirty="0">
                <a:cs typeface="+mn-ea"/>
                <a:sym typeface="+mn-lt"/>
              </a:rPr>
              <a:t>AI</a:t>
            </a:r>
            <a:r>
              <a:rPr lang="zh-CN" altLang="en-US" sz="825" dirty="0">
                <a:cs typeface="+mn-ea"/>
                <a:sym typeface="+mn-lt"/>
              </a:rPr>
              <a:t>运营</a:t>
            </a:r>
            <a:r>
              <a:rPr lang="en-US" altLang="zh-CN" sz="825" dirty="0">
                <a:cs typeface="+mn-ea"/>
                <a:sym typeface="+mn-lt"/>
              </a:rPr>
              <a:t>+MSS</a:t>
            </a:r>
            <a:r>
              <a:rPr lang="zh-CN" altLang="en-US" sz="825" dirty="0">
                <a:cs typeface="+mn-ea"/>
                <a:sym typeface="+mn-lt"/>
              </a:rPr>
              <a:t>远程托管运营”的组合，目标全量接入将近</a:t>
            </a:r>
            <a:r>
              <a:rPr lang="en-US" altLang="zh-CN" sz="825" dirty="0">
                <a:cs typeface="+mn-ea"/>
                <a:sym typeface="+mn-lt"/>
              </a:rPr>
              <a:t>50000EPS</a:t>
            </a:r>
            <a:r>
              <a:rPr lang="zh-CN" altLang="en-US" sz="825" dirty="0">
                <a:cs typeface="+mn-ea"/>
                <a:sym typeface="+mn-lt"/>
              </a:rPr>
              <a:t>数据量，帮助预算不足的大数据局用户以轻量投入获得全面安全能力</a:t>
            </a:r>
            <a:r>
              <a:rPr lang="zh-CN" altLang="en-US" sz="825" dirty="0" smtClean="0">
                <a:cs typeface="+mn-ea"/>
                <a:sym typeface="+mn-lt"/>
              </a:rPr>
              <a:t>，满足</a:t>
            </a:r>
            <a:r>
              <a:rPr lang="zh-CN" altLang="en-US" sz="825" dirty="0">
                <a:cs typeface="+mn-ea"/>
                <a:sym typeface="+mn-lt"/>
              </a:rPr>
              <a:t>合</a:t>
            </a:r>
            <a:r>
              <a:rPr lang="zh-CN" altLang="en-US" sz="825" dirty="0" smtClean="0">
                <a:cs typeface="+mn-ea"/>
                <a:sym typeface="+mn-lt"/>
              </a:rPr>
              <a:t>规和信创刚性</a:t>
            </a:r>
            <a:r>
              <a:rPr lang="zh-CN" altLang="en-US" sz="825" dirty="0">
                <a:cs typeface="+mn-ea"/>
                <a:sym typeface="+mn-lt"/>
              </a:rPr>
              <a:t>需求，</a:t>
            </a:r>
            <a:r>
              <a:rPr lang="zh-CN" altLang="en-US" sz="825" dirty="0" smtClean="0">
                <a:cs typeface="+mn-ea"/>
                <a:sym typeface="+mn-lt"/>
              </a:rPr>
              <a:t>降低</a:t>
            </a:r>
            <a:r>
              <a:rPr lang="zh-CN" altLang="en-US" sz="825" dirty="0">
                <a:cs typeface="+mn-ea"/>
                <a:sym typeface="+mn-lt"/>
              </a:rPr>
              <a:t>技术门槛、提升威胁应对效率</a:t>
            </a:r>
            <a:r>
              <a:rPr lang="zh-CN" altLang="en-US" sz="825" dirty="0" smtClean="0">
                <a:cs typeface="+mn-ea"/>
                <a:sym typeface="+mn-lt"/>
              </a:rPr>
              <a:t>、</a:t>
            </a:r>
            <a:r>
              <a:rPr lang="en-US" altLang="zh-CN" sz="825" dirty="0" smtClean="0">
                <a:cs typeface="+mn-ea"/>
                <a:sym typeface="+mn-lt"/>
              </a:rPr>
              <a:t>AI</a:t>
            </a:r>
            <a:r>
              <a:rPr lang="zh-CN" altLang="en-US" sz="825" dirty="0">
                <a:cs typeface="+mn-ea"/>
                <a:sym typeface="+mn-lt"/>
              </a:rPr>
              <a:t>整体研判准确率</a:t>
            </a:r>
            <a:r>
              <a:rPr lang="en-US" altLang="zh-CN" sz="825" dirty="0">
                <a:cs typeface="+mn-ea"/>
                <a:sym typeface="+mn-lt"/>
              </a:rPr>
              <a:t>80%+</a:t>
            </a:r>
            <a:r>
              <a:rPr lang="zh-CN" altLang="en-US" sz="825" dirty="0">
                <a:cs typeface="+mn-ea"/>
                <a:sym typeface="+mn-lt"/>
              </a:rPr>
              <a:t>，细分场景研判准确率</a:t>
            </a:r>
            <a:r>
              <a:rPr lang="en-US" altLang="zh-CN" sz="825" dirty="0">
                <a:cs typeface="+mn-ea"/>
                <a:sym typeface="+mn-lt"/>
              </a:rPr>
              <a:t>90%+</a:t>
            </a:r>
            <a:r>
              <a:rPr lang="zh-CN" altLang="en-US" sz="825" dirty="0">
                <a:cs typeface="+mn-ea"/>
                <a:sym typeface="+mn-lt"/>
              </a:rPr>
              <a:t>，尤其在当前攻防常态化、监管趋严的背景下，成为大数据用户构建主动防御体系的优选单品。</a:t>
            </a:r>
          </a:p>
        </p:txBody>
      </p:sp>
      <p:sp>
        <p:nvSpPr>
          <p:cNvPr id="81" name="文本框 80"/>
          <p:cNvSpPr txBox="1"/>
          <p:nvPr/>
        </p:nvSpPr>
        <p:spPr>
          <a:xfrm>
            <a:off x="358126" y="3755296"/>
            <a:ext cx="2353084" cy="354358"/>
          </a:xfrm>
          <a:prstGeom prst="roundRect">
            <a:avLst/>
          </a:prstGeom>
          <a:solidFill>
            <a:srgbClr val="00B050"/>
          </a:solidFill>
          <a:ln>
            <a:noFill/>
          </a:ln>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zh-CN" altLang="en-US" sz="1500" b="1" noProof="0" dirty="0" smtClean="0">
                <a:solidFill>
                  <a:prstClr val="white"/>
                </a:solidFill>
                <a:cs typeface="+mn-ea"/>
                <a:sym typeface="+mn-lt"/>
              </a:rPr>
              <a:t>建设效果</a:t>
            </a:r>
            <a:r>
              <a:rPr lang="en-US" altLang="zh-CN" sz="1500" b="1" dirty="0" smtClean="0">
                <a:solidFill>
                  <a:prstClr val="white"/>
                </a:solidFill>
                <a:cs typeface="+mn-ea"/>
                <a:sym typeface="+mn-lt"/>
              </a:rPr>
              <a:t>&amp;</a:t>
            </a:r>
            <a:r>
              <a:rPr lang="zh-CN" altLang="en-US" sz="1500" b="1" dirty="0" smtClean="0">
                <a:solidFill>
                  <a:prstClr val="white"/>
                </a:solidFill>
                <a:cs typeface="+mn-ea"/>
                <a:sym typeface="+mn-lt"/>
              </a:rPr>
              <a:t>价值</a:t>
            </a:r>
            <a:endParaRPr kumimoji="0" lang="zh-CN" altLang="en-US" sz="1500" b="1" i="0" u="none" strike="noStrike" kern="1200" cap="none" spc="0" normalizeH="0" baseline="0" noProof="0" dirty="0">
              <a:ln>
                <a:noFill/>
              </a:ln>
              <a:solidFill>
                <a:prstClr val="white"/>
              </a:solidFill>
              <a:effectLst/>
              <a:uLnTx/>
              <a:uFillTx/>
              <a:cs typeface="+mn-ea"/>
              <a:sym typeface="+mn-lt"/>
            </a:endParaRPr>
          </a:p>
        </p:txBody>
      </p:sp>
      <p:sp>
        <p:nvSpPr>
          <p:cNvPr id="8" name="矩形 7"/>
          <p:cNvSpPr/>
          <p:nvPr/>
        </p:nvSpPr>
        <p:spPr>
          <a:xfrm>
            <a:off x="139975" y="2760960"/>
            <a:ext cx="5271770" cy="886443"/>
          </a:xfrm>
          <a:prstGeom prst="rect">
            <a:avLst/>
          </a:prstGeom>
          <a:solidFill>
            <a:schemeClr val="bg1">
              <a:lumMod val="95000"/>
            </a:schemeClr>
          </a:solidFill>
          <a:ln>
            <a:noFill/>
          </a:ln>
          <a:effectLst/>
        </p:spPr>
        <p:style>
          <a:lnRef idx="1">
            <a:schemeClr val="accent5"/>
          </a:lnRef>
          <a:fillRef idx="2">
            <a:schemeClr val="accent5"/>
          </a:fillRef>
          <a:effectRef idx="1">
            <a:schemeClr val="accent5"/>
          </a:effectRef>
          <a:fontRef idx="minor">
            <a:schemeClr val="dk1"/>
          </a:fontRef>
        </p:style>
        <p:txBody>
          <a:bodyPr rtlCol="0" anchor="t"/>
          <a:lstStyle/>
          <a:p>
            <a:pPr marL="171450" lvl="0" indent="-171450" latinLnBrk="1" hangingPunct="0">
              <a:lnSpc>
                <a:spcPct val="130000"/>
              </a:lnSpc>
              <a:buFont typeface="Arial" panose="020B0604020202020204" pitchFamily="34" charset="0"/>
              <a:buChar char="•"/>
              <a:defRPr/>
            </a:pPr>
            <a:r>
              <a:rPr lang="zh-CN" altLang="en-US" sz="825" dirty="0">
                <a:cs typeface="+mn-ea"/>
                <a:sym typeface="+mn-lt"/>
              </a:rPr>
              <a:t>以</a:t>
            </a:r>
            <a:r>
              <a:rPr lang="en-US" altLang="zh-CN" sz="825" dirty="0">
                <a:cs typeface="+mn-ea"/>
                <a:sym typeface="+mn-lt"/>
              </a:rPr>
              <a:t>360</a:t>
            </a:r>
            <a:r>
              <a:rPr lang="zh-CN" altLang="en-US" sz="825" dirty="0">
                <a:cs typeface="+mn-ea"/>
                <a:sym typeface="+mn-lt"/>
              </a:rPr>
              <a:t>数字安全运营服务方案为总体框架</a:t>
            </a:r>
            <a:r>
              <a:rPr lang="zh-CN" altLang="en-US" sz="825" dirty="0" smtClean="0">
                <a:cs typeface="+mn-ea"/>
                <a:sym typeface="+mn-lt"/>
              </a:rPr>
              <a:t>，以</a:t>
            </a:r>
            <a:r>
              <a:rPr lang="zh-CN" altLang="en-US" sz="825" dirty="0" smtClean="0">
                <a:solidFill>
                  <a:srgbClr val="C00000"/>
                </a:solidFill>
                <a:cs typeface="+mn-ea"/>
                <a:sym typeface="+mn-lt"/>
              </a:rPr>
              <a:t>态势感知平台为抓手</a:t>
            </a:r>
            <a:r>
              <a:rPr lang="zh-CN" altLang="en-US" sz="825" dirty="0" smtClean="0">
                <a:cs typeface="+mn-ea"/>
                <a:sym typeface="+mn-lt"/>
              </a:rPr>
              <a:t>，面向</a:t>
            </a:r>
            <a:r>
              <a:rPr lang="zh-CN" altLang="en-US" sz="825" dirty="0">
                <a:cs typeface="+mn-ea"/>
                <a:sym typeface="+mn-lt"/>
              </a:rPr>
              <a:t>烟台大数据提供多元探针体系，包括资产与漏洞检测管理系统、漏洞扫描系统、</a:t>
            </a:r>
            <a:r>
              <a:rPr lang="en-US" altLang="zh-CN" sz="825" dirty="0">
                <a:cs typeface="+mn-ea"/>
                <a:sym typeface="+mn-lt"/>
              </a:rPr>
              <a:t>DNS</a:t>
            </a:r>
            <a:r>
              <a:rPr lang="zh-CN" altLang="en-US" sz="825" dirty="0">
                <a:cs typeface="+mn-ea"/>
                <a:sym typeface="+mn-lt"/>
              </a:rPr>
              <a:t>安全网关、蜜罐以及高级威胁分析</a:t>
            </a:r>
            <a:r>
              <a:rPr lang="zh-CN" altLang="en-US" sz="825" dirty="0" smtClean="0">
                <a:cs typeface="+mn-ea"/>
                <a:sym typeface="+mn-lt"/>
              </a:rPr>
              <a:t>探针；</a:t>
            </a:r>
            <a:r>
              <a:rPr lang="zh-CN" altLang="en-US" sz="825" dirty="0" smtClean="0">
                <a:solidFill>
                  <a:srgbClr val="C00000"/>
                </a:solidFill>
                <a:cs typeface="+mn-ea"/>
                <a:sym typeface="+mn-lt"/>
              </a:rPr>
              <a:t>平台引入云端</a:t>
            </a:r>
            <a:r>
              <a:rPr lang="zh-CN" altLang="en-US" sz="825" dirty="0">
                <a:solidFill>
                  <a:srgbClr val="C00000"/>
                </a:solidFill>
                <a:cs typeface="+mn-ea"/>
                <a:sym typeface="+mn-lt"/>
              </a:rPr>
              <a:t>赋能</a:t>
            </a:r>
            <a:r>
              <a:rPr lang="zh-CN" altLang="en-US" sz="825" dirty="0">
                <a:cs typeface="+mn-ea"/>
                <a:sym typeface="+mn-lt"/>
              </a:rPr>
              <a:t>体系，包括网络威胁监测安全云服务、网站监测服务以及</a:t>
            </a:r>
            <a:r>
              <a:rPr lang="zh-CN" altLang="en-US" sz="825" dirty="0">
                <a:solidFill>
                  <a:srgbClr val="C00000"/>
                </a:solidFill>
                <a:cs typeface="+mn-ea"/>
                <a:sym typeface="+mn-lt"/>
              </a:rPr>
              <a:t>安全大模型</a:t>
            </a:r>
            <a:r>
              <a:rPr lang="en-US" altLang="zh-CN" sz="825" dirty="0">
                <a:solidFill>
                  <a:srgbClr val="C00000"/>
                </a:solidFill>
                <a:cs typeface="+mn-ea"/>
                <a:sym typeface="+mn-lt"/>
              </a:rPr>
              <a:t>SaaS</a:t>
            </a:r>
            <a:r>
              <a:rPr lang="zh-CN" altLang="en-US" sz="825" dirty="0">
                <a:solidFill>
                  <a:srgbClr val="C00000"/>
                </a:solidFill>
                <a:cs typeface="+mn-ea"/>
                <a:sym typeface="+mn-lt"/>
              </a:rPr>
              <a:t>能力</a:t>
            </a:r>
            <a:r>
              <a:rPr lang="zh-CN" altLang="en-US" sz="825" dirty="0">
                <a:cs typeface="+mn-ea"/>
                <a:sym typeface="+mn-lt"/>
              </a:rPr>
              <a:t>，结合我司云端安全运营团队提供</a:t>
            </a:r>
            <a:r>
              <a:rPr lang="en-US" altLang="zh-CN" sz="825" dirty="0">
                <a:cs typeface="+mn-ea"/>
                <a:sym typeface="+mn-lt"/>
              </a:rPr>
              <a:t>7*24</a:t>
            </a:r>
            <a:r>
              <a:rPr lang="zh-CN" altLang="en-US" sz="825" dirty="0">
                <a:cs typeface="+mn-ea"/>
                <a:sym typeface="+mn-lt"/>
              </a:rPr>
              <a:t>小时安全运营服务方案，满足快速合规、完全托管、重保专项、加速检测分析等各类安全需求，实现安全体系架构的可管可控。</a:t>
            </a:r>
          </a:p>
        </p:txBody>
      </p:sp>
      <p:sp>
        <p:nvSpPr>
          <p:cNvPr id="9" name="文本框 8"/>
          <p:cNvSpPr txBox="1"/>
          <p:nvPr/>
        </p:nvSpPr>
        <p:spPr>
          <a:xfrm>
            <a:off x="358126" y="2393437"/>
            <a:ext cx="2353084" cy="354358"/>
          </a:xfrm>
          <a:prstGeom prst="roundRect">
            <a:avLst/>
          </a:prstGeom>
          <a:solidFill>
            <a:srgbClr val="00B050"/>
          </a:solidFill>
          <a:ln>
            <a:noFill/>
          </a:ln>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zh-CN" altLang="en-US" sz="1500" b="1" dirty="0">
                <a:solidFill>
                  <a:prstClr val="white"/>
                </a:solidFill>
                <a:cs typeface="+mn-ea"/>
                <a:sym typeface="+mn-lt"/>
              </a:rPr>
              <a:t>建设内容</a:t>
            </a:r>
            <a:endParaRPr kumimoji="0" lang="zh-CN" altLang="en-US" sz="1500" b="1" i="0" u="none" strike="noStrike" kern="1200" cap="none" spc="0" normalizeH="0" baseline="0" noProof="0" dirty="0">
              <a:ln>
                <a:noFill/>
              </a:ln>
              <a:solidFill>
                <a:prstClr val="white"/>
              </a:solidFill>
              <a:effectLst/>
              <a:uLnTx/>
              <a:uFillTx/>
              <a:cs typeface="+mn-ea"/>
              <a:sym typeface="+mn-lt"/>
            </a:endParaRPr>
          </a:p>
        </p:txBody>
      </p:sp>
      <p:pic>
        <p:nvPicPr>
          <p:cNvPr id="18" name="图片 17"/>
          <p:cNvPicPr/>
          <p:nvPr/>
        </p:nvPicPr>
        <p:blipFill rotWithShape="1">
          <a:blip r:embed="rId2"/>
          <a:srcRect t="15244" r="1059"/>
          <a:stretch>
            <a:fillRect/>
          </a:stretch>
        </p:blipFill>
        <p:spPr>
          <a:xfrm>
            <a:off x="5479181" y="2180208"/>
            <a:ext cx="3472313" cy="2426530"/>
          </a:xfrm>
          <a:prstGeom prst="rect">
            <a:avLst/>
          </a:prstGeom>
          <a:noFill/>
          <a:ln>
            <a:noFill/>
          </a:ln>
        </p:spPr>
      </p:pic>
      <p:sp>
        <p:nvSpPr>
          <p:cNvPr id="10" name="矩形 9"/>
          <p:cNvSpPr/>
          <p:nvPr/>
        </p:nvSpPr>
        <p:spPr>
          <a:xfrm>
            <a:off x="5479182" y="1126603"/>
            <a:ext cx="3512418" cy="461198"/>
          </a:xfrm>
          <a:prstGeom prst="rect">
            <a:avLst/>
          </a:prstGeom>
          <a:solidFill>
            <a:srgbClr val="00B050"/>
          </a:solidFill>
        </p:spPr>
        <p:txBody>
          <a:bodyPr wrap="square" anchor="ctr">
            <a:noAutofit/>
          </a:bodyPr>
          <a:lstStyle/>
          <a:p>
            <a:pPr algn="ctr"/>
            <a:r>
              <a:rPr lang="zh-CN" altLang="en-US" sz="1050" b="1" dirty="0" smtClean="0">
                <a:solidFill>
                  <a:schemeClr val="bg1"/>
                </a:solidFill>
                <a:cs typeface="+mn-ea"/>
                <a:sym typeface="+mn-lt"/>
              </a:rPr>
              <a:t>烟台大数据数字政府网络安全运营方案</a:t>
            </a:r>
            <a:endParaRPr lang="en-US" altLang="zh-CN" sz="1050" b="1" dirty="0" smtClean="0">
              <a:solidFill>
                <a:schemeClr val="bg1"/>
              </a:solidFill>
              <a:cs typeface="+mn-ea"/>
              <a:sym typeface="+mn-lt"/>
            </a:endParaRPr>
          </a:p>
          <a:p>
            <a:pPr algn="ctr"/>
            <a:r>
              <a:rPr lang="zh-CN" altLang="en-US" sz="1050" b="1" dirty="0" smtClean="0">
                <a:solidFill>
                  <a:schemeClr val="bg1"/>
                </a:solidFill>
                <a:cs typeface="+mn-ea"/>
                <a:sym typeface="+mn-lt"/>
              </a:rPr>
              <a:t>安全云</a:t>
            </a:r>
            <a:r>
              <a:rPr lang="en-US" altLang="zh-CN" sz="1050" b="1" dirty="0" smtClean="0">
                <a:solidFill>
                  <a:schemeClr val="bg1"/>
                </a:solidFill>
                <a:cs typeface="+mn-ea"/>
                <a:sym typeface="+mn-lt"/>
              </a:rPr>
              <a:t>+</a:t>
            </a:r>
            <a:r>
              <a:rPr lang="zh-CN" altLang="en-US" sz="1050" b="1" dirty="0" smtClean="0">
                <a:solidFill>
                  <a:schemeClr val="bg1"/>
                </a:solidFill>
                <a:cs typeface="+mn-ea"/>
                <a:sym typeface="+mn-lt"/>
              </a:rPr>
              <a:t>安全大模型</a:t>
            </a:r>
            <a:endParaRPr lang="zh-CN" altLang="en-US" sz="1050" b="1" dirty="0">
              <a:solidFill>
                <a:schemeClr val="bg1"/>
              </a:solidFill>
            </a:endParaRPr>
          </a:p>
        </p:txBody>
      </p:sp>
      <p:sp>
        <p:nvSpPr>
          <p:cNvPr id="19" name="矩形 18"/>
          <p:cNvSpPr/>
          <p:nvPr/>
        </p:nvSpPr>
        <p:spPr>
          <a:xfrm>
            <a:off x="5530447" y="1700735"/>
            <a:ext cx="647700" cy="222973"/>
          </a:xfrm>
          <a:prstGeom prst="rect">
            <a:avLst/>
          </a:prstGeom>
          <a:solidFill>
            <a:srgbClr val="295383">
              <a:alpha val="23137"/>
            </a:srgbClr>
          </a:solidFill>
        </p:spPr>
        <p:txBody>
          <a:bodyPr wrap="square" anchor="ctr">
            <a:noAutofit/>
          </a:bodyPr>
          <a:lstStyle/>
          <a:p>
            <a:pPr algn="ctr"/>
            <a:r>
              <a:rPr lang="zh-CN" altLang="en-US" sz="750" dirty="0" smtClean="0">
                <a:cs typeface="+mn-ea"/>
                <a:sym typeface="+mn-lt"/>
              </a:rPr>
              <a:t>数据情报化</a:t>
            </a:r>
            <a:endParaRPr lang="zh-CN" altLang="en-US" sz="750" dirty="0"/>
          </a:p>
        </p:txBody>
      </p:sp>
      <p:sp>
        <p:nvSpPr>
          <p:cNvPr id="20" name="矩形 19"/>
          <p:cNvSpPr/>
          <p:nvPr/>
        </p:nvSpPr>
        <p:spPr>
          <a:xfrm>
            <a:off x="6223784" y="1700735"/>
            <a:ext cx="647700" cy="222973"/>
          </a:xfrm>
          <a:prstGeom prst="rect">
            <a:avLst/>
          </a:prstGeom>
          <a:solidFill>
            <a:srgbClr val="295383">
              <a:alpha val="23137"/>
            </a:srgbClr>
          </a:solidFill>
        </p:spPr>
        <p:txBody>
          <a:bodyPr wrap="square" lIns="0" rIns="0" anchor="ctr">
            <a:noAutofit/>
          </a:bodyPr>
          <a:lstStyle/>
          <a:p>
            <a:pPr algn="ctr"/>
            <a:r>
              <a:rPr lang="zh-CN" altLang="en-US" sz="750" dirty="0" smtClean="0">
                <a:cs typeface="+mn-ea"/>
                <a:sym typeface="+mn-lt"/>
              </a:rPr>
              <a:t>产品</a:t>
            </a:r>
            <a:r>
              <a:rPr lang="en-US" altLang="zh-CN" sz="750" dirty="0" smtClean="0">
                <a:cs typeface="+mn-ea"/>
                <a:sym typeface="+mn-lt"/>
              </a:rPr>
              <a:t>SaaS</a:t>
            </a:r>
            <a:r>
              <a:rPr lang="zh-CN" altLang="en-US" sz="750" dirty="0" smtClean="0">
                <a:cs typeface="+mn-ea"/>
                <a:sym typeface="+mn-lt"/>
              </a:rPr>
              <a:t>化</a:t>
            </a:r>
            <a:endParaRPr lang="zh-CN" altLang="en-US" sz="750" dirty="0"/>
          </a:p>
        </p:txBody>
      </p:sp>
      <p:sp>
        <p:nvSpPr>
          <p:cNvPr id="21" name="矩形 20"/>
          <p:cNvSpPr/>
          <p:nvPr/>
        </p:nvSpPr>
        <p:spPr>
          <a:xfrm>
            <a:off x="6917120" y="1700735"/>
            <a:ext cx="647700" cy="222973"/>
          </a:xfrm>
          <a:prstGeom prst="rect">
            <a:avLst/>
          </a:prstGeom>
          <a:solidFill>
            <a:srgbClr val="295383">
              <a:alpha val="23137"/>
            </a:srgbClr>
          </a:solidFill>
        </p:spPr>
        <p:txBody>
          <a:bodyPr wrap="square" anchor="ctr">
            <a:noAutofit/>
          </a:bodyPr>
          <a:lstStyle/>
          <a:p>
            <a:pPr algn="ctr"/>
            <a:r>
              <a:rPr lang="zh-CN" altLang="en-US" sz="750" dirty="0" smtClean="0">
                <a:cs typeface="+mn-ea"/>
                <a:sym typeface="+mn-lt"/>
              </a:rPr>
              <a:t>安全服务化</a:t>
            </a:r>
            <a:endParaRPr lang="zh-CN" altLang="en-US" sz="750" dirty="0"/>
          </a:p>
        </p:txBody>
      </p:sp>
      <p:sp>
        <p:nvSpPr>
          <p:cNvPr id="11" name="矩形 10"/>
          <p:cNvSpPr/>
          <p:nvPr/>
        </p:nvSpPr>
        <p:spPr>
          <a:xfrm>
            <a:off x="7610457" y="1700735"/>
            <a:ext cx="647700" cy="222973"/>
          </a:xfrm>
          <a:prstGeom prst="rect">
            <a:avLst/>
          </a:prstGeom>
          <a:solidFill>
            <a:srgbClr val="295383">
              <a:alpha val="23137"/>
            </a:srgbClr>
          </a:solidFill>
        </p:spPr>
        <p:txBody>
          <a:bodyPr wrap="square" anchor="ctr">
            <a:noAutofit/>
          </a:bodyPr>
          <a:lstStyle/>
          <a:p>
            <a:pPr algn="ctr"/>
            <a:r>
              <a:rPr lang="zh-CN" altLang="en-US" sz="750" dirty="0" smtClean="0">
                <a:cs typeface="+mn-ea"/>
                <a:sym typeface="+mn-lt"/>
              </a:rPr>
              <a:t>服务托管化</a:t>
            </a:r>
            <a:endParaRPr lang="zh-CN" altLang="en-US" sz="750" dirty="0"/>
          </a:p>
        </p:txBody>
      </p:sp>
      <p:sp>
        <p:nvSpPr>
          <p:cNvPr id="25" name="矩形 24"/>
          <p:cNvSpPr/>
          <p:nvPr/>
        </p:nvSpPr>
        <p:spPr>
          <a:xfrm>
            <a:off x="8303795" y="1700735"/>
            <a:ext cx="647700" cy="222973"/>
          </a:xfrm>
          <a:prstGeom prst="rect">
            <a:avLst/>
          </a:prstGeom>
          <a:solidFill>
            <a:srgbClr val="295383">
              <a:alpha val="23137"/>
            </a:srgbClr>
          </a:solidFill>
        </p:spPr>
        <p:txBody>
          <a:bodyPr wrap="square" anchor="ctr">
            <a:noAutofit/>
          </a:bodyPr>
          <a:lstStyle/>
          <a:p>
            <a:pPr algn="ctr"/>
            <a:r>
              <a:rPr lang="zh-CN" altLang="en-US" sz="750" dirty="0" smtClean="0">
                <a:cs typeface="+mn-ea"/>
                <a:sym typeface="+mn-lt"/>
              </a:rPr>
              <a:t>托管专业化</a:t>
            </a:r>
            <a:endParaRPr lang="zh-CN" altLang="en-US" sz="750" dirty="0"/>
          </a:p>
        </p:txBody>
      </p:sp>
    </p:spTree>
    <p:extLst>
      <p:ext uri="{BB962C8B-B14F-4D97-AF65-F5344CB8AC3E}">
        <p14:creationId xmlns:p14="http://schemas.microsoft.com/office/powerpoint/2010/main" val="361096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E023902C-78AF-454B-9B66-4C1F4D0C7B3E}"/>
              </a:ext>
            </a:extLst>
          </p:cNvPr>
          <p:cNvSpPr>
            <a:spLocks noGrp="1"/>
          </p:cNvSpPr>
          <p:nvPr>
            <p:ph type="title"/>
          </p:nvPr>
        </p:nvSpPr>
        <p:spPr>
          <a:prstGeom prst="rect">
            <a:avLst/>
          </a:prstGeom>
        </p:spPr>
        <p:txBody>
          <a:bodyPr/>
          <a:lstStyle/>
          <a:p>
            <a:r>
              <a:rPr lang="zh-CN" altLang="en-US" sz="2000" dirty="0">
                <a:solidFill>
                  <a:schemeClr val="bg1"/>
                </a:solidFill>
                <a:cs typeface="+mn-cs"/>
              </a:rPr>
              <a:t>客户案例</a:t>
            </a:r>
          </a:p>
        </p:txBody>
      </p:sp>
      <p:pic>
        <p:nvPicPr>
          <p:cNvPr id="13" name="图片 12"/>
          <p:cNvPicPr>
            <a:picLocks/>
          </p:cNvPicPr>
          <p:nvPr/>
        </p:nvPicPr>
        <p:blipFill>
          <a:blip r:embed="rId3"/>
          <a:stretch>
            <a:fillRect/>
          </a:stretch>
        </p:blipFill>
        <p:spPr>
          <a:xfrm>
            <a:off x="3790740" y="4007913"/>
            <a:ext cx="1512000" cy="324000"/>
          </a:xfrm>
          <a:prstGeom prst="rect">
            <a:avLst/>
          </a:prstGeom>
          <a:ln w="12700">
            <a:solidFill>
              <a:srgbClr val="00AB7A"/>
            </a:solidFill>
          </a:ln>
        </p:spPr>
      </p:pic>
      <p:pic>
        <p:nvPicPr>
          <p:cNvPr id="14" name="图片 13"/>
          <p:cNvPicPr>
            <a:picLocks/>
          </p:cNvPicPr>
          <p:nvPr/>
        </p:nvPicPr>
        <p:blipFill>
          <a:blip r:embed="rId4"/>
          <a:stretch>
            <a:fillRect/>
          </a:stretch>
        </p:blipFill>
        <p:spPr>
          <a:xfrm>
            <a:off x="2002098" y="2195201"/>
            <a:ext cx="1512000" cy="324000"/>
          </a:xfrm>
          <a:prstGeom prst="rect">
            <a:avLst/>
          </a:prstGeom>
          <a:ln w="12700">
            <a:solidFill>
              <a:srgbClr val="00AB7A"/>
            </a:solidFill>
          </a:ln>
        </p:spPr>
      </p:pic>
      <p:pic>
        <p:nvPicPr>
          <p:cNvPr id="16" name="图片 15"/>
          <p:cNvPicPr>
            <a:picLocks/>
          </p:cNvPicPr>
          <p:nvPr/>
        </p:nvPicPr>
        <p:blipFill>
          <a:blip r:embed="rId5"/>
          <a:stretch>
            <a:fillRect/>
          </a:stretch>
        </p:blipFill>
        <p:spPr>
          <a:xfrm>
            <a:off x="5579382" y="1288803"/>
            <a:ext cx="1512000" cy="324000"/>
          </a:xfrm>
          <a:prstGeom prst="rect">
            <a:avLst/>
          </a:prstGeom>
          <a:ln w="12700">
            <a:solidFill>
              <a:srgbClr val="00AB7A"/>
            </a:solidFill>
          </a:ln>
        </p:spPr>
      </p:pic>
      <p:pic>
        <p:nvPicPr>
          <p:cNvPr id="17" name="图片 16"/>
          <p:cNvPicPr>
            <a:picLocks/>
          </p:cNvPicPr>
          <p:nvPr/>
        </p:nvPicPr>
        <p:blipFill>
          <a:blip r:embed="rId6"/>
          <a:stretch>
            <a:fillRect/>
          </a:stretch>
        </p:blipFill>
        <p:spPr>
          <a:xfrm>
            <a:off x="5579382" y="2646519"/>
            <a:ext cx="1512000" cy="324000"/>
          </a:xfrm>
          <a:prstGeom prst="rect">
            <a:avLst/>
          </a:prstGeom>
          <a:ln w="12700">
            <a:solidFill>
              <a:srgbClr val="00AB7A"/>
            </a:solidFill>
          </a:ln>
        </p:spPr>
      </p:pic>
      <p:pic>
        <p:nvPicPr>
          <p:cNvPr id="18" name="图片 17"/>
          <p:cNvPicPr>
            <a:picLocks/>
          </p:cNvPicPr>
          <p:nvPr/>
        </p:nvPicPr>
        <p:blipFill>
          <a:blip r:embed="rId7"/>
          <a:stretch>
            <a:fillRect/>
          </a:stretch>
        </p:blipFill>
        <p:spPr>
          <a:xfrm>
            <a:off x="5579382" y="1741375"/>
            <a:ext cx="1512000" cy="324000"/>
          </a:xfrm>
          <a:prstGeom prst="rect">
            <a:avLst/>
          </a:prstGeom>
          <a:ln w="12700">
            <a:solidFill>
              <a:srgbClr val="00AB7A"/>
            </a:solidFill>
          </a:ln>
        </p:spPr>
      </p:pic>
      <p:pic>
        <p:nvPicPr>
          <p:cNvPr id="19" name="图片 18"/>
          <p:cNvPicPr>
            <a:picLocks/>
          </p:cNvPicPr>
          <p:nvPr/>
        </p:nvPicPr>
        <p:blipFill>
          <a:blip r:embed="rId8"/>
          <a:stretch>
            <a:fillRect/>
          </a:stretch>
        </p:blipFill>
        <p:spPr>
          <a:xfrm>
            <a:off x="3790740" y="1741988"/>
            <a:ext cx="1512000" cy="324000"/>
          </a:xfrm>
          <a:prstGeom prst="rect">
            <a:avLst/>
          </a:prstGeom>
          <a:ln w="12700">
            <a:solidFill>
              <a:srgbClr val="00AB7A"/>
            </a:solidFill>
          </a:ln>
        </p:spPr>
      </p:pic>
      <p:pic>
        <p:nvPicPr>
          <p:cNvPr id="20" name="图片 19"/>
          <p:cNvPicPr>
            <a:picLocks/>
          </p:cNvPicPr>
          <p:nvPr/>
        </p:nvPicPr>
        <p:blipFill>
          <a:blip r:embed="rId9"/>
          <a:stretch>
            <a:fillRect/>
          </a:stretch>
        </p:blipFill>
        <p:spPr>
          <a:xfrm>
            <a:off x="3790740" y="2195173"/>
            <a:ext cx="1512000" cy="324000"/>
          </a:xfrm>
          <a:prstGeom prst="rect">
            <a:avLst/>
          </a:prstGeom>
          <a:ln w="12700">
            <a:solidFill>
              <a:srgbClr val="00AB7A"/>
            </a:solidFill>
          </a:ln>
        </p:spPr>
      </p:pic>
      <p:pic>
        <p:nvPicPr>
          <p:cNvPr id="21" name="图片 20"/>
          <p:cNvPicPr>
            <a:picLocks/>
          </p:cNvPicPr>
          <p:nvPr/>
        </p:nvPicPr>
        <p:blipFill>
          <a:blip r:embed="rId10"/>
          <a:stretch>
            <a:fillRect/>
          </a:stretch>
        </p:blipFill>
        <p:spPr>
          <a:xfrm>
            <a:off x="2009141" y="3554728"/>
            <a:ext cx="1512000" cy="324000"/>
          </a:xfrm>
          <a:prstGeom prst="rect">
            <a:avLst/>
          </a:prstGeom>
          <a:ln w="12700">
            <a:solidFill>
              <a:srgbClr val="00AB7A"/>
            </a:solidFill>
          </a:ln>
        </p:spPr>
      </p:pic>
      <p:pic>
        <p:nvPicPr>
          <p:cNvPr id="22" name="图片 21"/>
          <p:cNvPicPr>
            <a:picLocks/>
          </p:cNvPicPr>
          <p:nvPr/>
        </p:nvPicPr>
        <p:blipFill>
          <a:blip r:embed="rId11"/>
          <a:stretch>
            <a:fillRect/>
          </a:stretch>
        </p:blipFill>
        <p:spPr>
          <a:xfrm>
            <a:off x="2009141" y="4007913"/>
            <a:ext cx="1512000" cy="324000"/>
          </a:xfrm>
          <a:prstGeom prst="rect">
            <a:avLst/>
          </a:prstGeom>
          <a:ln w="12700">
            <a:solidFill>
              <a:srgbClr val="00AB7A"/>
            </a:solidFill>
          </a:ln>
        </p:spPr>
      </p:pic>
      <p:pic>
        <p:nvPicPr>
          <p:cNvPr id="23" name="图片 22"/>
          <p:cNvPicPr>
            <a:picLocks/>
          </p:cNvPicPr>
          <p:nvPr/>
        </p:nvPicPr>
        <p:blipFill>
          <a:blip r:embed="rId12"/>
          <a:stretch>
            <a:fillRect/>
          </a:stretch>
        </p:blipFill>
        <p:spPr>
          <a:xfrm>
            <a:off x="248771" y="3554728"/>
            <a:ext cx="1512000" cy="324000"/>
          </a:xfrm>
          <a:prstGeom prst="rect">
            <a:avLst/>
          </a:prstGeom>
          <a:ln w="12700">
            <a:solidFill>
              <a:srgbClr val="00AB7A"/>
            </a:solidFill>
          </a:ln>
        </p:spPr>
      </p:pic>
      <p:pic>
        <p:nvPicPr>
          <p:cNvPr id="24" name="图片 23"/>
          <p:cNvPicPr>
            <a:picLocks/>
          </p:cNvPicPr>
          <p:nvPr/>
        </p:nvPicPr>
        <p:blipFill>
          <a:blip r:embed="rId13"/>
          <a:stretch>
            <a:fillRect/>
          </a:stretch>
        </p:blipFill>
        <p:spPr>
          <a:xfrm>
            <a:off x="3790740" y="1288803"/>
            <a:ext cx="1512000" cy="324000"/>
          </a:xfrm>
          <a:prstGeom prst="rect">
            <a:avLst/>
          </a:prstGeom>
          <a:ln w="12700">
            <a:solidFill>
              <a:srgbClr val="00AB7A"/>
            </a:solidFill>
          </a:ln>
        </p:spPr>
      </p:pic>
      <p:pic>
        <p:nvPicPr>
          <p:cNvPr id="25" name="图片 24"/>
          <p:cNvPicPr>
            <a:picLocks/>
          </p:cNvPicPr>
          <p:nvPr/>
        </p:nvPicPr>
        <p:blipFill>
          <a:blip r:embed="rId14"/>
          <a:stretch>
            <a:fillRect/>
          </a:stretch>
        </p:blipFill>
        <p:spPr>
          <a:xfrm>
            <a:off x="3790740" y="2648358"/>
            <a:ext cx="1512000" cy="324000"/>
          </a:xfrm>
          <a:prstGeom prst="rect">
            <a:avLst/>
          </a:prstGeom>
          <a:ln w="12700">
            <a:solidFill>
              <a:srgbClr val="00AB7A"/>
            </a:solidFill>
          </a:ln>
        </p:spPr>
      </p:pic>
      <p:pic>
        <p:nvPicPr>
          <p:cNvPr id="26" name="图片 25"/>
          <p:cNvPicPr>
            <a:picLocks/>
          </p:cNvPicPr>
          <p:nvPr/>
        </p:nvPicPr>
        <p:blipFill>
          <a:blip r:embed="rId15"/>
          <a:stretch>
            <a:fillRect/>
          </a:stretch>
        </p:blipFill>
        <p:spPr>
          <a:xfrm>
            <a:off x="5579382" y="3551663"/>
            <a:ext cx="1512000" cy="324000"/>
          </a:xfrm>
          <a:prstGeom prst="rect">
            <a:avLst/>
          </a:prstGeom>
          <a:ln w="12700">
            <a:solidFill>
              <a:srgbClr val="00AB7A"/>
            </a:solidFill>
          </a:ln>
        </p:spPr>
      </p:pic>
      <p:pic>
        <p:nvPicPr>
          <p:cNvPr id="27" name="图片 26"/>
          <p:cNvPicPr>
            <a:picLocks/>
          </p:cNvPicPr>
          <p:nvPr/>
        </p:nvPicPr>
        <p:blipFill>
          <a:blip r:embed="rId16"/>
          <a:stretch>
            <a:fillRect/>
          </a:stretch>
        </p:blipFill>
        <p:spPr>
          <a:xfrm>
            <a:off x="5579382" y="4004235"/>
            <a:ext cx="1512000" cy="324000"/>
          </a:xfrm>
          <a:prstGeom prst="rect">
            <a:avLst/>
          </a:prstGeom>
          <a:ln w="12700">
            <a:solidFill>
              <a:srgbClr val="00AB7A"/>
            </a:solidFill>
          </a:ln>
        </p:spPr>
      </p:pic>
      <p:pic>
        <p:nvPicPr>
          <p:cNvPr id="28" name="图片 27"/>
          <p:cNvPicPr>
            <a:picLocks/>
          </p:cNvPicPr>
          <p:nvPr/>
        </p:nvPicPr>
        <p:blipFill>
          <a:blip r:embed="rId17"/>
          <a:stretch>
            <a:fillRect/>
          </a:stretch>
        </p:blipFill>
        <p:spPr>
          <a:xfrm>
            <a:off x="5579382" y="3098004"/>
            <a:ext cx="1512000" cy="324000"/>
          </a:xfrm>
          <a:prstGeom prst="rect">
            <a:avLst/>
          </a:prstGeom>
          <a:ln w="12700">
            <a:solidFill>
              <a:srgbClr val="00AB7A"/>
            </a:solidFill>
          </a:ln>
        </p:spPr>
      </p:pic>
      <p:pic>
        <p:nvPicPr>
          <p:cNvPr id="29" name="图片 28"/>
          <p:cNvPicPr>
            <a:picLocks/>
          </p:cNvPicPr>
          <p:nvPr/>
        </p:nvPicPr>
        <p:blipFill>
          <a:blip r:embed="rId18"/>
          <a:stretch>
            <a:fillRect/>
          </a:stretch>
        </p:blipFill>
        <p:spPr>
          <a:xfrm>
            <a:off x="3790740" y="3101543"/>
            <a:ext cx="1512000" cy="324000"/>
          </a:xfrm>
          <a:prstGeom prst="rect">
            <a:avLst/>
          </a:prstGeom>
          <a:ln w="12700">
            <a:solidFill>
              <a:srgbClr val="00AB7A"/>
            </a:solidFill>
          </a:ln>
        </p:spPr>
      </p:pic>
      <p:pic>
        <p:nvPicPr>
          <p:cNvPr id="30" name="图片 29"/>
          <p:cNvPicPr>
            <a:picLocks/>
          </p:cNvPicPr>
          <p:nvPr/>
        </p:nvPicPr>
        <p:blipFill>
          <a:blip r:embed="rId19"/>
          <a:stretch>
            <a:fillRect/>
          </a:stretch>
        </p:blipFill>
        <p:spPr>
          <a:xfrm>
            <a:off x="3790740" y="3554728"/>
            <a:ext cx="1512000" cy="324000"/>
          </a:xfrm>
          <a:prstGeom prst="rect">
            <a:avLst/>
          </a:prstGeom>
          <a:ln w="12700">
            <a:solidFill>
              <a:srgbClr val="00AB7A"/>
            </a:solidFill>
          </a:ln>
        </p:spPr>
      </p:pic>
      <p:pic>
        <p:nvPicPr>
          <p:cNvPr id="31" name="图片 30"/>
          <p:cNvPicPr>
            <a:picLocks/>
          </p:cNvPicPr>
          <p:nvPr/>
        </p:nvPicPr>
        <p:blipFill>
          <a:blip r:embed="rId20"/>
          <a:stretch>
            <a:fillRect/>
          </a:stretch>
        </p:blipFill>
        <p:spPr>
          <a:xfrm>
            <a:off x="2009141" y="1288803"/>
            <a:ext cx="1512000" cy="324000"/>
          </a:xfrm>
          <a:prstGeom prst="rect">
            <a:avLst/>
          </a:prstGeom>
          <a:ln w="12700">
            <a:solidFill>
              <a:srgbClr val="00AB7A"/>
            </a:solidFill>
          </a:ln>
        </p:spPr>
      </p:pic>
      <p:pic>
        <p:nvPicPr>
          <p:cNvPr id="32" name="图片 31"/>
          <p:cNvPicPr>
            <a:picLocks/>
          </p:cNvPicPr>
          <p:nvPr/>
        </p:nvPicPr>
        <p:blipFill>
          <a:blip r:embed="rId21"/>
          <a:stretch>
            <a:fillRect/>
          </a:stretch>
        </p:blipFill>
        <p:spPr>
          <a:xfrm>
            <a:off x="2009141" y="3101543"/>
            <a:ext cx="1512000" cy="324000"/>
          </a:xfrm>
          <a:prstGeom prst="rect">
            <a:avLst/>
          </a:prstGeom>
          <a:ln w="12700">
            <a:solidFill>
              <a:srgbClr val="00AB7A"/>
            </a:solidFill>
          </a:ln>
        </p:spPr>
      </p:pic>
      <p:pic>
        <p:nvPicPr>
          <p:cNvPr id="34" name="图片 33"/>
          <p:cNvPicPr>
            <a:picLocks/>
          </p:cNvPicPr>
          <p:nvPr/>
        </p:nvPicPr>
        <p:blipFill>
          <a:blip r:embed="rId22"/>
          <a:stretch>
            <a:fillRect/>
          </a:stretch>
        </p:blipFill>
        <p:spPr>
          <a:xfrm>
            <a:off x="2009141" y="2648358"/>
            <a:ext cx="1512000" cy="324000"/>
          </a:xfrm>
          <a:prstGeom prst="rect">
            <a:avLst/>
          </a:prstGeom>
          <a:ln w="12700">
            <a:solidFill>
              <a:srgbClr val="00AB7A"/>
            </a:solidFill>
          </a:ln>
        </p:spPr>
      </p:pic>
      <p:pic>
        <p:nvPicPr>
          <p:cNvPr id="35" name="图片 34"/>
          <p:cNvPicPr>
            <a:picLocks/>
          </p:cNvPicPr>
          <p:nvPr/>
        </p:nvPicPr>
        <p:blipFill>
          <a:blip r:embed="rId23"/>
          <a:stretch>
            <a:fillRect/>
          </a:stretch>
        </p:blipFill>
        <p:spPr>
          <a:xfrm>
            <a:off x="5579382" y="2193947"/>
            <a:ext cx="1512000" cy="324000"/>
          </a:xfrm>
          <a:prstGeom prst="rect">
            <a:avLst/>
          </a:prstGeom>
          <a:ln w="12700">
            <a:solidFill>
              <a:srgbClr val="00AB7A"/>
            </a:solidFill>
          </a:ln>
        </p:spPr>
      </p:pic>
      <p:pic>
        <p:nvPicPr>
          <p:cNvPr id="37" name="图片 36"/>
          <p:cNvPicPr>
            <a:picLocks/>
          </p:cNvPicPr>
          <p:nvPr/>
        </p:nvPicPr>
        <p:blipFill>
          <a:blip r:embed="rId24"/>
          <a:stretch>
            <a:fillRect/>
          </a:stretch>
        </p:blipFill>
        <p:spPr>
          <a:xfrm>
            <a:off x="262857" y="3101599"/>
            <a:ext cx="1512000" cy="324000"/>
          </a:xfrm>
          <a:prstGeom prst="rect">
            <a:avLst/>
          </a:prstGeom>
          <a:ln w="12700">
            <a:solidFill>
              <a:srgbClr val="00AB7A"/>
            </a:solidFill>
          </a:ln>
        </p:spPr>
      </p:pic>
      <p:pic>
        <p:nvPicPr>
          <p:cNvPr id="38" name="图片 37"/>
          <p:cNvPicPr>
            <a:picLocks/>
          </p:cNvPicPr>
          <p:nvPr/>
        </p:nvPicPr>
        <p:blipFill>
          <a:blip r:embed="rId25"/>
          <a:stretch>
            <a:fillRect/>
          </a:stretch>
        </p:blipFill>
        <p:spPr>
          <a:xfrm>
            <a:off x="262857" y="1288803"/>
            <a:ext cx="1512000" cy="324000"/>
          </a:xfrm>
          <a:prstGeom prst="rect">
            <a:avLst/>
          </a:prstGeom>
          <a:ln w="12700">
            <a:solidFill>
              <a:srgbClr val="00AB7A"/>
            </a:solidFill>
          </a:ln>
        </p:spPr>
      </p:pic>
      <p:pic>
        <p:nvPicPr>
          <p:cNvPr id="39" name="图片 38"/>
          <p:cNvPicPr>
            <a:picLocks/>
          </p:cNvPicPr>
          <p:nvPr/>
        </p:nvPicPr>
        <p:blipFill>
          <a:blip r:embed="rId26"/>
          <a:stretch>
            <a:fillRect/>
          </a:stretch>
        </p:blipFill>
        <p:spPr>
          <a:xfrm>
            <a:off x="2009141" y="1741988"/>
            <a:ext cx="1512000" cy="324000"/>
          </a:xfrm>
          <a:prstGeom prst="rect">
            <a:avLst/>
          </a:prstGeom>
          <a:ln w="12700">
            <a:solidFill>
              <a:srgbClr val="00AB7A"/>
            </a:solidFill>
          </a:ln>
        </p:spPr>
      </p:pic>
      <p:pic>
        <p:nvPicPr>
          <p:cNvPr id="40" name="图片 39"/>
          <p:cNvPicPr>
            <a:picLocks/>
          </p:cNvPicPr>
          <p:nvPr/>
        </p:nvPicPr>
        <p:blipFill>
          <a:blip r:embed="rId27"/>
          <a:stretch>
            <a:fillRect/>
          </a:stretch>
        </p:blipFill>
        <p:spPr>
          <a:xfrm>
            <a:off x="262857" y="2195201"/>
            <a:ext cx="1512000" cy="324000"/>
          </a:xfrm>
          <a:prstGeom prst="rect">
            <a:avLst/>
          </a:prstGeom>
          <a:ln w="12700">
            <a:solidFill>
              <a:srgbClr val="00AB7A"/>
            </a:solidFill>
          </a:ln>
        </p:spPr>
      </p:pic>
      <p:pic>
        <p:nvPicPr>
          <p:cNvPr id="41" name="图片 40"/>
          <p:cNvPicPr>
            <a:picLocks/>
          </p:cNvPicPr>
          <p:nvPr/>
        </p:nvPicPr>
        <p:blipFill>
          <a:blip r:embed="rId28"/>
          <a:stretch>
            <a:fillRect/>
          </a:stretch>
        </p:blipFill>
        <p:spPr>
          <a:xfrm>
            <a:off x="262857" y="2648400"/>
            <a:ext cx="1512000" cy="324000"/>
          </a:xfrm>
          <a:prstGeom prst="rect">
            <a:avLst/>
          </a:prstGeom>
          <a:ln w="12700">
            <a:solidFill>
              <a:srgbClr val="00AB7A"/>
            </a:solidFill>
          </a:ln>
        </p:spPr>
      </p:pic>
      <p:sp>
        <p:nvSpPr>
          <p:cNvPr id="43" name="矩形 42"/>
          <p:cNvSpPr>
            <a:spLocks/>
          </p:cNvSpPr>
          <p:nvPr/>
        </p:nvSpPr>
        <p:spPr>
          <a:xfrm>
            <a:off x="248771" y="4007997"/>
            <a:ext cx="1512000" cy="324000"/>
          </a:xfrm>
          <a:prstGeom prst="rect">
            <a:avLst/>
          </a:prstGeom>
          <a:solidFill>
            <a:schemeClr val="tx2">
              <a:lumMod val="60000"/>
              <a:lumOff val="40000"/>
            </a:schemeClr>
          </a:solidFill>
          <a:ln w="12700">
            <a:solidFill>
              <a:srgbClr val="00AB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solidFill>
                  <a:schemeClr val="bg1"/>
                </a:solidFill>
                <a:latin typeface="黑体" panose="02010609060101010101" pitchFamily="49" charset="-122"/>
                <a:ea typeface="黑体" panose="02010609060101010101" pitchFamily="49" charset="-122"/>
              </a:rPr>
              <a:t>港珠澳大桥建设协调办公室</a:t>
            </a:r>
          </a:p>
        </p:txBody>
      </p:sp>
      <p:sp>
        <p:nvSpPr>
          <p:cNvPr id="44" name="矩形 43"/>
          <p:cNvSpPr>
            <a:spLocks/>
          </p:cNvSpPr>
          <p:nvPr/>
        </p:nvSpPr>
        <p:spPr>
          <a:xfrm>
            <a:off x="248771" y="1741988"/>
            <a:ext cx="1512000" cy="324000"/>
          </a:xfrm>
          <a:prstGeom prst="rect">
            <a:avLst/>
          </a:prstGeom>
          <a:solidFill>
            <a:srgbClr val="0070C0"/>
          </a:solidFill>
          <a:ln w="12700">
            <a:solidFill>
              <a:srgbClr val="00AB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dirty="0">
                <a:solidFill>
                  <a:schemeClr val="bg1"/>
                </a:solidFill>
                <a:latin typeface="楷体" panose="02010609060101010101" pitchFamily="49" charset="-122"/>
                <a:ea typeface="楷体" panose="02010609060101010101" pitchFamily="49" charset="-122"/>
              </a:rPr>
              <a:t>凤山县大数据发展局</a:t>
            </a:r>
          </a:p>
        </p:txBody>
      </p:sp>
      <p:sp>
        <p:nvSpPr>
          <p:cNvPr id="45" name="矩形 44"/>
          <p:cNvSpPr>
            <a:spLocks/>
          </p:cNvSpPr>
          <p:nvPr/>
        </p:nvSpPr>
        <p:spPr>
          <a:xfrm>
            <a:off x="7325666" y="4004235"/>
            <a:ext cx="1512000" cy="324000"/>
          </a:xfrm>
          <a:prstGeom prst="rect">
            <a:avLst/>
          </a:prstGeom>
          <a:solidFill>
            <a:schemeClr val="accent1">
              <a:lumMod val="75000"/>
            </a:schemeClr>
          </a:solidFill>
          <a:ln w="12700">
            <a:solidFill>
              <a:srgbClr val="00AB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bg1"/>
                </a:solidFill>
                <a:latin typeface="楷体" panose="02010609060101010101" pitchFamily="49" charset="-122"/>
                <a:ea typeface="楷体" panose="02010609060101010101" pitchFamily="49" charset="-122"/>
              </a:rPr>
              <a:t>中移（上海）</a:t>
            </a:r>
          </a:p>
        </p:txBody>
      </p:sp>
      <p:pic>
        <p:nvPicPr>
          <p:cNvPr id="46" name="图片 45"/>
          <p:cNvPicPr>
            <a:picLocks/>
          </p:cNvPicPr>
          <p:nvPr/>
        </p:nvPicPr>
        <p:blipFill>
          <a:blip r:embed="rId29"/>
          <a:stretch>
            <a:fillRect/>
          </a:stretch>
        </p:blipFill>
        <p:spPr>
          <a:xfrm>
            <a:off x="7325666" y="1288803"/>
            <a:ext cx="1512000" cy="324000"/>
          </a:xfrm>
          <a:prstGeom prst="rect">
            <a:avLst/>
          </a:prstGeom>
          <a:ln w="12700">
            <a:solidFill>
              <a:srgbClr val="00AB7A"/>
            </a:solidFill>
          </a:ln>
        </p:spPr>
      </p:pic>
      <p:pic>
        <p:nvPicPr>
          <p:cNvPr id="47" name="图片 46"/>
          <p:cNvPicPr>
            <a:picLocks/>
          </p:cNvPicPr>
          <p:nvPr/>
        </p:nvPicPr>
        <p:blipFill>
          <a:blip r:embed="rId30"/>
          <a:stretch>
            <a:fillRect/>
          </a:stretch>
        </p:blipFill>
        <p:spPr>
          <a:xfrm>
            <a:off x="7325666" y="1741375"/>
            <a:ext cx="1512000" cy="324000"/>
          </a:xfrm>
          <a:prstGeom prst="rect">
            <a:avLst/>
          </a:prstGeom>
          <a:ln w="12700">
            <a:solidFill>
              <a:srgbClr val="00AB7A"/>
            </a:solidFill>
          </a:ln>
        </p:spPr>
      </p:pic>
      <p:pic>
        <p:nvPicPr>
          <p:cNvPr id="48" name="图片 47"/>
          <p:cNvPicPr>
            <a:picLocks/>
          </p:cNvPicPr>
          <p:nvPr/>
        </p:nvPicPr>
        <p:blipFill>
          <a:blip r:embed="rId31"/>
          <a:stretch>
            <a:fillRect/>
          </a:stretch>
        </p:blipFill>
        <p:spPr>
          <a:xfrm>
            <a:off x="7325666" y="2193947"/>
            <a:ext cx="1512000" cy="324000"/>
          </a:xfrm>
          <a:prstGeom prst="rect">
            <a:avLst/>
          </a:prstGeom>
          <a:ln w="12700">
            <a:solidFill>
              <a:srgbClr val="00AB7A"/>
            </a:solidFill>
          </a:ln>
        </p:spPr>
      </p:pic>
      <p:pic>
        <p:nvPicPr>
          <p:cNvPr id="50" name="图片 49"/>
          <p:cNvPicPr>
            <a:picLocks/>
          </p:cNvPicPr>
          <p:nvPr/>
        </p:nvPicPr>
        <p:blipFill>
          <a:blip r:embed="rId32"/>
          <a:stretch>
            <a:fillRect/>
          </a:stretch>
        </p:blipFill>
        <p:spPr>
          <a:xfrm>
            <a:off x="7325666" y="3099091"/>
            <a:ext cx="1512000" cy="324000"/>
          </a:xfrm>
          <a:prstGeom prst="rect">
            <a:avLst/>
          </a:prstGeom>
          <a:ln w="12700">
            <a:solidFill>
              <a:srgbClr val="00AB7A"/>
            </a:solidFill>
          </a:ln>
        </p:spPr>
      </p:pic>
      <p:pic>
        <p:nvPicPr>
          <p:cNvPr id="51" name="图片 50"/>
          <p:cNvPicPr>
            <a:picLocks/>
          </p:cNvPicPr>
          <p:nvPr/>
        </p:nvPicPr>
        <p:blipFill>
          <a:blip r:embed="rId33"/>
          <a:stretch>
            <a:fillRect/>
          </a:stretch>
        </p:blipFill>
        <p:spPr>
          <a:xfrm>
            <a:off x="7325666" y="3551663"/>
            <a:ext cx="1512000" cy="324000"/>
          </a:xfrm>
          <a:prstGeom prst="rect">
            <a:avLst/>
          </a:prstGeom>
          <a:ln w="12700">
            <a:solidFill>
              <a:srgbClr val="00AB7A"/>
            </a:solidFill>
          </a:ln>
        </p:spPr>
      </p:pic>
      <p:pic>
        <p:nvPicPr>
          <p:cNvPr id="53" name="图片 52">
            <a:extLst>
              <a:ext uri="{FF2B5EF4-FFF2-40B4-BE49-F238E27FC236}">
                <a16:creationId xmlns:a16="http://schemas.microsoft.com/office/drawing/2014/main" id="{F970F86A-5143-E544-B255-E48C3EBCA88B}"/>
              </a:ext>
            </a:extLst>
          </p:cNvPr>
          <p:cNvPicPr>
            <a:picLocks/>
          </p:cNvPicPr>
          <p:nvPr/>
        </p:nvPicPr>
        <p:blipFill>
          <a:blip r:embed="rId34" cstate="screen"/>
          <a:stretch>
            <a:fillRect/>
          </a:stretch>
        </p:blipFill>
        <p:spPr>
          <a:xfrm>
            <a:off x="7325666" y="2656021"/>
            <a:ext cx="1512000" cy="324000"/>
          </a:xfrm>
          <a:prstGeom prst="rect">
            <a:avLst/>
          </a:prstGeom>
          <a:ln w="12700">
            <a:solidFill>
              <a:srgbClr val="00AB7A"/>
            </a:solidFill>
            <a:prstDash val="solid"/>
          </a:ln>
        </p:spPr>
      </p:pic>
      <p:sp>
        <p:nvSpPr>
          <p:cNvPr id="55" name="文本框 54">
            <a:extLst>
              <a:ext uri="{FF2B5EF4-FFF2-40B4-BE49-F238E27FC236}">
                <a16:creationId xmlns:a16="http://schemas.microsoft.com/office/drawing/2014/main" id="{33351423-CE08-4C6E-9DE3-4C89EDAFDA5A}"/>
              </a:ext>
            </a:extLst>
          </p:cNvPr>
          <p:cNvSpPr txBox="1"/>
          <p:nvPr/>
        </p:nvSpPr>
        <p:spPr>
          <a:xfrm>
            <a:off x="540596" y="690489"/>
            <a:ext cx="8012288" cy="3231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atinLnBrk="1" hangingPunct="0"/>
            <a:r>
              <a:rPr lang="zh-CN" altLang="en-US" sz="2100" b="1" dirty="0">
                <a:solidFill>
                  <a:srgbClr val="00AB7A"/>
                </a:solidFill>
                <a:latin typeface="微软雅黑" panose="020B0503020204020204" pitchFamily="34" charset="-122"/>
                <a:ea typeface="微软雅黑" panose="020B0503020204020204" pitchFamily="34" charset="-122"/>
                <a:cs typeface="+mn-ea"/>
                <a:sym typeface="+mn-lt"/>
              </a:rPr>
              <a:t>覆盖政府、公安、军队、金融、能源、运营商、教育等各行各业</a:t>
            </a:r>
          </a:p>
        </p:txBody>
      </p:sp>
    </p:spTree>
    <p:extLst>
      <p:ext uri="{BB962C8B-B14F-4D97-AF65-F5344CB8AC3E}">
        <p14:creationId xmlns:p14="http://schemas.microsoft.com/office/powerpoint/2010/main" val="3958023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13379" y="2342939"/>
            <a:ext cx="3917243" cy="707886"/>
          </a:xfrm>
          <a:prstGeom prst="rect">
            <a:avLst/>
          </a:prstGeom>
          <a:noFill/>
        </p:spPr>
        <p:txBody>
          <a:bodyPr wrap="square" rtlCol="0">
            <a:spAutoFit/>
          </a:bodyPr>
          <a:lstStyle/>
          <a:p>
            <a:pPr algn="ctr"/>
            <a:r>
              <a:rPr lang="zh-CN" altLang="en-US" sz="4000" b="1" dirty="0">
                <a:solidFill>
                  <a:srgbClr val="4E5766"/>
                </a:solidFill>
                <a:latin typeface="Arial" panose="020B0604020202020204" pitchFamily="34" charset="0"/>
                <a:ea typeface="微软雅黑" panose="020B0503020204020204" pitchFamily="34" charset="-122"/>
                <a:sym typeface="Arial" panose="020B0604020202020204" pitchFamily="34" charset="0"/>
              </a:rPr>
              <a:t>客户价值</a:t>
            </a:r>
          </a:p>
        </p:txBody>
      </p:sp>
      <p:sp>
        <p:nvSpPr>
          <p:cNvPr id="9" name="文本框 8"/>
          <p:cNvSpPr txBox="1"/>
          <p:nvPr/>
        </p:nvSpPr>
        <p:spPr>
          <a:xfrm>
            <a:off x="250023" y="18728"/>
            <a:ext cx="6510541" cy="400110"/>
          </a:xfrm>
          <a:prstGeom prst="rect">
            <a:avLst/>
          </a:prstGeom>
          <a:noFill/>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标题微软雅黑</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号字</a:t>
            </a:r>
          </a:p>
        </p:txBody>
      </p:sp>
      <p:grpSp>
        <p:nvGrpSpPr>
          <p:cNvPr id="4" name="组合 3"/>
          <p:cNvGrpSpPr/>
          <p:nvPr/>
        </p:nvGrpSpPr>
        <p:grpSpPr>
          <a:xfrm>
            <a:off x="3620126" y="1586867"/>
            <a:ext cx="1903750" cy="470604"/>
            <a:chOff x="3360674" y="1589916"/>
            <a:chExt cx="2485489" cy="614408"/>
          </a:xfrm>
        </p:grpSpPr>
        <p:sp>
          <p:nvSpPr>
            <p:cNvPr id="11" name="任意多边形 10"/>
            <p:cNvSpPr/>
            <p:nvPr/>
          </p:nvSpPr>
          <p:spPr>
            <a:xfrm>
              <a:off x="4939538"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2126935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微软雅黑" panose="020B0503020204020204" pitchFamily="34" charset="-122"/>
                <a:ea typeface="微软雅黑" panose="020B0503020204020204" pitchFamily="34" charset="-122"/>
                <a:cs typeface="+mj-cs"/>
              </a:defRPr>
            </a:lvl1pPr>
          </a:lstStyle>
          <a:p>
            <a:pPr defTabSz="637223"/>
            <a:r>
              <a:rPr lang="zh-CN" altLang="en-US" sz="1800" dirty="0">
                <a:solidFill>
                  <a:schemeClr val="bg1"/>
                </a:solidFill>
                <a:latin typeface="+mn-lt"/>
                <a:ea typeface="+mn-ea"/>
                <a:cs typeface="+mn-ea"/>
                <a:sym typeface="+mn-lt"/>
              </a:rPr>
              <a:t>客户不同角色所获价值</a:t>
            </a:r>
          </a:p>
        </p:txBody>
      </p:sp>
      <p:pic>
        <p:nvPicPr>
          <p:cNvPr id="16" name="图片 15"/>
          <p:cNvPicPr/>
          <p:nvPr/>
        </p:nvPicPr>
        <p:blipFill rotWithShape="1">
          <a:blip r:embed="rId2" cstate="hqprint"/>
          <a:srcRect l="10404" t="799" r="8352" b="1721"/>
          <a:stretch>
            <a:fillRect/>
          </a:stretch>
        </p:blipFill>
        <p:spPr>
          <a:xfrm>
            <a:off x="5017623" y="1152798"/>
            <a:ext cx="1665524" cy="1665524"/>
          </a:xfrm>
          <a:prstGeom prst="ellipse">
            <a:avLst/>
          </a:prstGeom>
        </p:spPr>
      </p:pic>
      <p:pic>
        <p:nvPicPr>
          <p:cNvPr id="17" name="图片 16"/>
          <p:cNvPicPr/>
          <p:nvPr/>
        </p:nvPicPr>
        <p:blipFill rotWithShape="1">
          <a:blip r:embed="rId3" cstate="hqprint"/>
          <a:srcRect l="13349" t="1256" r="11324" b="3416"/>
          <a:stretch>
            <a:fillRect/>
          </a:stretch>
        </p:blipFill>
        <p:spPr>
          <a:xfrm>
            <a:off x="2028505" y="1156186"/>
            <a:ext cx="1662136" cy="1662136"/>
          </a:xfrm>
          <a:prstGeom prst="ellipse">
            <a:avLst/>
          </a:prstGeom>
        </p:spPr>
      </p:pic>
      <p:sp>
        <p:nvSpPr>
          <p:cNvPr id="18" name="圆角矩形 17"/>
          <p:cNvSpPr/>
          <p:nvPr/>
        </p:nvSpPr>
        <p:spPr>
          <a:xfrm>
            <a:off x="2271738" y="2691985"/>
            <a:ext cx="1175669" cy="279671"/>
          </a:xfrm>
          <a:prstGeom prst="roundRect">
            <a:avLst>
              <a:gd name="adj" fmla="val 50000"/>
            </a:avLst>
          </a:prstGeom>
          <a:solidFill>
            <a:srgbClr val="34A456"/>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algn="ctr" defTabSz="685324"/>
            <a:r>
              <a:rPr lang="zh-CN" altLang="en-US" sz="1200" b="1" dirty="0">
                <a:solidFill>
                  <a:schemeClr val="bg1"/>
                </a:solidFill>
                <a:cs typeface="+mn-ea"/>
                <a:sym typeface="+mn-lt"/>
              </a:rPr>
              <a:t>安全主管</a:t>
            </a:r>
          </a:p>
        </p:txBody>
      </p:sp>
      <p:sp>
        <p:nvSpPr>
          <p:cNvPr id="19" name="文本框 18"/>
          <p:cNvSpPr txBox="1"/>
          <p:nvPr/>
        </p:nvSpPr>
        <p:spPr>
          <a:xfrm>
            <a:off x="1746641" y="3096798"/>
            <a:ext cx="1944000" cy="1511952"/>
          </a:xfrm>
          <a:prstGeom prst="rect">
            <a:avLst/>
          </a:prstGeom>
          <a:noFill/>
        </p:spPr>
        <p:txBody>
          <a:bodyPr wrap="square" rtlCol="0">
            <a:spAutoFit/>
          </a:bodyPr>
          <a:lstStyle>
            <a:defPPr>
              <a:defRPr lang="zh-CN"/>
            </a:defPPr>
            <a:lvl1pPr algn="ctr">
              <a:lnSpc>
                <a:spcPct val="150000"/>
              </a:lnSpc>
              <a:defRPr sz="2400" b="1"/>
            </a:lvl1pPr>
          </a:lstStyle>
          <a:p>
            <a:pPr marL="257175" indent="-257175">
              <a:buFont typeface="Arial" panose="020B0604020202090204" pitchFamily="34" charset="0"/>
              <a:buChar char="•"/>
            </a:pPr>
            <a:r>
              <a:rPr lang="zh-CN" altLang="en-US" sz="1200" b="0" dirty="0">
                <a:cs typeface="+mn-ea"/>
                <a:sym typeface="+mn-lt"/>
              </a:rPr>
              <a:t>快速部署运营</a:t>
            </a:r>
            <a:endParaRPr lang="en-US" altLang="zh-CN" sz="1200" b="0" dirty="0">
              <a:cs typeface="+mn-ea"/>
              <a:sym typeface="+mn-lt"/>
            </a:endParaRPr>
          </a:p>
          <a:p>
            <a:pPr marL="257175" indent="-257175">
              <a:buFont typeface="Arial" panose="020B0604020202090204" pitchFamily="34" charset="0"/>
              <a:buChar char="•"/>
            </a:pPr>
            <a:r>
              <a:rPr lang="zh-CN" altLang="en-US" sz="1200" b="0" dirty="0">
                <a:cs typeface="+mn-ea"/>
                <a:sym typeface="+mn-lt"/>
              </a:rPr>
              <a:t>掌控全局态势</a:t>
            </a:r>
            <a:endParaRPr lang="en-US" altLang="zh-CN" sz="1200" b="0" dirty="0">
              <a:cs typeface="+mn-ea"/>
              <a:sym typeface="+mn-lt"/>
            </a:endParaRPr>
          </a:p>
          <a:p>
            <a:pPr marL="257175" indent="-257175">
              <a:buFont typeface="Arial" panose="020B0604020202090204" pitchFamily="34" charset="0"/>
              <a:buChar char="•"/>
            </a:pPr>
            <a:r>
              <a:rPr lang="zh-CN" altLang="en-US" sz="1200" b="0" dirty="0">
                <a:cs typeface="+mn-ea"/>
                <a:sym typeface="+mn-lt"/>
              </a:rPr>
              <a:t>提高运营效率</a:t>
            </a:r>
            <a:endParaRPr lang="en-US" altLang="zh-CN" sz="1200" b="0" dirty="0">
              <a:cs typeface="+mn-ea"/>
              <a:sym typeface="+mn-lt"/>
            </a:endParaRPr>
          </a:p>
          <a:p>
            <a:pPr marL="257175" indent="-257175">
              <a:buFont typeface="Arial" panose="020B0604020202090204" pitchFamily="34" charset="0"/>
              <a:buChar char="•"/>
            </a:pPr>
            <a:r>
              <a:rPr lang="zh-CN" altLang="en-US" sz="1200" b="0" dirty="0">
                <a:cs typeface="+mn-ea"/>
                <a:sym typeface="+mn-lt"/>
              </a:rPr>
              <a:t>提升安全能力</a:t>
            </a:r>
          </a:p>
          <a:p>
            <a:pPr algn="l"/>
            <a:endParaRPr lang="zh-CN" altLang="en-US" sz="1350" b="0" dirty="0">
              <a:cs typeface="+mn-ea"/>
              <a:sym typeface="+mn-lt"/>
            </a:endParaRPr>
          </a:p>
        </p:txBody>
      </p:sp>
      <p:sp>
        <p:nvSpPr>
          <p:cNvPr id="20" name="圆角矩形 19"/>
          <p:cNvSpPr/>
          <p:nvPr/>
        </p:nvSpPr>
        <p:spPr>
          <a:xfrm>
            <a:off x="5260856" y="2691985"/>
            <a:ext cx="1175669" cy="279671"/>
          </a:xfrm>
          <a:prstGeom prst="roundRect">
            <a:avLst>
              <a:gd name="adj" fmla="val 50000"/>
            </a:avLst>
          </a:prstGeom>
          <a:solidFill>
            <a:srgbClr val="34A456"/>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algn="ctr" defTabSz="685324"/>
            <a:r>
              <a:rPr lang="zh-CN" altLang="en-US" sz="1200" b="1" dirty="0">
                <a:solidFill>
                  <a:schemeClr val="bg1"/>
                </a:solidFill>
                <a:cs typeface="+mn-ea"/>
                <a:sym typeface="+mn-lt"/>
              </a:rPr>
              <a:t>安全团队成员</a:t>
            </a:r>
          </a:p>
        </p:txBody>
      </p:sp>
      <p:sp>
        <p:nvSpPr>
          <p:cNvPr id="21" name="文本框 20"/>
          <p:cNvSpPr txBox="1"/>
          <p:nvPr/>
        </p:nvSpPr>
        <p:spPr>
          <a:xfrm>
            <a:off x="5017623" y="3096798"/>
            <a:ext cx="1944000" cy="1200329"/>
          </a:xfrm>
          <a:prstGeom prst="rect">
            <a:avLst/>
          </a:prstGeom>
          <a:noFill/>
        </p:spPr>
        <p:txBody>
          <a:bodyPr wrap="square" rtlCol="0">
            <a:spAutoFit/>
          </a:bodyPr>
          <a:lstStyle>
            <a:defPPr>
              <a:defRPr lang="zh-CN"/>
            </a:defPPr>
            <a:lvl1pPr algn="ctr">
              <a:lnSpc>
                <a:spcPct val="150000"/>
              </a:lnSpc>
              <a:defRPr sz="2400" b="1"/>
            </a:lvl1pPr>
          </a:lstStyle>
          <a:p>
            <a:pPr marL="257175" indent="-257175">
              <a:buFont typeface="Arial" panose="020B0604020202090204" pitchFamily="34" charset="0"/>
              <a:buChar char="•"/>
            </a:pPr>
            <a:r>
              <a:rPr lang="zh-CN" altLang="en-US" sz="1200" b="0" dirty="0">
                <a:cs typeface="+mn-ea"/>
                <a:sym typeface="+mn-lt"/>
              </a:rPr>
              <a:t>一站式高效安全运营</a:t>
            </a:r>
          </a:p>
          <a:p>
            <a:pPr marL="257175" indent="-257175">
              <a:buFont typeface="Arial" panose="020B0604020202090204" pitchFamily="34" charset="0"/>
              <a:buChar char="•"/>
            </a:pPr>
            <a:r>
              <a:rPr lang="zh-CN" altLang="en-US" sz="1200" b="0" dirty="0">
                <a:cs typeface="+mn-ea"/>
                <a:sym typeface="+mn-lt"/>
              </a:rPr>
              <a:t>大数据分析实时监控</a:t>
            </a:r>
          </a:p>
          <a:p>
            <a:pPr marL="257175" indent="-257175">
              <a:buFont typeface="Arial" panose="020B0604020202090204" pitchFamily="34" charset="0"/>
              <a:buChar char="•"/>
            </a:pPr>
            <a:r>
              <a:rPr lang="zh-CN" altLang="en-US" sz="1200" b="0" dirty="0">
                <a:cs typeface="+mn-ea"/>
                <a:sym typeface="+mn-lt"/>
              </a:rPr>
              <a:t>多维度威胁攻击检测</a:t>
            </a:r>
          </a:p>
          <a:p>
            <a:pPr marL="257175" indent="-257175">
              <a:buFont typeface="Arial" panose="020B0604020202090204" pitchFamily="34" charset="0"/>
              <a:buChar char="•"/>
            </a:pPr>
            <a:r>
              <a:rPr lang="zh-CN" altLang="en-US" sz="1200" b="0" dirty="0">
                <a:cs typeface="+mn-ea"/>
                <a:sym typeface="+mn-lt"/>
              </a:rPr>
              <a:t>自动化预案快速处置</a:t>
            </a:r>
          </a:p>
        </p:txBody>
      </p:sp>
    </p:spTree>
    <p:extLst>
      <p:ext uri="{BB962C8B-B14F-4D97-AF65-F5344CB8AC3E}">
        <p14:creationId xmlns:p14="http://schemas.microsoft.com/office/powerpoint/2010/main" val="1229684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建设收益</a:t>
            </a:r>
          </a:p>
        </p:txBody>
      </p:sp>
      <p:sp>
        <p:nvSpPr>
          <p:cNvPr id="14" name="矩形 13"/>
          <p:cNvSpPr/>
          <p:nvPr/>
        </p:nvSpPr>
        <p:spPr>
          <a:xfrm>
            <a:off x="0" y="979323"/>
            <a:ext cx="9144000" cy="665630"/>
          </a:xfrm>
          <a:prstGeom prst="rect">
            <a:avLst/>
          </a:prstGeom>
          <a:solidFill>
            <a:srgbClr val="009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600" b="1" dirty="0">
                <a:solidFill>
                  <a:prstClr val="white"/>
                </a:solidFill>
                <a:latin typeface="微软雅黑" panose="020B0503020204020204" pitchFamily="34" charset="-122"/>
                <a:ea typeface="微软雅黑" panose="020B0503020204020204" pitchFamily="34" charset="-122"/>
              </a:rPr>
              <a:t>构建未来新一代网络安全能力框架，</a:t>
            </a:r>
            <a:r>
              <a:rPr lang="zh-CN" altLang="en-US" b="1" dirty="0">
                <a:solidFill>
                  <a:prstClr val="white"/>
                </a:solidFill>
                <a:latin typeface="微软雅黑" panose="020B0503020204020204" pitchFamily="34" charset="-122"/>
                <a:ea typeface="微软雅黑" panose="020B0503020204020204" pitchFamily="34" charset="-122"/>
              </a:rPr>
              <a:t>建立、积累、提升</a:t>
            </a:r>
            <a:r>
              <a:rPr lang="zh-CN" altLang="en-US" sz="1600" b="1" dirty="0">
                <a:solidFill>
                  <a:prstClr val="white"/>
                </a:solidFill>
                <a:latin typeface="微软雅黑" panose="020B0503020204020204" pitchFamily="34" charset="-122"/>
                <a:ea typeface="微软雅黑" panose="020B0503020204020204" pitchFamily="34" charset="-122"/>
              </a:rPr>
              <a:t>安全能力！</a:t>
            </a:r>
          </a:p>
        </p:txBody>
      </p:sp>
      <p:grpSp>
        <p:nvGrpSpPr>
          <p:cNvPr id="3" name="组合 2"/>
          <p:cNvGrpSpPr/>
          <p:nvPr/>
        </p:nvGrpSpPr>
        <p:grpSpPr>
          <a:xfrm>
            <a:off x="6522373" y="1918934"/>
            <a:ext cx="2198594" cy="2969073"/>
            <a:chOff x="3442271" y="1918934"/>
            <a:chExt cx="2198594" cy="2969073"/>
          </a:xfrm>
        </p:grpSpPr>
        <p:sp>
          <p:nvSpPr>
            <p:cNvPr id="19" name="圆角矩形 18"/>
            <p:cNvSpPr>
              <a:spLocks/>
            </p:cNvSpPr>
            <p:nvPr/>
          </p:nvSpPr>
          <p:spPr>
            <a:xfrm>
              <a:off x="3442271" y="2333066"/>
              <a:ext cx="2198594" cy="2554941"/>
            </a:xfrm>
            <a:prstGeom prst="roundRect">
              <a:avLst>
                <a:gd name="adj" fmla="val 9328"/>
              </a:avLst>
            </a:prstGeom>
            <a:solidFill>
              <a:srgbClr val="009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lnSpc>
                  <a:spcPct val="150000"/>
                </a:lnSpc>
                <a:buFont typeface="Wingdings" panose="05000000000000000000" pitchFamily="2" charset="2"/>
                <a:buChar char="p"/>
              </a:pPr>
              <a:r>
                <a:rPr lang="zh-CN" altLang="en-US" sz="1050" dirty="0">
                  <a:solidFill>
                    <a:prstClr val="white"/>
                  </a:solidFill>
                  <a:latin typeface="微软雅黑" panose="020B0503020204020204" pitchFamily="34" charset="-122"/>
                  <a:ea typeface="微软雅黑" panose="020B0503020204020204" pitchFamily="34" charset="-122"/>
                </a:rPr>
                <a:t>提供安全风险“监测、分析、溯源、响应”的一站式运营机制</a:t>
              </a:r>
              <a:r>
                <a:rPr lang="zh-CN" altLang="en-US" sz="1050" dirty="0" smtClean="0">
                  <a:solidFill>
                    <a:prstClr val="white"/>
                  </a:solidFill>
                  <a:latin typeface="微软雅黑" panose="020B0503020204020204" pitchFamily="34" charset="-122"/>
                  <a:ea typeface="微软雅黑" panose="020B0503020204020204" pitchFamily="34" charset="-122"/>
                </a:rPr>
                <a:t>，</a:t>
              </a:r>
              <a:r>
                <a:rPr lang="en-US" altLang="zh-CN" sz="1050" dirty="0" smtClean="0">
                  <a:solidFill>
                    <a:prstClr val="white"/>
                  </a:solidFill>
                  <a:latin typeface="微软雅黑" panose="020B0503020204020204" pitchFamily="34" charset="-122"/>
                  <a:ea typeface="微软雅黑" panose="020B0503020204020204" pitchFamily="34" charset="-122"/>
                </a:rPr>
                <a:t>360</a:t>
              </a:r>
              <a:r>
                <a:rPr lang="zh-CN" altLang="en-US" sz="1050" dirty="0" smtClean="0">
                  <a:solidFill>
                    <a:prstClr val="white"/>
                  </a:solidFill>
                  <a:latin typeface="微软雅黑" panose="020B0503020204020204" pitchFamily="34" charset="-122"/>
                  <a:ea typeface="微软雅黑" panose="020B0503020204020204" pitchFamily="34" charset="-122"/>
                </a:rPr>
                <a:t>安全大模型赋能告警研判，提升风险闭环效率；</a:t>
              </a:r>
              <a:endParaRPr lang="en-US" altLang="zh-CN" sz="1050" dirty="0">
                <a:solidFill>
                  <a:prstClr val="white"/>
                </a:solidFill>
                <a:latin typeface="微软雅黑" panose="020B0503020204020204" pitchFamily="34" charset="-122"/>
                <a:ea typeface="微软雅黑" panose="020B0503020204020204" pitchFamily="34" charset="-122"/>
              </a:endParaRPr>
            </a:p>
            <a:p>
              <a:pPr marL="214313" indent="-214313" defTabSz="685800">
                <a:lnSpc>
                  <a:spcPct val="150000"/>
                </a:lnSpc>
                <a:buFont typeface="Wingdings" panose="05000000000000000000" pitchFamily="2" charset="2"/>
                <a:buChar char="p"/>
              </a:pPr>
              <a:r>
                <a:rPr lang="zh-CN" altLang="en-US" sz="1050" dirty="0">
                  <a:solidFill>
                    <a:prstClr val="white"/>
                  </a:solidFill>
                  <a:latin typeface="微软雅黑" panose="020B0503020204020204" pitchFamily="34" charset="-122"/>
                  <a:ea typeface="微软雅黑" panose="020B0503020204020204" pitchFamily="34" charset="-122"/>
                </a:rPr>
                <a:t>支持</a:t>
              </a:r>
              <a:r>
                <a:rPr lang="en-US" altLang="zh-CN" sz="1050" dirty="0">
                  <a:solidFill>
                    <a:prstClr val="white"/>
                  </a:solidFill>
                  <a:latin typeface="微软雅黑" panose="020B0503020204020204" pitchFamily="34" charset="-122"/>
                  <a:ea typeface="微软雅黑" panose="020B0503020204020204" pitchFamily="34" charset="-122"/>
                </a:rPr>
                <a:t>MDR</a:t>
              </a:r>
              <a:r>
                <a:rPr lang="zh-CN" altLang="en-US" sz="1050" dirty="0">
                  <a:solidFill>
                    <a:prstClr val="white"/>
                  </a:solidFill>
                  <a:latin typeface="微软雅黑" panose="020B0503020204020204" pitchFamily="34" charset="-122"/>
                  <a:ea typeface="微软雅黑" panose="020B0503020204020204" pitchFamily="34" charset="-122"/>
                </a:rPr>
                <a:t>托管服务，协同上级或云端安全专家持续优化本地安全能力。</a:t>
              </a:r>
              <a:endParaRPr lang="en-US" altLang="zh-CN" sz="1050" dirty="0">
                <a:solidFill>
                  <a:prstClr val="white"/>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3810658" y="1918934"/>
              <a:ext cx="1597562" cy="347598"/>
              <a:chOff x="3679028" y="1918934"/>
              <a:chExt cx="1597562" cy="347598"/>
            </a:xfrm>
          </p:grpSpPr>
          <p:sp>
            <p:nvSpPr>
              <p:cNvPr id="16" name="文本框 15"/>
              <p:cNvSpPr txBox="1"/>
              <p:nvPr/>
            </p:nvSpPr>
            <p:spPr>
              <a:xfrm>
                <a:off x="4053178" y="1942692"/>
                <a:ext cx="1223412" cy="300082"/>
              </a:xfrm>
              <a:prstGeom prst="rect">
                <a:avLst/>
              </a:prstGeom>
              <a:noFill/>
            </p:spPr>
            <p:txBody>
              <a:bodyPr wrap="none" rtlCol="0">
                <a:spAutoFit/>
              </a:bodyPr>
              <a:lstStyle/>
              <a:p>
                <a:pPr defTabSz="685800"/>
                <a:r>
                  <a:rPr lang="zh-CN" altLang="en-US" sz="1350" b="1" dirty="0">
                    <a:solidFill>
                      <a:prstClr val="black"/>
                    </a:solidFill>
                    <a:latin typeface="微软雅黑" panose="020B0503020204020204" pitchFamily="34" charset="-122"/>
                    <a:ea typeface="微软雅黑" panose="020B0503020204020204" pitchFamily="34" charset="-122"/>
                  </a:rPr>
                  <a:t>降本运营成本</a:t>
                </a:r>
              </a:p>
            </p:txBody>
          </p:sp>
          <p:pic>
            <p:nvPicPr>
              <p:cNvPr id="21" name="图形 24" descr="区块链">
                <a:extLst>
                  <a:ext uri="{FF2B5EF4-FFF2-40B4-BE49-F238E27FC236}">
                    <a16:creationId xmlns:a16="http://schemas.microsoft.com/office/drawing/2014/main" id="{1A25EDF5-06A7-B84B-933E-06E4143D71C5}"/>
                  </a:ext>
                </a:extLst>
              </p:cNvPr>
              <p:cNvPicPr>
                <a:picLocks/>
              </p:cNvPicPr>
              <p:nvPr/>
            </p:nvPicPr>
            <p:blipFill>
              <a:blip r:embed="rId3">
                <a:duotone>
                  <a:prstClr val="black"/>
                  <a:srgbClr val="01CB5C">
                    <a:tint val="45000"/>
                    <a:satMod val="400000"/>
                  </a:srgbClr>
                </a:duotone>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679028" y="1918934"/>
                <a:ext cx="374150" cy="347598"/>
              </a:xfrm>
              <a:prstGeom prst="rect">
                <a:avLst/>
              </a:prstGeom>
            </p:spPr>
          </p:pic>
        </p:grpSp>
      </p:grpSp>
      <p:grpSp>
        <p:nvGrpSpPr>
          <p:cNvPr id="5" name="组合 4"/>
          <p:cNvGrpSpPr/>
          <p:nvPr/>
        </p:nvGrpSpPr>
        <p:grpSpPr>
          <a:xfrm>
            <a:off x="3495901" y="1918934"/>
            <a:ext cx="2198594" cy="2969073"/>
            <a:chOff x="416683" y="1918934"/>
            <a:chExt cx="2198594" cy="2969073"/>
          </a:xfrm>
        </p:grpSpPr>
        <p:sp>
          <p:nvSpPr>
            <p:cNvPr id="15" name="圆角矩形 14"/>
            <p:cNvSpPr>
              <a:spLocks/>
            </p:cNvSpPr>
            <p:nvPr/>
          </p:nvSpPr>
          <p:spPr>
            <a:xfrm>
              <a:off x="416683" y="2333066"/>
              <a:ext cx="2198594" cy="2554941"/>
            </a:xfrm>
            <a:prstGeom prst="roundRect">
              <a:avLst>
                <a:gd name="adj" fmla="val 9328"/>
              </a:avLst>
            </a:prstGeom>
            <a:solidFill>
              <a:srgbClr val="009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lnSpc>
                  <a:spcPct val="150000"/>
                </a:lnSpc>
                <a:buFont typeface="Wingdings" panose="05000000000000000000" pitchFamily="2" charset="2"/>
                <a:buChar char="p"/>
              </a:pPr>
              <a:r>
                <a:rPr lang="zh-CN" altLang="en-US" sz="1050" dirty="0">
                  <a:solidFill>
                    <a:prstClr val="white"/>
                  </a:solidFill>
                  <a:latin typeface="微软雅黑" panose="020B0503020204020204" pitchFamily="34" charset="-122"/>
                  <a:ea typeface="微软雅黑" panose="020B0503020204020204" pitchFamily="34" charset="-122"/>
                </a:rPr>
                <a:t>多维神经元和各类安全设备数据的接入，盘活全局，整体提升威胁发现能力；</a:t>
              </a:r>
              <a:endParaRPr lang="en-US" altLang="zh-CN" sz="1050" dirty="0">
                <a:solidFill>
                  <a:prstClr val="white"/>
                </a:solidFill>
                <a:latin typeface="微软雅黑" panose="020B0503020204020204" pitchFamily="34" charset="-122"/>
                <a:ea typeface="微软雅黑" panose="020B0503020204020204" pitchFamily="34" charset="-122"/>
              </a:endParaRPr>
            </a:p>
            <a:p>
              <a:pPr marL="214313" indent="-214313" defTabSz="685800">
                <a:lnSpc>
                  <a:spcPct val="150000"/>
                </a:lnSpc>
                <a:buFont typeface="Wingdings" panose="05000000000000000000" pitchFamily="2" charset="2"/>
                <a:buChar char="p"/>
              </a:pPr>
              <a:r>
                <a:rPr lang="zh-CN" altLang="en-US" sz="1050" dirty="0">
                  <a:solidFill>
                    <a:prstClr val="white"/>
                  </a:solidFill>
                  <a:latin typeface="微软雅黑" panose="020B0503020204020204" pitchFamily="34" charset="-122"/>
                  <a:ea typeface="微软雅黑" panose="020B0503020204020204" pitchFamily="34" charset="-122"/>
                </a:rPr>
                <a:t>多源</a:t>
              </a:r>
              <a:r>
                <a:rPr lang="en-US" altLang="zh-CN" sz="1050" dirty="0">
                  <a:solidFill>
                    <a:prstClr val="white"/>
                  </a:solidFill>
                  <a:latin typeface="微软雅黑" panose="020B0503020204020204" pitchFamily="34" charset="-122"/>
                  <a:ea typeface="微软雅黑" panose="020B0503020204020204" pitchFamily="34" charset="-122"/>
                </a:rPr>
                <a:t>XDR</a:t>
              </a:r>
              <a:r>
                <a:rPr lang="zh-CN" altLang="en-US" sz="1050" dirty="0">
                  <a:solidFill>
                    <a:prstClr val="white"/>
                  </a:solidFill>
                  <a:latin typeface="微软雅黑" panose="020B0503020204020204" pitchFamily="34" charset="-122"/>
                  <a:ea typeface="微软雅黑" panose="020B0503020204020204" pitchFamily="34" charset="-122"/>
                </a:rPr>
                <a:t>关联分析，打通端点、网络、云端以及第三方数据，大幅提升自动化安全分析准确率。</a:t>
              </a:r>
            </a:p>
          </p:txBody>
        </p:sp>
        <p:grpSp>
          <p:nvGrpSpPr>
            <p:cNvPr id="27" name="组合 26"/>
            <p:cNvGrpSpPr/>
            <p:nvPr/>
          </p:nvGrpSpPr>
          <p:grpSpPr>
            <a:xfrm>
              <a:off x="837697" y="1918934"/>
              <a:ext cx="1597562" cy="347598"/>
              <a:chOff x="780082" y="1918934"/>
              <a:chExt cx="1597562" cy="347598"/>
            </a:xfrm>
          </p:grpSpPr>
          <p:sp>
            <p:nvSpPr>
              <p:cNvPr id="17" name="文本框 16"/>
              <p:cNvSpPr txBox="1"/>
              <p:nvPr/>
            </p:nvSpPr>
            <p:spPr>
              <a:xfrm>
                <a:off x="1154232" y="1942692"/>
                <a:ext cx="1223412" cy="300082"/>
              </a:xfrm>
              <a:prstGeom prst="rect">
                <a:avLst/>
              </a:prstGeom>
              <a:noFill/>
            </p:spPr>
            <p:txBody>
              <a:bodyPr wrap="none" rtlCol="0">
                <a:spAutoFit/>
              </a:bodyPr>
              <a:lstStyle/>
              <a:p>
                <a:pPr defTabSz="685800"/>
                <a:r>
                  <a:rPr lang="zh-CN" altLang="en-US" sz="1350" b="1" dirty="0">
                    <a:solidFill>
                      <a:prstClr val="black"/>
                    </a:solidFill>
                    <a:latin typeface="微软雅黑" panose="020B0503020204020204" pitchFamily="34" charset="-122"/>
                    <a:ea typeface="微软雅黑" panose="020B0503020204020204" pitchFamily="34" charset="-122"/>
                  </a:rPr>
                  <a:t>提升分析效果</a:t>
                </a:r>
              </a:p>
            </p:txBody>
          </p:sp>
          <p:pic>
            <p:nvPicPr>
              <p:cNvPr id="22" name="图形 9" descr="Internet">
                <a:extLst>
                  <a:ext uri="{FF2B5EF4-FFF2-40B4-BE49-F238E27FC236}">
                    <a16:creationId xmlns:a16="http://schemas.microsoft.com/office/drawing/2014/main" id="{3CD3BD17-BC66-2548-96E9-A633ED49D515}"/>
                  </a:ext>
                </a:extLst>
              </p:cNvPr>
              <p:cNvPicPr>
                <a:picLocks/>
              </p:cNvPicPr>
              <p:nvPr/>
            </p:nvPicPr>
            <p:blipFill>
              <a:blip r:embed="rId5">
                <a:duotone>
                  <a:prstClr val="black"/>
                  <a:srgbClr val="00D300">
                    <a:tint val="45000"/>
                    <a:satMod val="400000"/>
                  </a:srgbClr>
                </a:duotone>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80082" y="1918934"/>
                <a:ext cx="374150" cy="347598"/>
              </a:xfrm>
              <a:prstGeom prst="rect">
                <a:avLst/>
              </a:prstGeom>
            </p:spPr>
          </p:pic>
        </p:grpSp>
      </p:grpSp>
      <p:grpSp>
        <p:nvGrpSpPr>
          <p:cNvPr id="2" name="组合 1"/>
          <p:cNvGrpSpPr/>
          <p:nvPr/>
        </p:nvGrpSpPr>
        <p:grpSpPr>
          <a:xfrm>
            <a:off x="469430" y="1918934"/>
            <a:ext cx="2198594" cy="2969073"/>
            <a:chOff x="6467859" y="1918934"/>
            <a:chExt cx="2198594" cy="2969073"/>
          </a:xfrm>
        </p:grpSpPr>
        <p:sp>
          <p:nvSpPr>
            <p:cNvPr id="20" name="圆角矩形 19"/>
            <p:cNvSpPr>
              <a:spLocks/>
            </p:cNvSpPr>
            <p:nvPr/>
          </p:nvSpPr>
          <p:spPr>
            <a:xfrm>
              <a:off x="6467859" y="2333066"/>
              <a:ext cx="2198594" cy="2554941"/>
            </a:xfrm>
            <a:prstGeom prst="roundRect">
              <a:avLst>
                <a:gd name="adj" fmla="val 8411"/>
              </a:avLst>
            </a:prstGeom>
            <a:solidFill>
              <a:srgbClr val="009E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lnSpc>
                  <a:spcPct val="150000"/>
                </a:lnSpc>
                <a:buFont typeface="Wingdings" panose="05000000000000000000" pitchFamily="2" charset="2"/>
                <a:buChar char="p"/>
              </a:pPr>
              <a:r>
                <a:rPr lang="zh-CN" altLang="en-US" sz="1050" dirty="0">
                  <a:solidFill>
                    <a:prstClr val="white"/>
                  </a:solidFill>
                  <a:latin typeface="微软雅黑" panose="020B0503020204020204" pitchFamily="34" charset="-122"/>
                  <a:ea typeface="微软雅黑" panose="020B0503020204020204" pitchFamily="34" charset="-122"/>
                </a:rPr>
                <a:t>涵盖了安全大数据采集、安全监测、追踪溯源、态势感知、应急处置、指挥调度等能力满足规范中对日志留存、应急响应要求，等保管理助力网络安全防御体系合规落地。</a:t>
              </a:r>
              <a:endParaRPr lang="en-US" altLang="zh-CN" sz="1050" dirty="0">
                <a:solidFill>
                  <a:prstClr val="white"/>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844016" y="1918934"/>
              <a:ext cx="1597562" cy="347598"/>
              <a:chOff x="6892798" y="1918934"/>
              <a:chExt cx="1597562" cy="347598"/>
            </a:xfrm>
          </p:grpSpPr>
          <p:sp>
            <p:nvSpPr>
              <p:cNvPr id="18" name="文本框 17"/>
              <p:cNvSpPr txBox="1"/>
              <p:nvPr/>
            </p:nvSpPr>
            <p:spPr>
              <a:xfrm>
                <a:off x="7266948" y="1942692"/>
                <a:ext cx="1223412" cy="300082"/>
              </a:xfrm>
              <a:prstGeom prst="rect">
                <a:avLst/>
              </a:prstGeom>
              <a:noFill/>
            </p:spPr>
            <p:txBody>
              <a:bodyPr wrap="none" rtlCol="0">
                <a:spAutoFit/>
              </a:bodyPr>
              <a:lstStyle/>
              <a:p>
                <a:pPr defTabSz="685800"/>
                <a:r>
                  <a:rPr lang="zh-CN" altLang="en-US" sz="1350" b="1" dirty="0">
                    <a:solidFill>
                      <a:prstClr val="black"/>
                    </a:solidFill>
                    <a:latin typeface="微软雅黑" panose="020B0503020204020204" pitchFamily="34" charset="-122"/>
                    <a:ea typeface="微软雅黑" panose="020B0503020204020204" pitchFamily="34" charset="-122"/>
                  </a:rPr>
                  <a:t>满足安全合规</a:t>
                </a:r>
              </a:p>
            </p:txBody>
          </p:sp>
          <p:sp>
            <p:nvSpPr>
              <p:cNvPr id="23" name="server_247521">
                <a:extLst>
                  <a:ext uri="{FF2B5EF4-FFF2-40B4-BE49-F238E27FC236}">
                    <a16:creationId xmlns:a16="http://schemas.microsoft.com/office/drawing/2014/main" id="{5428B1EF-BA5F-B14E-8CB7-321311245F5B}"/>
                  </a:ext>
                </a:extLst>
              </p:cNvPr>
              <p:cNvSpPr>
                <a:spLocks/>
              </p:cNvSpPr>
              <p:nvPr/>
            </p:nvSpPr>
            <p:spPr bwMode="auto">
              <a:xfrm>
                <a:off x="6892798" y="1918934"/>
                <a:ext cx="374150" cy="347598"/>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09614" h="608697">
                    <a:moveTo>
                      <a:pt x="334352" y="569486"/>
                    </a:moveTo>
                    <a:lnTo>
                      <a:pt x="334352" y="589091"/>
                    </a:lnTo>
                    <a:lnTo>
                      <a:pt x="373623" y="589091"/>
                    </a:lnTo>
                    <a:lnTo>
                      <a:pt x="373623" y="569486"/>
                    </a:lnTo>
                    <a:close/>
                    <a:moveTo>
                      <a:pt x="39363" y="569486"/>
                    </a:moveTo>
                    <a:lnTo>
                      <a:pt x="39363" y="589091"/>
                    </a:lnTo>
                    <a:lnTo>
                      <a:pt x="78633" y="589091"/>
                    </a:lnTo>
                    <a:lnTo>
                      <a:pt x="78633" y="569486"/>
                    </a:lnTo>
                    <a:close/>
                    <a:moveTo>
                      <a:pt x="378877" y="535429"/>
                    </a:moveTo>
                    <a:lnTo>
                      <a:pt x="364496" y="549788"/>
                    </a:lnTo>
                    <a:lnTo>
                      <a:pt x="393350" y="549788"/>
                    </a:lnTo>
                    <a:lnTo>
                      <a:pt x="393350" y="541412"/>
                    </a:lnTo>
                    <a:cubicBezTo>
                      <a:pt x="388372" y="539663"/>
                      <a:pt x="383578" y="537638"/>
                      <a:pt x="378877" y="535429"/>
                    </a:cubicBezTo>
                    <a:close/>
                    <a:moveTo>
                      <a:pt x="196595" y="343583"/>
                    </a:moveTo>
                    <a:lnTo>
                      <a:pt x="216353" y="343583"/>
                    </a:lnTo>
                    <a:lnTo>
                      <a:pt x="216353" y="363341"/>
                    </a:lnTo>
                    <a:lnTo>
                      <a:pt x="196595" y="363341"/>
                    </a:lnTo>
                    <a:close/>
                    <a:moveTo>
                      <a:pt x="432613" y="334587"/>
                    </a:moveTo>
                    <a:cubicBezTo>
                      <a:pt x="420994" y="336244"/>
                      <a:pt x="410298" y="340845"/>
                      <a:pt x="401353" y="347564"/>
                    </a:cubicBezTo>
                    <a:lnTo>
                      <a:pt x="414632" y="360908"/>
                    </a:lnTo>
                    <a:lnTo>
                      <a:pt x="400800" y="374804"/>
                    </a:lnTo>
                    <a:lnTo>
                      <a:pt x="387429" y="361460"/>
                    </a:lnTo>
                    <a:cubicBezTo>
                      <a:pt x="380698" y="370479"/>
                      <a:pt x="376087" y="381062"/>
                      <a:pt x="374427" y="392750"/>
                    </a:cubicBezTo>
                    <a:lnTo>
                      <a:pt x="393331" y="392750"/>
                    </a:lnTo>
                    <a:lnTo>
                      <a:pt x="393331" y="412352"/>
                    </a:lnTo>
                    <a:lnTo>
                      <a:pt x="374427" y="412352"/>
                    </a:lnTo>
                    <a:cubicBezTo>
                      <a:pt x="376087" y="423948"/>
                      <a:pt x="380698" y="434623"/>
                      <a:pt x="387429" y="443642"/>
                    </a:cubicBezTo>
                    <a:lnTo>
                      <a:pt x="400800" y="430298"/>
                    </a:lnTo>
                    <a:lnTo>
                      <a:pt x="414632" y="444194"/>
                    </a:lnTo>
                    <a:lnTo>
                      <a:pt x="401353" y="457446"/>
                    </a:lnTo>
                    <a:cubicBezTo>
                      <a:pt x="410298" y="464257"/>
                      <a:pt x="420994" y="468766"/>
                      <a:pt x="432613" y="470423"/>
                    </a:cubicBezTo>
                    <a:lnTo>
                      <a:pt x="432613" y="451649"/>
                    </a:lnTo>
                    <a:lnTo>
                      <a:pt x="452347" y="451649"/>
                    </a:lnTo>
                    <a:lnTo>
                      <a:pt x="452347" y="470423"/>
                    </a:lnTo>
                    <a:cubicBezTo>
                      <a:pt x="463966" y="468766"/>
                      <a:pt x="474662" y="464257"/>
                      <a:pt x="483607" y="457446"/>
                    </a:cubicBezTo>
                    <a:lnTo>
                      <a:pt x="470328" y="444194"/>
                    </a:lnTo>
                    <a:lnTo>
                      <a:pt x="484160" y="430298"/>
                    </a:lnTo>
                    <a:lnTo>
                      <a:pt x="497531" y="443642"/>
                    </a:lnTo>
                    <a:cubicBezTo>
                      <a:pt x="504262" y="434623"/>
                      <a:pt x="508873" y="423948"/>
                      <a:pt x="510533" y="412352"/>
                    </a:cubicBezTo>
                    <a:lnTo>
                      <a:pt x="491629" y="412352"/>
                    </a:lnTo>
                    <a:lnTo>
                      <a:pt x="491629" y="392750"/>
                    </a:lnTo>
                    <a:lnTo>
                      <a:pt x="510533" y="392750"/>
                    </a:lnTo>
                    <a:cubicBezTo>
                      <a:pt x="508873" y="381062"/>
                      <a:pt x="504262" y="370479"/>
                      <a:pt x="497531" y="361460"/>
                    </a:cubicBezTo>
                    <a:lnTo>
                      <a:pt x="484160" y="374804"/>
                    </a:lnTo>
                    <a:lnTo>
                      <a:pt x="470328" y="360908"/>
                    </a:lnTo>
                    <a:lnTo>
                      <a:pt x="483607" y="347564"/>
                    </a:lnTo>
                    <a:cubicBezTo>
                      <a:pt x="474662" y="340845"/>
                      <a:pt x="463966" y="336244"/>
                      <a:pt x="452347" y="334587"/>
                    </a:cubicBezTo>
                    <a:lnTo>
                      <a:pt x="452347" y="353453"/>
                    </a:lnTo>
                    <a:lnTo>
                      <a:pt x="432613" y="353453"/>
                    </a:lnTo>
                    <a:close/>
                    <a:moveTo>
                      <a:pt x="206510" y="324018"/>
                    </a:moveTo>
                    <a:cubicBezTo>
                      <a:pt x="190281" y="324018"/>
                      <a:pt x="177002" y="337268"/>
                      <a:pt x="177002" y="353462"/>
                    </a:cubicBezTo>
                    <a:cubicBezTo>
                      <a:pt x="177002" y="369656"/>
                      <a:pt x="190281" y="382906"/>
                      <a:pt x="206510" y="382906"/>
                    </a:cubicBezTo>
                    <a:cubicBezTo>
                      <a:pt x="222739" y="382906"/>
                      <a:pt x="236018" y="369656"/>
                      <a:pt x="236018" y="353462"/>
                    </a:cubicBezTo>
                    <a:cubicBezTo>
                      <a:pt x="236018" y="337268"/>
                      <a:pt x="222739" y="324018"/>
                      <a:pt x="206510" y="324018"/>
                    </a:cubicBezTo>
                    <a:close/>
                    <a:moveTo>
                      <a:pt x="442480" y="314157"/>
                    </a:moveTo>
                    <a:cubicBezTo>
                      <a:pt x="491260" y="314157"/>
                      <a:pt x="531004" y="353822"/>
                      <a:pt x="531004" y="402505"/>
                    </a:cubicBezTo>
                    <a:cubicBezTo>
                      <a:pt x="531004" y="451280"/>
                      <a:pt x="491260" y="490853"/>
                      <a:pt x="442480" y="490853"/>
                    </a:cubicBezTo>
                    <a:cubicBezTo>
                      <a:pt x="393700" y="490853"/>
                      <a:pt x="353956" y="451280"/>
                      <a:pt x="353956" y="402505"/>
                    </a:cubicBezTo>
                    <a:cubicBezTo>
                      <a:pt x="353956" y="353822"/>
                      <a:pt x="393700" y="314157"/>
                      <a:pt x="442480" y="314157"/>
                    </a:cubicBezTo>
                    <a:close/>
                    <a:moveTo>
                      <a:pt x="206510" y="304419"/>
                    </a:moveTo>
                    <a:cubicBezTo>
                      <a:pt x="233620" y="304419"/>
                      <a:pt x="255659" y="326410"/>
                      <a:pt x="255659" y="353462"/>
                    </a:cubicBezTo>
                    <a:cubicBezTo>
                      <a:pt x="255659" y="380514"/>
                      <a:pt x="233620" y="402505"/>
                      <a:pt x="206510" y="402505"/>
                    </a:cubicBezTo>
                    <a:cubicBezTo>
                      <a:pt x="179400" y="402505"/>
                      <a:pt x="157361" y="380514"/>
                      <a:pt x="157361" y="353462"/>
                    </a:cubicBezTo>
                    <a:cubicBezTo>
                      <a:pt x="157361" y="326410"/>
                      <a:pt x="179400" y="304419"/>
                      <a:pt x="206510" y="304419"/>
                    </a:cubicBezTo>
                    <a:close/>
                    <a:moveTo>
                      <a:pt x="412985" y="255242"/>
                    </a:moveTo>
                    <a:lnTo>
                      <a:pt x="412985" y="278162"/>
                    </a:lnTo>
                    <a:lnTo>
                      <a:pt x="405979" y="280279"/>
                    </a:lnTo>
                    <a:cubicBezTo>
                      <a:pt x="397406" y="282856"/>
                      <a:pt x="389202" y="286169"/>
                      <a:pt x="381643" y="290219"/>
                    </a:cubicBezTo>
                    <a:lnTo>
                      <a:pt x="375282" y="293717"/>
                    </a:lnTo>
                    <a:lnTo>
                      <a:pt x="359057" y="277609"/>
                    </a:lnTo>
                    <a:lnTo>
                      <a:pt x="317298" y="319214"/>
                    </a:lnTo>
                    <a:lnTo>
                      <a:pt x="333522" y="335414"/>
                    </a:lnTo>
                    <a:lnTo>
                      <a:pt x="330019" y="341857"/>
                    </a:lnTo>
                    <a:cubicBezTo>
                      <a:pt x="325963" y="349405"/>
                      <a:pt x="322552" y="357505"/>
                      <a:pt x="320063" y="366065"/>
                    </a:cubicBezTo>
                    <a:lnTo>
                      <a:pt x="317943" y="373060"/>
                    </a:lnTo>
                    <a:lnTo>
                      <a:pt x="294989" y="373060"/>
                    </a:lnTo>
                    <a:lnTo>
                      <a:pt x="294989" y="431970"/>
                    </a:lnTo>
                    <a:lnTo>
                      <a:pt x="317943" y="431970"/>
                    </a:lnTo>
                    <a:lnTo>
                      <a:pt x="319971" y="438965"/>
                    </a:lnTo>
                    <a:cubicBezTo>
                      <a:pt x="322552" y="447525"/>
                      <a:pt x="325963" y="455717"/>
                      <a:pt x="330019" y="463265"/>
                    </a:cubicBezTo>
                    <a:lnTo>
                      <a:pt x="333522" y="469708"/>
                    </a:lnTo>
                    <a:lnTo>
                      <a:pt x="317298" y="485816"/>
                    </a:lnTo>
                    <a:lnTo>
                      <a:pt x="359057" y="527513"/>
                    </a:lnTo>
                    <a:lnTo>
                      <a:pt x="375190" y="511313"/>
                    </a:lnTo>
                    <a:lnTo>
                      <a:pt x="381643" y="514811"/>
                    </a:lnTo>
                    <a:cubicBezTo>
                      <a:pt x="389202" y="518953"/>
                      <a:pt x="397406" y="522266"/>
                      <a:pt x="405979" y="524844"/>
                    </a:cubicBezTo>
                    <a:lnTo>
                      <a:pt x="412985" y="526869"/>
                    </a:lnTo>
                    <a:lnTo>
                      <a:pt x="412985" y="549788"/>
                    </a:lnTo>
                    <a:lnTo>
                      <a:pt x="471983" y="549788"/>
                    </a:lnTo>
                    <a:lnTo>
                      <a:pt x="471983" y="526869"/>
                    </a:lnTo>
                    <a:lnTo>
                      <a:pt x="478989" y="524844"/>
                    </a:lnTo>
                    <a:cubicBezTo>
                      <a:pt x="487562" y="522266"/>
                      <a:pt x="495767" y="518953"/>
                      <a:pt x="503326" y="514811"/>
                    </a:cubicBezTo>
                    <a:lnTo>
                      <a:pt x="509686" y="511313"/>
                    </a:lnTo>
                    <a:lnTo>
                      <a:pt x="525911" y="527513"/>
                    </a:lnTo>
                    <a:lnTo>
                      <a:pt x="567670" y="485816"/>
                    </a:lnTo>
                    <a:lnTo>
                      <a:pt x="551446" y="469708"/>
                    </a:lnTo>
                    <a:lnTo>
                      <a:pt x="554949" y="463265"/>
                    </a:lnTo>
                    <a:cubicBezTo>
                      <a:pt x="559005" y="455717"/>
                      <a:pt x="562416" y="447617"/>
                      <a:pt x="564905" y="439057"/>
                    </a:cubicBezTo>
                    <a:lnTo>
                      <a:pt x="567025" y="431970"/>
                    </a:lnTo>
                    <a:lnTo>
                      <a:pt x="589979" y="431970"/>
                    </a:lnTo>
                    <a:lnTo>
                      <a:pt x="589979" y="373060"/>
                    </a:lnTo>
                    <a:lnTo>
                      <a:pt x="567025" y="373060"/>
                    </a:lnTo>
                    <a:lnTo>
                      <a:pt x="564997" y="366065"/>
                    </a:lnTo>
                    <a:cubicBezTo>
                      <a:pt x="562416" y="357505"/>
                      <a:pt x="559005" y="349405"/>
                      <a:pt x="554949" y="341857"/>
                    </a:cubicBezTo>
                    <a:lnTo>
                      <a:pt x="551446" y="335414"/>
                    </a:lnTo>
                    <a:lnTo>
                      <a:pt x="567670" y="319214"/>
                    </a:lnTo>
                    <a:lnTo>
                      <a:pt x="525911" y="277609"/>
                    </a:lnTo>
                    <a:lnTo>
                      <a:pt x="509779" y="293717"/>
                    </a:lnTo>
                    <a:lnTo>
                      <a:pt x="503326" y="290219"/>
                    </a:lnTo>
                    <a:cubicBezTo>
                      <a:pt x="495767" y="286169"/>
                      <a:pt x="487562" y="282856"/>
                      <a:pt x="478989" y="280279"/>
                    </a:cubicBezTo>
                    <a:lnTo>
                      <a:pt x="471983" y="278162"/>
                    </a:lnTo>
                    <a:lnTo>
                      <a:pt x="471983" y="255242"/>
                    </a:lnTo>
                    <a:close/>
                    <a:moveTo>
                      <a:pt x="364496" y="255242"/>
                    </a:moveTo>
                    <a:lnTo>
                      <a:pt x="378877" y="269601"/>
                    </a:lnTo>
                    <a:cubicBezTo>
                      <a:pt x="383578" y="267392"/>
                      <a:pt x="388372" y="265459"/>
                      <a:pt x="393350" y="263710"/>
                    </a:cubicBezTo>
                    <a:lnTo>
                      <a:pt x="393350" y="255242"/>
                    </a:lnTo>
                    <a:close/>
                    <a:moveTo>
                      <a:pt x="19635" y="255242"/>
                    </a:moveTo>
                    <a:lnTo>
                      <a:pt x="19635" y="549788"/>
                    </a:lnTo>
                    <a:lnTo>
                      <a:pt x="353619" y="549788"/>
                    </a:lnTo>
                    <a:lnTo>
                      <a:pt x="289551" y="485816"/>
                    </a:lnTo>
                    <a:lnTo>
                      <a:pt x="309370" y="466026"/>
                    </a:lnTo>
                    <a:cubicBezTo>
                      <a:pt x="307158" y="461424"/>
                      <a:pt x="305222" y="456546"/>
                      <a:pt x="303470" y="451667"/>
                    </a:cubicBezTo>
                    <a:lnTo>
                      <a:pt x="275354" y="451667"/>
                    </a:lnTo>
                    <a:lnTo>
                      <a:pt x="275354" y="353455"/>
                    </a:lnTo>
                    <a:lnTo>
                      <a:pt x="303470" y="353455"/>
                    </a:lnTo>
                    <a:cubicBezTo>
                      <a:pt x="305222" y="348484"/>
                      <a:pt x="307158" y="343698"/>
                      <a:pt x="309370" y="339096"/>
                    </a:cubicBezTo>
                    <a:lnTo>
                      <a:pt x="289551" y="319214"/>
                    </a:lnTo>
                    <a:lnTo>
                      <a:pt x="353619" y="255242"/>
                    </a:lnTo>
                    <a:close/>
                    <a:moveTo>
                      <a:pt x="19635" y="176727"/>
                    </a:moveTo>
                    <a:lnTo>
                      <a:pt x="19635" y="235637"/>
                    </a:lnTo>
                    <a:lnTo>
                      <a:pt x="235991" y="235637"/>
                    </a:lnTo>
                    <a:lnTo>
                      <a:pt x="235991" y="196333"/>
                    </a:lnTo>
                    <a:lnTo>
                      <a:pt x="255627" y="196333"/>
                    </a:lnTo>
                    <a:lnTo>
                      <a:pt x="255627" y="235637"/>
                    </a:lnTo>
                    <a:lnTo>
                      <a:pt x="275354" y="235637"/>
                    </a:lnTo>
                    <a:lnTo>
                      <a:pt x="275354" y="196333"/>
                    </a:lnTo>
                    <a:lnTo>
                      <a:pt x="294989" y="196333"/>
                    </a:lnTo>
                    <a:lnTo>
                      <a:pt x="294989" y="235637"/>
                    </a:lnTo>
                    <a:lnTo>
                      <a:pt x="314625" y="235637"/>
                    </a:lnTo>
                    <a:lnTo>
                      <a:pt x="314625" y="196333"/>
                    </a:lnTo>
                    <a:lnTo>
                      <a:pt x="334352" y="196333"/>
                    </a:lnTo>
                    <a:lnTo>
                      <a:pt x="334352" y="235637"/>
                    </a:lnTo>
                    <a:lnTo>
                      <a:pt x="353987" y="235637"/>
                    </a:lnTo>
                    <a:lnTo>
                      <a:pt x="353987" y="196333"/>
                    </a:lnTo>
                    <a:lnTo>
                      <a:pt x="373623" y="196333"/>
                    </a:lnTo>
                    <a:lnTo>
                      <a:pt x="373623" y="235637"/>
                    </a:lnTo>
                    <a:lnTo>
                      <a:pt x="393350" y="235637"/>
                    </a:lnTo>
                    <a:lnTo>
                      <a:pt x="393350" y="176727"/>
                    </a:lnTo>
                    <a:close/>
                    <a:moveTo>
                      <a:pt x="19635" y="98213"/>
                    </a:moveTo>
                    <a:lnTo>
                      <a:pt x="19635" y="157122"/>
                    </a:lnTo>
                    <a:lnTo>
                      <a:pt x="235991" y="157122"/>
                    </a:lnTo>
                    <a:lnTo>
                      <a:pt x="235991" y="117818"/>
                    </a:lnTo>
                    <a:lnTo>
                      <a:pt x="255627" y="117818"/>
                    </a:lnTo>
                    <a:lnTo>
                      <a:pt x="255627" y="157122"/>
                    </a:lnTo>
                    <a:lnTo>
                      <a:pt x="275354" y="157122"/>
                    </a:lnTo>
                    <a:lnTo>
                      <a:pt x="275354" y="117818"/>
                    </a:lnTo>
                    <a:lnTo>
                      <a:pt x="294989" y="117818"/>
                    </a:lnTo>
                    <a:lnTo>
                      <a:pt x="294989" y="157122"/>
                    </a:lnTo>
                    <a:lnTo>
                      <a:pt x="314625" y="157122"/>
                    </a:lnTo>
                    <a:lnTo>
                      <a:pt x="314625" y="117818"/>
                    </a:lnTo>
                    <a:lnTo>
                      <a:pt x="334352" y="117818"/>
                    </a:lnTo>
                    <a:lnTo>
                      <a:pt x="334352" y="157122"/>
                    </a:lnTo>
                    <a:lnTo>
                      <a:pt x="353987" y="157122"/>
                    </a:lnTo>
                    <a:lnTo>
                      <a:pt x="353987" y="117818"/>
                    </a:lnTo>
                    <a:lnTo>
                      <a:pt x="373623" y="117818"/>
                    </a:lnTo>
                    <a:lnTo>
                      <a:pt x="373623" y="157122"/>
                    </a:lnTo>
                    <a:lnTo>
                      <a:pt x="393350" y="157122"/>
                    </a:lnTo>
                    <a:lnTo>
                      <a:pt x="393350" y="98213"/>
                    </a:lnTo>
                    <a:close/>
                    <a:moveTo>
                      <a:pt x="19635" y="19606"/>
                    </a:moveTo>
                    <a:lnTo>
                      <a:pt x="19635" y="78515"/>
                    </a:lnTo>
                    <a:lnTo>
                      <a:pt x="235991" y="78515"/>
                    </a:lnTo>
                    <a:lnTo>
                      <a:pt x="235991" y="39303"/>
                    </a:lnTo>
                    <a:lnTo>
                      <a:pt x="255627" y="39303"/>
                    </a:lnTo>
                    <a:lnTo>
                      <a:pt x="255627" y="78515"/>
                    </a:lnTo>
                    <a:lnTo>
                      <a:pt x="275354" y="78515"/>
                    </a:lnTo>
                    <a:lnTo>
                      <a:pt x="275354" y="39303"/>
                    </a:lnTo>
                    <a:lnTo>
                      <a:pt x="294989" y="39303"/>
                    </a:lnTo>
                    <a:lnTo>
                      <a:pt x="294989" y="78515"/>
                    </a:lnTo>
                    <a:lnTo>
                      <a:pt x="314625" y="78515"/>
                    </a:lnTo>
                    <a:lnTo>
                      <a:pt x="314625" y="39303"/>
                    </a:lnTo>
                    <a:lnTo>
                      <a:pt x="334352" y="39303"/>
                    </a:lnTo>
                    <a:lnTo>
                      <a:pt x="334352" y="78515"/>
                    </a:lnTo>
                    <a:lnTo>
                      <a:pt x="353987" y="78515"/>
                    </a:lnTo>
                    <a:lnTo>
                      <a:pt x="353987" y="39303"/>
                    </a:lnTo>
                    <a:lnTo>
                      <a:pt x="373623" y="39303"/>
                    </a:lnTo>
                    <a:lnTo>
                      <a:pt x="373623" y="78515"/>
                    </a:lnTo>
                    <a:lnTo>
                      <a:pt x="393350" y="78515"/>
                    </a:lnTo>
                    <a:lnTo>
                      <a:pt x="393350" y="19606"/>
                    </a:lnTo>
                    <a:close/>
                    <a:moveTo>
                      <a:pt x="0" y="0"/>
                    </a:moveTo>
                    <a:lnTo>
                      <a:pt x="412985" y="0"/>
                    </a:lnTo>
                    <a:lnTo>
                      <a:pt x="412985" y="235637"/>
                    </a:lnTo>
                    <a:lnTo>
                      <a:pt x="491618" y="235637"/>
                    </a:lnTo>
                    <a:lnTo>
                      <a:pt x="491618" y="263710"/>
                    </a:lnTo>
                    <a:cubicBezTo>
                      <a:pt x="496596" y="265459"/>
                      <a:pt x="501390" y="267392"/>
                      <a:pt x="506091" y="269601"/>
                    </a:cubicBezTo>
                    <a:lnTo>
                      <a:pt x="525911" y="249812"/>
                    </a:lnTo>
                    <a:lnTo>
                      <a:pt x="595418" y="319214"/>
                    </a:lnTo>
                    <a:lnTo>
                      <a:pt x="575598" y="339096"/>
                    </a:lnTo>
                    <a:cubicBezTo>
                      <a:pt x="577810" y="343698"/>
                      <a:pt x="579746" y="348484"/>
                      <a:pt x="581498" y="353455"/>
                    </a:cubicBezTo>
                    <a:lnTo>
                      <a:pt x="609614" y="353455"/>
                    </a:lnTo>
                    <a:lnTo>
                      <a:pt x="609614" y="451667"/>
                    </a:lnTo>
                    <a:lnTo>
                      <a:pt x="581498" y="451667"/>
                    </a:lnTo>
                    <a:cubicBezTo>
                      <a:pt x="579746" y="456546"/>
                      <a:pt x="577810" y="461332"/>
                      <a:pt x="575598" y="466026"/>
                    </a:cubicBezTo>
                    <a:lnTo>
                      <a:pt x="595418" y="485816"/>
                    </a:lnTo>
                    <a:lnTo>
                      <a:pt x="525911" y="555311"/>
                    </a:lnTo>
                    <a:lnTo>
                      <a:pt x="506091" y="535429"/>
                    </a:lnTo>
                    <a:cubicBezTo>
                      <a:pt x="501390" y="537638"/>
                      <a:pt x="496596" y="539663"/>
                      <a:pt x="491618" y="541320"/>
                    </a:cubicBezTo>
                    <a:lnTo>
                      <a:pt x="491618" y="569486"/>
                    </a:lnTo>
                    <a:lnTo>
                      <a:pt x="403121" y="569486"/>
                    </a:lnTo>
                    <a:lnTo>
                      <a:pt x="393350" y="569486"/>
                    </a:lnTo>
                    <a:lnTo>
                      <a:pt x="393350" y="608697"/>
                    </a:lnTo>
                    <a:lnTo>
                      <a:pt x="314625" y="608697"/>
                    </a:lnTo>
                    <a:lnTo>
                      <a:pt x="314625" y="569486"/>
                    </a:lnTo>
                    <a:lnTo>
                      <a:pt x="98361" y="569486"/>
                    </a:lnTo>
                    <a:lnTo>
                      <a:pt x="98361" y="608697"/>
                    </a:lnTo>
                    <a:lnTo>
                      <a:pt x="19635" y="608697"/>
                    </a:lnTo>
                    <a:lnTo>
                      <a:pt x="19635" y="569486"/>
                    </a:lnTo>
                    <a:lnTo>
                      <a:pt x="0" y="569486"/>
                    </a:lnTo>
                    <a:close/>
                  </a:path>
                </a:pathLst>
              </a:custGeom>
              <a:solidFill>
                <a:srgbClr val="1C8450"/>
              </a:solidFill>
              <a:ln>
                <a:noFill/>
              </a:ln>
            </p:spPr>
          </p:sp>
        </p:grpSp>
      </p:grpSp>
    </p:spTree>
    <p:extLst>
      <p:ext uri="{BB962C8B-B14F-4D97-AF65-F5344CB8AC3E}">
        <p14:creationId xmlns:p14="http://schemas.microsoft.com/office/powerpoint/2010/main" val="1650855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矩形 6"/>
          <p:cNvSpPr/>
          <p:nvPr/>
        </p:nvSpPr>
        <p:spPr>
          <a:xfrm>
            <a:off x="2928553" y="1998515"/>
            <a:ext cx="3464774" cy="666786"/>
          </a:xfrm>
          <a:prstGeom prst="rect">
            <a:avLst/>
          </a:prstGeom>
        </p:spPr>
        <p:txBody>
          <a:bodyPr wrap="square">
            <a:spAutoFit/>
          </a:bodyPr>
          <a:lstStyle/>
          <a:p>
            <a:pPr algn="ctr"/>
            <a:r>
              <a:rPr lang="en-US" altLang="zh-CN" sz="3733" b="1" dirty="0">
                <a:solidFill>
                  <a:schemeClr val="bg1"/>
                </a:solidFill>
                <a:latin typeface="Arial" panose="020B0604020202020204" pitchFamily="34" charset="0"/>
                <a:ea typeface="微软雅黑" panose="020B0503020204020204" pitchFamily="34" charset="-122"/>
                <a:sym typeface="Arial" panose="020B0604020202020204" pitchFamily="34" charset="0"/>
              </a:rPr>
              <a:t>THANKS</a:t>
            </a:r>
            <a:r>
              <a:rPr lang="zh-CN" altLang="en-US" sz="3733"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spTree>
    <p:extLst>
      <p:ext uri="{BB962C8B-B14F-4D97-AF65-F5344CB8AC3E}">
        <p14:creationId xmlns:p14="http://schemas.microsoft.com/office/powerpoint/2010/main" val="118066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4861" y="64800"/>
            <a:ext cx="7411539" cy="369332"/>
          </a:xfrm>
          <a:prstGeom prst="rect">
            <a:avLst/>
          </a:prstGeom>
          <a:noFill/>
        </p:spPr>
        <p:txBody>
          <a:bodyPr wrap="square" rtlCol="0" anchor="t">
            <a:spAutoFit/>
          </a:bodyPr>
          <a:lstStyle/>
          <a:p>
            <a:r>
              <a:rPr lang="zh-CN" altLang="en-US" b="1" dirty="0">
                <a:solidFill>
                  <a:schemeClr val="bg1"/>
                </a:solidFill>
                <a:latin typeface="微软雅黑" panose="020B0503020204020204" pitchFamily="34" charset="-122"/>
                <a:ea typeface="微软雅黑" panose="020B0503020204020204" pitchFamily="34" charset="-122"/>
              </a:rPr>
              <a:t>安全需求没有被满足</a:t>
            </a:r>
          </a:p>
        </p:txBody>
      </p:sp>
      <p:sp>
        <p:nvSpPr>
          <p:cNvPr id="62" name="同心圆 3"/>
          <p:cNvSpPr>
            <a:spLocks noChangeArrowheads="1"/>
          </p:cNvSpPr>
          <p:nvPr/>
        </p:nvSpPr>
        <p:spPr bwMode="auto">
          <a:xfrm>
            <a:off x="534525" y="3354625"/>
            <a:ext cx="1511287" cy="1491853"/>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30B0B4">
              <a:lumMod val="40000"/>
              <a:lumOff val="60000"/>
              <a:alpha val="14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rgbClr val="656D78"/>
                </a:solidFill>
                <a:effectLst/>
                <a:uLnTx/>
                <a:uFillTx/>
                <a:latin typeface="微软雅黑" panose="020B0503020204020204" pitchFamily="34" charset="-122"/>
                <a:ea typeface="微软雅黑" panose="020B0503020204020204" pitchFamily="34" charset="-122"/>
                <a:cs typeface="Calibri" panose="020F0502020204030204" charset="0"/>
                <a:sym typeface="Calibri" panose="020F0502020204030204" charset="0"/>
              </a:rPr>
              <a:t>被病毒感染</a:t>
            </a:r>
            <a:endParaRPr kumimoji="0" lang="zh-CN" altLang="en-US" sz="1350" b="0" i="0" u="none" strike="noStrike" kern="1200" cap="none" spc="0" normalizeH="0" baseline="0" noProof="0" dirty="0">
              <a:ln>
                <a:noFill/>
              </a:ln>
              <a:solidFill>
                <a:srgbClr val="656D78"/>
              </a:solidFill>
              <a:effectLst/>
              <a:uLnTx/>
              <a:uFillTx/>
              <a:latin typeface="微软雅黑" panose="020B0503020204020204" pitchFamily="34" charset="-122"/>
              <a:ea typeface="微软雅黑" panose="020B0503020204020204" pitchFamily="34" charset="-122"/>
              <a:cs typeface="+mn-cs"/>
            </a:endParaRPr>
          </a:p>
        </p:txBody>
      </p:sp>
      <p:sp>
        <p:nvSpPr>
          <p:cNvPr id="63" name="同心圆 4"/>
          <p:cNvSpPr>
            <a:spLocks noChangeArrowheads="1"/>
          </p:cNvSpPr>
          <p:nvPr/>
        </p:nvSpPr>
        <p:spPr bwMode="auto">
          <a:xfrm>
            <a:off x="467573" y="1792909"/>
            <a:ext cx="1443038" cy="1446610"/>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00B0F0">
              <a:alpha val="37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zh-CN" altLang="zh-CN" sz="1350" dirty="0">
                <a:solidFill>
                  <a:srgbClr val="656D78"/>
                </a:solidFill>
                <a:latin typeface="微软雅黑" panose="020B0503020204020204" pitchFamily="34" charset="-122"/>
                <a:ea typeface="微软雅黑" panose="020B0503020204020204" pitchFamily="34" charset="-122"/>
                <a:sym typeface="宋体" panose="02010600030101010101" pitchFamily="2" charset="-122"/>
              </a:rPr>
              <a:t>运维与管理</a:t>
            </a:r>
          </a:p>
        </p:txBody>
      </p:sp>
      <p:sp>
        <p:nvSpPr>
          <p:cNvPr id="64" name="同心圆 7"/>
          <p:cNvSpPr>
            <a:spLocks noChangeArrowheads="1"/>
          </p:cNvSpPr>
          <p:nvPr/>
        </p:nvSpPr>
        <p:spPr bwMode="auto">
          <a:xfrm>
            <a:off x="1273160" y="2966519"/>
            <a:ext cx="333375" cy="333375"/>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endParaRPr lang="zh-CN" altLang="zh-CN" sz="1350">
              <a:solidFill>
                <a:srgbClr val="656D78"/>
              </a:solidFill>
              <a:latin typeface="宋体" panose="02010600030101010101" pitchFamily="2" charset="-122"/>
              <a:sym typeface="宋体" panose="02010600030101010101" pitchFamily="2" charset="-122"/>
            </a:endParaRPr>
          </a:p>
        </p:txBody>
      </p:sp>
      <p:sp>
        <p:nvSpPr>
          <p:cNvPr id="65" name="同心圆 8"/>
          <p:cNvSpPr>
            <a:spLocks noChangeArrowheads="1"/>
          </p:cNvSpPr>
          <p:nvPr/>
        </p:nvSpPr>
        <p:spPr bwMode="auto">
          <a:xfrm>
            <a:off x="6124823" y="1766828"/>
            <a:ext cx="1271312" cy="1269215"/>
          </a:xfrm>
          <a:custGeom>
            <a:avLst/>
            <a:gdLst>
              <a:gd name="G0" fmla="+- 3513 0 0"/>
              <a:gd name="G1" fmla="+- 21600 0 3513"/>
              <a:gd name="G2" fmla="+- 21600 0 35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513" y="10800"/>
                </a:moveTo>
                <a:cubicBezTo>
                  <a:pt x="3513" y="14824"/>
                  <a:pt x="6776" y="18087"/>
                  <a:pt x="10800" y="18087"/>
                </a:cubicBezTo>
                <a:cubicBezTo>
                  <a:pt x="14824" y="18087"/>
                  <a:pt x="18087" y="14824"/>
                  <a:pt x="18087" y="10800"/>
                </a:cubicBezTo>
                <a:cubicBezTo>
                  <a:pt x="18087" y="6776"/>
                  <a:pt x="14824" y="3513"/>
                  <a:pt x="10800" y="3513"/>
                </a:cubicBezTo>
                <a:cubicBezTo>
                  <a:pt x="6776" y="3513"/>
                  <a:pt x="3513" y="6776"/>
                  <a:pt x="3513" y="10800"/>
                </a:cubicBezTo>
                <a:close/>
              </a:path>
            </a:pathLst>
          </a:custGeom>
          <a:solidFill>
            <a:srgbClr val="00B0F0">
              <a:alpha val="5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zh-CN" altLang="en-US" sz="1350" dirty="0">
                <a:solidFill>
                  <a:srgbClr val="656D78"/>
                </a:solidFill>
                <a:latin typeface="微软雅黑" panose="020B0503020204020204" pitchFamily="34" charset="-122"/>
                <a:ea typeface="微软雅黑" panose="020B0503020204020204" pitchFamily="34" charset="-122"/>
                <a:sym typeface="宋体" panose="02010600030101010101" pitchFamily="2" charset="-122"/>
              </a:rPr>
              <a:t>安全合规</a:t>
            </a:r>
            <a:endParaRPr lang="zh-CN" altLang="zh-CN" sz="1350" dirty="0">
              <a:solidFill>
                <a:srgbClr val="656D78"/>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6" name="同心圆 9"/>
          <p:cNvSpPr>
            <a:spLocks noChangeArrowheads="1"/>
          </p:cNvSpPr>
          <p:nvPr/>
        </p:nvSpPr>
        <p:spPr bwMode="auto">
          <a:xfrm>
            <a:off x="1993520" y="3894059"/>
            <a:ext cx="870347" cy="870347"/>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00B0F0">
              <a:alpha val="40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zh-CN" altLang="en-US" sz="1350" dirty="0">
                <a:solidFill>
                  <a:srgbClr val="E7E6E6">
                    <a:lumMod val="25000"/>
                  </a:srgbClr>
                </a:solidFill>
                <a:latin typeface="微软雅黑" panose="020B0503020204020204" pitchFamily="34" charset="-122"/>
                <a:ea typeface="微软雅黑" panose="020B0503020204020204" pitchFamily="34" charset="-122"/>
                <a:sym typeface="宋体" panose="02010600030101010101" pitchFamily="2" charset="-122"/>
              </a:rPr>
              <a:t>被勒索了</a:t>
            </a:r>
            <a:endParaRPr lang="zh-CN" altLang="zh-CN" sz="1350" dirty="0">
              <a:solidFill>
                <a:srgbClr val="E7E6E6">
                  <a:lumMod val="25000"/>
                </a:srgb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7" name="同心圆 10"/>
          <p:cNvSpPr>
            <a:spLocks noChangeArrowheads="1"/>
          </p:cNvSpPr>
          <p:nvPr/>
        </p:nvSpPr>
        <p:spPr bwMode="auto">
          <a:xfrm>
            <a:off x="7259564" y="2305148"/>
            <a:ext cx="1207294" cy="1180924"/>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30B0B4">
              <a:lumMod val="20000"/>
              <a:lumOff val="80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被检查、被通报</a:t>
            </a:r>
            <a:endParaRPr kumimoji="0" lang="zh-CN" altLang="zh-CN" sz="135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68" name="同心圆 11"/>
          <p:cNvSpPr>
            <a:spLocks noChangeArrowheads="1"/>
          </p:cNvSpPr>
          <p:nvPr/>
        </p:nvSpPr>
        <p:spPr bwMode="auto">
          <a:xfrm>
            <a:off x="1606151" y="2520137"/>
            <a:ext cx="1083469" cy="1083469"/>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zh-CN" altLang="en-US" sz="1350" dirty="0">
                <a:solidFill>
                  <a:srgbClr val="E7E6E6">
                    <a:lumMod val="25000"/>
                  </a:srgbClr>
                </a:solidFill>
                <a:latin typeface="微软雅黑" panose="020B0503020204020204" pitchFamily="34" charset="-122"/>
                <a:ea typeface="微软雅黑" panose="020B0503020204020204" pitchFamily="34" charset="-122"/>
                <a:sym typeface="宋体" panose="02010600030101010101" pitchFamily="2" charset="-122"/>
              </a:rPr>
              <a:t>网络被攻击了</a:t>
            </a:r>
            <a:endParaRPr lang="zh-CN" altLang="zh-CN" sz="1350" dirty="0">
              <a:solidFill>
                <a:srgbClr val="E7E6E6">
                  <a:lumMod val="25000"/>
                </a:srgb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9" name="同心圆 12"/>
          <p:cNvSpPr>
            <a:spLocks noChangeArrowheads="1"/>
          </p:cNvSpPr>
          <p:nvPr/>
        </p:nvSpPr>
        <p:spPr bwMode="auto">
          <a:xfrm>
            <a:off x="6585917" y="3167237"/>
            <a:ext cx="933634" cy="907513"/>
          </a:xfrm>
          <a:custGeom>
            <a:avLst/>
            <a:gdLst>
              <a:gd name="G0" fmla="+- 2802 0 0"/>
              <a:gd name="G1" fmla="+- 21600 0 2802"/>
              <a:gd name="G2" fmla="+- 21600 0 280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02" y="10800"/>
                </a:moveTo>
                <a:cubicBezTo>
                  <a:pt x="2802" y="15217"/>
                  <a:pt x="6383" y="18798"/>
                  <a:pt x="10800" y="18798"/>
                </a:cubicBezTo>
                <a:cubicBezTo>
                  <a:pt x="15217" y="18798"/>
                  <a:pt x="18798" y="15217"/>
                  <a:pt x="18798" y="10800"/>
                </a:cubicBezTo>
                <a:cubicBezTo>
                  <a:pt x="18798" y="6383"/>
                  <a:pt x="15217" y="2802"/>
                  <a:pt x="10800" y="2802"/>
                </a:cubicBezTo>
                <a:cubicBezTo>
                  <a:pt x="6383" y="2802"/>
                  <a:pt x="2802" y="6383"/>
                  <a:pt x="2802" y="10800"/>
                </a:cubicBezTo>
                <a:close/>
              </a:path>
            </a:pathLst>
          </a:custGeom>
          <a:solidFill>
            <a:srgbClr val="56CCE4">
              <a:lumMod val="75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rgbClr val="656D78"/>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重保</a:t>
            </a:r>
            <a:endParaRPr kumimoji="0" lang="zh-CN" altLang="zh-CN" sz="1350" b="0" i="0" u="none" strike="noStrike" kern="1200" cap="none" spc="0" normalizeH="0" baseline="0" noProof="0" dirty="0">
              <a:ln>
                <a:noFill/>
              </a:ln>
              <a:solidFill>
                <a:srgbClr val="656D78"/>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70" name="同心圆 15"/>
          <p:cNvSpPr>
            <a:spLocks noChangeArrowheads="1"/>
          </p:cNvSpPr>
          <p:nvPr/>
        </p:nvSpPr>
        <p:spPr bwMode="auto">
          <a:xfrm>
            <a:off x="1831115" y="3330486"/>
            <a:ext cx="547688" cy="547688"/>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30B0B4">
              <a:lumMod val="40000"/>
              <a:lumOff val="60000"/>
              <a:alpha val="25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rgbClr val="656D78"/>
              </a:solidFill>
              <a:effectLst/>
              <a:uLnTx/>
              <a:uFillTx/>
              <a:latin typeface="宋体" panose="02010600030101010101" pitchFamily="2" charset="-122"/>
              <a:ea typeface="等线" panose="02010600030101010101" charset="-122"/>
              <a:cs typeface="+mn-cs"/>
              <a:sym typeface="宋体" panose="02010600030101010101" pitchFamily="2" charset="-122"/>
            </a:endParaRPr>
          </a:p>
        </p:txBody>
      </p:sp>
      <p:sp>
        <p:nvSpPr>
          <p:cNvPr id="71" name="同心圆 19"/>
          <p:cNvSpPr>
            <a:spLocks noChangeArrowheads="1"/>
          </p:cNvSpPr>
          <p:nvPr/>
        </p:nvSpPr>
        <p:spPr bwMode="auto">
          <a:xfrm>
            <a:off x="1730487" y="4202001"/>
            <a:ext cx="386953" cy="386953"/>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56CCE4">
              <a:lumMod val="60000"/>
              <a:lumOff val="40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rgbClr val="656D78"/>
              </a:solidFill>
              <a:effectLst/>
              <a:uLnTx/>
              <a:uFillTx/>
              <a:latin typeface="宋体" panose="02010600030101010101" pitchFamily="2" charset="-122"/>
              <a:ea typeface="等线" panose="02010600030101010101" charset="-122"/>
              <a:cs typeface="+mn-cs"/>
              <a:sym typeface="宋体" panose="02010600030101010101" pitchFamily="2" charset="-122"/>
            </a:endParaRPr>
          </a:p>
        </p:txBody>
      </p:sp>
      <p:sp>
        <p:nvSpPr>
          <p:cNvPr id="72" name="椭圆 71"/>
          <p:cNvSpPr>
            <a:spLocks noChangeArrowheads="1"/>
          </p:cNvSpPr>
          <p:nvPr/>
        </p:nvSpPr>
        <p:spPr bwMode="auto">
          <a:xfrm>
            <a:off x="2584079" y="3067421"/>
            <a:ext cx="267891" cy="26789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rgbClr val="FFFFFF"/>
              </a:solidFill>
              <a:effectLst/>
              <a:uLnTx/>
              <a:uFillTx/>
              <a:latin typeface="宋体" panose="02010600030101010101" pitchFamily="2" charset="-122"/>
              <a:ea typeface="等线" panose="02010600030101010101" charset="-122"/>
              <a:cs typeface="+mn-cs"/>
              <a:sym typeface="宋体" panose="02010600030101010101" pitchFamily="2" charset="-122"/>
            </a:endParaRPr>
          </a:p>
        </p:txBody>
      </p:sp>
      <p:sp>
        <p:nvSpPr>
          <p:cNvPr id="73" name="椭圆 72"/>
          <p:cNvSpPr>
            <a:spLocks noChangeArrowheads="1"/>
          </p:cNvSpPr>
          <p:nvPr/>
        </p:nvSpPr>
        <p:spPr bwMode="auto">
          <a:xfrm>
            <a:off x="7934102" y="2001244"/>
            <a:ext cx="242888" cy="242888"/>
          </a:xfrm>
          <a:prstGeom prst="ellipse">
            <a:avLst/>
          </a:prstGeom>
          <a:solidFill>
            <a:srgbClr val="34A2CC">
              <a:lumMod val="40000"/>
              <a:lumOff val="60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rgbClr val="FFFFFF"/>
              </a:solidFill>
              <a:effectLst/>
              <a:uLnTx/>
              <a:uFillTx/>
              <a:latin typeface="宋体" panose="02010600030101010101" pitchFamily="2" charset="-122"/>
              <a:ea typeface="等线" panose="02010600030101010101" charset="-122"/>
              <a:cs typeface="+mn-cs"/>
              <a:sym typeface="宋体" panose="02010600030101010101" pitchFamily="2" charset="-122"/>
            </a:endParaRPr>
          </a:p>
        </p:txBody>
      </p:sp>
      <p:sp>
        <p:nvSpPr>
          <p:cNvPr id="74" name="椭圆 73"/>
          <p:cNvSpPr>
            <a:spLocks noChangeArrowheads="1"/>
          </p:cNvSpPr>
          <p:nvPr/>
        </p:nvSpPr>
        <p:spPr bwMode="auto">
          <a:xfrm>
            <a:off x="6980955" y="3812393"/>
            <a:ext cx="1413537" cy="1071534"/>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fontAlgn="base">
              <a:spcBef>
                <a:spcPct val="0"/>
              </a:spcBef>
              <a:spcAft>
                <a:spcPct val="0"/>
              </a:spcAft>
              <a:buFont typeface="Arial" panose="020B0604020202020204" pitchFamily="34" charset="0"/>
              <a:buNone/>
            </a:pPr>
            <a:r>
              <a:rPr lang="zh-CN" altLang="en-US" sz="1350" dirty="0">
                <a:solidFill>
                  <a:srgbClr val="656D78"/>
                </a:solidFill>
                <a:latin typeface="微软雅黑" panose="020B0503020204020204" pitchFamily="34" charset="-122"/>
                <a:ea typeface="微软雅黑" panose="020B0503020204020204" pitchFamily="34" charset="-122"/>
                <a:sym typeface="宋体" panose="02010600030101010101" pitchFamily="2" charset="-122"/>
              </a:rPr>
              <a:t>安全预算投入有限</a:t>
            </a:r>
            <a:endParaRPr lang="zh-CN" altLang="zh-CN" sz="1350" dirty="0">
              <a:solidFill>
                <a:srgbClr val="656D78"/>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5" name="椭圆 74"/>
          <p:cNvSpPr>
            <a:spLocks noChangeArrowheads="1"/>
          </p:cNvSpPr>
          <p:nvPr/>
        </p:nvSpPr>
        <p:spPr bwMode="auto">
          <a:xfrm>
            <a:off x="6501299" y="3930899"/>
            <a:ext cx="242888" cy="242888"/>
          </a:xfrm>
          <a:prstGeom prst="ellipse">
            <a:avLst/>
          </a:prstGeom>
          <a:solidFill>
            <a:srgbClr val="56CCE4">
              <a:lumMod val="20000"/>
              <a:lumOff val="80000"/>
            </a:srgbClr>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350" b="0" i="0" u="none" strike="noStrike" kern="1200" cap="none" spc="0" normalizeH="0" baseline="0" noProof="0">
              <a:ln>
                <a:noFill/>
              </a:ln>
              <a:solidFill>
                <a:srgbClr val="FFFFFF"/>
              </a:solidFill>
              <a:effectLst/>
              <a:uLnTx/>
              <a:uFillTx/>
              <a:latin typeface="宋体" panose="02010600030101010101" pitchFamily="2" charset="-122"/>
              <a:ea typeface="等线" panose="02010600030101010101" charset="-122"/>
              <a:cs typeface="+mn-cs"/>
              <a:sym typeface="宋体" panose="02010600030101010101" pitchFamily="2" charset="-122"/>
            </a:endParaRPr>
          </a:p>
        </p:txBody>
      </p:sp>
      <p:sp>
        <p:nvSpPr>
          <p:cNvPr id="76" name="同心圆 16"/>
          <p:cNvSpPr>
            <a:spLocks noChangeArrowheads="1"/>
          </p:cNvSpPr>
          <p:nvPr/>
        </p:nvSpPr>
        <p:spPr bwMode="auto">
          <a:xfrm>
            <a:off x="7717232" y="3462196"/>
            <a:ext cx="535781" cy="535781"/>
          </a:xfrm>
          <a:custGeom>
            <a:avLst/>
            <a:gdLst>
              <a:gd name="G0" fmla="+- 1940 0 0"/>
              <a:gd name="G1" fmla="+- 21600 0 1940"/>
              <a:gd name="G2" fmla="+- 21600 0 194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40" y="10800"/>
                </a:moveTo>
                <a:cubicBezTo>
                  <a:pt x="1940" y="15693"/>
                  <a:pt x="5907" y="19660"/>
                  <a:pt x="10800" y="19660"/>
                </a:cubicBezTo>
                <a:cubicBezTo>
                  <a:pt x="15693" y="19660"/>
                  <a:pt x="19660" y="15693"/>
                  <a:pt x="19660" y="10800"/>
                </a:cubicBezTo>
                <a:cubicBezTo>
                  <a:pt x="19660" y="5907"/>
                  <a:pt x="15693" y="1940"/>
                  <a:pt x="10800" y="1940"/>
                </a:cubicBezTo>
                <a:cubicBezTo>
                  <a:pt x="5907" y="1940"/>
                  <a:pt x="1940" y="5907"/>
                  <a:pt x="1940" y="10800"/>
                </a:cubicBezTo>
                <a:close/>
              </a:path>
            </a:pathLst>
          </a:custGeom>
          <a:solidFill>
            <a:srgbClr val="00B0F0">
              <a:alpha val="57999"/>
            </a:srgbClr>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endParaRPr lang="zh-CN" altLang="zh-CN" sz="1350">
              <a:solidFill>
                <a:srgbClr val="656D78"/>
              </a:solidFill>
              <a:latin typeface="宋体" panose="02010600030101010101" pitchFamily="2" charset="-122"/>
              <a:sym typeface="宋体" panose="02010600030101010101" pitchFamily="2" charset="-122"/>
            </a:endParaRPr>
          </a:p>
        </p:txBody>
      </p:sp>
      <p:sp>
        <p:nvSpPr>
          <p:cNvPr id="77" name="矩形 76"/>
          <p:cNvSpPr/>
          <p:nvPr/>
        </p:nvSpPr>
        <p:spPr>
          <a:xfrm>
            <a:off x="5741576" y="874815"/>
            <a:ext cx="3309117" cy="910590"/>
          </a:xfrm>
          <a:prstGeom prst="rect">
            <a:avLst/>
          </a:prstGeom>
        </p:spPr>
        <p:txBody>
          <a:bodyPr wrap="square">
            <a:spAutoFit/>
          </a:bodyPr>
          <a:lstStyle/>
          <a:p>
            <a:pPr>
              <a:lnSpc>
                <a:spcPct val="150000"/>
              </a:lnSpc>
            </a:pPr>
            <a:r>
              <a:rPr lang="zh-CN" altLang="en-US" sz="1350" b="1"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客户对安全水平放心吗？</a:t>
            </a:r>
            <a:endParaRPr lang="en-US" altLang="zh-CN" sz="1350" b="1" dirty="0">
              <a:solidFill>
                <a:srgbClr val="40404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dirty="0">
                <a:solidFill>
                  <a:srgbClr val="656D78"/>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656D78"/>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实战化攻防演习</a:t>
            </a:r>
            <a:r>
              <a:rPr lang="zh-CN" altLang="en-US"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与重保</a:t>
            </a:r>
            <a:endParaRPr lang="en-US" altLang="zh-CN"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基于场景的</a:t>
            </a:r>
            <a:r>
              <a:rPr lang="zh-CN" altLang="en-US" sz="15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安全运营</a:t>
            </a:r>
            <a:endParaRPr lang="en-US" altLang="zh-CN" sz="15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矩形 77"/>
          <p:cNvSpPr/>
          <p:nvPr/>
        </p:nvSpPr>
        <p:spPr>
          <a:xfrm>
            <a:off x="363716" y="874815"/>
            <a:ext cx="2924742" cy="818515"/>
          </a:xfrm>
          <a:prstGeom prst="rect">
            <a:avLst/>
          </a:prstGeom>
        </p:spPr>
        <p:txBody>
          <a:bodyPr wrap="square">
            <a:spAutoFit/>
          </a:bodyPr>
          <a:lstStyle/>
          <a:p>
            <a:pPr>
              <a:lnSpc>
                <a:spcPct val="150000"/>
              </a:lnSpc>
            </a:pPr>
            <a:r>
              <a:rPr lang="zh-CN" altLang="en-US" sz="1350" b="1"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威胁究竟在哪里？</a:t>
            </a:r>
          </a:p>
          <a:p>
            <a:pPr>
              <a:lnSpc>
                <a:spcPct val="150000"/>
              </a:lnSpc>
            </a:pPr>
            <a:r>
              <a:rPr lang="en-US" altLang="zh-CN" b="1"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深</a:t>
            </a:r>
            <a:r>
              <a:rPr lang="zh-CN" altLang="en-US" sz="15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威胁检测</a:t>
            </a:r>
            <a:endParaRPr lang="zh-CN" altLang="en-US" sz="1500" dirty="0">
              <a:solidFill>
                <a:srgbClr val="656D78"/>
              </a:solidFill>
              <a:latin typeface="微软雅黑" panose="020B0503020204020204" pitchFamily="34" charset="-122"/>
              <a:ea typeface="微软雅黑" panose="020B0503020204020204" pitchFamily="34" charset="-122"/>
            </a:endParaRPr>
          </a:p>
        </p:txBody>
      </p:sp>
      <p:sp>
        <p:nvSpPr>
          <p:cNvPr id="79" name="矩形 78"/>
          <p:cNvSpPr/>
          <p:nvPr/>
        </p:nvSpPr>
        <p:spPr>
          <a:xfrm>
            <a:off x="3261860" y="875510"/>
            <a:ext cx="2869754" cy="749300"/>
          </a:xfrm>
          <a:prstGeom prst="rect">
            <a:avLst/>
          </a:prstGeom>
        </p:spPr>
        <p:txBody>
          <a:bodyPr wrap="square">
            <a:spAutoFit/>
          </a:bodyPr>
          <a:lstStyle/>
          <a:p>
            <a:pPr>
              <a:lnSpc>
                <a:spcPct val="150000"/>
              </a:lnSpc>
            </a:pPr>
            <a:r>
              <a:rPr lang="zh-CN" altLang="en-US" sz="1350" b="1"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遇到攻击该怎么处理？</a:t>
            </a:r>
          </a:p>
          <a:p>
            <a:pPr algn="ctr">
              <a:lnSpc>
                <a:spcPct val="150000"/>
              </a:lnSpc>
            </a:pPr>
            <a:r>
              <a:rPr lang="en-US" altLang="zh-CN"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404040"/>
                </a:solidFill>
                <a:latin typeface="微软雅黑" panose="020B0503020204020204" pitchFamily="34" charset="-122"/>
                <a:ea typeface="微软雅黑" panose="020B0503020204020204" pitchFamily="34" charset="-122"/>
                <a:cs typeface="Arial" panose="020B0604020202020204" pitchFamily="34" charset="0"/>
              </a:rPr>
              <a:t>持续</a:t>
            </a:r>
            <a:r>
              <a:rPr lang="zh-CN" altLang="en-US" sz="15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应急响应</a:t>
            </a:r>
            <a:endParaRPr lang="zh-CN" altLang="en-US" sz="1500" dirty="0">
              <a:solidFill>
                <a:srgbClr val="656D78"/>
              </a:solidFill>
              <a:latin typeface="微软雅黑" panose="020B0503020204020204" pitchFamily="34" charset="-122"/>
              <a:ea typeface="微软雅黑" panose="020B0503020204020204" pitchFamily="34" charset="-122"/>
            </a:endParaRPr>
          </a:p>
        </p:txBody>
      </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024" y="1539158"/>
            <a:ext cx="5574615" cy="3344769"/>
          </a:xfrm>
          <a:prstGeom prst="rect">
            <a:avLst/>
          </a:prstGeom>
        </p:spPr>
      </p:pic>
      <p:sp>
        <p:nvSpPr>
          <p:cNvPr id="22" name="文本框 21"/>
          <p:cNvSpPr txBox="1"/>
          <p:nvPr/>
        </p:nvSpPr>
        <p:spPr>
          <a:xfrm>
            <a:off x="1439847" y="564195"/>
            <a:ext cx="6288901" cy="307777"/>
          </a:xfrm>
          <a:prstGeom prst="rect">
            <a:avLst/>
          </a:prstGeom>
          <a:noFill/>
        </p:spPr>
        <p:txBody>
          <a:bodyPr wrap="none" rtlCol="0">
            <a:spAutoFit/>
          </a:bodyPr>
          <a:lstStyle/>
          <a:p>
            <a:r>
              <a:rPr lang="zh-CN" altLang="en-US" sz="1400" b="1" dirty="0">
                <a:latin typeface="+mj-ea"/>
                <a:ea typeface="+mj-ea"/>
              </a:rPr>
              <a:t>外部安全形势复杂，高级别威胁越发严重，目标多变、手段多元、明暗交织。</a:t>
            </a:r>
          </a:p>
        </p:txBody>
      </p:sp>
    </p:spTree>
    <p:extLst>
      <p:ext uri="{BB962C8B-B14F-4D97-AF65-F5344CB8AC3E}">
        <p14:creationId xmlns:p14="http://schemas.microsoft.com/office/powerpoint/2010/main" val="3066189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13379" y="2342939"/>
            <a:ext cx="3917243" cy="707886"/>
          </a:xfrm>
          <a:prstGeom prst="rect">
            <a:avLst/>
          </a:prstGeom>
          <a:noFill/>
        </p:spPr>
        <p:txBody>
          <a:bodyPr wrap="square" rtlCol="0">
            <a:spAutoFit/>
          </a:bodyPr>
          <a:lstStyle/>
          <a:p>
            <a:pPr algn="ctr"/>
            <a:r>
              <a:rPr lang="zh-CN" altLang="en-US" sz="4000" b="1" dirty="0">
                <a:solidFill>
                  <a:srgbClr val="4E5766"/>
                </a:solidFill>
                <a:latin typeface="Arial" panose="020B0604020202020204" pitchFamily="34" charset="0"/>
                <a:ea typeface="微软雅黑" panose="020B0503020204020204" pitchFamily="34" charset="-122"/>
                <a:sym typeface="Arial" panose="020B0604020202020204" pitchFamily="34" charset="0"/>
              </a:rPr>
              <a:t>产品介绍</a:t>
            </a:r>
          </a:p>
        </p:txBody>
      </p:sp>
      <p:sp>
        <p:nvSpPr>
          <p:cNvPr id="9" name="文本框 8"/>
          <p:cNvSpPr txBox="1"/>
          <p:nvPr/>
        </p:nvSpPr>
        <p:spPr>
          <a:xfrm>
            <a:off x="250023" y="18728"/>
            <a:ext cx="6510541" cy="400110"/>
          </a:xfrm>
          <a:prstGeom prst="rect">
            <a:avLst/>
          </a:prstGeom>
          <a:noFill/>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标题微软雅黑</a:t>
            </a: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20</a:t>
            </a: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号字</a:t>
            </a:r>
          </a:p>
        </p:txBody>
      </p:sp>
      <p:grpSp>
        <p:nvGrpSpPr>
          <p:cNvPr id="4" name="组合 3"/>
          <p:cNvGrpSpPr/>
          <p:nvPr/>
        </p:nvGrpSpPr>
        <p:grpSpPr>
          <a:xfrm>
            <a:off x="3620126" y="1586867"/>
            <a:ext cx="1903750" cy="470604"/>
            <a:chOff x="3360674" y="1589916"/>
            <a:chExt cx="2485489" cy="614408"/>
          </a:xfrm>
        </p:grpSpPr>
        <p:sp>
          <p:nvSpPr>
            <p:cNvPr id="11" name="任意多边形 10"/>
            <p:cNvSpPr/>
            <p:nvPr/>
          </p:nvSpPr>
          <p:spPr>
            <a:xfrm>
              <a:off x="4939538"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prstTxWarp prst="textNoShape">
                <a:avLst/>
              </a:prstTxWarp>
              <a:noAutofit/>
            </a:bodyPr>
            <a:lstStyle/>
            <a:p>
              <a:pPr algn="ct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PART</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2677522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产品定位：感知风险、看见威胁、抵御攻击、打造</a:t>
            </a:r>
            <a:r>
              <a:rPr lang="en-US" altLang="zh-CN" dirty="0"/>
              <a:t>6</a:t>
            </a:r>
            <a:r>
              <a:rPr lang="zh-CN" altLang="en-US" dirty="0"/>
              <a:t>大能力</a:t>
            </a:r>
          </a:p>
        </p:txBody>
      </p:sp>
      <p:sp>
        <p:nvSpPr>
          <p:cNvPr id="5" name="椭圆 4"/>
          <p:cNvSpPr/>
          <p:nvPr/>
        </p:nvSpPr>
        <p:spPr>
          <a:xfrm>
            <a:off x="3185912" y="1371291"/>
            <a:ext cx="2510707" cy="191389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 name="矩形 5"/>
          <p:cNvSpPr/>
          <p:nvPr/>
        </p:nvSpPr>
        <p:spPr>
          <a:xfrm>
            <a:off x="3360973" y="1522951"/>
            <a:ext cx="2353360" cy="1500411"/>
          </a:xfrm>
          <a:prstGeom prst="rect">
            <a:avLst/>
          </a:prstGeom>
        </p:spPr>
        <p:txBody>
          <a:bodyPr wrap="square">
            <a:spAutoFit/>
          </a:bodyPr>
          <a:lstStyle/>
          <a:p>
            <a:pPr defTabSz="685800">
              <a:lnSpc>
                <a:spcPct val="150000"/>
              </a:lnSpc>
            </a:pPr>
            <a:r>
              <a:rPr lang="en-US" altLang="zh-CN" sz="11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0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360 </a:t>
            </a:r>
            <a:r>
              <a:rPr lang="zh-CN" altLang="en-US" sz="10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态势感知一体机</a:t>
            </a:r>
          </a:p>
          <a:p>
            <a:pPr defTabSz="685800">
              <a:lnSpc>
                <a:spcPct val="150000"/>
              </a:lnSpc>
            </a:pPr>
            <a:r>
              <a:rPr lang="zh-CN" altLang="en-US" sz="10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是基于本脑</a:t>
            </a:r>
            <a:r>
              <a:rPr lang="en-US" altLang="zh-CN" sz="10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XDR </a:t>
            </a:r>
            <a:r>
              <a:rPr lang="zh-CN" altLang="en-US" sz="10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技术推出的软硬一体安全运营解决方案，是针对需要等保合规、一站式安全运营的中小型客户或大中型客户分支机构推出开箱即用、标准化的产品套件。</a:t>
            </a:r>
          </a:p>
        </p:txBody>
      </p:sp>
      <p:sp>
        <p:nvSpPr>
          <p:cNvPr id="13" name="椭圆 12"/>
          <p:cNvSpPr/>
          <p:nvPr/>
        </p:nvSpPr>
        <p:spPr>
          <a:xfrm>
            <a:off x="3335965" y="557431"/>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15" name="椭圆 14"/>
          <p:cNvSpPr/>
          <p:nvPr/>
        </p:nvSpPr>
        <p:spPr>
          <a:xfrm>
            <a:off x="5439550" y="3165773"/>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27" name="矩形 26"/>
          <p:cNvSpPr/>
          <p:nvPr/>
        </p:nvSpPr>
        <p:spPr>
          <a:xfrm>
            <a:off x="3758096" y="4206504"/>
            <a:ext cx="1719066"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态势感知能力</a:t>
            </a:r>
          </a:p>
        </p:txBody>
      </p:sp>
      <p:sp>
        <p:nvSpPr>
          <p:cNvPr id="28" name="文本框 27"/>
          <p:cNvSpPr txBox="1"/>
          <p:nvPr/>
        </p:nvSpPr>
        <p:spPr>
          <a:xfrm>
            <a:off x="2705377" y="4503926"/>
            <a:ext cx="3824504" cy="600164"/>
          </a:xfrm>
          <a:prstGeom prst="rect">
            <a:avLst/>
          </a:prstGeom>
          <a:noFill/>
        </p:spPr>
        <p:txBody>
          <a:bodyPr wrap="square" rtlCol="0">
            <a:spAutoFit/>
          </a:bodyPr>
          <a:lstStyle/>
          <a:p>
            <a:pPr defTabSz="685800"/>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通过态势大屏、攻击图谱热力图、工作台、自定义仪表盘等实现大数据中心、威胁攻击、资产安全、主机监控等满足</a:t>
            </a:r>
            <a:r>
              <a:rPr lang="en-US" altLang="zh-CN" sz="1100" b="1" dirty="0">
                <a:solidFill>
                  <a:srgbClr val="00AB7A"/>
                </a:solidFill>
                <a:latin typeface="微软雅黑" panose="020B0503020204020204" pitchFamily="34" charset="-122"/>
                <a:ea typeface="微软雅黑" panose="020B0503020204020204" pitchFamily="34" charset="-122"/>
              </a:rPr>
              <a:t>CISO</a:t>
            </a:r>
            <a:r>
              <a:rPr lang="zh-CN" altLang="en-US" sz="1100" b="1" dirty="0">
                <a:solidFill>
                  <a:srgbClr val="00AB7A"/>
                </a:solidFill>
                <a:latin typeface="微软雅黑" panose="020B0503020204020204" pitchFamily="34" charset="-122"/>
                <a:ea typeface="微软雅黑" panose="020B0503020204020204" pitchFamily="34" charset="-122"/>
              </a:rPr>
              <a:t>、安全主管、安全人员不同视角的安全态势呈现</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29" name="矩形 28"/>
          <p:cNvSpPr/>
          <p:nvPr/>
        </p:nvSpPr>
        <p:spPr>
          <a:xfrm>
            <a:off x="5850211" y="577226"/>
            <a:ext cx="1736463"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安全能力沉淀</a:t>
            </a:r>
          </a:p>
        </p:txBody>
      </p:sp>
      <p:sp>
        <p:nvSpPr>
          <p:cNvPr id="30" name="文本框 29"/>
          <p:cNvSpPr txBox="1"/>
          <p:nvPr/>
        </p:nvSpPr>
        <p:spPr>
          <a:xfrm>
            <a:off x="5870724" y="857862"/>
            <a:ext cx="2898522" cy="769441"/>
          </a:xfrm>
          <a:prstGeom prst="rect">
            <a:avLst/>
          </a:prstGeom>
          <a:noFill/>
        </p:spPr>
        <p:txBody>
          <a:bodyPr wrap="square" rtlCol="0">
            <a:spAutoFit/>
          </a:bodyPr>
          <a:lstStyle>
            <a:defPPr>
              <a:defRPr lang="zh-CN"/>
            </a:defPPr>
            <a:lvl1pPr>
              <a:defRPr sz="1600">
                <a:latin typeface="+mn-ea"/>
              </a:defRPr>
            </a:lvl1pPr>
          </a:lstStyle>
          <a:p>
            <a:pPr defTabSz="685800"/>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构建客户</a:t>
            </a:r>
            <a:r>
              <a:rPr lang="zh-CN" altLang="en-US" sz="1100" b="1" dirty="0">
                <a:solidFill>
                  <a:srgbClr val="00AB7A"/>
                </a:solidFill>
                <a:latin typeface="微软雅黑" panose="020B0503020204020204" pitchFamily="34" charset="-122"/>
                <a:ea typeface="微软雅黑" panose="020B0503020204020204" pitchFamily="34" charset="-122"/>
              </a:rPr>
              <a:t>本地化的“安全维基百科”</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，将安全运营过程的知识沉淀为威胁情报、处置预案、应急预案等知识库，通过经验的传承，更好实现团队</a:t>
            </a:r>
            <a:r>
              <a:rPr lang="zh-CN" altLang="en-US" sz="1100" b="1" dirty="0">
                <a:solidFill>
                  <a:srgbClr val="00AB7A"/>
                </a:solidFill>
                <a:latin typeface="微软雅黑" panose="020B0503020204020204" pitchFamily="34" charset="-122"/>
                <a:ea typeface="微软雅黑" panose="020B0503020204020204" pitchFamily="34" charset="-122"/>
              </a:rPr>
              <a:t>高效协同的安全运营能力</a:t>
            </a:r>
            <a:r>
              <a:rPr lang="zh-CN" altLang="en-US" sz="1100" dirty="0">
                <a:solidFill>
                  <a:srgbClr val="58C8A8"/>
                </a:solidFill>
                <a:latin typeface="微软雅黑" panose="020B0503020204020204" pitchFamily="34" charset="-122"/>
                <a:ea typeface="微软雅黑" panose="020B0503020204020204" pitchFamily="34" charset="-122"/>
              </a:rPr>
              <a:t>。</a:t>
            </a:r>
            <a:endParaRPr lang="zh-CN" altLang="en-US" sz="1100" b="1" dirty="0">
              <a:solidFill>
                <a:srgbClr val="58C8A8"/>
              </a:solidFill>
              <a:latin typeface="微软雅黑" panose="020B0503020204020204" pitchFamily="34" charset="-122"/>
              <a:ea typeface="微软雅黑" panose="020B0503020204020204" pitchFamily="34" charset="-122"/>
            </a:endParaRPr>
          </a:p>
        </p:txBody>
      </p:sp>
      <p:sp>
        <p:nvSpPr>
          <p:cNvPr id="31" name="矩形 30"/>
          <p:cNvSpPr/>
          <p:nvPr/>
        </p:nvSpPr>
        <p:spPr>
          <a:xfrm>
            <a:off x="1108654" y="3226338"/>
            <a:ext cx="1792953"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攻击发现能力</a:t>
            </a:r>
          </a:p>
        </p:txBody>
      </p:sp>
      <p:sp>
        <p:nvSpPr>
          <p:cNvPr id="32" name="文本框 31"/>
          <p:cNvSpPr txBox="1"/>
          <p:nvPr/>
        </p:nvSpPr>
        <p:spPr>
          <a:xfrm>
            <a:off x="204551" y="3545716"/>
            <a:ext cx="2420116" cy="938719"/>
          </a:xfrm>
          <a:prstGeom prst="rect">
            <a:avLst/>
          </a:prstGeom>
          <a:noFill/>
        </p:spPr>
        <p:txBody>
          <a:bodyPr wrap="square" rtlCol="0">
            <a:spAutoFit/>
          </a:bodyPr>
          <a:lstStyle>
            <a:defPPr>
              <a:defRPr lang="zh-CN"/>
            </a:defPPr>
            <a:lvl1pPr>
              <a:defRPr sz="1600">
                <a:latin typeface="+mn-ea"/>
              </a:defRPr>
            </a:lvl1pPr>
          </a:lstStyle>
          <a:p>
            <a:pPr algn="r" defTabSz="685800"/>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基于</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360</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全景攻防知识图谱，构建典型攻击场景，应用</a:t>
            </a:r>
            <a:r>
              <a:rPr lang="zh-CN" altLang="en-US" sz="1100" b="1" dirty="0">
                <a:solidFill>
                  <a:srgbClr val="00AB7A"/>
                </a:solidFill>
                <a:latin typeface="微软雅黑" panose="020B0503020204020204" pitchFamily="34" charset="-122"/>
                <a:ea typeface="微软雅黑" panose="020B0503020204020204" pitchFamily="34" charset="-122"/>
              </a:rPr>
              <a:t>事件回溯引擎</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聚合攻击链，还原攻击时间线、绘制攻击图谱、关联风险资产，</a:t>
            </a:r>
            <a:r>
              <a:rPr lang="zh-CN" altLang="en-US" sz="1100" b="1" dirty="0">
                <a:solidFill>
                  <a:srgbClr val="00AB7A"/>
                </a:solidFill>
                <a:latin typeface="微软雅黑" panose="020B0503020204020204" pitchFamily="34" charset="-122"/>
                <a:ea typeface="微软雅黑" panose="020B0503020204020204" pitchFamily="34" charset="-122"/>
              </a:rPr>
              <a:t>实现长周期的安全事件及高级威胁攻击发现</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及推送。</a:t>
            </a:r>
          </a:p>
        </p:txBody>
      </p:sp>
      <p:sp>
        <p:nvSpPr>
          <p:cNvPr id="33" name="矩形 32"/>
          <p:cNvSpPr/>
          <p:nvPr/>
        </p:nvSpPr>
        <p:spPr>
          <a:xfrm>
            <a:off x="1651904" y="580040"/>
            <a:ext cx="1653573"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大数据平台能力</a:t>
            </a:r>
          </a:p>
        </p:txBody>
      </p:sp>
      <p:sp>
        <p:nvSpPr>
          <p:cNvPr id="35" name="文本框 34"/>
          <p:cNvSpPr txBox="1"/>
          <p:nvPr/>
        </p:nvSpPr>
        <p:spPr>
          <a:xfrm>
            <a:off x="986156" y="863170"/>
            <a:ext cx="2184512" cy="769441"/>
          </a:xfrm>
          <a:prstGeom prst="rect">
            <a:avLst/>
          </a:prstGeom>
          <a:noFill/>
        </p:spPr>
        <p:txBody>
          <a:bodyPr wrap="square" rtlCol="0">
            <a:spAutoFit/>
          </a:bodyPr>
          <a:lstStyle>
            <a:defPPr>
              <a:defRPr lang="zh-CN"/>
            </a:defPPr>
            <a:lvl1pPr>
              <a:defRPr sz="1600">
                <a:latin typeface="+mn-ea"/>
              </a:defRPr>
            </a:lvl1pPr>
          </a:lstStyle>
          <a:p>
            <a:pPr algn="r" defTabSz="685800"/>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基于大数据平台，接入各类安全产品异构数据，统一进行数据治理。完成</a:t>
            </a:r>
            <a:r>
              <a:rPr lang="zh-CN" altLang="en-US" sz="1100" b="1" dirty="0">
                <a:solidFill>
                  <a:srgbClr val="00AB7A"/>
                </a:solidFill>
                <a:latin typeface="微软雅黑" panose="020B0503020204020204" pitchFamily="34" charset="-122"/>
                <a:ea typeface="微软雅黑" panose="020B0503020204020204" pitchFamily="34" charset="-122"/>
              </a:rPr>
              <a:t>资产底图</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的构建，构建高效的存储和计算能力框架。</a:t>
            </a:r>
            <a:endParaRPr lang="zh-CN" altLang="en-US" sz="1100" dirty="0">
              <a:solidFill>
                <a:srgbClr val="03AC7B"/>
              </a:solidFill>
              <a:latin typeface="微软雅黑" panose="020B0503020204020204" pitchFamily="34" charset="-122"/>
              <a:ea typeface="微软雅黑" panose="020B0503020204020204" pitchFamily="34" charset="-122"/>
            </a:endParaRPr>
          </a:p>
        </p:txBody>
      </p:sp>
      <p:sp>
        <p:nvSpPr>
          <p:cNvPr id="36" name="椭圆 35"/>
          <p:cNvSpPr/>
          <p:nvPr/>
        </p:nvSpPr>
        <p:spPr>
          <a:xfrm>
            <a:off x="5003464" y="604288"/>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41" name="椭圆 40"/>
          <p:cNvSpPr/>
          <p:nvPr/>
        </p:nvSpPr>
        <p:spPr>
          <a:xfrm>
            <a:off x="2700041" y="3134403"/>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0" r="1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96817" y="3318619"/>
            <a:ext cx="401019" cy="454709"/>
          </a:xfrm>
          <a:prstGeom prst="rect">
            <a:avLst/>
          </a:prstGeom>
        </p:spPr>
      </p:pic>
      <p:sp>
        <p:nvSpPr>
          <p:cNvPr id="25" name="矩形 24"/>
          <p:cNvSpPr/>
          <p:nvPr/>
        </p:nvSpPr>
        <p:spPr>
          <a:xfrm>
            <a:off x="963729" y="1787020"/>
            <a:ext cx="1653573"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风险感知能力</a:t>
            </a:r>
          </a:p>
        </p:txBody>
      </p:sp>
      <p:sp>
        <p:nvSpPr>
          <p:cNvPr id="34" name="文本框 33"/>
          <p:cNvSpPr txBox="1"/>
          <p:nvPr/>
        </p:nvSpPr>
        <p:spPr>
          <a:xfrm>
            <a:off x="217077" y="2118877"/>
            <a:ext cx="2185151" cy="938719"/>
          </a:xfrm>
          <a:prstGeom prst="rect">
            <a:avLst/>
          </a:prstGeom>
          <a:noFill/>
        </p:spPr>
        <p:txBody>
          <a:bodyPr wrap="square" rtlCol="0">
            <a:spAutoFit/>
          </a:bodyPr>
          <a:lstStyle>
            <a:defPPr>
              <a:defRPr lang="zh-CN"/>
            </a:defPPr>
            <a:lvl1pPr>
              <a:defRPr sz="1600">
                <a:latin typeface="+mn-ea"/>
              </a:defRPr>
            </a:lvl1pPr>
          </a:lstStyle>
          <a:p>
            <a:pPr algn="r" defTabSz="685800"/>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基于</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1000+XDR</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模型</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100" dirty="0" smtClean="0">
                <a:solidFill>
                  <a:schemeClr val="tx1">
                    <a:lumMod val="65000"/>
                    <a:lumOff val="35000"/>
                  </a:schemeClr>
                </a:solidFill>
                <a:latin typeface="微软雅黑" panose="020B0503020204020204" pitchFamily="34" charset="-122"/>
                <a:ea typeface="微软雅黑" panose="020B0503020204020204" pitchFamily="34" charset="-122"/>
              </a:rPr>
              <a:t>400+SIME</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模型构建的</a:t>
            </a:r>
            <a:r>
              <a:rPr lang="zh-CN" altLang="en-US" sz="1100" b="1" dirty="0">
                <a:solidFill>
                  <a:srgbClr val="00AB7A"/>
                </a:solidFill>
                <a:latin typeface="微软雅黑" panose="020B0503020204020204" pitchFamily="34" charset="-122"/>
                <a:ea typeface="微软雅黑" panose="020B0503020204020204" pitchFamily="34" charset="-122"/>
              </a:rPr>
              <a:t>即时检测引擎</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，支持自定义模型规则，结合</a:t>
            </a:r>
            <a:r>
              <a:rPr lang="en-US" altLang="zh-CN" sz="1100" b="1" dirty="0">
                <a:solidFill>
                  <a:srgbClr val="00AB7A"/>
                </a:solidFill>
                <a:latin typeface="微软雅黑" panose="020B0503020204020204" pitchFamily="34" charset="-122"/>
                <a:ea typeface="微软雅黑" panose="020B0503020204020204" pitchFamily="34" charset="-122"/>
              </a:rPr>
              <a:t>360</a:t>
            </a:r>
            <a:r>
              <a:rPr lang="zh-CN" altLang="en-US" sz="1100" b="1" dirty="0">
                <a:solidFill>
                  <a:srgbClr val="00AB7A"/>
                </a:solidFill>
                <a:latin typeface="微软雅黑" panose="020B0503020204020204" pitchFamily="34" charset="-122"/>
                <a:ea typeface="微软雅黑" panose="020B0503020204020204" pitchFamily="34" charset="-122"/>
              </a:rPr>
              <a:t>情报数据进行告警降噪</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。实现全网风险</a:t>
            </a:r>
            <a:r>
              <a:rPr lang="zh-CN" altLang="en-US" sz="1100" b="1" dirty="0">
                <a:solidFill>
                  <a:srgbClr val="00AB7A"/>
                </a:solidFill>
                <a:latin typeface="微软雅黑" panose="020B0503020204020204" pitchFamily="34" charset="-122"/>
                <a:ea typeface="微软雅黑" panose="020B0503020204020204" pitchFamily="34" charset="-122"/>
              </a:rPr>
              <a:t>分钟级</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推送。</a:t>
            </a:r>
            <a:endParaRPr lang="zh-CN" altLang="en-US" sz="1100" dirty="0">
              <a:solidFill>
                <a:srgbClr val="03AC7B"/>
              </a:solidFill>
              <a:latin typeface="微软雅黑" panose="020B0503020204020204" pitchFamily="34" charset="-122"/>
              <a:ea typeface="微软雅黑" panose="020B0503020204020204" pitchFamily="34" charset="-122"/>
            </a:endParaRPr>
          </a:p>
        </p:txBody>
      </p:sp>
      <p:sp>
        <p:nvSpPr>
          <p:cNvPr id="39" name="矩形 38"/>
          <p:cNvSpPr/>
          <p:nvPr/>
        </p:nvSpPr>
        <p:spPr>
          <a:xfrm>
            <a:off x="6265229" y="3261103"/>
            <a:ext cx="1736463"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指挥调度能力</a:t>
            </a:r>
          </a:p>
        </p:txBody>
      </p:sp>
      <p:sp>
        <p:nvSpPr>
          <p:cNvPr id="40" name="文本框 39"/>
          <p:cNvSpPr txBox="1"/>
          <p:nvPr/>
        </p:nvSpPr>
        <p:spPr>
          <a:xfrm>
            <a:off x="6237221" y="3549503"/>
            <a:ext cx="2651641" cy="938719"/>
          </a:xfrm>
          <a:prstGeom prst="rect">
            <a:avLst/>
          </a:prstGeom>
          <a:noFill/>
        </p:spPr>
        <p:txBody>
          <a:bodyPr wrap="square" rtlCol="0">
            <a:spAutoFit/>
          </a:bodyPr>
          <a:lstStyle>
            <a:defPPr>
              <a:defRPr lang="zh-CN"/>
            </a:defPPr>
            <a:lvl1pPr>
              <a:defRPr sz="1600">
                <a:latin typeface="+mn-ea"/>
              </a:defRPr>
            </a:lvl1pPr>
          </a:lstStyle>
          <a:p>
            <a:pPr defTabSz="685800"/>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在</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HVV/</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重保</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日常运营</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等保管理等各类安全场景中，通过</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SOAR</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、工单系统实现管理流程、安全事件</a:t>
            </a:r>
            <a:r>
              <a:rPr lang="zh-CN" altLang="en-US" sz="1100" b="1" dirty="0">
                <a:solidFill>
                  <a:srgbClr val="00AB7A"/>
                </a:solidFill>
                <a:latin typeface="微软雅黑" panose="020B0503020204020204" pitchFamily="34" charset="-122"/>
                <a:ea typeface="微软雅黑" panose="020B0503020204020204" pitchFamily="34" charset="-122"/>
              </a:rPr>
              <a:t>全自动化</a:t>
            </a:r>
            <a:r>
              <a:rPr lang="en-US" altLang="zh-CN" sz="1100" b="1" dirty="0">
                <a:solidFill>
                  <a:srgbClr val="00AB7A"/>
                </a:solidFill>
                <a:latin typeface="微软雅黑" panose="020B0503020204020204" pitchFamily="34" charset="-122"/>
                <a:ea typeface="微软雅黑" panose="020B0503020204020204" pitchFamily="34" charset="-122"/>
              </a:rPr>
              <a:t>/</a:t>
            </a:r>
            <a:r>
              <a:rPr lang="zh-CN" altLang="en-US" sz="1100" b="1" dirty="0">
                <a:solidFill>
                  <a:srgbClr val="00AB7A"/>
                </a:solidFill>
                <a:latin typeface="微软雅黑" panose="020B0503020204020204" pitchFamily="34" charset="-122"/>
                <a:ea typeface="微软雅黑" panose="020B0503020204020204" pitchFamily="34" charset="-122"/>
              </a:rPr>
              <a:t>半自动化</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，责任到人，智能化通知，实现安全管理闭环。</a:t>
            </a:r>
          </a:p>
        </p:txBody>
      </p:sp>
      <p:sp>
        <p:nvSpPr>
          <p:cNvPr id="42" name="矩形 41"/>
          <p:cNvSpPr/>
          <p:nvPr/>
        </p:nvSpPr>
        <p:spPr>
          <a:xfrm>
            <a:off x="6626227" y="1920640"/>
            <a:ext cx="1719066" cy="323165"/>
          </a:xfrm>
          <a:prstGeom prst="rect">
            <a:avLst/>
          </a:prstGeom>
        </p:spPr>
        <p:txBody>
          <a:bodyPr wrap="square">
            <a:spAutoFit/>
          </a:bodyPr>
          <a:lstStyle/>
          <a:p>
            <a:pPr defTabSz="685800"/>
            <a:r>
              <a:rPr lang="zh-CN" altLang="en-US" sz="1500" b="1" dirty="0">
                <a:solidFill>
                  <a:srgbClr val="007E38"/>
                </a:solidFill>
                <a:latin typeface="微软雅黑" panose="020B0503020204020204" pitchFamily="34" charset="-122"/>
                <a:ea typeface="微软雅黑" panose="020B0503020204020204" pitchFamily="34" charset="-122"/>
                <a:cs typeface="宋体" panose="02010600030101010101" pitchFamily="2" charset="-122"/>
              </a:rPr>
              <a:t>安全运营能力</a:t>
            </a:r>
          </a:p>
        </p:txBody>
      </p:sp>
      <p:sp>
        <p:nvSpPr>
          <p:cNvPr id="43" name="文本框 42"/>
          <p:cNvSpPr txBox="1"/>
          <p:nvPr/>
        </p:nvSpPr>
        <p:spPr>
          <a:xfrm>
            <a:off x="6626227" y="2227054"/>
            <a:ext cx="2262635" cy="1107996"/>
          </a:xfrm>
          <a:prstGeom prst="rect">
            <a:avLst/>
          </a:prstGeom>
          <a:noFill/>
        </p:spPr>
        <p:txBody>
          <a:bodyPr wrap="square" rtlCol="0">
            <a:spAutoFit/>
          </a:bodyPr>
          <a:lstStyle/>
          <a:p>
            <a:pPr defTabSz="685800"/>
            <a:r>
              <a:rPr lang="zh-CN" altLang="en-US" sz="1100" b="1" dirty="0">
                <a:solidFill>
                  <a:srgbClr val="00AB7A"/>
                </a:solidFill>
                <a:latin typeface="微软雅黑" panose="020B0503020204020204" pitchFamily="34" charset="-122"/>
                <a:ea typeface="微软雅黑" panose="020B0503020204020204" pitchFamily="34" charset="-122"/>
              </a:rPr>
              <a:t>安全事件快速处置</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（安全告警</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安全事件</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多维场景）</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b="1" dirty="0">
                <a:solidFill>
                  <a:srgbClr val="00AB7A"/>
                </a:solidFill>
                <a:latin typeface="微软雅黑" panose="020B0503020204020204" pitchFamily="34" charset="-122"/>
                <a:ea typeface="微软雅黑" panose="020B0503020204020204" pitchFamily="34" charset="-122"/>
              </a:rPr>
              <a:t>安全态势深度分析与溯源</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（风险资产</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攻击者分析</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云端沙箱</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实体画像</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智能检索</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100" b="1" dirty="0">
                <a:solidFill>
                  <a:srgbClr val="00AB7A"/>
                </a:solidFill>
                <a:latin typeface="微软雅黑" panose="020B0503020204020204" pitchFamily="34" charset="-122"/>
                <a:ea typeface="微软雅黑" panose="020B0503020204020204" pitchFamily="34" charset="-122"/>
              </a:rPr>
              <a:t>安全大模型分析</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（知识问答</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告警解读</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告警自动运营） 。</a:t>
            </a:r>
          </a:p>
        </p:txBody>
      </p:sp>
      <p:sp>
        <p:nvSpPr>
          <p:cNvPr id="52" name="椭圆 51"/>
          <p:cNvSpPr/>
          <p:nvPr/>
        </p:nvSpPr>
        <p:spPr>
          <a:xfrm>
            <a:off x="2334085" y="1795712"/>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55" name="椭圆 54"/>
          <p:cNvSpPr/>
          <p:nvPr/>
        </p:nvSpPr>
        <p:spPr>
          <a:xfrm>
            <a:off x="5865930" y="1874615"/>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56" name="椭圆 55"/>
          <p:cNvSpPr/>
          <p:nvPr/>
        </p:nvSpPr>
        <p:spPr>
          <a:xfrm>
            <a:off x="4060159" y="3426044"/>
            <a:ext cx="742583" cy="742583"/>
          </a:xfrm>
          <a:prstGeom prst="ellipse">
            <a:avLst/>
          </a:prstGeom>
          <a:solidFill>
            <a:srgbClr val="34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500" dirty="0">
              <a:solidFill>
                <a:prstClr val="white"/>
              </a:solidFill>
              <a:latin typeface="微软雅黑" panose="020B0503020204020204" pitchFamily="34" charset="-122"/>
              <a:ea typeface="微软雅黑" panose="020B0503020204020204" pitchFamily="34" charset="-122"/>
            </a:endParaRPr>
          </a:p>
        </p:txBody>
      </p:sp>
      <p:sp>
        <p:nvSpPr>
          <p:cNvPr id="59" name="右箭头 58"/>
          <p:cNvSpPr/>
          <p:nvPr/>
        </p:nvSpPr>
        <p:spPr>
          <a:xfrm rot="7748979">
            <a:off x="3004437" y="1493737"/>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0" name="右箭头 59"/>
          <p:cNvSpPr/>
          <p:nvPr/>
        </p:nvSpPr>
        <p:spPr>
          <a:xfrm rot="3998358">
            <a:off x="2717796" y="2805016"/>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右箭头 60"/>
          <p:cNvSpPr/>
          <p:nvPr/>
        </p:nvSpPr>
        <p:spPr>
          <a:xfrm rot="899372">
            <a:off x="3592714" y="3644938"/>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2" name="右箭头 61"/>
          <p:cNvSpPr/>
          <p:nvPr/>
        </p:nvSpPr>
        <p:spPr>
          <a:xfrm rot="20369697">
            <a:off x="4969913" y="3689483"/>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3" name="右箭头 62"/>
          <p:cNvSpPr/>
          <p:nvPr/>
        </p:nvSpPr>
        <p:spPr>
          <a:xfrm rot="17668556">
            <a:off x="5955290" y="2844600"/>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4" name="右箭头 63"/>
          <p:cNvSpPr/>
          <p:nvPr/>
        </p:nvSpPr>
        <p:spPr>
          <a:xfrm rot="14629448">
            <a:off x="5710368" y="1486331"/>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5" name="右箭头 64"/>
          <p:cNvSpPr/>
          <p:nvPr/>
        </p:nvSpPr>
        <p:spPr>
          <a:xfrm rot="10633885">
            <a:off x="4357836" y="810208"/>
            <a:ext cx="325025" cy="215705"/>
          </a:xfrm>
          <a:prstGeom prst="rightArrow">
            <a:avLst/>
          </a:prstGeom>
          <a:solidFill>
            <a:srgbClr val="00A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a:off x="2812241" y="3279983"/>
            <a:ext cx="438262" cy="438262"/>
          </a:xfrm>
          <a:prstGeom prst="rect">
            <a:avLst/>
          </a:prstGeom>
        </p:spPr>
      </p:pic>
      <p:sp>
        <p:nvSpPr>
          <p:cNvPr id="37" name="Google Shape;5987;p75">
            <a:extLst>
              <a:ext uri="{FF2B5EF4-FFF2-40B4-BE49-F238E27FC236}">
                <a16:creationId xmlns:a16="http://schemas.microsoft.com/office/drawing/2014/main" id="{3B1EACDC-600B-465E-89B5-0874E5E2B973}"/>
              </a:ext>
            </a:extLst>
          </p:cNvPr>
          <p:cNvSpPr/>
          <p:nvPr/>
        </p:nvSpPr>
        <p:spPr>
          <a:xfrm>
            <a:off x="6093621" y="2412668"/>
            <a:ext cx="291544" cy="45719"/>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38" name="Google Shape;5988;p75">
            <a:extLst>
              <a:ext uri="{FF2B5EF4-FFF2-40B4-BE49-F238E27FC236}">
                <a16:creationId xmlns:a16="http://schemas.microsoft.com/office/drawing/2014/main" id="{0229A29D-9C64-4D52-8431-F10FB8D596B9}"/>
              </a:ext>
            </a:extLst>
          </p:cNvPr>
          <p:cNvSpPr/>
          <p:nvPr/>
        </p:nvSpPr>
        <p:spPr>
          <a:xfrm>
            <a:off x="6013260" y="2333152"/>
            <a:ext cx="452337" cy="45719"/>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44" name="Google Shape;5989;p75">
            <a:extLst>
              <a:ext uri="{FF2B5EF4-FFF2-40B4-BE49-F238E27FC236}">
                <a16:creationId xmlns:a16="http://schemas.microsoft.com/office/drawing/2014/main" id="{D2960369-B818-4207-BF89-E7DE260A60A5}"/>
              </a:ext>
            </a:extLst>
          </p:cNvPr>
          <p:cNvSpPr/>
          <p:nvPr/>
        </p:nvSpPr>
        <p:spPr>
          <a:xfrm>
            <a:off x="6015329" y="2095707"/>
            <a:ext cx="452337" cy="207652"/>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latin typeface="Arial"/>
              <a:cs typeface="Arial"/>
              <a:sym typeface="Arial"/>
            </a:endParaRPr>
          </a:p>
        </p:txBody>
      </p:sp>
      <p:sp>
        <p:nvSpPr>
          <p:cNvPr id="45" name="MH_Other_9">
            <a:extLst>
              <a:ext uri="{FF2B5EF4-FFF2-40B4-BE49-F238E27FC236}">
                <a16:creationId xmlns:a16="http://schemas.microsoft.com/office/drawing/2014/main" id="{7E6DB735-D7EE-4F9C-8FAA-4E7A0F8B46A2}"/>
              </a:ext>
            </a:extLst>
          </p:cNvPr>
          <p:cNvSpPr>
            <a:spLocks/>
          </p:cNvSpPr>
          <p:nvPr>
            <p:custDataLst>
              <p:tags r:id="rId1"/>
            </p:custDataLst>
          </p:nvPr>
        </p:nvSpPr>
        <p:spPr bwMode="auto">
          <a:xfrm>
            <a:off x="5112309" y="777132"/>
            <a:ext cx="484508" cy="404715"/>
          </a:xfrm>
          <a:custGeom>
            <a:avLst/>
            <a:gdLst>
              <a:gd name="T0" fmla="*/ 212481 w 1068881"/>
              <a:gd name="T1" fmla="*/ 595343 h 894355"/>
              <a:gd name="T2" fmla="*/ 348097 w 1068881"/>
              <a:gd name="T3" fmla="*/ 595343 h 894355"/>
              <a:gd name="T4" fmla="*/ 386846 w 1068881"/>
              <a:gd name="T5" fmla="*/ 608885 h 894355"/>
              <a:gd name="T6" fmla="*/ 386846 w 1068881"/>
              <a:gd name="T7" fmla="*/ 874312 h 894355"/>
              <a:gd name="T8" fmla="*/ 348097 w 1068881"/>
              <a:gd name="T9" fmla="*/ 887854 h 894355"/>
              <a:gd name="T10" fmla="*/ 212481 w 1068881"/>
              <a:gd name="T11" fmla="*/ 887854 h 894355"/>
              <a:gd name="T12" fmla="*/ 176502 w 1068881"/>
              <a:gd name="T13" fmla="*/ 874312 h 894355"/>
              <a:gd name="T14" fmla="*/ 176502 w 1068881"/>
              <a:gd name="T15" fmla="*/ 608885 h 894355"/>
              <a:gd name="T16" fmla="*/ 212481 w 1068881"/>
              <a:gd name="T17" fmla="*/ 595343 h 894355"/>
              <a:gd name="T18" fmla="*/ 444827 w 1068881"/>
              <a:gd name="T19" fmla="*/ 442779 h 894355"/>
              <a:gd name="T20" fmla="*/ 579690 w 1068881"/>
              <a:gd name="T21" fmla="*/ 442779 h 894355"/>
              <a:gd name="T22" fmla="*/ 618223 w 1068881"/>
              <a:gd name="T23" fmla="*/ 461777 h 894355"/>
              <a:gd name="T24" fmla="*/ 618223 w 1068881"/>
              <a:gd name="T25" fmla="*/ 866143 h 894355"/>
              <a:gd name="T26" fmla="*/ 579690 w 1068881"/>
              <a:gd name="T27" fmla="*/ 887854 h 894355"/>
              <a:gd name="T28" fmla="*/ 444827 w 1068881"/>
              <a:gd name="T29" fmla="*/ 887854 h 894355"/>
              <a:gd name="T30" fmla="*/ 409048 w 1068881"/>
              <a:gd name="T31" fmla="*/ 866143 h 894355"/>
              <a:gd name="T32" fmla="*/ 409048 w 1068881"/>
              <a:gd name="T33" fmla="*/ 461777 h 894355"/>
              <a:gd name="T34" fmla="*/ 444827 w 1068881"/>
              <a:gd name="T35" fmla="*/ 442779 h 894355"/>
              <a:gd name="T36" fmla="*/ 676480 w 1068881"/>
              <a:gd name="T37" fmla="*/ 263832 h 894355"/>
              <a:gd name="T38" fmla="*/ 812377 w 1068881"/>
              <a:gd name="T39" fmla="*/ 263832 h 894355"/>
              <a:gd name="T40" fmla="*/ 848431 w 1068881"/>
              <a:gd name="T41" fmla="*/ 290964 h 894355"/>
              <a:gd name="T42" fmla="*/ 848431 w 1068881"/>
              <a:gd name="T43" fmla="*/ 858008 h 894355"/>
              <a:gd name="T44" fmla="*/ 812377 w 1068881"/>
              <a:gd name="T45" fmla="*/ 887853 h 894355"/>
              <a:gd name="T46" fmla="*/ 676480 w 1068881"/>
              <a:gd name="T47" fmla="*/ 887853 h 894355"/>
              <a:gd name="T48" fmla="*/ 640424 w 1068881"/>
              <a:gd name="T49" fmla="*/ 858008 h 894355"/>
              <a:gd name="T50" fmla="*/ 640424 w 1068881"/>
              <a:gd name="T51" fmla="*/ 290964 h 894355"/>
              <a:gd name="T52" fmla="*/ 676480 w 1068881"/>
              <a:gd name="T53" fmla="*/ 263832 h 894355"/>
              <a:gd name="T54" fmla="*/ 909027 w 1068881"/>
              <a:gd name="T55" fmla="*/ 125035 h 894355"/>
              <a:gd name="T56" fmla="*/ 1044923 w 1068881"/>
              <a:gd name="T57" fmla="*/ 125035 h 894355"/>
              <a:gd name="T58" fmla="*/ 1080976 w 1068881"/>
              <a:gd name="T59" fmla="*/ 160323 h 894355"/>
              <a:gd name="T60" fmla="*/ 1080976 w 1068881"/>
              <a:gd name="T61" fmla="*/ 852563 h 894355"/>
              <a:gd name="T62" fmla="*/ 1044923 w 1068881"/>
              <a:gd name="T63" fmla="*/ 887854 h 894355"/>
              <a:gd name="T64" fmla="*/ 909027 w 1068881"/>
              <a:gd name="T65" fmla="*/ 887854 h 894355"/>
              <a:gd name="T66" fmla="*/ 872971 w 1068881"/>
              <a:gd name="T67" fmla="*/ 852563 h 894355"/>
              <a:gd name="T68" fmla="*/ 872971 w 1068881"/>
              <a:gd name="T69" fmla="*/ 160323 h 894355"/>
              <a:gd name="T70" fmla="*/ 909027 w 1068881"/>
              <a:gd name="T71" fmla="*/ 125035 h 894355"/>
              <a:gd name="T72" fmla="*/ 848431 w 1068881"/>
              <a:gd name="T73" fmla="*/ 0 h 894355"/>
              <a:gd name="T74" fmla="*/ 793508 w 1068881"/>
              <a:gd name="T75" fmla="*/ 176652 h 894355"/>
              <a:gd name="T76" fmla="*/ 742644 w 1068881"/>
              <a:gd name="T77" fmla="*/ 134347 h 894355"/>
              <a:gd name="T78" fmla="*/ 656070 w 1068881"/>
              <a:gd name="T79" fmla="*/ 207141 h 894355"/>
              <a:gd name="T80" fmla="*/ 433661 w 1068881"/>
              <a:gd name="T81" fmla="*/ 394147 h 894355"/>
              <a:gd name="T82" fmla="*/ 394930 w 1068881"/>
              <a:gd name="T83" fmla="*/ 399568 h 894355"/>
              <a:gd name="T84" fmla="*/ 372796 w 1068881"/>
              <a:gd name="T85" fmla="*/ 372467 h 894355"/>
              <a:gd name="T86" fmla="*/ 372796 w 1068881"/>
              <a:gd name="T87" fmla="*/ 283030 h 894355"/>
              <a:gd name="T88" fmla="*/ 60171 w 1068881"/>
              <a:gd name="T89" fmla="*/ 545918 h 894355"/>
              <a:gd name="T90" fmla="*/ 35275 w 1068881"/>
              <a:gd name="T91" fmla="*/ 554047 h 894355"/>
              <a:gd name="T92" fmla="*/ 10378 w 1068881"/>
              <a:gd name="T93" fmla="*/ 545918 h 894355"/>
              <a:gd name="T94" fmla="*/ 10378 w 1068881"/>
              <a:gd name="T95" fmla="*/ 502555 h 894355"/>
              <a:gd name="T96" fmla="*/ 383862 w 1068881"/>
              <a:gd name="T97" fmla="*/ 185465 h 894355"/>
              <a:gd name="T98" fmla="*/ 422596 w 1068881"/>
              <a:gd name="T99" fmla="*/ 180044 h 894355"/>
              <a:gd name="T100" fmla="*/ 444728 w 1068881"/>
              <a:gd name="T101" fmla="*/ 207146 h 894355"/>
              <a:gd name="T102" fmla="*/ 444728 w 1068881"/>
              <a:gd name="T103" fmla="*/ 299291 h 894355"/>
              <a:gd name="T104" fmla="*/ 679543 w 1068881"/>
              <a:gd name="T105" fmla="*/ 102468 h 894355"/>
              <a:gd name="T106" fmla="*/ 691881 w 1068881"/>
              <a:gd name="T107" fmla="*/ 92126 h 894355"/>
              <a:gd name="T108" fmla="*/ 640424 w 1068881"/>
              <a:gd name="T109" fmla="*/ 49323 h 8943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68881" h="894355">
                <a:moveTo>
                  <a:pt x="210104" y="599703"/>
                </a:moveTo>
                <a:cubicBezTo>
                  <a:pt x="344202" y="599703"/>
                  <a:pt x="344202" y="599703"/>
                  <a:pt x="344202" y="599703"/>
                </a:cubicBezTo>
                <a:cubicBezTo>
                  <a:pt x="366096" y="599703"/>
                  <a:pt x="382516" y="605160"/>
                  <a:pt x="382516" y="613344"/>
                </a:cubicBezTo>
                <a:lnTo>
                  <a:pt x="382516" y="880714"/>
                </a:lnTo>
                <a:cubicBezTo>
                  <a:pt x="382516" y="888899"/>
                  <a:pt x="366096" y="894355"/>
                  <a:pt x="344202" y="894355"/>
                </a:cubicBezTo>
                <a:cubicBezTo>
                  <a:pt x="210104" y="894355"/>
                  <a:pt x="210104" y="894355"/>
                  <a:pt x="210104" y="894355"/>
                </a:cubicBezTo>
                <a:cubicBezTo>
                  <a:pt x="190947" y="894355"/>
                  <a:pt x="174527" y="888899"/>
                  <a:pt x="174527" y="880714"/>
                </a:cubicBezTo>
                <a:cubicBezTo>
                  <a:pt x="174527" y="613344"/>
                  <a:pt x="174527" y="613344"/>
                  <a:pt x="174527" y="613344"/>
                </a:cubicBezTo>
                <a:cubicBezTo>
                  <a:pt x="174527" y="605160"/>
                  <a:pt x="190947" y="599703"/>
                  <a:pt x="210104" y="599703"/>
                </a:cubicBezTo>
                <a:close/>
                <a:moveTo>
                  <a:pt x="439850" y="446022"/>
                </a:moveTo>
                <a:cubicBezTo>
                  <a:pt x="573204" y="446022"/>
                  <a:pt x="573204" y="446022"/>
                  <a:pt x="573204" y="446022"/>
                </a:cubicBezTo>
                <a:cubicBezTo>
                  <a:pt x="594976" y="446022"/>
                  <a:pt x="611305" y="454223"/>
                  <a:pt x="611305" y="465158"/>
                </a:cubicBezTo>
                <a:lnTo>
                  <a:pt x="611305" y="872485"/>
                </a:lnTo>
                <a:cubicBezTo>
                  <a:pt x="611305" y="883420"/>
                  <a:pt x="594976" y="894355"/>
                  <a:pt x="573204" y="894355"/>
                </a:cubicBezTo>
                <a:cubicBezTo>
                  <a:pt x="439850" y="894355"/>
                  <a:pt x="439850" y="894355"/>
                  <a:pt x="439850" y="894355"/>
                </a:cubicBezTo>
                <a:cubicBezTo>
                  <a:pt x="420800" y="894355"/>
                  <a:pt x="404471" y="883420"/>
                  <a:pt x="404471" y="872485"/>
                </a:cubicBezTo>
                <a:cubicBezTo>
                  <a:pt x="404471" y="465158"/>
                  <a:pt x="404471" y="465158"/>
                  <a:pt x="404471" y="465158"/>
                </a:cubicBezTo>
                <a:cubicBezTo>
                  <a:pt x="404471" y="454223"/>
                  <a:pt x="420800" y="446022"/>
                  <a:pt x="439850" y="446022"/>
                </a:cubicBezTo>
                <a:close/>
                <a:moveTo>
                  <a:pt x="668910" y="265764"/>
                </a:moveTo>
                <a:cubicBezTo>
                  <a:pt x="803286" y="265764"/>
                  <a:pt x="803286" y="265764"/>
                  <a:pt x="803286" y="265764"/>
                </a:cubicBezTo>
                <a:cubicBezTo>
                  <a:pt x="825225" y="265764"/>
                  <a:pt x="838937" y="276696"/>
                  <a:pt x="838937" y="293094"/>
                </a:cubicBezTo>
                <a:lnTo>
                  <a:pt x="838937" y="864291"/>
                </a:lnTo>
                <a:cubicBezTo>
                  <a:pt x="838937" y="880689"/>
                  <a:pt x="825225" y="894354"/>
                  <a:pt x="803286" y="894354"/>
                </a:cubicBezTo>
                <a:cubicBezTo>
                  <a:pt x="668910" y="894354"/>
                  <a:pt x="668910" y="894354"/>
                  <a:pt x="668910" y="894354"/>
                </a:cubicBezTo>
                <a:cubicBezTo>
                  <a:pt x="649713" y="894354"/>
                  <a:pt x="633259" y="880689"/>
                  <a:pt x="633259" y="864291"/>
                </a:cubicBezTo>
                <a:cubicBezTo>
                  <a:pt x="633259" y="293094"/>
                  <a:pt x="633259" y="293094"/>
                  <a:pt x="633259" y="293094"/>
                </a:cubicBezTo>
                <a:cubicBezTo>
                  <a:pt x="633259" y="276696"/>
                  <a:pt x="649713" y="265764"/>
                  <a:pt x="668910" y="265764"/>
                </a:cubicBezTo>
                <a:close/>
                <a:moveTo>
                  <a:pt x="898854" y="125949"/>
                </a:moveTo>
                <a:cubicBezTo>
                  <a:pt x="1033230" y="125949"/>
                  <a:pt x="1033230" y="125949"/>
                  <a:pt x="1033230" y="125949"/>
                </a:cubicBezTo>
                <a:cubicBezTo>
                  <a:pt x="1052427" y="125949"/>
                  <a:pt x="1068881" y="142356"/>
                  <a:pt x="1068881" y="161498"/>
                </a:cubicBezTo>
                <a:lnTo>
                  <a:pt x="1068881" y="858806"/>
                </a:lnTo>
                <a:cubicBezTo>
                  <a:pt x="1068881" y="877948"/>
                  <a:pt x="1052427" y="894355"/>
                  <a:pt x="1033230" y="894355"/>
                </a:cubicBezTo>
                <a:cubicBezTo>
                  <a:pt x="898854" y="894355"/>
                  <a:pt x="898854" y="894355"/>
                  <a:pt x="898854" y="894355"/>
                </a:cubicBezTo>
                <a:cubicBezTo>
                  <a:pt x="879657" y="894355"/>
                  <a:pt x="863203" y="877948"/>
                  <a:pt x="863203" y="858806"/>
                </a:cubicBezTo>
                <a:cubicBezTo>
                  <a:pt x="863203" y="161498"/>
                  <a:pt x="863203" y="161498"/>
                  <a:pt x="863203" y="161498"/>
                </a:cubicBezTo>
                <a:cubicBezTo>
                  <a:pt x="863203" y="142356"/>
                  <a:pt x="879657" y="125949"/>
                  <a:pt x="898854" y="125949"/>
                </a:cubicBezTo>
                <a:close/>
                <a:moveTo>
                  <a:pt x="838937" y="0"/>
                </a:moveTo>
                <a:lnTo>
                  <a:pt x="784629" y="177946"/>
                </a:lnTo>
                <a:lnTo>
                  <a:pt x="734334" y="135330"/>
                </a:lnTo>
                <a:lnTo>
                  <a:pt x="648729" y="208658"/>
                </a:lnTo>
                <a:cubicBezTo>
                  <a:pt x="428809" y="397034"/>
                  <a:pt x="428809" y="397034"/>
                  <a:pt x="428809" y="397034"/>
                </a:cubicBezTo>
                <a:cubicBezTo>
                  <a:pt x="417867" y="405224"/>
                  <a:pt x="404189" y="407954"/>
                  <a:pt x="390510" y="402494"/>
                </a:cubicBezTo>
                <a:cubicBezTo>
                  <a:pt x="376832" y="399764"/>
                  <a:pt x="368625" y="388844"/>
                  <a:pt x="368625" y="375194"/>
                </a:cubicBezTo>
                <a:cubicBezTo>
                  <a:pt x="368625" y="285103"/>
                  <a:pt x="368625" y="285103"/>
                  <a:pt x="368625" y="285103"/>
                </a:cubicBezTo>
                <a:cubicBezTo>
                  <a:pt x="59499" y="549915"/>
                  <a:pt x="59499" y="549915"/>
                  <a:pt x="59499" y="549915"/>
                </a:cubicBezTo>
                <a:cubicBezTo>
                  <a:pt x="54028" y="555375"/>
                  <a:pt x="43086" y="558105"/>
                  <a:pt x="34879" y="558105"/>
                </a:cubicBezTo>
                <a:cubicBezTo>
                  <a:pt x="26672" y="558105"/>
                  <a:pt x="15729" y="555375"/>
                  <a:pt x="10258" y="549915"/>
                </a:cubicBezTo>
                <a:cubicBezTo>
                  <a:pt x="-3420" y="536265"/>
                  <a:pt x="-3420" y="517155"/>
                  <a:pt x="10258" y="506235"/>
                </a:cubicBezTo>
                <a:cubicBezTo>
                  <a:pt x="379568" y="186823"/>
                  <a:pt x="379568" y="186823"/>
                  <a:pt x="379568" y="186823"/>
                </a:cubicBezTo>
                <a:cubicBezTo>
                  <a:pt x="387775" y="178633"/>
                  <a:pt x="404189" y="175903"/>
                  <a:pt x="417867" y="181363"/>
                </a:cubicBezTo>
                <a:cubicBezTo>
                  <a:pt x="431545" y="186823"/>
                  <a:pt x="439752" y="197743"/>
                  <a:pt x="439752" y="208663"/>
                </a:cubicBezTo>
                <a:cubicBezTo>
                  <a:pt x="439752" y="301484"/>
                  <a:pt x="439752" y="301484"/>
                  <a:pt x="439752" y="301484"/>
                </a:cubicBezTo>
                <a:cubicBezTo>
                  <a:pt x="572430" y="188188"/>
                  <a:pt x="638769" y="131540"/>
                  <a:pt x="671939" y="103216"/>
                </a:cubicBezTo>
                <a:lnTo>
                  <a:pt x="684139" y="92798"/>
                </a:lnTo>
                <a:lnTo>
                  <a:pt x="633259" y="49686"/>
                </a:lnTo>
                <a:lnTo>
                  <a:pt x="8389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50"/>
          </a:p>
        </p:txBody>
      </p:sp>
      <p:sp>
        <p:nvSpPr>
          <p:cNvPr id="49" name="Freeform 30"/>
          <p:cNvSpPr>
            <a:spLocks noEditPoints="1"/>
          </p:cNvSpPr>
          <p:nvPr/>
        </p:nvSpPr>
        <p:spPr bwMode="auto">
          <a:xfrm>
            <a:off x="3520564" y="714830"/>
            <a:ext cx="357290" cy="391606"/>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pic>
        <p:nvPicPr>
          <p:cNvPr id="50" name="图片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3235" y="3582186"/>
            <a:ext cx="450156" cy="450156"/>
          </a:xfrm>
          <a:prstGeom prst="rect">
            <a:avLst/>
          </a:prstGeom>
        </p:spPr>
      </p:pic>
      <p:pic>
        <p:nvPicPr>
          <p:cNvPr id="51" name="图片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4097" y="1988462"/>
            <a:ext cx="332192" cy="332192"/>
          </a:xfrm>
          <a:prstGeom prst="rect">
            <a:avLst/>
          </a:prstGeom>
        </p:spPr>
      </p:pic>
    </p:spTree>
    <p:extLst>
      <p:ext uri="{BB962C8B-B14F-4D97-AF65-F5344CB8AC3E}">
        <p14:creationId xmlns:p14="http://schemas.microsoft.com/office/powerpoint/2010/main" val="129161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618D9A0-769E-4249-82D1-87E6548B5A5A}"/>
              </a:ext>
            </a:extLst>
          </p:cNvPr>
          <p:cNvGrpSpPr/>
          <p:nvPr/>
        </p:nvGrpSpPr>
        <p:grpSpPr>
          <a:xfrm>
            <a:off x="877633" y="1092908"/>
            <a:ext cx="7269670" cy="3415284"/>
            <a:chOff x="1545083" y="2055569"/>
            <a:chExt cx="8148366" cy="3948184"/>
          </a:xfrm>
        </p:grpSpPr>
        <p:sp>
          <p:nvSpPr>
            <p:cNvPr id="47" name="圆角矩形 3">
              <a:extLst>
                <a:ext uri="{FF2B5EF4-FFF2-40B4-BE49-F238E27FC236}">
                  <a16:creationId xmlns:a16="http://schemas.microsoft.com/office/drawing/2014/main" id="{16374902-146E-43FC-9858-B9749DF07597}"/>
                </a:ext>
              </a:extLst>
            </p:cNvPr>
            <p:cNvSpPr/>
            <p:nvPr/>
          </p:nvSpPr>
          <p:spPr>
            <a:xfrm>
              <a:off x="1545083" y="2105524"/>
              <a:ext cx="1588169" cy="3898229"/>
            </a:xfrm>
            <a:prstGeom prst="roundRect">
              <a:avLst/>
            </a:prstGeom>
            <a:solidFill>
              <a:srgbClr val="34A456">
                <a:alpha val="50000"/>
              </a:srgb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500" b="1" dirty="0">
                  <a:solidFill>
                    <a:prstClr val="white"/>
                  </a:solidFill>
                  <a:cs typeface="+mn-ea"/>
                  <a:sym typeface="+mn-lt"/>
                </a:rPr>
                <a:t>数据</a:t>
              </a:r>
            </a:p>
          </p:txBody>
        </p:sp>
        <p:sp>
          <p:nvSpPr>
            <p:cNvPr id="48" name="圆角矩形 4">
              <a:extLst>
                <a:ext uri="{FF2B5EF4-FFF2-40B4-BE49-F238E27FC236}">
                  <a16:creationId xmlns:a16="http://schemas.microsoft.com/office/drawing/2014/main" id="{29B07A01-7E27-4B23-93C9-85E14FF31A29}"/>
                </a:ext>
              </a:extLst>
            </p:cNvPr>
            <p:cNvSpPr/>
            <p:nvPr/>
          </p:nvSpPr>
          <p:spPr>
            <a:xfrm>
              <a:off x="3722778" y="2105524"/>
              <a:ext cx="1588169" cy="38982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500" b="1" dirty="0">
                  <a:solidFill>
                    <a:prstClr val="white"/>
                  </a:solidFill>
                  <a:cs typeface="+mn-ea"/>
                  <a:sym typeface="+mn-lt"/>
                </a:rPr>
                <a:t>数据治理</a:t>
              </a:r>
            </a:p>
          </p:txBody>
        </p:sp>
        <p:sp>
          <p:nvSpPr>
            <p:cNvPr id="49" name="圆角矩形 7">
              <a:extLst>
                <a:ext uri="{FF2B5EF4-FFF2-40B4-BE49-F238E27FC236}">
                  <a16:creationId xmlns:a16="http://schemas.microsoft.com/office/drawing/2014/main" id="{01896E8E-1E3E-4BD9-8F71-509FD84FE358}"/>
                </a:ext>
              </a:extLst>
            </p:cNvPr>
            <p:cNvSpPr/>
            <p:nvPr/>
          </p:nvSpPr>
          <p:spPr>
            <a:xfrm>
              <a:off x="1671414" y="2550689"/>
              <a:ext cx="1335505" cy="1624262"/>
            </a:xfrm>
            <a:prstGeom prst="roundRect">
              <a:avLst/>
            </a:prstGeom>
            <a:solidFill>
              <a:srgbClr val="00AB7A"/>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350" dirty="0">
                  <a:solidFill>
                    <a:prstClr val="white"/>
                  </a:solidFill>
                  <a:cs typeface="+mn-ea"/>
                  <a:sym typeface="+mn-lt"/>
                </a:rPr>
                <a:t>内部数据</a:t>
              </a:r>
            </a:p>
          </p:txBody>
        </p:sp>
        <p:sp>
          <p:nvSpPr>
            <p:cNvPr id="50" name="圆角矩形 8">
              <a:extLst>
                <a:ext uri="{FF2B5EF4-FFF2-40B4-BE49-F238E27FC236}">
                  <a16:creationId xmlns:a16="http://schemas.microsoft.com/office/drawing/2014/main" id="{6E373E4F-619B-4A9F-A0B3-EE4968F40A22}"/>
                </a:ext>
              </a:extLst>
            </p:cNvPr>
            <p:cNvSpPr/>
            <p:nvPr/>
          </p:nvSpPr>
          <p:spPr>
            <a:xfrm>
              <a:off x="1848880" y="2958760"/>
              <a:ext cx="980573"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en-US" altLang="zh-CN" sz="1200" dirty="0">
                  <a:solidFill>
                    <a:prstClr val="white"/>
                  </a:solidFill>
                  <a:cs typeface="+mn-ea"/>
                  <a:sym typeface="+mn-lt"/>
                </a:rPr>
                <a:t>IDS</a:t>
              </a:r>
              <a:endParaRPr lang="zh-CN" altLang="en-US" sz="1200" dirty="0">
                <a:solidFill>
                  <a:prstClr val="white"/>
                </a:solidFill>
                <a:cs typeface="+mn-ea"/>
                <a:sym typeface="+mn-lt"/>
              </a:endParaRPr>
            </a:p>
          </p:txBody>
        </p:sp>
        <p:sp>
          <p:nvSpPr>
            <p:cNvPr id="60" name="圆角矩形 9">
              <a:extLst>
                <a:ext uri="{FF2B5EF4-FFF2-40B4-BE49-F238E27FC236}">
                  <a16:creationId xmlns:a16="http://schemas.microsoft.com/office/drawing/2014/main" id="{604960D6-FE15-4C47-B0F9-B5974E469C20}"/>
                </a:ext>
              </a:extLst>
            </p:cNvPr>
            <p:cNvSpPr/>
            <p:nvPr/>
          </p:nvSpPr>
          <p:spPr>
            <a:xfrm>
              <a:off x="1848880" y="3246240"/>
              <a:ext cx="980573"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en-US" altLang="zh-CN" sz="1200" dirty="0">
                  <a:solidFill>
                    <a:prstClr val="white"/>
                  </a:solidFill>
                  <a:cs typeface="+mn-ea"/>
                  <a:sym typeface="+mn-lt"/>
                </a:rPr>
                <a:t>FW</a:t>
              </a:r>
              <a:endParaRPr lang="zh-CN" altLang="en-US" sz="1200" dirty="0">
                <a:solidFill>
                  <a:prstClr val="white"/>
                </a:solidFill>
                <a:cs typeface="+mn-ea"/>
                <a:sym typeface="+mn-lt"/>
              </a:endParaRPr>
            </a:p>
          </p:txBody>
        </p:sp>
        <p:sp>
          <p:nvSpPr>
            <p:cNvPr id="75" name="圆角矩形 10">
              <a:extLst>
                <a:ext uri="{FF2B5EF4-FFF2-40B4-BE49-F238E27FC236}">
                  <a16:creationId xmlns:a16="http://schemas.microsoft.com/office/drawing/2014/main" id="{8439A905-4841-4B12-A70E-9DED599E1150}"/>
                </a:ext>
              </a:extLst>
            </p:cNvPr>
            <p:cNvSpPr/>
            <p:nvPr/>
          </p:nvSpPr>
          <p:spPr>
            <a:xfrm>
              <a:off x="1848880" y="3533721"/>
              <a:ext cx="980573"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zh-CN" altLang="en-US" sz="1200" dirty="0">
                  <a:solidFill>
                    <a:prstClr val="white"/>
                  </a:solidFill>
                  <a:cs typeface="+mn-ea"/>
                  <a:sym typeface="+mn-lt"/>
                </a:rPr>
                <a:t>流量</a:t>
              </a:r>
            </a:p>
          </p:txBody>
        </p:sp>
        <p:sp>
          <p:nvSpPr>
            <p:cNvPr id="76" name="圆角矩形 11">
              <a:extLst>
                <a:ext uri="{FF2B5EF4-FFF2-40B4-BE49-F238E27FC236}">
                  <a16:creationId xmlns:a16="http://schemas.microsoft.com/office/drawing/2014/main" id="{3C7EEED2-3990-4C26-AC86-DD2CD2BCC32D}"/>
                </a:ext>
              </a:extLst>
            </p:cNvPr>
            <p:cNvSpPr/>
            <p:nvPr/>
          </p:nvSpPr>
          <p:spPr>
            <a:xfrm>
              <a:off x="1848880" y="3821202"/>
              <a:ext cx="980573"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en-US" altLang="zh-CN" sz="1200" dirty="0">
                  <a:solidFill>
                    <a:prstClr val="white"/>
                  </a:solidFill>
                  <a:cs typeface="+mn-ea"/>
                  <a:sym typeface="+mn-lt"/>
                </a:rPr>
                <a:t>……</a:t>
              </a:r>
              <a:endParaRPr lang="zh-CN" altLang="en-US" sz="1200" dirty="0">
                <a:solidFill>
                  <a:prstClr val="white"/>
                </a:solidFill>
                <a:cs typeface="+mn-ea"/>
                <a:sym typeface="+mn-lt"/>
              </a:endParaRPr>
            </a:p>
          </p:txBody>
        </p:sp>
        <p:sp>
          <p:nvSpPr>
            <p:cNvPr id="77" name="圆角矩形 12">
              <a:extLst>
                <a:ext uri="{FF2B5EF4-FFF2-40B4-BE49-F238E27FC236}">
                  <a16:creationId xmlns:a16="http://schemas.microsoft.com/office/drawing/2014/main" id="{A088D804-BB4B-41BA-AA26-6E0624077FEF}"/>
                </a:ext>
              </a:extLst>
            </p:cNvPr>
            <p:cNvSpPr/>
            <p:nvPr/>
          </p:nvSpPr>
          <p:spPr>
            <a:xfrm>
              <a:off x="1671415" y="4316913"/>
              <a:ext cx="1335505" cy="1624262"/>
            </a:xfrm>
            <a:prstGeom prst="roundRect">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350" dirty="0">
                  <a:solidFill>
                    <a:prstClr val="white"/>
                  </a:solidFill>
                  <a:cs typeface="+mn-ea"/>
                  <a:sym typeface="+mn-lt"/>
                </a:rPr>
                <a:t>外部数据</a:t>
              </a:r>
            </a:p>
          </p:txBody>
        </p:sp>
        <p:sp>
          <p:nvSpPr>
            <p:cNvPr id="78" name="圆角矩形 13">
              <a:extLst>
                <a:ext uri="{FF2B5EF4-FFF2-40B4-BE49-F238E27FC236}">
                  <a16:creationId xmlns:a16="http://schemas.microsoft.com/office/drawing/2014/main" id="{20629970-61E0-4C69-BB06-FFF9998EBBC4}"/>
                </a:ext>
              </a:extLst>
            </p:cNvPr>
            <p:cNvSpPr/>
            <p:nvPr/>
          </p:nvSpPr>
          <p:spPr>
            <a:xfrm>
              <a:off x="1848880" y="4724985"/>
              <a:ext cx="980572"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zh-CN" altLang="en-US" sz="1200" dirty="0">
                  <a:solidFill>
                    <a:prstClr val="white"/>
                  </a:solidFill>
                  <a:cs typeface="+mn-ea"/>
                  <a:sym typeface="+mn-lt"/>
                </a:rPr>
                <a:t>情报</a:t>
              </a:r>
            </a:p>
          </p:txBody>
        </p:sp>
        <p:sp>
          <p:nvSpPr>
            <p:cNvPr id="79" name="圆角矩形 14">
              <a:extLst>
                <a:ext uri="{FF2B5EF4-FFF2-40B4-BE49-F238E27FC236}">
                  <a16:creationId xmlns:a16="http://schemas.microsoft.com/office/drawing/2014/main" id="{2D48265E-4D02-4A0C-8C4C-FB874CDC20A3}"/>
                </a:ext>
              </a:extLst>
            </p:cNvPr>
            <p:cNvSpPr/>
            <p:nvPr/>
          </p:nvSpPr>
          <p:spPr>
            <a:xfrm>
              <a:off x="1848880" y="5012465"/>
              <a:ext cx="980572"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zh-CN" altLang="en-US" sz="1200">
                  <a:solidFill>
                    <a:prstClr val="white"/>
                  </a:solidFill>
                  <a:cs typeface="+mn-ea"/>
                  <a:sym typeface="+mn-lt"/>
                </a:rPr>
                <a:t>三方日志</a:t>
              </a:r>
              <a:endParaRPr lang="zh-CN" altLang="en-US" sz="1200" dirty="0">
                <a:solidFill>
                  <a:prstClr val="white"/>
                </a:solidFill>
                <a:cs typeface="+mn-ea"/>
                <a:sym typeface="+mn-lt"/>
              </a:endParaRPr>
            </a:p>
          </p:txBody>
        </p:sp>
        <p:sp>
          <p:nvSpPr>
            <p:cNvPr id="80" name="圆角矩形 15">
              <a:extLst>
                <a:ext uri="{FF2B5EF4-FFF2-40B4-BE49-F238E27FC236}">
                  <a16:creationId xmlns:a16="http://schemas.microsoft.com/office/drawing/2014/main" id="{EDDF7CC3-FC34-453B-B361-4ECA13DF4808}"/>
                </a:ext>
              </a:extLst>
            </p:cNvPr>
            <p:cNvSpPr/>
            <p:nvPr/>
          </p:nvSpPr>
          <p:spPr>
            <a:xfrm>
              <a:off x="1848880" y="5299946"/>
              <a:ext cx="980572"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zh-CN" altLang="en-US" sz="1200" dirty="0">
                  <a:solidFill>
                    <a:prstClr val="white"/>
                  </a:solidFill>
                  <a:cs typeface="+mn-ea"/>
                  <a:sym typeface="+mn-lt"/>
                </a:rPr>
                <a:t>漏洞</a:t>
              </a:r>
            </a:p>
          </p:txBody>
        </p:sp>
        <p:sp>
          <p:nvSpPr>
            <p:cNvPr id="81" name="圆角矩形 16">
              <a:extLst>
                <a:ext uri="{FF2B5EF4-FFF2-40B4-BE49-F238E27FC236}">
                  <a16:creationId xmlns:a16="http://schemas.microsoft.com/office/drawing/2014/main" id="{6F299D30-655E-4458-AA8E-0CF841FA151C}"/>
                </a:ext>
              </a:extLst>
            </p:cNvPr>
            <p:cNvSpPr/>
            <p:nvPr/>
          </p:nvSpPr>
          <p:spPr>
            <a:xfrm>
              <a:off x="1848879" y="5587429"/>
              <a:ext cx="980572" cy="241635"/>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tIns="0" bIns="0" rtlCol="0" anchor="t" anchorCtr="0"/>
            <a:lstStyle/>
            <a:p>
              <a:pPr algn="ctr" defTabSz="685800"/>
              <a:r>
                <a:rPr lang="en-US" altLang="zh-CN" sz="1200" dirty="0">
                  <a:solidFill>
                    <a:prstClr val="white"/>
                  </a:solidFill>
                  <a:cs typeface="+mn-ea"/>
                  <a:sym typeface="+mn-lt"/>
                </a:rPr>
                <a:t>……</a:t>
              </a:r>
              <a:endParaRPr lang="zh-CN" altLang="en-US" sz="1200" dirty="0">
                <a:solidFill>
                  <a:prstClr val="white"/>
                </a:solidFill>
                <a:cs typeface="+mn-ea"/>
                <a:sym typeface="+mn-lt"/>
              </a:endParaRPr>
            </a:p>
          </p:txBody>
        </p:sp>
        <p:sp>
          <p:nvSpPr>
            <p:cNvPr id="82" name="矩形 81">
              <a:extLst>
                <a:ext uri="{FF2B5EF4-FFF2-40B4-BE49-F238E27FC236}">
                  <a16:creationId xmlns:a16="http://schemas.microsoft.com/office/drawing/2014/main" id="{61204F6C-21EF-45CC-BD77-B302FCEBA321}"/>
                </a:ext>
              </a:extLst>
            </p:cNvPr>
            <p:cNvSpPr/>
            <p:nvPr/>
          </p:nvSpPr>
          <p:spPr>
            <a:xfrm>
              <a:off x="3928243" y="3869972"/>
              <a:ext cx="1177238" cy="346905"/>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defTabSz="685800"/>
              <a:r>
                <a:rPr lang="zh-CN" altLang="en-US" sz="1350" dirty="0">
                  <a:solidFill>
                    <a:prstClr val="white"/>
                  </a:solidFill>
                  <a:cs typeface="+mn-ea"/>
                  <a:sym typeface="+mn-lt"/>
                </a:rPr>
                <a:t>数据预处理</a:t>
              </a:r>
            </a:p>
          </p:txBody>
        </p:sp>
        <p:sp>
          <p:nvSpPr>
            <p:cNvPr id="83" name="矩形 82">
              <a:extLst>
                <a:ext uri="{FF2B5EF4-FFF2-40B4-BE49-F238E27FC236}">
                  <a16:creationId xmlns:a16="http://schemas.microsoft.com/office/drawing/2014/main" id="{A95C36ED-7909-4DB2-8026-044F4887A1A6}"/>
                </a:ext>
              </a:extLst>
            </p:cNvPr>
            <p:cNvSpPr/>
            <p:nvPr/>
          </p:nvSpPr>
          <p:spPr>
            <a:xfrm>
              <a:off x="4025268" y="5191658"/>
              <a:ext cx="983187" cy="346905"/>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defTabSz="685800"/>
              <a:r>
                <a:rPr lang="zh-CN" altLang="en-US" sz="1350" dirty="0">
                  <a:solidFill>
                    <a:prstClr val="white"/>
                  </a:solidFill>
                  <a:cs typeface="+mn-ea"/>
                  <a:sym typeface="+mn-lt"/>
                </a:rPr>
                <a:t>数据融合</a:t>
              </a:r>
            </a:p>
          </p:txBody>
        </p:sp>
        <p:sp>
          <p:nvSpPr>
            <p:cNvPr id="84" name="圆角矩形 23">
              <a:extLst>
                <a:ext uri="{FF2B5EF4-FFF2-40B4-BE49-F238E27FC236}">
                  <a16:creationId xmlns:a16="http://schemas.microsoft.com/office/drawing/2014/main" id="{9BF4801C-007D-40AC-8CFF-7322437BEEED}"/>
                </a:ext>
              </a:extLst>
            </p:cNvPr>
            <p:cNvSpPr/>
            <p:nvPr/>
          </p:nvSpPr>
          <p:spPr>
            <a:xfrm>
              <a:off x="8105281" y="2056515"/>
              <a:ext cx="1588168" cy="156246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500" b="1" dirty="0">
                  <a:solidFill>
                    <a:prstClr val="white"/>
                  </a:solidFill>
                  <a:cs typeface="+mn-ea"/>
                  <a:sym typeface="+mn-lt"/>
                </a:rPr>
                <a:t>场景化态势展示</a:t>
              </a:r>
            </a:p>
          </p:txBody>
        </p:sp>
        <p:sp>
          <p:nvSpPr>
            <p:cNvPr id="85" name="圆角矩形 24">
              <a:extLst>
                <a:ext uri="{FF2B5EF4-FFF2-40B4-BE49-F238E27FC236}">
                  <a16:creationId xmlns:a16="http://schemas.microsoft.com/office/drawing/2014/main" id="{AC453F52-00F8-4482-9E7E-0D9147ED91C8}"/>
                </a:ext>
              </a:extLst>
            </p:cNvPr>
            <p:cNvSpPr/>
            <p:nvPr/>
          </p:nvSpPr>
          <p:spPr>
            <a:xfrm>
              <a:off x="8105280" y="4375393"/>
              <a:ext cx="1588168" cy="156246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500" b="1" dirty="0">
                  <a:solidFill>
                    <a:prstClr val="white"/>
                  </a:solidFill>
                  <a:cs typeface="+mn-ea"/>
                  <a:sym typeface="+mn-lt"/>
                </a:rPr>
                <a:t>预警预测</a:t>
              </a:r>
            </a:p>
          </p:txBody>
        </p:sp>
        <p:sp>
          <p:nvSpPr>
            <p:cNvPr id="86" name="右箭头 25">
              <a:extLst>
                <a:ext uri="{FF2B5EF4-FFF2-40B4-BE49-F238E27FC236}">
                  <a16:creationId xmlns:a16="http://schemas.microsoft.com/office/drawing/2014/main" id="{F98C760C-0E71-437E-BDBF-F91D1B9A7341}"/>
                </a:ext>
              </a:extLst>
            </p:cNvPr>
            <p:cNvSpPr/>
            <p:nvPr/>
          </p:nvSpPr>
          <p:spPr>
            <a:xfrm>
              <a:off x="3232759" y="4017989"/>
              <a:ext cx="430134" cy="473061"/>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a:solidFill>
                  <a:prstClr val="white"/>
                </a:solidFill>
                <a:cs typeface="+mn-ea"/>
                <a:sym typeface="+mn-lt"/>
              </a:endParaRPr>
            </a:p>
          </p:txBody>
        </p:sp>
        <p:sp>
          <p:nvSpPr>
            <p:cNvPr id="87" name="右箭头 26">
              <a:extLst>
                <a:ext uri="{FF2B5EF4-FFF2-40B4-BE49-F238E27FC236}">
                  <a16:creationId xmlns:a16="http://schemas.microsoft.com/office/drawing/2014/main" id="{064AD7B2-4883-430C-BDD9-E3D6843F4E70}"/>
                </a:ext>
              </a:extLst>
            </p:cNvPr>
            <p:cNvSpPr/>
            <p:nvPr/>
          </p:nvSpPr>
          <p:spPr>
            <a:xfrm>
              <a:off x="5377741" y="2860276"/>
              <a:ext cx="430134" cy="473061"/>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a:solidFill>
                  <a:prstClr val="white"/>
                </a:solidFill>
                <a:cs typeface="+mn-ea"/>
                <a:sym typeface="+mn-lt"/>
              </a:endParaRPr>
            </a:p>
          </p:txBody>
        </p:sp>
        <p:sp>
          <p:nvSpPr>
            <p:cNvPr id="88" name="右箭头 29">
              <a:extLst>
                <a:ext uri="{FF2B5EF4-FFF2-40B4-BE49-F238E27FC236}">
                  <a16:creationId xmlns:a16="http://schemas.microsoft.com/office/drawing/2014/main" id="{066BF43D-E8C5-44D0-B5E0-11BD26A7E840}"/>
                </a:ext>
              </a:extLst>
            </p:cNvPr>
            <p:cNvSpPr/>
            <p:nvPr/>
          </p:nvSpPr>
          <p:spPr>
            <a:xfrm>
              <a:off x="5378376" y="5350898"/>
              <a:ext cx="430134" cy="473061"/>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a:solidFill>
                  <a:prstClr val="white"/>
                </a:solidFill>
                <a:cs typeface="+mn-ea"/>
                <a:sym typeface="+mn-lt"/>
              </a:endParaRPr>
            </a:p>
          </p:txBody>
        </p:sp>
        <p:sp>
          <p:nvSpPr>
            <p:cNvPr id="89" name="右箭头 30">
              <a:extLst>
                <a:ext uri="{FF2B5EF4-FFF2-40B4-BE49-F238E27FC236}">
                  <a16:creationId xmlns:a16="http://schemas.microsoft.com/office/drawing/2014/main" id="{3291DE78-91D1-4926-9253-21F3C9637125}"/>
                </a:ext>
              </a:extLst>
            </p:cNvPr>
            <p:cNvSpPr/>
            <p:nvPr/>
          </p:nvSpPr>
          <p:spPr>
            <a:xfrm>
              <a:off x="7566545" y="2604233"/>
              <a:ext cx="430134" cy="473061"/>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dirty="0">
                <a:solidFill>
                  <a:prstClr val="white"/>
                </a:solidFill>
                <a:cs typeface="+mn-ea"/>
                <a:sym typeface="+mn-lt"/>
              </a:endParaRPr>
            </a:p>
          </p:txBody>
        </p:sp>
        <p:sp>
          <p:nvSpPr>
            <p:cNvPr id="90" name="右箭头 31">
              <a:extLst>
                <a:ext uri="{FF2B5EF4-FFF2-40B4-BE49-F238E27FC236}">
                  <a16:creationId xmlns:a16="http://schemas.microsoft.com/office/drawing/2014/main" id="{689AB797-736A-453F-B520-65231E668E5B}"/>
                </a:ext>
              </a:extLst>
            </p:cNvPr>
            <p:cNvSpPr/>
            <p:nvPr/>
          </p:nvSpPr>
          <p:spPr>
            <a:xfrm rot="5400000">
              <a:off x="8684297" y="3865317"/>
              <a:ext cx="430135" cy="473062"/>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dirty="0">
                <a:solidFill>
                  <a:prstClr val="white"/>
                </a:solidFill>
                <a:cs typeface="+mn-ea"/>
                <a:sym typeface="+mn-lt"/>
              </a:endParaRPr>
            </a:p>
          </p:txBody>
        </p:sp>
        <p:pic>
          <p:nvPicPr>
            <p:cNvPr id="91" name="Picture 127">
              <a:extLst>
                <a:ext uri="{FF2B5EF4-FFF2-40B4-BE49-F238E27FC236}">
                  <a16:creationId xmlns:a16="http://schemas.microsoft.com/office/drawing/2014/main" id="{6FDEFC1D-4069-42E2-ADDB-C1932CAF6E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1980" y="2886001"/>
              <a:ext cx="646021" cy="648091"/>
            </a:xfrm>
            <a:prstGeom prst="rect">
              <a:avLst/>
            </a:prstGeom>
            <a:solidFill>
              <a:schemeClr val="dk1">
                <a:alpha val="50000"/>
              </a:schemeClr>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lt1"/>
            </a:fontRef>
          </p:style>
        </p:pic>
        <p:pic>
          <p:nvPicPr>
            <p:cNvPr id="92" name="Picture 128">
              <a:extLst>
                <a:ext uri="{FF2B5EF4-FFF2-40B4-BE49-F238E27FC236}">
                  <a16:creationId xmlns:a16="http://schemas.microsoft.com/office/drawing/2014/main" id="{2FEA94BE-F0CB-49EA-9C92-FEEA1C5EB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4730" y="5012465"/>
              <a:ext cx="825456" cy="728343"/>
            </a:xfrm>
            <a:prstGeom prst="rect">
              <a:avLst/>
            </a:prstGeom>
            <a:solidFill>
              <a:schemeClr val="dk1">
                <a:alpha val="50000"/>
              </a:schemeClr>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lt1"/>
            </a:fontRef>
          </p:style>
        </p:pic>
        <p:sp>
          <p:nvSpPr>
            <p:cNvPr id="93" name="圆角矩形 50">
              <a:extLst>
                <a:ext uri="{FF2B5EF4-FFF2-40B4-BE49-F238E27FC236}">
                  <a16:creationId xmlns:a16="http://schemas.microsoft.com/office/drawing/2014/main" id="{51ABAFAB-9250-4126-84FA-AEB5304CEF7A}"/>
                </a:ext>
              </a:extLst>
            </p:cNvPr>
            <p:cNvSpPr/>
            <p:nvPr/>
          </p:nvSpPr>
          <p:spPr>
            <a:xfrm>
              <a:off x="5888087" y="2055569"/>
              <a:ext cx="1588167" cy="389822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defTabSz="685800"/>
              <a:r>
                <a:rPr lang="zh-CN" altLang="en-US" sz="1500" b="1" dirty="0">
                  <a:solidFill>
                    <a:prstClr val="white"/>
                  </a:solidFill>
                  <a:cs typeface="+mn-ea"/>
                  <a:sym typeface="+mn-lt"/>
                </a:rPr>
                <a:t>检测分析</a:t>
              </a:r>
            </a:p>
          </p:txBody>
        </p:sp>
        <p:sp>
          <p:nvSpPr>
            <p:cNvPr id="94" name="圆角矩形 51">
              <a:extLst>
                <a:ext uri="{FF2B5EF4-FFF2-40B4-BE49-F238E27FC236}">
                  <a16:creationId xmlns:a16="http://schemas.microsoft.com/office/drawing/2014/main" id="{0C18DC18-57AD-4A24-85D3-56C71EB2D633}"/>
                </a:ext>
              </a:extLst>
            </p:cNvPr>
            <p:cNvSpPr/>
            <p:nvPr/>
          </p:nvSpPr>
          <p:spPr>
            <a:xfrm>
              <a:off x="6019846" y="2566695"/>
              <a:ext cx="1324653" cy="172578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b" anchorCtr="1"/>
            <a:lstStyle/>
            <a:p>
              <a:pPr algn="ctr" defTabSz="685800"/>
              <a:r>
                <a:rPr lang="zh-CN" altLang="en-US" sz="1350" b="1" dirty="0">
                  <a:solidFill>
                    <a:prstClr val="white"/>
                  </a:solidFill>
                  <a:cs typeface="+mn-ea"/>
                  <a:sym typeface="+mn-lt"/>
                </a:rPr>
                <a:t>关联分析</a:t>
              </a:r>
            </a:p>
          </p:txBody>
        </p:sp>
        <p:sp>
          <p:nvSpPr>
            <p:cNvPr id="95" name="流程图: 磁盘 94">
              <a:extLst>
                <a:ext uri="{FF2B5EF4-FFF2-40B4-BE49-F238E27FC236}">
                  <a16:creationId xmlns:a16="http://schemas.microsoft.com/office/drawing/2014/main" id="{15F14803-5F3E-46C1-AD64-C86C75FDDBCE}"/>
                </a:ext>
              </a:extLst>
            </p:cNvPr>
            <p:cNvSpPr/>
            <p:nvPr/>
          </p:nvSpPr>
          <p:spPr>
            <a:xfrm>
              <a:off x="6019846" y="4883825"/>
              <a:ext cx="1324653" cy="768421"/>
            </a:xfrm>
            <a:prstGeom prst="flowChartMagneticDisk">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zh-CN" altLang="en-US" sz="1350" b="1" dirty="0">
                  <a:solidFill>
                    <a:prstClr val="white"/>
                  </a:solidFill>
                  <a:cs typeface="+mn-ea"/>
                  <a:sym typeface="+mn-lt"/>
                </a:rPr>
                <a:t>知识库</a:t>
              </a:r>
            </a:p>
          </p:txBody>
        </p:sp>
        <p:sp>
          <p:nvSpPr>
            <p:cNvPr id="97" name="右箭头 54">
              <a:extLst>
                <a:ext uri="{FF2B5EF4-FFF2-40B4-BE49-F238E27FC236}">
                  <a16:creationId xmlns:a16="http://schemas.microsoft.com/office/drawing/2014/main" id="{FAAB3CA8-D3B0-4C8C-8A77-52D41333DDD1}"/>
                </a:ext>
              </a:extLst>
            </p:cNvPr>
            <p:cNvSpPr/>
            <p:nvPr/>
          </p:nvSpPr>
          <p:spPr>
            <a:xfrm rot="16200000">
              <a:off x="6467105" y="4352362"/>
              <a:ext cx="430135" cy="473062"/>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a:solidFill>
                  <a:prstClr val="white"/>
                </a:solidFill>
                <a:cs typeface="+mn-ea"/>
                <a:sym typeface="+mn-lt"/>
              </a:endParaRPr>
            </a:p>
          </p:txBody>
        </p:sp>
        <p:pic>
          <p:nvPicPr>
            <p:cNvPr id="98" name="图片 97">
              <a:extLst>
                <a:ext uri="{FF2B5EF4-FFF2-40B4-BE49-F238E27FC236}">
                  <a16:creationId xmlns:a16="http://schemas.microsoft.com/office/drawing/2014/main" id="{341593CF-7D2C-4521-ACBE-54F67EDCCBF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69856" y="3047691"/>
              <a:ext cx="588117" cy="5712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pic>
        <p:sp>
          <p:nvSpPr>
            <p:cNvPr id="99" name="Shape 239">
              <a:extLst>
                <a:ext uri="{FF2B5EF4-FFF2-40B4-BE49-F238E27FC236}">
                  <a16:creationId xmlns:a16="http://schemas.microsoft.com/office/drawing/2014/main" id="{2F0CA2B2-BBF7-4584-8ECE-31328DBF8C61}"/>
                </a:ext>
              </a:extLst>
            </p:cNvPr>
            <p:cNvSpPr/>
            <p:nvPr/>
          </p:nvSpPr>
          <p:spPr>
            <a:xfrm>
              <a:off x="4067447" y="2968092"/>
              <a:ext cx="799925" cy="80174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ctr">
              <a:noAutofit/>
            </a:bodyPr>
            <a:lstStyle/>
            <a:p>
              <a:pPr algn="ctr" defTabSz="685800">
                <a:defRPr sz="4000">
                  <a:solidFill>
                    <a:srgbClr val="FFFFFF"/>
                  </a:solidFill>
                  <a:latin typeface="微软雅黑 Light"/>
                  <a:ea typeface="微软雅黑 Light"/>
                  <a:cs typeface="微软雅黑 Light"/>
                  <a:sym typeface="微软雅黑 Light"/>
                </a:defRPr>
              </a:pPr>
              <a:endParaRPr sz="3000">
                <a:solidFill>
                  <a:srgbClr val="FFFFFF"/>
                </a:solidFill>
                <a:cs typeface="+mn-ea"/>
                <a:sym typeface="+mn-lt"/>
              </a:endParaRPr>
            </a:p>
          </p:txBody>
        </p:sp>
        <p:sp>
          <p:nvSpPr>
            <p:cNvPr id="100" name="Shape 240">
              <a:extLst>
                <a:ext uri="{FF2B5EF4-FFF2-40B4-BE49-F238E27FC236}">
                  <a16:creationId xmlns:a16="http://schemas.microsoft.com/office/drawing/2014/main" id="{5C8D80BE-D5DD-48D4-AA0D-729D7A20F8F9}"/>
                </a:ext>
              </a:extLst>
            </p:cNvPr>
            <p:cNvSpPr/>
            <p:nvPr/>
          </p:nvSpPr>
          <p:spPr>
            <a:xfrm>
              <a:off x="4131546" y="3032336"/>
              <a:ext cx="671729" cy="673259"/>
            </a:xfrm>
            <a:prstGeom prst="ellipse">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ctr">
              <a:noAutofit/>
            </a:bodyPr>
            <a:lstStyle/>
            <a:p>
              <a:pPr algn="ctr" defTabSz="685800">
                <a:defRPr sz="4000">
                  <a:solidFill>
                    <a:srgbClr val="FFFFFF"/>
                  </a:solidFill>
                  <a:latin typeface="微软雅黑 Light"/>
                  <a:ea typeface="微软雅黑 Light"/>
                  <a:cs typeface="微软雅黑 Light"/>
                  <a:sym typeface="微软雅黑 Light"/>
                </a:defRPr>
              </a:pPr>
              <a:endParaRPr sz="3000">
                <a:solidFill>
                  <a:srgbClr val="FFFFFF"/>
                </a:solidFill>
                <a:cs typeface="+mn-ea"/>
                <a:sym typeface="+mn-lt"/>
              </a:endParaRPr>
            </a:p>
          </p:txBody>
        </p:sp>
        <p:grpSp>
          <p:nvGrpSpPr>
            <p:cNvPr id="101" name="Group 247">
              <a:extLst>
                <a:ext uri="{FF2B5EF4-FFF2-40B4-BE49-F238E27FC236}">
                  <a16:creationId xmlns:a16="http://schemas.microsoft.com/office/drawing/2014/main" id="{B293215F-2528-4724-831E-9007150796BD}"/>
                </a:ext>
              </a:extLst>
            </p:cNvPr>
            <p:cNvGrpSpPr/>
            <p:nvPr/>
          </p:nvGrpSpPr>
          <p:grpSpPr>
            <a:xfrm>
              <a:off x="4251184" y="3134304"/>
              <a:ext cx="432455" cy="453245"/>
              <a:chOff x="0" y="0"/>
              <a:chExt cx="249985" cy="262005"/>
            </a:xfrm>
          </p:grpSpPr>
          <p:sp>
            <p:nvSpPr>
              <p:cNvPr id="102" name="Shape 242">
                <a:extLst>
                  <a:ext uri="{FF2B5EF4-FFF2-40B4-BE49-F238E27FC236}">
                    <a16:creationId xmlns:a16="http://schemas.microsoft.com/office/drawing/2014/main" id="{DEA2A9D8-A98D-47A9-9A8C-109C8993DA8A}"/>
                  </a:ext>
                </a:extLst>
              </p:cNvPr>
              <p:cNvSpPr/>
              <p:nvPr/>
            </p:nvSpPr>
            <p:spPr>
              <a:xfrm>
                <a:off x="36055" y="0"/>
                <a:ext cx="26442" cy="264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120" y="21600"/>
                      <a:pt x="15120" y="21600"/>
                      <a:pt x="15120" y="21600"/>
                    </a:cubicBezTo>
                    <a:cubicBezTo>
                      <a:pt x="15120" y="11368"/>
                      <a:pt x="15120" y="11368"/>
                      <a:pt x="15120" y="11368"/>
                    </a:cubicBezTo>
                    <a:cubicBezTo>
                      <a:pt x="15120" y="9095"/>
                      <a:pt x="12960" y="6821"/>
                      <a:pt x="10800" y="6821"/>
                    </a:cubicBezTo>
                    <a:cubicBezTo>
                      <a:pt x="7560" y="6821"/>
                      <a:pt x="6480" y="9095"/>
                      <a:pt x="6480" y="11368"/>
                    </a:cubicBezTo>
                    <a:cubicBezTo>
                      <a:pt x="6480" y="21600"/>
                      <a:pt x="6480" y="21600"/>
                      <a:pt x="6480" y="21600"/>
                    </a:cubicBezTo>
                    <a:cubicBezTo>
                      <a:pt x="0" y="21600"/>
                      <a:pt x="0" y="21600"/>
                      <a:pt x="0" y="21600"/>
                    </a:cubicBezTo>
                    <a:cubicBezTo>
                      <a:pt x="0" y="11368"/>
                      <a:pt x="0" y="11368"/>
                      <a:pt x="0" y="11368"/>
                    </a:cubicBezTo>
                    <a:cubicBezTo>
                      <a:pt x="0" y="5684"/>
                      <a:pt x="4320" y="0"/>
                      <a:pt x="10800" y="0"/>
                    </a:cubicBezTo>
                    <a:cubicBezTo>
                      <a:pt x="16200" y="0"/>
                      <a:pt x="21600" y="5684"/>
                      <a:pt x="21600" y="11368"/>
                    </a:cubicBezTo>
                    <a:lnTo>
                      <a:pt x="21600" y="21600"/>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03" name="Shape 243">
                <a:extLst>
                  <a:ext uri="{FF2B5EF4-FFF2-40B4-BE49-F238E27FC236}">
                    <a16:creationId xmlns:a16="http://schemas.microsoft.com/office/drawing/2014/main" id="{CCC28308-308F-42E5-8323-756F390EDC7B}"/>
                  </a:ext>
                </a:extLst>
              </p:cNvPr>
              <p:cNvSpPr/>
              <p:nvPr/>
            </p:nvSpPr>
            <p:spPr>
              <a:xfrm>
                <a:off x="187489" y="0"/>
                <a:ext cx="26442" cy="264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120" y="21600"/>
                      <a:pt x="15120" y="21600"/>
                      <a:pt x="15120" y="21600"/>
                    </a:cubicBezTo>
                    <a:cubicBezTo>
                      <a:pt x="15120" y="11368"/>
                      <a:pt x="15120" y="11368"/>
                      <a:pt x="15120" y="11368"/>
                    </a:cubicBezTo>
                    <a:cubicBezTo>
                      <a:pt x="15120" y="9095"/>
                      <a:pt x="14040" y="6821"/>
                      <a:pt x="10800" y="6821"/>
                    </a:cubicBezTo>
                    <a:cubicBezTo>
                      <a:pt x="8640" y="6821"/>
                      <a:pt x="6480" y="9095"/>
                      <a:pt x="6480" y="11368"/>
                    </a:cubicBezTo>
                    <a:cubicBezTo>
                      <a:pt x="6480" y="21600"/>
                      <a:pt x="6480" y="21600"/>
                      <a:pt x="6480" y="21600"/>
                    </a:cubicBezTo>
                    <a:cubicBezTo>
                      <a:pt x="0" y="21600"/>
                      <a:pt x="0" y="21600"/>
                      <a:pt x="0" y="21600"/>
                    </a:cubicBezTo>
                    <a:cubicBezTo>
                      <a:pt x="0" y="11368"/>
                      <a:pt x="0" y="11368"/>
                      <a:pt x="0" y="11368"/>
                    </a:cubicBezTo>
                    <a:cubicBezTo>
                      <a:pt x="0" y="5684"/>
                      <a:pt x="5400" y="0"/>
                      <a:pt x="10800" y="0"/>
                    </a:cubicBezTo>
                    <a:cubicBezTo>
                      <a:pt x="17280" y="0"/>
                      <a:pt x="21600" y="5684"/>
                      <a:pt x="21600" y="11368"/>
                    </a:cubicBezTo>
                    <a:lnTo>
                      <a:pt x="21600" y="21600"/>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04" name="Shape 244">
                <a:extLst>
                  <a:ext uri="{FF2B5EF4-FFF2-40B4-BE49-F238E27FC236}">
                    <a16:creationId xmlns:a16="http://schemas.microsoft.com/office/drawing/2014/main" id="{363344CC-F512-4B97-95AD-4EFA2E62B50C}"/>
                  </a:ext>
                </a:extLst>
              </p:cNvPr>
              <p:cNvSpPr/>
              <p:nvPr/>
            </p:nvSpPr>
            <p:spPr>
              <a:xfrm>
                <a:off x="0" y="21633"/>
                <a:ext cx="249986" cy="240373"/>
              </a:xfrm>
              <a:custGeom>
                <a:avLst/>
                <a:gdLst/>
                <a:ahLst/>
                <a:cxnLst>
                  <a:cxn ang="0">
                    <a:pos x="wd2" y="hd2"/>
                  </a:cxn>
                  <a:cxn ang="5400000">
                    <a:pos x="wd2" y="hd2"/>
                  </a:cxn>
                  <a:cxn ang="10800000">
                    <a:pos x="wd2" y="hd2"/>
                  </a:cxn>
                  <a:cxn ang="16200000">
                    <a:pos x="wd2" y="hd2"/>
                  </a:cxn>
                </a:cxnLst>
                <a:rect l="0" t="0" r="r" b="b"/>
                <a:pathLst>
                  <a:path w="21600" h="21600" extrusionOk="0">
                    <a:moveTo>
                      <a:pt x="20359" y="21600"/>
                    </a:moveTo>
                    <a:cubicBezTo>
                      <a:pt x="1241" y="21600"/>
                      <a:pt x="1241" y="21600"/>
                      <a:pt x="1241" y="21600"/>
                    </a:cubicBezTo>
                    <a:cubicBezTo>
                      <a:pt x="621" y="21600"/>
                      <a:pt x="0" y="20965"/>
                      <a:pt x="0" y="20329"/>
                    </a:cubicBezTo>
                    <a:cubicBezTo>
                      <a:pt x="0" y="1271"/>
                      <a:pt x="0" y="1271"/>
                      <a:pt x="0" y="1271"/>
                    </a:cubicBezTo>
                    <a:cubicBezTo>
                      <a:pt x="0" y="508"/>
                      <a:pt x="621" y="0"/>
                      <a:pt x="1241" y="0"/>
                    </a:cubicBezTo>
                    <a:cubicBezTo>
                      <a:pt x="3724" y="0"/>
                      <a:pt x="3724" y="0"/>
                      <a:pt x="3724" y="0"/>
                    </a:cubicBezTo>
                    <a:cubicBezTo>
                      <a:pt x="3724" y="1779"/>
                      <a:pt x="3724" y="1779"/>
                      <a:pt x="3724" y="1779"/>
                    </a:cubicBezTo>
                    <a:cubicBezTo>
                      <a:pt x="3724" y="2033"/>
                      <a:pt x="3848" y="2287"/>
                      <a:pt x="4221" y="2287"/>
                    </a:cubicBezTo>
                    <a:cubicBezTo>
                      <a:pt x="4469" y="2287"/>
                      <a:pt x="4717" y="2033"/>
                      <a:pt x="4717" y="1779"/>
                    </a:cubicBezTo>
                    <a:cubicBezTo>
                      <a:pt x="4717" y="0"/>
                      <a:pt x="4717" y="0"/>
                      <a:pt x="4717" y="0"/>
                    </a:cubicBezTo>
                    <a:cubicBezTo>
                      <a:pt x="16883" y="0"/>
                      <a:pt x="16883" y="0"/>
                      <a:pt x="16883" y="0"/>
                    </a:cubicBezTo>
                    <a:cubicBezTo>
                      <a:pt x="16883" y="1779"/>
                      <a:pt x="16883" y="1779"/>
                      <a:pt x="16883" y="1779"/>
                    </a:cubicBezTo>
                    <a:cubicBezTo>
                      <a:pt x="16883" y="2033"/>
                      <a:pt x="17131" y="2287"/>
                      <a:pt x="17379" y="2287"/>
                    </a:cubicBezTo>
                    <a:cubicBezTo>
                      <a:pt x="17752" y="2287"/>
                      <a:pt x="17876" y="2033"/>
                      <a:pt x="17876" y="1779"/>
                    </a:cubicBezTo>
                    <a:cubicBezTo>
                      <a:pt x="17876" y="0"/>
                      <a:pt x="17876" y="0"/>
                      <a:pt x="17876" y="0"/>
                    </a:cubicBezTo>
                    <a:cubicBezTo>
                      <a:pt x="20359" y="0"/>
                      <a:pt x="20359" y="0"/>
                      <a:pt x="20359" y="0"/>
                    </a:cubicBezTo>
                    <a:cubicBezTo>
                      <a:pt x="20979" y="0"/>
                      <a:pt x="21600" y="508"/>
                      <a:pt x="21600" y="1271"/>
                    </a:cubicBezTo>
                    <a:cubicBezTo>
                      <a:pt x="21600" y="20329"/>
                      <a:pt x="21600" y="20329"/>
                      <a:pt x="21600" y="20329"/>
                    </a:cubicBezTo>
                    <a:cubicBezTo>
                      <a:pt x="21600" y="20965"/>
                      <a:pt x="20979" y="21600"/>
                      <a:pt x="20359" y="21600"/>
                    </a:cubicBezTo>
                    <a:close/>
                    <a:moveTo>
                      <a:pt x="1241" y="762"/>
                    </a:moveTo>
                    <a:cubicBezTo>
                      <a:pt x="993" y="762"/>
                      <a:pt x="745" y="1016"/>
                      <a:pt x="745" y="1271"/>
                    </a:cubicBezTo>
                    <a:cubicBezTo>
                      <a:pt x="745" y="20329"/>
                      <a:pt x="745" y="20329"/>
                      <a:pt x="745" y="20329"/>
                    </a:cubicBezTo>
                    <a:cubicBezTo>
                      <a:pt x="745" y="20584"/>
                      <a:pt x="993" y="20838"/>
                      <a:pt x="1241" y="20838"/>
                    </a:cubicBezTo>
                    <a:cubicBezTo>
                      <a:pt x="20359" y="20838"/>
                      <a:pt x="20359" y="20838"/>
                      <a:pt x="20359" y="20838"/>
                    </a:cubicBezTo>
                    <a:cubicBezTo>
                      <a:pt x="20607" y="20838"/>
                      <a:pt x="20855" y="20584"/>
                      <a:pt x="20855" y="20329"/>
                    </a:cubicBezTo>
                    <a:cubicBezTo>
                      <a:pt x="20855" y="1271"/>
                      <a:pt x="20855" y="1271"/>
                      <a:pt x="20855" y="1271"/>
                    </a:cubicBezTo>
                    <a:cubicBezTo>
                      <a:pt x="20855" y="1016"/>
                      <a:pt x="20607" y="762"/>
                      <a:pt x="20359" y="762"/>
                    </a:cubicBezTo>
                    <a:cubicBezTo>
                      <a:pt x="18621" y="762"/>
                      <a:pt x="18621" y="762"/>
                      <a:pt x="18621" y="762"/>
                    </a:cubicBezTo>
                    <a:cubicBezTo>
                      <a:pt x="18621" y="1779"/>
                      <a:pt x="18621" y="1779"/>
                      <a:pt x="18621" y="1779"/>
                    </a:cubicBezTo>
                    <a:cubicBezTo>
                      <a:pt x="18621" y="2414"/>
                      <a:pt x="18124" y="3049"/>
                      <a:pt x="17379" y="3049"/>
                    </a:cubicBezTo>
                    <a:cubicBezTo>
                      <a:pt x="16759" y="3049"/>
                      <a:pt x="16138" y="2414"/>
                      <a:pt x="16138" y="1779"/>
                    </a:cubicBezTo>
                    <a:cubicBezTo>
                      <a:pt x="16138" y="762"/>
                      <a:pt x="16138" y="762"/>
                      <a:pt x="16138" y="762"/>
                    </a:cubicBezTo>
                    <a:cubicBezTo>
                      <a:pt x="5462" y="762"/>
                      <a:pt x="5462" y="762"/>
                      <a:pt x="5462" y="762"/>
                    </a:cubicBezTo>
                    <a:cubicBezTo>
                      <a:pt x="5462" y="1779"/>
                      <a:pt x="5462" y="1779"/>
                      <a:pt x="5462" y="1779"/>
                    </a:cubicBezTo>
                    <a:cubicBezTo>
                      <a:pt x="5462" y="2414"/>
                      <a:pt x="4841" y="3049"/>
                      <a:pt x="4221" y="3049"/>
                    </a:cubicBezTo>
                    <a:cubicBezTo>
                      <a:pt x="3476" y="3049"/>
                      <a:pt x="2979" y="2414"/>
                      <a:pt x="2979" y="1779"/>
                    </a:cubicBezTo>
                    <a:cubicBezTo>
                      <a:pt x="2979" y="762"/>
                      <a:pt x="2979" y="762"/>
                      <a:pt x="2979" y="762"/>
                    </a:cubicBezTo>
                    <a:lnTo>
                      <a:pt x="1241" y="762"/>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05" name="Shape 245">
                <a:extLst>
                  <a:ext uri="{FF2B5EF4-FFF2-40B4-BE49-F238E27FC236}">
                    <a16:creationId xmlns:a16="http://schemas.microsoft.com/office/drawing/2014/main" id="{0B1746B2-8569-4333-ACEC-4A274E934218}"/>
                  </a:ext>
                </a:extLst>
              </p:cNvPr>
              <p:cNvSpPr/>
              <p:nvPr/>
            </p:nvSpPr>
            <p:spPr>
              <a:xfrm>
                <a:off x="187489" y="26440"/>
                <a:ext cx="26442" cy="2884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457"/>
                      <a:pt x="0" y="11314"/>
                    </a:cubicBezTo>
                    <a:cubicBezTo>
                      <a:pt x="0" y="0"/>
                      <a:pt x="0" y="0"/>
                      <a:pt x="0" y="0"/>
                    </a:cubicBezTo>
                    <a:cubicBezTo>
                      <a:pt x="6480" y="0"/>
                      <a:pt x="6480" y="0"/>
                      <a:pt x="6480" y="0"/>
                    </a:cubicBezTo>
                    <a:cubicBezTo>
                      <a:pt x="6480" y="11314"/>
                      <a:pt x="6480" y="11314"/>
                      <a:pt x="6480" y="11314"/>
                    </a:cubicBezTo>
                    <a:cubicBezTo>
                      <a:pt x="6480" y="13371"/>
                      <a:pt x="8640" y="15429"/>
                      <a:pt x="10800" y="15429"/>
                    </a:cubicBezTo>
                    <a:cubicBezTo>
                      <a:pt x="14040" y="15429"/>
                      <a:pt x="15120" y="13371"/>
                      <a:pt x="15120" y="11314"/>
                    </a:cubicBezTo>
                    <a:cubicBezTo>
                      <a:pt x="15120" y="0"/>
                      <a:pt x="15120" y="0"/>
                      <a:pt x="15120" y="0"/>
                    </a:cubicBezTo>
                    <a:cubicBezTo>
                      <a:pt x="21600" y="0"/>
                      <a:pt x="21600" y="0"/>
                      <a:pt x="21600" y="0"/>
                    </a:cubicBezTo>
                    <a:cubicBezTo>
                      <a:pt x="21600" y="11314"/>
                      <a:pt x="21600" y="11314"/>
                      <a:pt x="21600" y="11314"/>
                    </a:cubicBezTo>
                    <a:cubicBezTo>
                      <a:pt x="21600" y="16457"/>
                      <a:pt x="17280" y="21600"/>
                      <a:pt x="10800" y="2160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06" name="Shape 246">
                <a:extLst>
                  <a:ext uri="{FF2B5EF4-FFF2-40B4-BE49-F238E27FC236}">
                    <a16:creationId xmlns:a16="http://schemas.microsoft.com/office/drawing/2014/main" id="{95F31CD5-91B0-4CB4-A0A0-721E069ADD0B}"/>
                  </a:ext>
                </a:extLst>
              </p:cNvPr>
              <p:cNvSpPr/>
              <p:nvPr/>
            </p:nvSpPr>
            <p:spPr>
              <a:xfrm>
                <a:off x="4807" y="72111"/>
                <a:ext cx="240372" cy="192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grpSp>
        <p:sp>
          <p:nvSpPr>
            <p:cNvPr id="107" name="Shape 219">
              <a:extLst>
                <a:ext uri="{FF2B5EF4-FFF2-40B4-BE49-F238E27FC236}">
                  <a16:creationId xmlns:a16="http://schemas.microsoft.com/office/drawing/2014/main" id="{352655DC-AF9F-432D-8369-C989EDFF85E4}"/>
                </a:ext>
              </a:extLst>
            </p:cNvPr>
            <p:cNvSpPr/>
            <p:nvPr/>
          </p:nvSpPr>
          <p:spPr>
            <a:xfrm>
              <a:off x="4109032" y="4392083"/>
              <a:ext cx="799925" cy="80175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ctr">
              <a:noAutofit/>
            </a:bodyPr>
            <a:lstStyle/>
            <a:p>
              <a:pPr algn="ctr" defTabSz="685800">
                <a:defRPr sz="4000">
                  <a:solidFill>
                    <a:srgbClr val="FFFFFF"/>
                  </a:solidFill>
                  <a:latin typeface="微软雅黑 Light"/>
                  <a:ea typeface="微软雅黑 Light"/>
                  <a:cs typeface="微软雅黑 Light"/>
                  <a:sym typeface="微软雅黑 Light"/>
                </a:defRPr>
              </a:pPr>
              <a:endParaRPr sz="3000">
                <a:solidFill>
                  <a:srgbClr val="FFFFFF"/>
                </a:solidFill>
                <a:cs typeface="+mn-ea"/>
                <a:sym typeface="+mn-lt"/>
              </a:endParaRPr>
            </a:p>
          </p:txBody>
        </p:sp>
        <p:sp>
          <p:nvSpPr>
            <p:cNvPr id="108" name="Shape 220">
              <a:extLst>
                <a:ext uri="{FF2B5EF4-FFF2-40B4-BE49-F238E27FC236}">
                  <a16:creationId xmlns:a16="http://schemas.microsoft.com/office/drawing/2014/main" id="{B336EE05-77CE-4D93-8EBA-97845D6E7C7F}"/>
                </a:ext>
              </a:extLst>
            </p:cNvPr>
            <p:cNvSpPr/>
            <p:nvPr/>
          </p:nvSpPr>
          <p:spPr>
            <a:xfrm>
              <a:off x="4173130" y="4456330"/>
              <a:ext cx="671729" cy="673260"/>
            </a:xfrm>
            <a:prstGeom prst="ellipse">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ctr">
              <a:noAutofit/>
            </a:bodyPr>
            <a:lstStyle/>
            <a:p>
              <a:pPr algn="ctr" defTabSz="685800">
                <a:defRPr sz="4000">
                  <a:solidFill>
                    <a:srgbClr val="FFFFFF"/>
                  </a:solidFill>
                  <a:latin typeface="微软雅黑 Light"/>
                  <a:ea typeface="微软雅黑 Light"/>
                  <a:cs typeface="微软雅黑 Light"/>
                  <a:sym typeface="微软雅黑 Light"/>
                </a:defRPr>
              </a:pPr>
              <a:endParaRPr sz="3000">
                <a:solidFill>
                  <a:srgbClr val="FFFFFF"/>
                </a:solidFill>
                <a:cs typeface="+mn-ea"/>
                <a:sym typeface="+mn-lt"/>
              </a:endParaRPr>
            </a:p>
          </p:txBody>
        </p:sp>
        <p:grpSp>
          <p:nvGrpSpPr>
            <p:cNvPr id="109" name="Group 226">
              <a:extLst>
                <a:ext uri="{FF2B5EF4-FFF2-40B4-BE49-F238E27FC236}">
                  <a16:creationId xmlns:a16="http://schemas.microsoft.com/office/drawing/2014/main" id="{DFEC7553-7A8F-4F86-AC26-6AE007B6BCE2}"/>
                </a:ext>
              </a:extLst>
            </p:cNvPr>
            <p:cNvGrpSpPr/>
            <p:nvPr/>
          </p:nvGrpSpPr>
          <p:grpSpPr>
            <a:xfrm>
              <a:off x="4334344" y="4550480"/>
              <a:ext cx="349292" cy="453247"/>
              <a:chOff x="0" y="0"/>
              <a:chExt cx="201912" cy="262005"/>
            </a:xfrm>
          </p:grpSpPr>
          <p:sp>
            <p:nvSpPr>
              <p:cNvPr id="110" name="Shape 222">
                <a:extLst>
                  <a:ext uri="{FF2B5EF4-FFF2-40B4-BE49-F238E27FC236}">
                    <a16:creationId xmlns:a16="http://schemas.microsoft.com/office/drawing/2014/main" id="{7512F150-90DF-4492-9399-39CA95D41C85}"/>
                  </a:ext>
                </a:extLst>
              </p:cNvPr>
              <p:cNvSpPr/>
              <p:nvPr/>
            </p:nvSpPr>
            <p:spPr>
              <a:xfrm>
                <a:off x="103360" y="40863"/>
                <a:ext cx="55286" cy="55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3757" y="0"/>
                    </a:lnTo>
                    <a:lnTo>
                      <a:pt x="3757" y="17843"/>
                    </a:lnTo>
                    <a:lnTo>
                      <a:pt x="21600" y="17843"/>
                    </a:lnTo>
                    <a:lnTo>
                      <a:pt x="21600" y="21600"/>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11" name="Shape 223">
                <a:extLst>
                  <a:ext uri="{FF2B5EF4-FFF2-40B4-BE49-F238E27FC236}">
                    <a16:creationId xmlns:a16="http://schemas.microsoft.com/office/drawing/2014/main" id="{260E2421-7EA8-49D8-8F5E-36C66911D9B1}"/>
                  </a:ext>
                </a:extLst>
              </p:cNvPr>
              <p:cNvSpPr/>
              <p:nvPr/>
            </p:nvSpPr>
            <p:spPr>
              <a:xfrm>
                <a:off x="0" y="36055"/>
                <a:ext cx="165857" cy="2259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4713" y="0"/>
                    </a:lnTo>
                    <a:lnTo>
                      <a:pt x="21600" y="5055"/>
                    </a:lnTo>
                    <a:lnTo>
                      <a:pt x="21600" y="21600"/>
                    </a:lnTo>
                    <a:close/>
                    <a:moveTo>
                      <a:pt x="1565" y="20451"/>
                    </a:moveTo>
                    <a:lnTo>
                      <a:pt x="20348" y="20451"/>
                    </a:lnTo>
                    <a:lnTo>
                      <a:pt x="20348" y="5285"/>
                    </a:lnTo>
                    <a:lnTo>
                      <a:pt x="14087" y="689"/>
                    </a:lnTo>
                    <a:lnTo>
                      <a:pt x="1565" y="689"/>
                    </a:lnTo>
                    <a:lnTo>
                      <a:pt x="1565" y="20451"/>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12" name="Shape 224">
                <a:extLst>
                  <a:ext uri="{FF2B5EF4-FFF2-40B4-BE49-F238E27FC236}">
                    <a16:creationId xmlns:a16="http://schemas.microsoft.com/office/drawing/2014/main" id="{0EF26BD0-54CC-4ED4-A9B2-E3B1EAAEFE19}"/>
                  </a:ext>
                </a:extLst>
              </p:cNvPr>
              <p:cNvSpPr/>
              <p:nvPr/>
            </p:nvSpPr>
            <p:spPr>
              <a:xfrm>
                <a:off x="137012" y="4807"/>
                <a:ext cx="57690" cy="552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4500" y="0"/>
                    </a:lnTo>
                    <a:lnTo>
                      <a:pt x="4500" y="17843"/>
                    </a:lnTo>
                    <a:lnTo>
                      <a:pt x="21600" y="17843"/>
                    </a:lnTo>
                    <a:lnTo>
                      <a:pt x="21600" y="21600"/>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sp>
            <p:nvSpPr>
              <p:cNvPr id="113" name="Shape 225">
                <a:extLst>
                  <a:ext uri="{FF2B5EF4-FFF2-40B4-BE49-F238E27FC236}">
                    <a16:creationId xmlns:a16="http://schemas.microsoft.com/office/drawing/2014/main" id="{448E04D4-60C5-47C4-A7CA-1BCB302B96FC}"/>
                  </a:ext>
                </a:extLst>
              </p:cNvPr>
              <p:cNvSpPr/>
              <p:nvPr/>
            </p:nvSpPr>
            <p:spPr>
              <a:xfrm>
                <a:off x="36055" y="-1"/>
                <a:ext cx="165858" cy="2259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65" y="21600"/>
                    </a:lnTo>
                    <a:lnTo>
                      <a:pt x="15965" y="20681"/>
                    </a:lnTo>
                    <a:lnTo>
                      <a:pt x="20035" y="20681"/>
                    </a:lnTo>
                    <a:lnTo>
                      <a:pt x="20035" y="5515"/>
                    </a:lnTo>
                    <a:lnTo>
                      <a:pt x="13774" y="919"/>
                    </a:lnTo>
                    <a:lnTo>
                      <a:pt x="1252" y="919"/>
                    </a:lnTo>
                    <a:lnTo>
                      <a:pt x="1252" y="3906"/>
                    </a:lnTo>
                    <a:lnTo>
                      <a:pt x="0" y="3906"/>
                    </a:lnTo>
                    <a:lnTo>
                      <a:pt x="0" y="0"/>
                    </a:lnTo>
                    <a:lnTo>
                      <a:pt x="14400" y="0"/>
                    </a:lnTo>
                    <a:lnTo>
                      <a:pt x="21600" y="5055"/>
                    </a:lnTo>
                    <a:lnTo>
                      <a:pt x="21600" y="21600"/>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34289" tIns="34289" rIns="34289" bIns="34289" numCol="1" anchor="t">
                <a:noAutofit/>
              </a:bodyPr>
              <a:lstStyle/>
              <a:p>
                <a:pPr defTabSz="685800">
                  <a:defRPr sz="800">
                    <a:solidFill>
                      <a:srgbClr val="FFFFFF"/>
                    </a:solidFill>
                    <a:latin typeface="微软雅黑 Light"/>
                    <a:ea typeface="微软雅黑 Light"/>
                    <a:cs typeface="微软雅黑 Light"/>
                    <a:sym typeface="微软雅黑 Light"/>
                  </a:defRPr>
                </a:pPr>
                <a:endParaRPr sz="600">
                  <a:solidFill>
                    <a:srgbClr val="FFFFFF"/>
                  </a:solidFill>
                  <a:cs typeface="+mn-ea"/>
                  <a:sym typeface="+mn-lt"/>
                </a:endParaRPr>
              </a:p>
            </p:txBody>
          </p:sp>
        </p:grpSp>
      </p:grpSp>
      <p:sp>
        <p:nvSpPr>
          <p:cNvPr id="4" name="标题 3">
            <a:extLst>
              <a:ext uri="{FF2B5EF4-FFF2-40B4-BE49-F238E27FC236}">
                <a16:creationId xmlns:a16="http://schemas.microsoft.com/office/drawing/2014/main" id="{481AF9D5-EDF5-73E2-A42E-2961A8D1974A}"/>
              </a:ext>
            </a:extLst>
          </p:cNvPr>
          <p:cNvSpPr txBox="1">
            <a:spLocks/>
          </p:cNvSpPr>
          <p:nvPr/>
        </p:nvSpPr>
        <p:spPr>
          <a:xfrm>
            <a:off x="294047" y="60093"/>
            <a:ext cx="7886700" cy="377136"/>
          </a:xfrm>
          <a:prstGeom prst="rect">
            <a:avLst/>
          </a:prstGeom>
        </p:spPr>
        <p:txBody>
          <a:bodyPr anchor="ctr"/>
          <a:lstStyle>
            <a:lvl1pPr algn="l" defTabSz="457200" rtl="0" eaLnBrk="1" latinLnBrk="0" hangingPunct="1">
              <a:spcBef>
                <a:spcPct val="0"/>
              </a:spcBef>
              <a:buNone/>
              <a:defRPr sz="1800" b="1" kern="120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cs typeface="+mn-cs"/>
              </a:rPr>
              <a:t>产品设计思路 </a:t>
            </a:r>
            <a:endParaRPr lang="zh-CN" altLang="en-US" dirty="0">
              <a:solidFill>
                <a:srgbClr val="FF0000"/>
              </a:solidFill>
              <a:cs typeface="+mn-cs"/>
            </a:endParaRPr>
          </a:p>
        </p:txBody>
      </p:sp>
      <p:sp>
        <p:nvSpPr>
          <p:cNvPr id="151" name="右箭头 30">
            <a:extLst>
              <a:ext uri="{FF2B5EF4-FFF2-40B4-BE49-F238E27FC236}">
                <a16:creationId xmlns:a16="http://schemas.microsoft.com/office/drawing/2014/main" id="{DEC1D071-005F-1EF7-DD95-B748C9608CA5}"/>
              </a:ext>
            </a:extLst>
          </p:cNvPr>
          <p:cNvSpPr/>
          <p:nvPr/>
        </p:nvSpPr>
        <p:spPr>
          <a:xfrm>
            <a:off x="6249758" y="3754596"/>
            <a:ext cx="383750" cy="409210"/>
          </a:xfrm>
          <a:prstGeom prst="rightArrow">
            <a:avLst/>
          </a:prstGeom>
          <a:solidFill>
            <a:srgbClr val="00AB7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zh-CN" altLang="en-US" sz="1350" dirty="0">
              <a:solidFill>
                <a:prstClr val="white"/>
              </a:solidFill>
              <a:cs typeface="+mn-ea"/>
              <a:sym typeface="+mn-lt"/>
            </a:endParaRPr>
          </a:p>
        </p:txBody>
      </p:sp>
    </p:spTree>
    <p:extLst>
      <p:ext uri="{BB962C8B-B14F-4D97-AF65-F5344CB8AC3E}">
        <p14:creationId xmlns:p14="http://schemas.microsoft.com/office/powerpoint/2010/main" val="23370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de351617-480b-4d36-b656-8e93e2e14ab3&quot;,&quot;Name&quot;:null,&quot;Kind&quot;:&quot;Custom&quot;,&quot;OldGuidesSetting&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FULL_TEXT_BEAUTIFY_COPY_ID" val="22"/>
</p:tagLst>
</file>

<file path=ppt/tags/tag11.xml><?xml version="1.0" encoding="utf-8"?>
<p:tagLst xmlns:a="http://schemas.openxmlformats.org/drawingml/2006/main" xmlns:r="http://schemas.openxmlformats.org/officeDocument/2006/relationships" xmlns:p="http://schemas.openxmlformats.org/presentationml/2006/main">
  <p:tag name="KSO_WM_FULL_TEXT_BEAUTIFY_COPY_ID" val="34"/>
</p:tagLst>
</file>

<file path=ppt/tags/tag12.xml><?xml version="1.0" encoding="utf-8"?>
<p:tagLst xmlns:a="http://schemas.openxmlformats.org/drawingml/2006/main" xmlns:r="http://schemas.openxmlformats.org/officeDocument/2006/relationships" xmlns:p="http://schemas.openxmlformats.org/presentationml/2006/main">
  <p:tag name="KSO_WM_FULL_TEXT_BEAUTIFY_COPY_ID" val="32"/>
</p:tagLst>
</file>

<file path=ppt/tags/tag13.xml><?xml version="1.0" encoding="utf-8"?>
<p:tagLst xmlns:a="http://schemas.openxmlformats.org/drawingml/2006/main" xmlns:r="http://schemas.openxmlformats.org/officeDocument/2006/relationships" xmlns:p="http://schemas.openxmlformats.org/presentationml/2006/main">
  <p:tag name="KSO_WM_FULL_TEXT_BEAUTIFY_COPY_ID" val="49"/>
</p:tagLst>
</file>

<file path=ppt/tags/tag14.xml><?xml version="1.0" encoding="utf-8"?>
<p:tagLst xmlns:a="http://schemas.openxmlformats.org/drawingml/2006/main" xmlns:r="http://schemas.openxmlformats.org/officeDocument/2006/relationships" xmlns:p="http://schemas.openxmlformats.org/presentationml/2006/main">
  <p:tag name="KSO_WM_FULL_TEXT_BEAUTIFY_COPY_ID" val="60"/>
</p:tagLst>
</file>

<file path=ppt/tags/tag15.xml><?xml version="1.0" encoding="utf-8"?>
<p:tagLst xmlns:a="http://schemas.openxmlformats.org/drawingml/2006/main" xmlns:r="http://schemas.openxmlformats.org/officeDocument/2006/relationships" xmlns:p="http://schemas.openxmlformats.org/presentationml/2006/main">
  <p:tag name="KSO_WM_FULL_TEXT_BEAUTIFY_COPY_ID" val="22"/>
</p:tagLst>
</file>

<file path=ppt/tags/tag16.xml><?xml version="1.0" encoding="utf-8"?>
<p:tagLst xmlns:a="http://schemas.openxmlformats.org/drawingml/2006/main" xmlns:r="http://schemas.openxmlformats.org/officeDocument/2006/relationships" xmlns:p="http://schemas.openxmlformats.org/presentationml/2006/main">
  <p:tag name="KSO_WM_FULL_TEXT_BEAUTIFY_COPY_ID" val="25"/>
</p:tagLst>
</file>

<file path=ppt/tags/tag17.xml><?xml version="1.0" encoding="utf-8"?>
<p:tagLst xmlns:a="http://schemas.openxmlformats.org/drawingml/2006/main" xmlns:r="http://schemas.openxmlformats.org/officeDocument/2006/relationships" xmlns:p="http://schemas.openxmlformats.org/presentationml/2006/main">
  <p:tag name="KSO_WM_FULL_TEXT_BEAUTIFY_COPY_ID" val="32"/>
</p:tagLst>
</file>

<file path=ppt/tags/tag18.xml><?xml version="1.0" encoding="utf-8"?>
<p:tagLst xmlns:a="http://schemas.openxmlformats.org/drawingml/2006/main" xmlns:r="http://schemas.openxmlformats.org/officeDocument/2006/relationships" xmlns:p="http://schemas.openxmlformats.org/presentationml/2006/main">
  <p:tag name="KSO_WM_FULL_TEXT_BEAUTIFY_COPY_ID" val="25"/>
</p:tagLst>
</file>

<file path=ppt/tags/tag19.xml><?xml version="1.0" encoding="utf-8"?>
<p:tagLst xmlns:a="http://schemas.openxmlformats.org/drawingml/2006/main" xmlns:r="http://schemas.openxmlformats.org/officeDocument/2006/relationships" xmlns:p="http://schemas.openxmlformats.org/presentationml/2006/main">
  <p:tag name="KSO_WM_FULL_TEXT_BEAUTIFY_COPY_ID" val="60"/>
</p:tagLst>
</file>

<file path=ppt/tags/tag2.xml><?xml version="1.0" encoding="utf-8"?>
<p:tagLst xmlns:a="http://schemas.openxmlformats.org/drawingml/2006/main" xmlns:r="http://schemas.openxmlformats.org/officeDocument/2006/relationships" xmlns:p="http://schemas.openxmlformats.org/presentationml/2006/main">
  <p:tag name="ISLIDE.DIAGRAM" val="#520733;"/>
</p:tagLst>
</file>

<file path=ppt/tags/tag20.xml><?xml version="1.0" encoding="utf-8"?>
<p:tagLst xmlns:a="http://schemas.openxmlformats.org/drawingml/2006/main" xmlns:r="http://schemas.openxmlformats.org/officeDocument/2006/relationships" xmlns:p="http://schemas.openxmlformats.org/presentationml/2006/main">
  <p:tag name="ISLIDE.ICON" val="#153325;#152481;#380222;#393948;#107715;"/>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ISLIDE.ICON" val="#58622;#78153;#383236;#10364;#401578;"/>
</p:tagLst>
</file>

<file path=ppt/tags/tag23.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24.xml><?xml version="1.0" encoding="utf-8"?>
<p:tagLst xmlns:a="http://schemas.openxmlformats.org/drawingml/2006/main" xmlns:r="http://schemas.openxmlformats.org/officeDocument/2006/relationships" xmlns:p="http://schemas.openxmlformats.org/presentationml/2006/main">
  <p:tag name="KSO_WM_FULL_TEXT_BEAUTIFY_COPY_ID" val="25"/>
</p:tagLst>
</file>

<file path=ppt/tags/tag25.xml><?xml version="1.0" encoding="utf-8"?>
<p:tagLst xmlns:a="http://schemas.openxmlformats.org/drawingml/2006/main" xmlns:r="http://schemas.openxmlformats.org/officeDocument/2006/relationships" xmlns:p="http://schemas.openxmlformats.org/presentationml/2006/main">
  <p:tag name="KSO_WM_FULL_TEXT_BEAUTIFY_COPY_ID" val="40"/>
</p:tagLst>
</file>

<file path=ppt/tags/tag26.xml><?xml version="1.0" encoding="utf-8"?>
<p:tagLst xmlns:a="http://schemas.openxmlformats.org/drawingml/2006/main" xmlns:r="http://schemas.openxmlformats.org/officeDocument/2006/relationships" xmlns:p="http://schemas.openxmlformats.org/presentationml/2006/main">
  <p:tag name="ISLIDE.DIAGRAM" val="#520733;"/>
</p:tagLst>
</file>

<file path=ppt/tags/tag27.xml><?xml version="1.0" encoding="utf-8"?>
<p:tagLst xmlns:a="http://schemas.openxmlformats.org/drawingml/2006/main" xmlns:r="http://schemas.openxmlformats.org/officeDocument/2006/relationships" xmlns:p="http://schemas.openxmlformats.org/presentationml/2006/main">
  <p:tag name="ISLIDE.ICON" val="#153325;#152481;#380222;#393948;#10771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xml><?xml version="1.0" encoding="utf-8"?>
<p:tagLst xmlns:a="http://schemas.openxmlformats.org/drawingml/2006/main" xmlns:r="http://schemas.openxmlformats.org/officeDocument/2006/relationships" xmlns:p="http://schemas.openxmlformats.org/presentationml/2006/main">
  <p:tag name="ISLIDE.ICON" val="#7112;#404810;#404810;"/>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279.2872440944882,&quot;left&quot;:326.70968503937013,&quot;top&quot;:105.8,&quot;width&quot;:381.9903149606299}"/>
</p:tagLst>
</file>

<file path=ppt/tags/tag38.xml><?xml version="1.0" encoding="utf-8"?>
<p:tagLst xmlns:a="http://schemas.openxmlformats.org/drawingml/2006/main" xmlns:r="http://schemas.openxmlformats.org/officeDocument/2006/relationships" xmlns:p="http://schemas.openxmlformats.org/presentationml/2006/main">
  <p:tag name="ISLIDE.ICON" val="#153325;#152481;#380222;#393948;#107715;"/>
</p:tagLst>
</file>

<file path=ppt/tags/tag39.xml><?xml version="1.0" encoding="utf-8"?>
<p:tagLst xmlns:a="http://schemas.openxmlformats.org/drawingml/2006/main" xmlns:r="http://schemas.openxmlformats.org/officeDocument/2006/relationships" xmlns:p="http://schemas.openxmlformats.org/presentationml/2006/main">
  <p:tag name="ISLIDE.ICON" val="#399334;#35967;"/>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37"/>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44.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45.xml><?xml version="1.0" encoding="utf-8"?>
<p:tagLst xmlns:a="http://schemas.openxmlformats.org/drawingml/2006/main" xmlns:r="http://schemas.openxmlformats.org/officeDocument/2006/relationships" xmlns:p="http://schemas.openxmlformats.org/presentationml/2006/main">
  <p:tag name="KSO_WM_FULL_TEXT_BEAUTIFY_COPY_ID" val="63"/>
</p:tagLst>
</file>

<file path=ppt/tags/tag46.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47.xml><?xml version="1.0" encoding="utf-8"?>
<p:tagLst xmlns:a="http://schemas.openxmlformats.org/drawingml/2006/main" xmlns:r="http://schemas.openxmlformats.org/officeDocument/2006/relationships" xmlns:p="http://schemas.openxmlformats.org/presentationml/2006/main">
  <p:tag name="KSO_WM_FULL_TEXT_BEAUTIFY_COPY_ID" val="16"/>
</p:tagLst>
</file>

<file path=ppt/tags/tag48.xml><?xml version="1.0" encoding="utf-8"?>
<p:tagLst xmlns:a="http://schemas.openxmlformats.org/drawingml/2006/main" xmlns:r="http://schemas.openxmlformats.org/officeDocument/2006/relationships" xmlns:p="http://schemas.openxmlformats.org/presentationml/2006/main">
  <p:tag name="KSO_WM_FULL_TEXT_BEAUTIFY_COPY_ID" val="21"/>
</p:tagLst>
</file>

<file path=ppt/tags/tag49.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5.xml><?xml version="1.0" encoding="utf-8"?>
<p:tagLst xmlns:a="http://schemas.openxmlformats.org/drawingml/2006/main" xmlns:r="http://schemas.openxmlformats.org/officeDocument/2006/relationships" xmlns:p="http://schemas.openxmlformats.org/presentationml/2006/main">
  <p:tag name="ISLIDE.DIAGRAM" val="#520733;"/>
</p:tagLst>
</file>

<file path=ppt/tags/tag50.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51.xml><?xml version="1.0" encoding="utf-8"?>
<p:tagLst xmlns:a="http://schemas.openxmlformats.org/drawingml/2006/main" xmlns:r="http://schemas.openxmlformats.org/officeDocument/2006/relationships" xmlns:p="http://schemas.openxmlformats.org/presentationml/2006/main">
  <p:tag name="KSO_WM_FULL_TEXT_BEAUTIFY_COPY_ID" val="51"/>
</p:tagLst>
</file>

<file path=ppt/tags/tag52.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53.xml><?xml version="1.0" encoding="utf-8"?>
<p:tagLst xmlns:a="http://schemas.openxmlformats.org/drawingml/2006/main" xmlns:r="http://schemas.openxmlformats.org/officeDocument/2006/relationships" xmlns:p="http://schemas.openxmlformats.org/presentationml/2006/main">
  <p:tag name="KSO_WM_FULL_TEXT_BEAUTIFY_COPY_ID" val="53"/>
</p:tagLst>
</file>

<file path=ppt/tags/tag5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55.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56.xml><?xml version="1.0" encoding="utf-8"?>
<p:tagLst xmlns:a="http://schemas.openxmlformats.org/drawingml/2006/main" xmlns:r="http://schemas.openxmlformats.org/officeDocument/2006/relationships" xmlns:p="http://schemas.openxmlformats.org/presentationml/2006/main">
  <p:tag name="KSO_WM_FULL_TEXT_BEAUTIFY_COPY_ID" val="109"/>
</p:tagLst>
</file>

<file path=ppt/tags/tag57.xml><?xml version="1.0" encoding="utf-8"?>
<p:tagLst xmlns:a="http://schemas.openxmlformats.org/drawingml/2006/main" xmlns:r="http://schemas.openxmlformats.org/officeDocument/2006/relationships" xmlns:p="http://schemas.openxmlformats.org/presentationml/2006/main">
  <p:tag name="KSO_WM_FULL_TEXT_BEAUTIFY_COPY_ID" val="109"/>
</p:tagLst>
</file>

<file path=ppt/tags/tag58.xml><?xml version="1.0" encoding="utf-8"?>
<p:tagLst xmlns:a="http://schemas.openxmlformats.org/drawingml/2006/main" xmlns:r="http://schemas.openxmlformats.org/officeDocument/2006/relationships" xmlns:p="http://schemas.openxmlformats.org/presentationml/2006/main">
  <p:tag name="KSO_WM_FULL_TEXT_BEAUTIFY_COPY_ID" val="51"/>
</p:tagLst>
</file>

<file path=ppt/tags/tag59.xml><?xml version="1.0" encoding="utf-8"?>
<p:tagLst xmlns:a="http://schemas.openxmlformats.org/drawingml/2006/main" xmlns:r="http://schemas.openxmlformats.org/officeDocument/2006/relationships" xmlns:p="http://schemas.openxmlformats.org/presentationml/2006/main">
  <p:tag name="KSO_WM_FULL_TEXT_BEAUTIFY_COPY_ID" val="57"/>
</p:tagLst>
</file>

<file path=ppt/tags/tag6.xml><?xml version="1.0" encoding="utf-8"?>
<p:tagLst xmlns:a="http://schemas.openxmlformats.org/drawingml/2006/main" xmlns:r="http://schemas.openxmlformats.org/officeDocument/2006/relationships" xmlns:p="http://schemas.openxmlformats.org/presentationml/2006/main">
  <p:tag name="MH" val="20220920183742"/>
  <p:tag name="MH_LIBRARY" val="GRAPHIC"/>
  <p:tag name="MH_TYPE" val="Other"/>
  <p:tag name="MH_ORDER" val="9"/>
</p:tagLst>
</file>

<file path=ppt/tags/tag60.xml><?xml version="1.0" encoding="utf-8"?>
<p:tagLst xmlns:a="http://schemas.openxmlformats.org/drawingml/2006/main" xmlns:r="http://schemas.openxmlformats.org/officeDocument/2006/relationships" xmlns:p="http://schemas.openxmlformats.org/presentationml/2006/main">
  <p:tag name="KSO_WM_FULL_TEXT_BEAUTIFY_COPY_ID" val="57"/>
</p:tagLst>
</file>

<file path=ppt/tags/tag61.xml><?xml version="1.0" encoding="utf-8"?>
<p:tagLst xmlns:a="http://schemas.openxmlformats.org/drawingml/2006/main" xmlns:r="http://schemas.openxmlformats.org/officeDocument/2006/relationships" xmlns:p="http://schemas.openxmlformats.org/presentationml/2006/main">
  <p:tag name="KSO_WM_FULL_TEXT_BEAUTIFY_COPY_ID" val="57"/>
</p:tagLst>
</file>

<file path=ppt/tags/tag62.xml><?xml version="1.0" encoding="utf-8"?>
<p:tagLst xmlns:a="http://schemas.openxmlformats.org/drawingml/2006/main" xmlns:r="http://schemas.openxmlformats.org/officeDocument/2006/relationships" xmlns:p="http://schemas.openxmlformats.org/presentationml/2006/main">
  <p:tag name="KSO_WM_FULL_TEXT_BEAUTIFY_COPY_ID" val="57"/>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ISLIDE.ICON" val="#21548;#158605;#17355;#10100;#27846;"/>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ISLIDE.DIAGRAM" val="#520733;"/>
</p:tagLst>
</file>

<file path=ppt/tags/tag72.xml><?xml version="1.0" encoding="utf-8"?>
<p:tagLst xmlns:a="http://schemas.openxmlformats.org/drawingml/2006/main" xmlns:r="http://schemas.openxmlformats.org/officeDocument/2006/relationships" xmlns:p="http://schemas.openxmlformats.org/presentationml/2006/main">
  <p:tag name="ISLIDE.ICON" val="#11850;#373134;"/>
</p:tagLst>
</file>

<file path=ppt/tags/tag73.xml><?xml version="1.0" encoding="utf-8"?>
<p:tagLst xmlns:a="http://schemas.openxmlformats.org/drawingml/2006/main" xmlns:r="http://schemas.openxmlformats.org/officeDocument/2006/relationships" xmlns:p="http://schemas.openxmlformats.org/presentationml/2006/main">
  <p:tag name="ISLIDE.ICON" val="#11850;#373134;#393967;#45009;"/>
</p:tagLst>
</file>

<file path=ppt/tags/tag74.xml><?xml version="1.0" encoding="utf-8"?>
<p:tagLst xmlns:a="http://schemas.openxmlformats.org/drawingml/2006/main" xmlns:r="http://schemas.openxmlformats.org/officeDocument/2006/relationships" xmlns:p="http://schemas.openxmlformats.org/presentationml/2006/main">
  <p:tag name="ISLIDE.ICON" val="#11850;#373134;"/>
</p:tagLst>
</file>

<file path=ppt/tags/tag75.xml><?xml version="1.0" encoding="utf-8"?>
<p:tagLst xmlns:a="http://schemas.openxmlformats.org/drawingml/2006/main" xmlns:r="http://schemas.openxmlformats.org/officeDocument/2006/relationships" xmlns:p="http://schemas.openxmlformats.org/presentationml/2006/main">
  <p:tag name="ISLIDE.ICON" val="#11850;#373134;#380095;#105880;#373579;#166755;"/>
</p:tagLst>
</file>

<file path=ppt/tags/tag76.xml><?xml version="1.0" encoding="utf-8"?>
<p:tagLst xmlns:a="http://schemas.openxmlformats.org/drawingml/2006/main" xmlns:r="http://schemas.openxmlformats.org/officeDocument/2006/relationships" xmlns:p="http://schemas.openxmlformats.org/presentationml/2006/main">
  <p:tag name="ISLIDE.ICON" val="#399010;#375986;#371995;"/>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ISLIDE.DIAGRAM" val="#520733;"/>
</p:tagLst>
</file>

<file path=ppt/tags/tag8.xml><?xml version="1.0" encoding="utf-8"?>
<p:tagLst xmlns:a="http://schemas.openxmlformats.org/drawingml/2006/main" xmlns:r="http://schemas.openxmlformats.org/officeDocument/2006/relationships" xmlns:p="http://schemas.openxmlformats.org/presentationml/2006/main">
  <p:tag name="KSO_WM_FULL_TEXT_BEAUTIFY_COPY_ID" val="54"/>
</p:tagLst>
</file>

<file path=ppt/tags/tag9.xml><?xml version="1.0" encoding="utf-8"?>
<p:tagLst xmlns:a="http://schemas.openxmlformats.org/drawingml/2006/main" xmlns:r="http://schemas.openxmlformats.org/officeDocument/2006/relationships" xmlns:p="http://schemas.openxmlformats.org/presentationml/2006/main">
  <p:tag name="KSO_WM_FULL_TEXT_BEAUTIFY_COPY_ID" val="31"/>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84D"/>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200" dirty="0" smtClean="0">
            <a:latin typeface="方正兰亭纤黑简体" panose="02000000000000000000" pitchFamily="2" charset="-122"/>
            <a:ea typeface="方正兰亭纤黑简体" panose="02000000000000000000" pitchFamily="2"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20442</TotalTime>
  <Words>8188</Words>
  <Application>Microsoft Office PowerPoint</Application>
  <PresentationFormat>全屏显示(16:9)</PresentationFormat>
  <Paragraphs>1193</Paragraphs>
  <Slides>55</Slides>
  <Notes>44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55</vt:i4>
      </vt:variant>
    </vt:vector>
  </HeadingPairs>
  <TitlesOfParts>
    <vt:vector size="76" baseType="lpstr">
      <vt:lpstr>360 守护体</vt:lpstr>
      <vt:lpstr>Microsoft YaHei Regular</vt:lpstr>
      <vt:lpstr>PingFang SC Medium</vt:lpstr>
      <vt:lpstr>新細明體</vt:lpstr>
      <vt:lpstr>方正黑体简体</vt:lpstr>
      <vt:lpstr>方正兰亭纤黑简体</vt:lpstr>
      <vt:lpstr>黑体</vt:lpstr>
      <vt:lpstr>楷体</vt:lpstr>
      <vt:lpstr>SimSun</vt:lpstr>
      <vt:lpstr>SimSun</vt:lpstr>
      <vt:lpstr>微软雅黑 Light</vt:lpstr>
      <vt:lpstr>微软雅黑,Bold</vt:lpstr>
      <vt:lpstr>Arial</vt:lpstr>
      <vt:lpstr>Calibri</vt:lpstr>
      <vt:lpstr>Helvetica</vt:lpstr>
      <vt:lpstr>Times New Roman</vt:lpstr>
      <vt:lpstr>Wingdings</vt:lpstr>
      <vt:lpstr>等线</vt:lpstr>
      <vt:lpstr>微软雅黑</vt:lpstr>
      <vt:lpstr>微软雅黑</vt:lpstr>
      <vt:lpstr>Office 主题</vt:lpstr>
      <vt:lpstr>PowerPoint 演示文稿</vt:lpstr>
      <vt:lpstr>PowerPoint 演示文稿</vt:lpstr>
      <vt:lpstr>PowerPoint 演示文稿</vt:lpstr>
      <vt:lpstr>政策管理驱动</vt:lpstr>
      <vt:lpstr>PowerPoint 演示文稿</vt:lpstr>
      <vt:lpstr>PowerPoint 演示文稿</vt:lpstr>
      <vt:lpstr>PowerPoint 演示文稿</vt:lpstr>
      <vt:lpstr>产品定位：感知风险、看见威胁、抵御攻击、打造6大能力</vt:lpstr>
      <vt:lpstr>PowerPoint 演示文稿</vt:lpstr>
      <vt:lpstr>产品架构图 </vt:lpstr>
      <vt:lpstr> 产品规格-2011</vt:lpstr>
      <vt:lpstr> 产品规格-2012 </vt:lpstr>
      <vt:lpstr>PowerPoint 演示文稿</vt:lpstr>
      <vt:lpstr>360态势感知一体机（大流量型号）待发布</vt:lpstr>
      <vt:lpstr>产品优势</vt:lpstr>
      <vt:lpstr>数据采集-多源数据XDR关联</vt:lpstr>
      <vt:lpstr>网端融合-多源神经元安全能力集成</vt:lpstr>
      <vt:lpstr>PowerPoint 演示文稿</vt:lpstr>
      <vt:lpstr>轻量部署，统一管理</vt:lpstr>
      <vt:lpstr>PowerPoint 演示文稿</vt:lpstr>
      <vt:lpstr>多维分析</vt:lpstr>
      <vt:lpstr>与EDR协同联动</vt:lpstr>
      <vt:lpstr>与防火墙协同联动 </vt:lpstr>
      <vt:lpstr>PowerPoint 演示文稿</vt:lpstr>
      <vt:lpstr>安全运营-多维态势感知</vt:lpstr>
      <vt:lpstr>安全分析-重保专项，多维场景化分析</vt:lpstr>
      <vt:lpstr>安全分析-数据安全场景分析</vt:lpstr>
      <vt:lpstr>PowerPoint 演示文稿</vt:lpstr>
      <vt:lpstr>资漏管理-资产全流程管理</vt:lpstr>
      <vt:lpstr>响应编排-自动化安全响应处置</vt:lpstr>
      <vt:lpstr>运营管理-指挥调度</vt:lpstr>
      <vt:lpstr>PowerPoint 演示文稿</vt:lpstr>
      <vt:lpstr>MSS托管安全运营服务</vt:lpstr>
      <vt:lpstr>PowerPoint 演示文稿</vt:lpstr>
      <vt:lpstr>案例1-某机场建设指挥部项目：背景需求</vt:lpstr>
      <vt:lpstr>案例1-某机场建设指挥部项目：建设内容</vt:lpstr>
      <vt:lpstr>案例1-某机场建设指挥部项目：客户价值</vt:lpstr>
      <vt:lpstr>案例2-某市城市产业Xaas运营中心项目：背景需求</vt:lpstr>
      <vt:lpstr>案例2-某市城市产业Xaas运营中心项目：建设内容</vt:lpstr>
      <vt:lpstr>案例2-某市城市产业Xaas运营中心项目：客户价值</vt:lpstr>
      <vt:lpstr>案例3-X省高级人民法院整网安全管理中心项目 </vt:lpstr>
      <vt:lpstr>PowerPoint 演示文稿</vt:lpstr>
      <vt:lpstr>案例简介</vt:lpstr>
      <vt:lpstr>政务行业场景解决方案</vt:lpstr>
      <vt:lpstr>PowerPoint 演示文稿</vt:lpstr>
      <vt:lpstr>案例简介</vt:lpstr>
      <vt:lpstr>PowerPoint 演示文稿</vt:lpstr>
      <vt:lpstr>PowerPoint 演示文稿</vt:lpstr>
      <vt:lpstr>案例简介</vt:lpstr>
      <vt:lpstr>PowerPoint 演示文稿</vt:lpstr>
      <vt:lpstr>客户案例</vt:lpstr>
      <vt:lpstr>PowerPoint 演示文稿</vt:lpstr>
      <vt:lpstr>客户不同角色所获价值</vt:lpstr>
      <vt:lpstr>建设收益</vt:lpstr>
      <vt:lpstr>PowerPoint 演示文稿</vt:lpstr>
    </vt:vector>
  </TitlesOfParts>
  <Company>wd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wd wd</dc:creator>
  <cp:lastModifiedBy>赵萌萌</cp:lastModifiedBy>
  <cp:revision>701</cp:revision>
  <dcterms:created xsi:type="dcterms:W3CDTF">2019-06-10T10:17:51Z</dcterms:created>
  <dcterms:modified xsi:type="dcterms:W3CDTF">2025-03-17T08:20:39Z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WhereFroms">
    <vt:lpwstr>PpjeLB1gRN0lwrPqMaCTkjl4rigkYsVY1q1InYtTrdsPXPQ3mBStAGsIilPGvwYa6BKewYuf067VmBCS7E0K53AWs5ZWahQgA37U+B0hUN88oKIxc2pm2DjYw7Ix/M0u6K2ayfZXTW9KWNY5o5CHBzuIT5Gs5odSCFjxpSqQPFO8nbkVsQVzy8uEbOq7G7N4xflLNhieE9LAuDG6/FPCbqZpOQL7GyEVMYP6S7YQeGm0I2y0boM49H8w/KxUrvZ</vt:lpwstr>
  </property>
</Properties>
</file>