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5.xml" ContentType="application/vnd.openxmlformats-officedocument.presentationml.notesSlide+xml"/>
  <Override PartName="/ppt/tags/tag2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43.xml" ContentType="application/vnd.openxmlformats-officedocument.presentationml.tags+xml"/>
  <Override PartName="/ppt/notesSlides/notesSlide26.xml" ContentType="application/vnd.openxmlformats-officedocument.presentationml.notesSlide+xml"/>
  <Override PartName="/ppt/tags/tag244.xml" ContentType="application/vnd.openxmlformats-officedocument.presentationml.tags+xml"/>
  <Override PartName="/ppt/notesSlides/notesSlide27.xml" ContentType="application/vnd.openxmlformats-officedocument.presentationml.notesSlide+xml"/>
  <Override PartName="/ppt/tags/tag245.xml" ContentType="application/vnd.openxmlformats-officedocument.presentationml.tags+xml"/>
  <Override PartName="/ppt/notesSlides/notesSlide28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456" r:id="rId2"/>
    <p:sldId id="2561" r:id="rId3"/>
    <p:sldId id="2562" r:id="rId4"/>
    <p:sldId id="2563" r:id="rId5"/>
    <p:sldId id="2564" r:id="rId6"/>
    <p:sldId id="2614" r:id="rId7"/>
    <p:sldId id="2613" r:id="rId8"/>
    <p:sldId id="2569" r:id="rId9"/>
    <p:sldId id="2570" r:id="rId10"/>
    <p:sldId id="2571" r:id="rId11"/>
    <p:sldId id="2572" r:id="rId12"/>
    <p:sldId id="2616" r:id="rId13"/>
    <p:sldId id="2615" r:id="rId14"/>
    <p:sldId id="2575" r:id="rId15"/>
    <p:sldId id="2576" r:id="rId16"/>
    <p:sldId id="2593" r:id="rId17"/>
    <p:sldId id="2574" r:id="rId18"/>
    <p:sldId id="2578" r:id="rId19"/>
    <p:sldId id="2579" r:id="rId20"/>
    <p:sldId id="2581" r:id="rId21"/>
    <p:sldId id="2582" r:id="rId22"/>
    <p:sldId id="2588" r:id="rId23"/>
    <p:sldId id="2577" r:id="rId24"/>
    <p:sldId id="2590" r:id="rId25"/>
    <p:sldId id="2591" r:id="rId26"/>
    <p:sldId id="2617" r:id="rId27"/>
    <p:sldId id="2658" r:id="rId28"/>
    <p:sldId id="2596" r:id="rId29"/>
    <p:sldId id="2598" r:id="rId30"/>
    <p:sldId id="2659" r:id="rId31"/>
    <p:sldId id="2660" r:id="rId32"/>
    <p:sldId id="2599" r:id="rId33"/>
    <p:sldId id="2651" r:id="rId34"/>
    <p:sldId id="2657" r:id="rId35"/>
    <p:sldId id="2606" r:id="rId36"/>
    <p:sldId id="2604" r:id="rId37"/>
    <p:sldId id="2610" r:id="rId38"/>
    <p:sldId id="2449" r:id="rId39"/>
  </p:sldIdLst>
  <p:sldSz cx="9144000" cy="5143500" type="screen16x9"/>
  <p:notesSz cx="9939338" cy="6805613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C765404-B70D-4307-9922-0D101E3FA3C7}">
          <p14:sldIdLst>
            <p14:sldId id="2456"/>
            <p14:sldId id="2561"/>
            <p14:sldId id="2562"/>
            <p14:sldId id="2563"/>
            <p14:sldId id="2564"/>
            <p14:sldId id="2614"/>
            <p14:sldId id="2613"/>
            <p14:sldId id="2569"/>
            <p14:sldId id="2570"/>
            <p14:sldId id="2571"/>
            <p14:sldId id="2572"/>
            <p14:sldId id="2616"/>
            <p14:sldId id="2615"/>
            <p14:sldId id="2575"/>
            <p14:sldId id="2576"/>
            <p14:sldId id="2593"/>
            <p14:sldId id="2574"/>
            <p14:sldId id="2578"/>
            <p14:sldId id="2579"/>
            <p14:sldId id="2581"/>
            <p14:sldId id="2582"/>
            <p14:sldId id="2588"/>
            <p14:sldId id="2577"/>
            <p14:sldId id="2590"/>
            <p14:sldId id="2591"/>
            <p14:sldId id="2617"/>
            <p14:sldId id="2658"/>
            <p14:sldId id="2596"/>
            <p14:sldId id="2598"/>
            <p14:sldId id="2659"/>
            <p14:sldId id="2660"/>
            <p14:sldId id="2599"/>
            <p14:sldId id="2651"/>
            <p14:sldId id="2657"/>
            <p14:sldId id="2606"/>
            <p14:sldId id="2604"/>
            <p14:sldId id="2610"/>
            <p14:sldId id="2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龚向春" initials="龚向春" lastIdx="3" clrIdx="0"/>
  <p:cmAuthor id="2" name="作者" initials="A" lastIdx="0" clrIdx="1"/>
  <p:cmAuthor id="3" name="Tj114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7A"/>
    <a:srgbClr val="FFFFFF"/>
    <a:srgbClr val="35BC96"/>
    <a:srgbClr val="019E71"/>
    <a:srgbClr val="91E4CC"/>
    <a:srgbClr val="009E71"/>
    <a:srgbClr val="00367A"/>
    <a:srgbClr val="157B77"/>
    <a:srgbClr val="DDFFF5"/>
    <a:srgbClr val="27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4" autoAdjust="0"/>
    <p:restoredTop sz="93204" autoAdjust="0"/>
  </p:normalViewPr>
  <p:slideViewPr>
    <p:cSldViewPr snapToGrid="0" snapToObjects="1">
      <p:cViewPr varScale="1">
        <p:scale>
          <a:sx n="83" d="100"/>
          <a:sy n="83" d="100"/>
        </p:scale>
        <p:origin x="920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6AE5F-64C1-9845-8C01-AD3E79103D0D}" type="doc">
      <dgm:prSet loTypeId="urn:microsoft.com/office/officeart/2009/3/layout/HorizontalOrganizationChart#1" loCatId="" qsTypeId="urn:microsoft.com/office/officeart/2005/8/quickstyle/simple4#1" qsCatId="simple" csTypeId="urn:microsoft.com/office/officeart/2005/8/colors/colorful2#1" csCatId="colorful" phldr="1"/>
      <dgm:spPr/>
      <dgm:t>
        <a:bodyPr/>
        <a:lstStyle/>
        <a:p>
          <a:endParaRPr lang="zh-CN" altLang="en-US"/>
        </a:p>
      </dgm:t>
    </dgm:pt>
    <dgm:pt modelId="{C55D0E0A-FD47-BD4B-B65F-17F8F5CC32F8}">
      <dgm:prSet phldrT="[文本]" custT="1"/>
      <dgm:spPr>
        <a:xfrm>
          <a:off x="3983" y="871141"/>
          <a:ext cx="802315" cy="244706"/>
        </a:xfr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网络流量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0AC8EBCF-50A4-9645-9435-32BC80DC54E2}" type="parTrans" cxnId="{300499EF-B281-874E-8C87-A3370967664C}">
      <dgm:prSet/>
      <dgm:spPr/>
      <dgm:t>
        <a:bodyPr/>
        <a:lstStyle/>
        <a:p>
          <a:endParaRPr lang="zh-CN" altLang="en-US"/>
        </a:p>
      </dgm:t>
    </dgm:pt>
    <dgm:pt modelId="{39F9C12B-0A21-244F-8A9F-CA6C26E5C45E}" type="sibTrans" cxnId="{300499EF-B281-874E-8C87-A3370967664C}">
      <dgm:prSet/>
      <dgm:spPr/>
      <dgm:t>
        <a:bodyPr/>
        <a:lstStyle/>
        <a:p>
          <a:endParaRPr lang="zh-CN" altLang="en-US"/>
        </a:p>
      </dgm:t>
    </dgm:pt>
    <dgm:pt modelId="{7B9A2484-B833-3546-A3BA-D99C8EA123AB}">
      <dgm:prSet phldrT="[文本]" custT="1"/>
      <dgm:spPr>
        <a:xfrm>
          <a:off x="966761" y="526145"/>
          <a:ext cx="802315" cy="244706"/>
        </a:xfrm>
        <a:solidFill>
          <a:srgbClr val="0081CC"/>
        </a:soli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部门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A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20F38D83-D54A-1646-A975-4F0A7BF24196}" type="parTrans" cxnId="{75A1A36B-8ED3-1E4C-BC38-7DD4EBAF1F44}">
      <dgm:prSet/>
      <dgm:spPr>
        <a:xfrm>
          <a:off x="806298" y="648498"/>
          <a:ext cx="160463" cy="344995"/>
        </a:xfr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9D352D2A-BE1A-DE47-ABA3-6745B29B0AB2}" type="sibTrans" cxnId="{75A1A36B-8ED3-1E4C-BC38-7DD4EBAF1F44}">
      <dgm:prSet/>
      <dgm:spPr/>
      <dgm:t>
        <a:bodyPr/>
        <a:lstStyle/>
        <a:p>
          <a:endParaRPr lang="zh-CN" altLang="en-US"/>
        </a:p>
      </dgm:t>
    </dgm:pt>
    <dgm:pt modelId="{3BDE5D1D-9BA8-4D40-BB0C-D1E18626DA7E}">
      <dgm:prSet phldrT="[文本]" custT="1"/>
      <dgm:spPr>
        <a:xfrm>
          <a:off x="966761" y="871141"/>
          <a:ext cx="802315" cy="244706"/>
        </a:xfrm>
        <a:solidFill>
          <a:srgbClr val="0081CC"/>
        </a:soli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部门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B</a:t>
          </a:r>
          <a:endParaRPr lang="zh-CN" altLang="en-US" sz="1200" dirty="0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2E40EDF8-E95A-1745-A48C-8A8533C0FA69}" type="parTrans" cxnId="{B5D593E0-29CB-794F-ABF7-B17C91CA5F72}">
      <dgm:prSet/>
      <dgm:spPr>
        <a:xfrm>
          <a:off x="806298" y="947774"/>
          <a:ext cx="160463" cy="91440"/>
        </a:xfr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3D620C93-6CAA-864A-A6D5-2537919277C5}" type="sibTrans" cxnId="{B5D593E0-29CB-794F-ABF7-B17C91CA5F72}">
      <dgm:prSet/>
      <dgm:spPr/>
      <dgm:t>
        <a:bodyPr/>
        <a:lstStyle/>
        <a:p>
          <a:endParaRPr lang="zh-CN" altLang="en-US"/>
        </a:p>
      </dgm:t>
    </dgm:pt>
    <dgm:pt modelId="{9B35A59F-9637-E145-A72A-FCD130D08EB1}">
      <dgm:prSet phldrT="[文本]" custT="1"/>
      <dgm:spPr>
        <a:xfrm>
          <a:off x="966761" y="1216136"/>
          <a:ext cx="802315" cy="244706"/>
        </a:xfrm>
        <a:solidFill>
          <a:srgbClr val="0081CC"/>
        </a:soli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部门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C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ADFCB0B2-460C-9F48-93CA-4E5AA818F3A0}" type="parTrans" cxnId="{4F960519-DB8F-1D4E-B434-519A01B598AB}">
      <dgm:prSet/>
      <dgm:spPr>
        <a:xfrm>
          <a:off x="806298" y="993494"/>
          <a:ext cx="160463" cy="344995"/>
        </a:xfr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F1194987-BE20-4C40-8B9D-05FDE0007CA0}" type="sibTrans" cxnId="{4F960519-DB8F-1D4E-B434-519A01B598AB}">
      <dgm:prSet/>
      <dgm:spPr/>
      <dgm:t>
        <a:bodyPr/>
        <a:lstStyle/>
        <a:p>
          <a:endParaRPr lang="zh-CN" altLang="en-US"/>
        </a:p>
      </dgm:t>
    </dgm:pt>
    <dgm:pt modelId="{C1B47949-5FC1-324F-8DC6-46F1C8DA79BB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855096" y="2423621"/>
          <a:ext cx="802315" cy="244706"/>
        </a:xfr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altLang="zh-CN" sz="11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QQ</a:t>
          </a:r>
          <a:endParaRPr lang="zh-CN" altLang="en-US" sz="11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4BD4E4EA-D691-4D46-9760-1F95F6C194BB}" type="parTrans" cxnId="{CE142F1B-423D-C249-B4F6-CE46D9CA761B}">
      <dgm:prSet/>
      <dgm:spPr>
        <a:xfrm>
          <a:off x="3694633" y="2028480"/>
          <a:ext cx="160463" cy="517493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FD25BECD-2E5F-8E45-B91B-E1D6B40FDD87}" type="sibTrans" cxnId="{CE142F1B-423D-C249-B4F6-CE46D9CA761B}">
      <dgm:prSet/>
      <dgm:spPr/>
      <dgm:t>
        <a:bodyPr/>
        <a:lstStyle/>
        <a:p>
          <a:endParaRPr lang="zh-CN" altLang="en-US"/>
        </a:p>
      </dgm:t>
    </dgm:pt>
    <dgm:pt modelId="{99BA3B49-9CE3-0B47-9D28-8498969AD3BE}">
      <dgm:prSet phldrT="[文本]" custT="1"/>
      <dgm:spPr>
        <a:xfrm>
          <a:off x="1929539" y="871141"/>
          <a:ext cx="802315" cy="244706"/>
        </a:xfrm>
        <a:solidFill>
          <a:schemeClr val="accent6">
            <a:lumMod val="75000"/>
          </a:schemeClr>
        </a:soli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子部门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1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01AFA5C1-6646-D74D-BB2B-88D85CA6B94E}" type="parTrans" cxnId="{889CCBED-2C31-F94D-AF09-5CD58A6A3BD7}">
      <dgm:prSet/>
      <dgm:spPr>
        <a:xfrm>
          <a:off x="1769076" y="993494"/>
          <a:ext cx="160463" cy="344995"/>
        </a:xfr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30400603-0A38-6544-8232-78C6C5CD45CB}" type="sibTrans" cxnId="{889CCBED-2C31-F94D-AF09-5CD58A6A3BD7}">
      <dgm:prSet/>
      <dgm:spPr/>
      <dgm:t>
        <a:bodyPr/>
        <a:lstStyle/>
        <a:p>
          <a:endParaRPr lang="zh-CN" altLang="en-US"/>
        </a:p>
      </dgm:t>
    </dgm:pt>
    <dgm:pt modelId="{505AD8C0-6DBC-AB48-AE48-B200C337DC31}">
      <dgm:prSet phldrT="[文本]" custT="1"/>
      <dgm:spPr>
        <a:xfrm>
          <a:off x="1929539" y="1216136"/>
          <a:ext cx="802315" cy="244706"/>
        </a:xfrm>
        <a:solidFill>
          <a:schemeClr val="accent6">
            <a:lumMod val="75000"/>
          </a:schemeClr>
        </a:soli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子部门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2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9FDAACF0-D036-714A-A013-35BB5F0260C5}" type="parTrans" cxnId="{599C5734-737A-F74C-9E35-ED287A45DBF7}">
      <dgm:prSet/>
      <dgm:spPr>
        <a:xfrm>
          <a:off x="1769076" y="1292769"/>
          <a:ext cx="160463" cy="91440"/>
        </a:xfr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991FBC90-0072-1248-A636-C8B7A67ABCEF}" type="sibTrans" cxnId="{599C5734-737A-F74C-9E35-ED287A45DBF7}">
      <dgm:prSet/>
      <dgm:spPr/>
      <dgm:t>
        <a:bodyPr/>
        <a:lstStyle/>
        <a:p>
          <a:endParaRPr lang="zh-CN" altLang="en-US"/>
        </a:p>
      </dgm:t>
    </dgm:pt>
    <dgm:pt modelId="{E77A1A7E-27BE-E846-B691-6229F94E989B}">
      <dgm:prSet phldrT="[文本]" custT="1"/>
      <dgm:spPr>
        <a:xfrm>
          <a:off x="1929539" y="1561132"/>
          <a:ext cx="802315" cy="244706"/>
        </a:xfrm>
        <a:solidFill>
          <a:schemeClr val="accent6">
            <a:lumMod val="75000"/>
          </a:schemeClr>
        </a:soli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子部门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3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1490306B-656F-D54F-9E5D-60FACE393669}" type="parTrans" cxnId="{2D00DAF6-4778-A84B-94DA-8BE739AFEDF0}">
      <dgm:prSet/>
      <dgm:spPr>
        <a:xfrm>
          <a:off x="1769076" y="1338489"/>
          <a:ext cx="160463" cy="344995"/>
        </a:xfr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CF233406-C38F-D846-8E0A-9E1F4018E06D}" type="sibTrans" cxnId="{2D00DAF6-4778-A84B-94DA-8BE739AFEDF0}">
      <dgm:prSet/>
      <dgm:spPr/>
      <dgm:t>
        <a:bodyPr/>
        <a:lstStyle/>
        <a:p>
          <a:endParaRPr lang="zh-CN" altLang="en-US"/>
        </a:p>
      </dgm:t>
    </dgm:pt>
    <dgm:pt modelId="{02AF751B-B731-2D4C-A5D7-4CA089E44F90}">
      <dgm:prSet phldrT="[文本]" custT="1"/>
      <dgm:spPr>
        <a:xfrm>
          <a:off x="2892318" y="1216136"/>
          <a:ext cx="802315" cy="244706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用户 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XX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BD2D8DA8-952D-6346-868A-20BDE7AACBDA}" type="parTrans" cxnId="{40ED5ED0-B35A-464E-9FD2-AA5D972CADEE}">
      <dgm:prSet/>
      <dgm:spPr>
        <a:xfrm>
          <a:off x="2731855" y="1338489"/>
          <a:ext cx="160463" cy="344995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4A101D79-C1D6-C04F-8A5C-31689083398A}" type="sibTrans" cxnId="{40ED5ED0-B35A-464E-9FD2-AA5D972CADEE}">
      <dgm:prSet/>
      <dgm:spPr/>
      <dgm:t>
        <a:bodyPr/>
        <a:lstStyle/>
        <a:p>
          <a:endParaRPr lang="zh-CN" altLang="en-US"/>
        </a:p>
      </dgm:t>
    </dgm:pt>
    <dgm:pt modelId="{9565E86F-7306-CB4D-849E-C160E1967624}">
      <dgm:prSet phldrT="[文本]" custT="1"/>
      <dgm:spPr>
        <a:xfrm>
          <a:off x="2892318" y="1561132"/>
          <a:ext cx="802315" cy="244706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IP</a:t>
          </a:r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组 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XX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5D0CBCD2-F9DE-B442-B413-00E0CDAAD02F}" type="parTrans" cxnId="{A76454FA-5756-CD46-83AA-31F77C4A7113}">
      <dgm:prSet/>
      <dgm:spPr>
        <a:xfrm>
          <a:off x="2731855" y="1637765"/>
          <a:ext cx="160463" cy="91440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61DF5B89-D151-5548-B371-92C4810DAF07}" type="sibTrans" cxnId="{A76454FA-5756-CD46-83AA-31F77C4A7113}">
      <dgm:prSet/>
      <dgm:spPr/>
      <dgm:t>
        <a:bodyPr/>
        <a:lstStyle/>
        <a:p>
          <a:endParaRPr lang="zh-CN" altLang="en-US"/>
        </a:p>
      </dgm:t>
    </dgm:pt>
    <dgm:pt modelId="{F5D8F1E8-7401-2B40-8C38-C3DCEDC0DBFC}">
      <dgm:prSet phldrT="[文本]" custT="1"/>
      <dgm:spPr>
        <a:xfrm>
          <a:off x="2892318" y="1906127"/>
          <a:ext cx="802315" cy="244706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IP</a:t>
          </a:r>
          <a:r>
            <a:rPr lang="zh-CN" altLang="en-US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 </a:t>
          </a:r>
          <a:r>
            <a:rPr lang="en-US" altLang="zh-CN" sz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XX</a:t>
          </a:r>
          <a:endParaRPr lang="zh-CN" altLang="en-US" sz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33108B06-C4BB-9942-AED1-5B53F7C1EBD1}" type="parTrans" cxnId="{65D5CCA0-F1C3-AE4E-B2C2-2C61A3B8F659}">
      <dgm:prSet/>
      <dgm:spPr>
        <a:xfrm>
          <a:off x="2731855" y="1683485"/>
          <a:ext cx="160463" cy="344995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0D45BB01-D345-CD42-9624-EC5B3C918FEF}" type="sibTrans" cxnId="{65D5CCA0-F1C3-AE4E-B2C2-2C61A3B8F659}">
      <dgm:prSet/>
      <dgm:spPr/>
      <dgm:t>
        <a:bodyPr/>
        <a:lstStyle/>
        <a:p>
          <a:endParaRPr lang="zh-CN" altLang="en-US"/>
        </a:p>
      </dgm:t>
    </dgm:pt>
    <dgm:pt modelId="{1068D002-9168-D745-AB9E-0BB89C245923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855096" y="1388634"/>
          <a:ext cx="802315" cy="244706"/>
        </a:xfr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altLang="zh-CN" sz="11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Web</a:t>
          </a:r>
          <a:endParaRPr lang="zh-CN" altLang="en-US" sz="11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282C1C89-4352-2E4D-B021-DC0AE9AC1D31}" type="parTrans" cxnId="{FEC25D4A-A182-8348-B8D1-7453E82C669F}">
      <dgm:prSet/>
      <dgm:spPr>
        <a:xfrm>
          <a:off x="3694633" y="1510987"/>
          <a:ext cx="160463" cy="517493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35A53AE5-CAAC-E74A-8880-385EB7DA5E02}" type="sibTrans" cxnId="{FEC25D4A-A182-8348-B8D1-7453E82C669F}">
      <dgm:prSet/>
      <dgm:spPr/>
      <dgm:t>
        <a:bodyPr/>
        <a:lstStyle/>
        <a:p>
          <a:endParaRPr lang="zh-CN" altLang="en-US"/>
        </a:p>
      </dgm:t>
    </dgm:pt>
    <dgm:pt modelId="{4721BF63-853E-0B44-80E8-3AD73F56546C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855096" y="1733630"/>
          <a:ext cx="802315" cy="244706"/>
        </a:xfr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zh-CN" altLang="en-US" sz="11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  迅雷	</a:t>
          </a:r>
          <a:endParaRPr lang="zh-CN" altLang="en-US" sz="11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636D9F9D-AAAB-9D41-8AA4-60FFDB18627C}" type="parTrans" cxnId="{BB7BBA3C-5453-DC43-BDF9-6C3E8F7B4607}">
      <dgm:prSet/>
      <dgm:spPr>
        <a:xfrm>
          <a:off x="3694633" y="1855983"/>
          <a:ext cx="160463" cy="172497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DEF881DB-CA3B-C541-9AD3-07A77AA93A03}" type="sibTrans" cxnId="{BB7BBA3C-5453-DC43-BDF9-6C3E8F7B4607}">
      <dgm:prSet/>
      <dgm:spPr/>
      <dgm:t>
        <a:bodyPr/>
        <a:lstStyle/>
        <a:p>
          <a:endParaRPr lang="zh-CN" altLang="en-US"/>
        </a:p>
      </dgm:t>
    </dgm:pt>
    <dgm:pt modelId="{E374F70F-303F-AF47-A0AC-F9A7213392EA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855096" y="2078625"/>
          <a:ext cx="802315" cy="244706"/>
        </a:xfr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zh-CN" altLang="en-US" sz="11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视频</a:t>
          </a:r>
          <a:endParaRPr lang="zh-CN" altLang="en-US" sz="11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gm:t>
    </dgm:pt>
    <dgm:pt modelId="{A413DD3B-F4B4-C447-9919-7797229CCA20}" type="parTrans" cxnId="{675225C5-A3A6-8A42-9AF6-E48084FFBF27}">
      <dgm:prSet/>
      <dgm:spPr>
        <a:xfrm>
          <a:off x="3694633" y="2028480"/>
          <a:ext cx="160463" cy="172497"/>
        </a:xfr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745563F8-106E-DE40-BC6D-7D79D201647E}" type="sibTrans" cxnId="{675225C5-A3A6-8A42-9AF6-E48084FFBF27}">
      <dgm:prSet/>
      <dgm:spPr/>
      <dgm:t>
        <a:bodyPr/>
        <a:lstStyle/>
        <a:p>
          <a:endParaRPr lang="zh-CN" altLang="en-US"/>
        </a:p>
      </dgm:t>
    </dgm:pt>
    <dgm:pt modelId="{76FB2EB3-20BD-C844-BE3B-B70169878AA8}" type="pres">
      <dgm:prSet presAssocID="{FF36AE5F-64C1-9845-8C01-AD3E79103D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5174FD0-467C-1D43-A94E-513142F19E0B}" type="pres">
      <dgm:prSet presAssocID="{C55D0E0A-FD47-BD4B-B65F-17F8F5CC32F8}" presName="hierRoot1" presStyleCnt="0">
        <dgm:presLayoutVars>
          <dgm:hierBranch val="init"/>
        </dgm:presLayoutVars>
      </dgm:prSet>
      <dgm:spPr/>
    </dgm:pt>
    <dgm:pt modelId="{C886D4C6-7BC5-F84A-8975-E0440F51D3F3}" type="pres">
      <dgm:prSet presAssocID="{C55D0E0A-FD47-BD4B-B65F-17F8F5CC32F8}" presName="rootComposite1" presStyleCnt="0"/>
      <dgm:spPr/>
    </dgm:pt>
    <dgm:pt modelId="{258B45AF-31F8-584A-8D74-B2BEA9967BE7}" type="pres">
      <dgm:prSet presAssocID="{C55D0E0A-FD47-BD4B-B65F-17F8F5CC32F8}" presName="rootText1" presStyleLbl="node0" presStyleIdx="0" presStyleCnt="1" custLinFactNeighborY="48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0498C6D4-2D5F-C046-A09D-718C4F709AAB}" type="pres">
      <dgm:prSet presAssocID="{C55D0E0A-FD47-BD4B-B65F-17F8F5CC32F8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1210AAF2-1ED9-5E4B-B591-CAF8E474AA64}" type="pres">
      <dgm:prSet presAssocID="{C55D0E0A-FD47-BD4B-B65F-17F8F5CC32F8}" presName="hierChild2" presStyleCnt="0"/>
      <dgm:spPr/>
    </dgm:pt>
    <dgm:pt modelId="{A6BF1C59-988C-1245-89C1-B3106501D14A}" type="pres">
      <dgm:prSet presAssocID="{20F38D83-D54A-1646-A975-4F0A7BF24196}" presName="Name64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344995"/>
              </a:moveTo>
              <a:lnTo>
                <a:pt x="80231" y="344995"/>
              </a:lnTo>
              <a:lnTo>
                <a:pt x="80231" y="0"/>
              </a:lnTo>
              <a:lnTo>
                <a:pt x="160463" y="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956D738C-BE3C-EB4E-8105-CCB3AB5CCAED}" type="pres">
      <dgm:prSet presAssocID="{7B9A2484-B833-3546-A3BA-D99C8EA123AB}" presName="hierRoot2" presStyleCnt="0">
        <dgm:presLayoutVars>
          <dgm:hierBranch val="init"/>
        </dgm:presLayoutVars>
      </dgm:prSet>
      <dgm:spPr/>
    </dgm:pt>
    <dgm:pt modelId="{3BF27C1C-E02D-0A42-82EA-AAD3C007659D}" type="pres">
      <dgm:prSet presAssocID="{7B9A2484-B833-3546-A3BA-D99C8EA123AB}" presName="rootComposite" presStyleCnt="0"/>
      <dgm:spPr/>
    </dgm:pt>
    <dgm:pt modelId="{92EB3108-7A42-B54B-B0D7-7C391F921089}" type="pres">
      <dgm:prSet presAssocID="{7B9A2484-B833-3546-A3BA-D99C8EA123AB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484E6588-5561-E14F-87DE-011CE9CE4CAD}" type="pres">
      <dgm:prSet presAssocID="{7B9A2484-B833-3546-A3BA-D99C8EA123AB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552D3CF1-2010-C049-9209-49365DA2E9D2}" type="pres">
      <dgm:prSet presAssocID="{7B9A2484-B833-3546-A3BA-D99C8EA123AB}" presName="hierChild4" presStyleCnt="0"/>
      <dgm:spPr/>
    </dgm:pt>
    <dgm:pt modelId="{000B38C9-3669-0F41-8534-ECEF576C7D31}" type="pres">
      <dgm:prSet presAssocID="{7B9A2484-B833-3546-A3BA-D99C8EA123AB}" presName="hierChild5" presStyleCnt="0"/>
      <dgm:spPr/>
    </dgm:pt>
    <dgm:pt modelId="{8F35A5A6-EEB9-9C49-8154-C53B00E882DC}" type="pres">
      <dgm:prSet presAssocID="{2E40EDF8-E95A-1745-A48C-8A8533C0FA69}" presName="Name64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3" y="4572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43475E3B-E141-B947-98A7-BF6473DCF3C7}" type="pres">
      <dgm:prSet presAssocID="{3BDE5D1D-9BA8-4D40-BB0C-D1E18626DA7E}" presName="hierRoot2" presStyleCnt="0">
        <dgm:presLayoutVars>
          <dgm:hierBranch val="init"/>
        </dgm:presLayoutVars>
      </dgm:prSet>
      <dgm:spPr/>
    </dgm:pt>
    <dgm:pt modelId="{4600D48C-AABB-ED44-A975-76B89305FBBC}" type="pres">
      <dgm:prSet presAssocID="{3BDE5D1D-9BA8-4D40-BB0C-D1E18626DA7E}" presName="rootComposite" presStyleCnt="0"/>
      <dgm:spPr/>
    </dgm:pt>
    <dgm:pt modelId="{E8B53FBD-E0C5-6444-A33F-970BA60C5434}" type="pres">
      <dgm:prSet presAssocID="{3BDE5D1D-9BA8-4D40-BB0C-D1E18626DA7E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7B66BF60-E052-5845-83C7-AD76B728F428}" type="pres">
      <dgm:prSet presAssocID="{3BDE5D1D-9BA8-4D40-BB0C-D1E18626DA7E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03EF8E5F-DAF2-F249-A1F0-7FC01F882774}" type="pres">
      <dgm:prSet presAssocID="{3BDE5D1D-9BA8-4D40-BB0C-D1E18626DA7E}" presName="hierChild4" presStyleCnt="0"/>
      <dgm:spPr/>
    </dgm:pt>
    <dgm:pt modelId="{12ADD0BC-0120-4E47-8D53-7C03DAA5C17B}" type="pres">
      <dgm:prSet presAssocID="{3BDE5D1D-9BA8-4D40-BB0C-D1E18626DA7E}" presName="hierChild5" presStyleCnt="0"/>
      <dgm:spPr/>
    </dgm:pt>
    <dgm:pt modelId="{6AE4D665-07E3-E84D-B61A-E81E7B7EC1EC}" type="pres">
      <dgm:prSet presAssocID="{ADFCB0B2-460C-9F48-93CA-4E5AA818F3A0}" presName="Name64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44995"/>
              </a:lnTo>
              <a:lnTo>
                <a:pt x="160463" y="344995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84502ECE-28D8-B246-8A3D-136D9B3B32E7}" type="pres">
      <dgm:prSet presAssocID="{9B35A59F-9637-E145-A72A-FCD130D08EB1}" presName="hierRoot2" presStyleCnt="0">
        <dgm:presLayoutVars>
          <dgm:hierBranch val="init"/>
        </dgm:presLayoutVars>
      </dgm:prSet>
      <dgm:spPr/>
    </dgm:pt>
    <dgm:pt modelId="{CD0AE7B1-AB91-394C-8FDF-7D36AC246B60}" type="pres">
      <dgm:prSet presAssocID="{9B35A59F-9637-E145-A72A-FCD130D08EB1}" presName="rootComposite" presStyleCnt="0"/>
      <dgm:spPr/>
    </dgm:pt>
    <dgm:pt modelId="{D2D5FDC1-4190-084F-92B8-EED32BB72A64}" type="pres">
      <dgm:prSet presAssocID="{9B35A59F-9637-E145-A72A-FCD130D08EB1}" presName="rootText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A4065515-CA63-D444-8C4C-048FA849DAB9}" type="pres">
      <dgm:prSet presAssocID="{9B35A59F-9637-E145-A72A-FCD130D08EB1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AAAFF0EF-863F-BE45-8F32-86120DE3764A}" type="pres">
      <dgm:prSet presAssocID="{9B35A59F-9637-E145-A72A-FCD130D08EB1}" presName="hierChild4" presStyleCnt="0"/>
      <dgm:spPr/>
    </dgm:pt>
    <dgm:pt modelId="{D27CF99C-D547-204E-B1DF-564529A3AF2B}" type="pres">
      <dgm:prSet presAssocID="{01AFA5C1-6646-D74D-BB2B-88D85CA6B94E}" presName="Name64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344995"/>
              </a:moveTo>
              <a:lnTo>
                <a:pt x="80231" y="344995"/>
              </a:lnTo>
              <a:lnTo>
                <a:pt x="80231" y="0"/>
              </a:lnTo>
              <a:lnTo>
                <a:pt x="160463" y="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DA8F2EA7-E968-4046-9752-2BA7E1543472}" type="pres">
      <dgm:prSet presAssocID="{99BA3B49-9CE3-0B47-9D28-8498969AD3BE}" presName="hierRoot2" presStyleCnt="0">
        <dgm:presLayoutVars>
          <dgm:hierBranch val="init"/>
        </dgm:presLayoutVars>
      </dgm:prSet>
      <dgm:spPr/>
    </dgm:pt>
    <dgm:pt modelId="{5EF26687-8D07-B548-A6F4-19880BF754A8}" type="pres">
      <dgm:prSet presAssocID="{99BA3B49-9CE3-0B47-9D28-8498969AD3BE}" presName="rootComposite" presStyleCnt="0"/>
      <dgm:spPr/>
    </dgm:pt>
    <dgm:pt modelId="{42EB3A07-221E-FA4F-AE0D-40C8600CADA6}" type="pres">
      <dgm:prSet presAssocID="{99BA3B49-9CE3-0B47-9D28-8498969AD3BE}" presName="rootText" presStyleLbl="node3" presStyleIdx="0" presStyleCnt="3" custLinFactNeighborY="-630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054BC1D8-A912-5F45-BB1C-C97DEEF1C3C6}" type="pres">
      <dgm:prSet presAssocID="{99BA3B49-9CE3-0B47-9D28-8498969AD3BE}" presName="rootConnector" presStyleLbl="node3" presStyleIdx="0" presStyleCnt="3"/>
      <dgm:spPr/>
      <dgm:t>
        <a:bodyPr/>
        <a:lstStyle/>
        <a:p>
          <a:endParaRPr lang="zh-CN" altLang="en-US"/>
        </a:p>
      </dgm:t>
    </dgm:pt>
    <dgm:pt modelId="{65400D2C-12E7-9944-8049-6D4BFFCC487D}" type="pres">
      <dgm:prSet presAssocID="{99BA3B49-9CE3-0B47-9D28-8498969AD3BE}" presName="hierChild4" presStyleCnt="0"/>
      <dgm:spPr/>
    </dgm:pt>
    <dgm:pt modelId="{10A96FEC-0F83-8D42-9187-681EEE8C8E6D}" type="pres">
      <dgm:prSet presAssocID="{99BA3B49-9CE3-0B47-9D28-8498969AD3BE}" presName="hierChild5" presStyleCnt="0"/>
      <dgm:spPr/>
    </dgm:pt>
    <dgm:pt modelId="{14D74473-5000-B344-B6BE-E518DD024EDF}" type="pres">
      <dgm:prSet presAssocID="{9FDAACF0-D036-714A-A013-35BB5F0260C5}" presName="Name64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3" y="4572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F0D1E2A0-E9E0-D64C-A357-CCA53770BCBE}" type="pres">
      <dgm:prSet presAssocID="{505AD8C0-6DBC-AB48-AE48-B200C337DC31}" presName="hierRoot2" presStyleCnt="0">
        <dgm:presLayoutVars>
          <dgm:hierBranch val="init"/>
        </dgm:presLayoutVars>
      </dgm:prSet>
      <dgm:spPr/>
    </dgm:pt>
    <dgm:pt modelId="{3A70473D-59D5-B649-99FC-40AB765D773A}" type="pres">
      <dgm:prSet presAssocID="{505AD8C0-6DBC-AB48-AE48-B200C337DC31}" presName="rootComposite" presStyleCnt="0"/>
      <dgm:spPr/>
    </dgm:pt>
    <dgm:pt modelId="{60F7FF19-4FDB-AF48-8B31-3DE5667CAE4C}" type="pres">
      <dgm:prSet presAssocID="{505AD8C0-6DBC-AB48-AE48-B200C337DC31}" presName="rootText" presStyleLbl="node3" presStyleIdx="1" presStyleCnt="3" custLinFactNeighborY="-630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20D6AD91-674C-5543-980F-17805884399B}" type="pres">
      <dgm:prSet presAssocID="{505AD8C0-6DBC-AB48-AE48-B200C337DC31}" presName="rootConnector" presStyleLbl="node3" presStyleIdx="1" presStyleCnt="3"/>
      <dgm:spPr/>
      <dgm:t>
        <a:bodyPr/>
        <a:lstStyle/>
        <a:p>
          <a:endParaRPr lang="zh-CN" altLang="en-US"/>
        </a:p>
      </dgm:t>
    </dgm:pt>
    <dgm:pt modelId="{E08EA244-CAB0-E744-B14E-6ED9A04B7F15}" type="pres">
      <dgm:prSet presAssocID="{505AD8C0-6DBC-AB48-AE48-B200C337DC31}" presName="hierChild4" presStyleCnt="0"/>
      <dgm:spPr/>
    </dgm:pt>
    <dgm:pt modelId="{07FEE3DF-5CC6-8B4E-9E11-9A4E0DC43609}" type="pres">
      <dgm:prSet presAssocID="{505AD8C0-6DBC-AB48-AE48-B200C337DC31}" presName="hierChild5" presStyleCnt="0"/>
      <dgm:spPr/>
    </dgm:pt>
    <dgm:pt modelId="{DC6E2422-03C0-0B47-B8FD-A82D22CDD564}" type="pres">
      <dgm:prSet presAssocID="{1490306B-656F-D54F-9E5D-60FACE393669}" presName="Name64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44995"/>
              </a:lnTo>
              <a:lnTo>
                <a:pt x="160463" y="344995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D35974BF-3336-F74B-933C-2B49F67A7337}" type="pres">
      <dgm:prSet presAssocID="{E77A1A7E-27BE-E846-B691-6229F94E989B}" presName="hierRoot2" presStyleCnt="0">
        <dgm:presLayoutVars>
          <dgm:hierBranch val="init"/>
        </dgm:presLayoutVars>
      </dgm:prSet>
      <dgm:spPr/>
    </dgm:pt>
    <dgm:pt modelId="{503A9153-57A9-3E44-862F-D66CB81D7259}" type="pres">
      <dgm:prSet presAssocID="{E77A1A7E-27BE-E846-B691-6229F94E989B}" presName="rootComposite" presStyleCnt="0"/>
      <dgm:spPr/>
    </dgm:pt>
    <dgm:pt modelId="{773C9533-D915-9548-A223-5B64DC33A9C4}" type="pres">
      <dgm:prSet presAssocID="{E77A1A7E-27BE-E846-B691-6229F94E989B}" presName="rootText" presStyleLbl="node3" presStyleIdx="2" presStyleCnt="3" custLinFactNeighborY="-630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1C20C712-BF3A-A741-8CEA-CBBBA849C2B7}" type="pres">
      <dgm:prSet presAssocID="{E77A1A7E-27BE-E846-B691-6229F94E989B}" presName="rootConnector" presStyleLbl="node3" presStyleIdx="2" presStyleCnt="3"/>
      <dgm:spPr/>
      <dgm:t>
        <a:bodyPr/>
        <a:lstStyle/>
        <a:p>
          <a:endParaRPr lang="zh-CN" altLang="en-US"/>
        </a:p>
      </dgm:t>
    </dgm:pt>
    <dgm:pt modelId="{0B480C28-C494-024C-B892-66BBB043C85A}" type="pres">
      <dgm:prSet presAssocID="{E77A1A7E-27BE-E846-B691-6229F94E989B}" presName="hierChild4" presStyleCnt="0"/>
      <dgm:spPr/>
    </dgm:pt>
    <dgm:pt modelId="{B142818C-210A-644D-BF0B-C5189419586A}" type="pres">
      <dgm:prSet presAssocID="{BD2D8DA8-952D-6346-868A-20BDE7AACBDA}" presName="Name64" presStyleLbl="parChTrans1D4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344995"/>
              </a:moveTo>
              <a:lnTo>
                <a:pt x="80231" y="344995"/>
              </a:lnTo>
              <a:lnTo>
                <a:pt x="80231" y="0"/>
              </a:lnTo>
              <a:lnTo>
                <a:pt x="160463" y="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1663FFF2-BB2C-024C-BD3B-2D8A6E1CD1CC}" type="pres">
      <dgm:prSet presAssocID="{02AF751B-B731-2D4C-A5D7-4CA089E44F90}" presName="hierRoot2" presStyleCnt="0">
        <dgm:presLayoutVars>
          <dgm:hierBranch val="init"/>
        </dgm:presLayoutVars>
      </dgm:prSet>
      <dgm:spPr/>
    </dgm:pt>
    <dgm:pt modelId="{43DA69F1-FFD5-B24C-99A2-83844BA9EFC5}" type="pres">
      <dgm:prSet presAssocID="{02AF751B-B731-2D4C-A5D7-4CA089E44F90}" presName="rootComposite" presStyleCnt="0"/>
      <dgm:spPr/>
    </dgm:pt>
    <dgm:pt modelId="{D08DDB81-8D30-7341-8EEE-CC3A565AD011}" type="pres">
      <dgm:prSet presAssocID="{02AF751B-B731-2D4C-A5D7-4CA089E44F90}" presName="rootText" presStyleLbl="node4" presStyleIdx="0" presStyleCnt="7" custLinFactY="-40734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9CFCCC3D-9805-4D4B-A3E6-A265083E5EE4}" type="pres">
      <dgm:prSet presAssocID="{02AF751B-B731-2D4C-A5D7-4CA089E44F90}" presName="rootConnector" presStyleLbl="node4" presStyleIdx="0" presStyleCnt="7"/>
      <dgm:spPr/>
      <dgm:t>
        <a:bodyPr/>
        <a:lstStyle/>
        <a:p>
          <a:endParaRPr lang="zh-CN" altLang="en-US"/>
        </a:p>
      </dgm:t>
    </dgm:pt>
    <dgm:pt modelId="{A038BFA5-6E32-EA42-91EC-E2945C7974F2}" type="pres">
      <dgm:prSet presAssocID="{02AF751B-B731-2D4C-A5D7-4CA089E44F90}" presName="hierChild4" presStyleCnt="0"/>
      <dgm:spPr/>
    </dgm:pt>
    <dgm:pt modelId="{A5E82322-15DC-D441-8967-E528B5848F9C}" type="pres">
      <dgm:prSet presAssocID="{02AF751B-B731-2D4C-A5D7-4CA089E44F90}" presName="hierChild5" presStyleCnt="0"/>
      <dgm:spPr/>
    </dgm:pt>
    <dgm:pt modelId="{9A025C48-5E49-E343-8F08-FD4F446CD9C3}" type="pres">
      <dgm:prSet presAssocID="{5D0CBCD2-F9DE-B442-B413-00E0CDAAD02F}" presName="Name64" presStyleLbl="parChTrans1D4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3" y="4572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7290DD6F-B5E3-7247-B8D4-ABA2229F83CF}" type="pres">
      <dgm:prSet presAssocID="{9565E86F-7306-CB4D-849E-C160E1967624}" presName="hierRoot2" presStyleCnt="0">
        <dgm:presLayoutVars>
          <dgm:hierBranch val="init"/>
        </dgm:presLayoutVars>
      </dgm:prSet>
      <dgm:spPr/>
    </dgm:pt>
    <dgm:pt modelId="{294183D4-4D82-0F44-B742-F69458D00454}" type="pres">
      <dgm:prSet presAssocID="{9565E86F-7306-CB4D-849E-C160E1967624}" presName="rootComposite" presStyleCnt="0"/>
      <dgm:spPr/>
    </dgm:pt>
    <dgm:pt modelId="{E2954425-581C-A44C-A628-C574472B90B1}" type="pres">
      <dgm:prSet presAssocID="{9565E86F-7306-CB4D-849E-C160E1967624}" presName="rootText" presStyleLbl="node4" presStyleIdx="1" presStyleCnt="7" custLinFactY="-40734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4CB1E207-19DB-3240-9586-DDD7EFDF236B}" type="pres">
      <dgm:prSet presAssocID="{9565E86F-7306-CB4D-849E-C160E1967624}" presName="rootConnector" presStyleLbl="node4" presStyleIdx="1" presStyleCnt="7"/>
      <dgm:spPr/>
      <dgm:t>
        <a:bodyPr/>
        <a:lstStyle/>
        <a:p>
          <a:endParaRPr lang="zh-CN" altLang="en-US"/>
        </a:p>
      </dgm:t>
    </dgm:pt>
    <dgm:pt modelId="{5DC2285B-3C79-4142-BC29-A2B2192AD7B5}" type="pres">
      <dgm:prSet presAssocID="{9565E86F-7306-CB4D-849E-C160E1967624}" presName="hierChild4" presStyleCnt="0"/>
      <dgm:spPr/>
    </dgm:pt>
    <dgm:pt modelId="{FDE1D94A-CA69-F742-B9BC-BD2279263C3F}" type="pres">
      <dgm:prSet presAssocID="{9565E86F-7306-CB4D-849E-C160E1967624}" presName="hierChild5" presStyleCnt="0"/>
      <dgm:spPr/>
    </dgm:pt>
    <dgm:pt modelId="{A0044D7F-87C1-484A-8FD9-B5B6C8D8C840}" type="pres">
      <dgm:prSet presAssocID="{33108B06-C4BB-9942-AED1-5B53F7C1EBD1}" presName="Name64" presStyleLbl="parChTrans1D4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44995"/>
              </a:lnTo>
              <a:lnTo>
                <a:pt x="160463" y="344995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AAF371A3-5AB3-6A43-AF18-B2D6AF23F7E4}" type="pres">
      <dgm:prSet presAssocID="{F5D8F1E8-7401-2B40-8C38-C3DCEDC0DBFC}" presName="hierRoot2" presStyleCnt="0">
        <dgm:presLayoutVars>
          <dgm:hierBranch val="init"/>
        </dgm:presLayoutVars>
      </dgm:prSet>
      <dgm:spPr/>
    </dgm:pt>
    <dgm:pt modelId="{D2806C74-785A-E14E-AF9B-41DC0EF7C14C}" type="pres">
      <dgm:prSet presAssocID="{F5D8F1E8-7401-2B40-8C38-C3DCEDC0DBFC}" presName="rootComposite" presStyleCnt="0"/>
      <dgm:spPr/>
    </dgm:pt>
    <dgm:pt modelId="{9CBF1B0A-E108-8041-A7F2-CD5BD148792F}" type="pres">
      <dgm:prSet presAssocID="{F5D8F1E8-7401-2B40-8C38-C3DCEDC0DBFC}" presName="rootText" presStyleLbl="node4" presStyleIdx="2" presStyleCnt="7" custLinFactY="-40734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661B466D-D599-FD4D-9663-4C80A8C76DED}" type="pres">
      <dgm:prSet presAssocID="{F5D8F1E8-7401-2B40-8C38-C3DCEDC0DBFC}" presName="rootConnector" presStyleLbl="node4" presStyleIdx="2" presStyleCnt="7"/>
      <dgm:spPr/>
      <dgm:t>
        <a:bodyPr/>
        <a:lstStyle/>
        <a:p>
          <a:endParaRPr lang="zh-CN" altLang="en-US"/>
        </a:p>
      </dgm:t>
    </dgm:pt>
    <dgm:pt modelId="{1A16C765-26ED-A046-B242-2C70BB4EB4A0}" type="pres">
      <dgm:prSet presAssocID="{F5D8F1E8-7401-2B40-8C38-C3DCEDC0DBFC}" presName="hierChild4" presStyleCnt="0"/>
      <dgm:spPr/>
    </dgm:pt>
    <dgm:pt modelId="{74B2B053-157F-EA48-8A34-7DAD2A640E36}" type="pres">
      <dgm:prSet presAssocID="{282C1C89-4352-2E4D-B021-DC0AE9AC1D31}" presName="Name64" presStyleLbl="parChTrans1D4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517493"/>
              </a:moveTo>
              <a:lnTo>
                <a:pt x="80231" y="517493"/>
              </a:lnTo>
              <a:lnTo>
                <a:pt x="80231" y="0"/>
              </a:lnTo>
              <a:lnTo>
                <a:pt x="160463" y="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B662727D-BFCC-6F4F-AD38-1DD83784000A}" type="pres">
      <dgm:prSet presAssocID="{1068D002-9168-D745-AB9E-0BB89C245923}" presName="hierRoot2" presStyleCnt="0">
        <dgm:presLayoutVars>
          <dgm:hierBranch val="init"/>
        </dgm:presLayoutVars>
      </dgm:prSet>
      <dgm:spPr/>
    </dgm:pt>
    <dgm:pt modelId="{9B874886-2E58-484D-A4F7-AD9E7E4951E2}" type="pres">
      <dgm:prSet presAssocID="{1068D002-9168-D745-AB9E-0BB89C245923}" presName="rootComposite" presStyleCnt="0"/>
      <dgm:spPr/>
    </dgm:pt>
    <dgm:pt modelId="{334DE341-804F-9D4C-9CE5-EB35201294C3}" type="pres">
      <dgm:prSet presAssocID="{1068D002-9168-D745-AB9E-0BB89C245923}" presName="rootText" presStyleLbl="node4" presStyleIdx="3" presStyleCnt="7" custScaleY="82645" custLinFactY="-94118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1CE6CBF7-1386-8940-AB6D-76ED935E9E65}" type="pres">
      <dgm:prSet presAssocID="{1068D002-9168-D745-AB9E-0BB89C245923}" presName="rootConnector" presStyleLbl="node4" presStyleIdx="3" presStyleCnt="7"/>
      <dgm:spPr/>
      <dgm:t>
        <a:bodyPr/>
        <a:lstStyle/>
        <a:p>
          <a:endParaRPr lang="zh-CN" altLang="en-US"/>
        </a:p>
      </dgm:t>
    </dgm:pt>
    <dgm:pt modelId="{F7E6CE04-95BD-AD45-BC57-3167B29B3DA5}" type="pres">
      <dgm:prSet presAssocID="{1068D002-9168-D745-AB9E-0BB89C245923}" presName="hierChild4" presStyleCnt="0"/>
      <dgm:spPr/>
    </dgm:pt>
    <dgm:pt modelId="{4ACDEE37-7B61-E948-B871-68445C59C451}" type="pres">
      <dgm:prSet presAssocID="{1068D002-9168-D745-AB9E-0BB89C245923}" presName="hierChild5" presStyleCnt="0"/>
      <dgm:spPr/>
    </dgm:pt>
    <dgm:pt modelId="{CBAE3AE2-0945-2544-B567-2CF0120499CF}" type="pres">
      <dgm:prSet presAssocID="{636D9F9D-AAAB-9D41-8AA4-60FFDB18627C}" presName="Name64" presStyleLbl="parChTrans1D4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72497"/>
              </a:moveTo>
              <a:lnTo>
                <a:pt x="80231" y="172497"/>
              </a:lnTo>
              <a:lnTo>
                <a:pt x="80231" y="0"/>
              </a:lnTo>
              <a:lnTo>
                <a:pt x="160463" y="0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CC44C1BD-80B5-B640-8744-07E88357C444}" type="pres">
      <dgm:prSet presAssocID="{4721BF63-853E-0B44-80E8-3AD73F56546C}" presName="hierRoot2" presStyleCnt="0">
        <dgm:presLayoutVars>
          <dgm:hierBranch val="init"/>
        </dgm:presLayoutVars>
      </dgm:prSet>
      <dgm:spPr/>
    </dgm:pt>
    <dgm:pt modelId="{05F79270-3EB8-8A42-9CBF-E9B63057C0BC}" type="pres">
      <dgm:prSet presAssocID="{4721BF63-853E-0B44-80E8-3AD73F56546C}" presName="rootComposite" presStyleCnt="0"/>
      <dgm:spPr/>
    </dgm:pt>
    <dgm:pt modelId="{2C382B7A-EBA0-1C4E-AE31-21D6D961C6DA}" type="pres">
      <dgm:prSet presAssocID="{4721BF63-853E-0B44-80E8-3AD73F56546C}" presName="rootText" presStyleLbl="node4" presStyleIdx="4" presStyleCnt="7" custScaleY="82645" custLinFactY="-100000" custLinFactNeighborY="-11353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E6576B38-CF6D-DC44-9142-EEC635D451F2}" type="pres">
      <dgm:prSet presAssocID="{4721BF63-853E-0B44-80E8-3AD73F56546C}" presName="rootConnector" presStyleLbl="node4" presStyleIdx="4" presStyleCnt="7"/>
      <dgm:spPr/>
      <dgm:t>
        <a:bodyPr/>
        <a:lstStyle/>
        <a:p>
          <a:endParaRPr lang="zh-CN" altLang="en-US"/>
        </a:p>
      </dgm:t>
    </dgm:pt>
    <dgm:pt modelId="{2FC60490-33DD-0E47-B144-F92121D8CA78}" type="pres">
      <dgm:prSet presAssocID="{4721BF63-853E-0B44-80E8-3AD73F56546C}" presName="hierChild4" presStyleCnt="0"/>
      <dgm:spPr/>
    </dgm:pt>
    <dgm:pt modelId="{EF582A26-7E97-F54A-BE42-F2D4E63FBFAA}" type="pres">
      <dgm:prSet presAssocID="{4721BF63-853E-0B44-80E8-3AD73F56546C}" presName="hierChild5" presStyleCnt="0"/>
      <dgm:spPr/>
    </dgm:pt>
    <dgm:pt modelId="{31A984C2-24B0-B545-B04A-43EB2E0F921A}" type="pres">
      <dgm:prSet presAssocID="{A413DD3B-F4B4-C447-9919-7797229CCA20}" presName="Name64" presStyleLbl="parChTrans1D4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172497"/>
              </a:lnTo>
              <a:lnTo>
                <a:pt x="160463" y="172497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5FE3A080-CB9D-6845-A980-DCDE5310AC26}" type="pres">
      <dgm:prSet presAssocID="{E374F70F-303F-AF47-A0AC-F9A7213392EA}" presName="hierRoot2" presStyleCnt="0">
        <dgm:presLayoutVars>
          <dgm:hierBranch val="init"/>
        </dgm:presLayoutVars>
      </dgm:prSet>
      <dgm:spPr/>
    </dgm:pt>
    <dgm:pt modelId="{FAE99745-8821-7448-B920-44E8E7DA0E90}" type="pres">
      <dgm:prSet presAssocID="{E374F70F-303F-AF47-A0AC-F9A7213392EA}" presName="rootComposite" presStyleCnt="0"/>
      <dgm:spPr/>
    </dgm:pt>
    <dgm:pt modelId="{9892DD7D-9064-914C-A393-A0C79F4FEFC6}" type="pres">
      <dgm:prSet presAssocID="{E374F70F-303F-AF47-A0AC-F9A7213392EA}" presName="rootText" presStyleLbl="node4" presStyleIdx="5" presStyleCnt="7" custScaleY="82645" custLinFactY="-100000" custLinFactNeighborY="-1426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B9D58F08-8A97-F74B-A05D-63B9E077C565}" type="pres">
      <dgm:prSet presAssocID="{E374F70F-303F-AF47-A0AC-F9A7213392EA}" presName="rootConnector" presStyleLbl="node4" presStyleIdx="5" presStyleCnt="7"/>
      <dgm:spPr/>
      <dgm:t>
        <a:bodyPr/>
        <a:lstStyle/>
        <a:p>
          <a:endParaRPr lang="zh-CN" altLang="en-US"/>
        </a:p>
      </dgm:t>
    </dgm:pt>
    <dgm:pt modelId="{91B9708C-57A0-A242-881C-999D88666EAA}" type="pres">
      <dgm:prSet presAssocID="{E374F70F-303F-AF47-A0AC-F9A7213392EA}" presName="hierChild4" presStyleCnt="0"/>
      <dgm:spPr/>
    </dgm:pt>
    <dgm:pt modelId="{2E97F945-739F-AE42-9A34-80ECF8FE8E7C}" type="pres">
      <dgm:prSet presAssocID="{E374F70F-303F-AF47-A0AC-F9A7213392EA}" presName="hierChild5" presStyleCnt="0"/>
      <dgm:spPr/>
    </dgm:pt>
    <dgm:pt modelId="{471B482A-E698-214A-9E71-341D39C798FB}" type="pres">
      <dgm:prSet presAssocID="{4BD4E4EA-D691-4D46-9760-1F95F6C194BB}" presName="Name64" presStyleLbl="parChTrans1D4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517493"/>
              </a:lnTo>
              <a:lnTo>
                <a:pt x="160463" y="517493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5E4C6179-C591-7645-832A-1684E46917B4}" type="pres">
      <dgm:prSet presAssocID="{C1B47949-5FC1-324F-8DC6-46F1C8DA79BB}" presName="hierRoot2" presStyleCnt="0">
        <dgm:presLayoutVars>
          <dgm:hierBranch val="init"/>
        </dgm:presLayoutVars>
      </dgm:prSet>
      <dgm:spPr/>
    </dgm:pt>
    <dgm:pt modelId="{83DCA112-9567-BF45-A91B-A72E38C9412D}" type="pres">
      <dgm:prSet presAssocID="{C1B47949-5FC1-324F-8DC6-46F1C8DA79BB}" presName="rootComposite" presStyleCnt="0"/>
      <dgm:spPr/>
    </dgm:pt>
    <dgm:pt modelId="{FBB19FA8-CEAA-BE4C-BDDE-0CA5EAD83D97}" type="pres">
      <dgm:prSet presAssocID="{C1B47949-5FC1-324F-8DC6-46F1C8DA79BB}" presName="rootText" presStyleLbl="node4" presStyleIdx="6" presStyleCnt="7" custScaleY="82645" custLinFactY="-100000" custLinFactNeighborY="-16691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C3C1B53D-7F35-8C44-81DA-4834FB54E885}" type="pres">
      <dgm:prSet presAssocID="{C1B47949-5FC1-324F-8DC6-46F1C8DA79BB}" presName="rootConnector" presStyleLbl="node4" presStyleIdx="6" presStyleCnt="7"/>
      <dgm:spPr/>
      <dgm:t>
        <a:bodyPr/>
        <a:lstStyle/>
        <a:p>
          <a:endParaRPr lang="zh-CN" altLang="en-US"/>
        </a:p>
      </dgm:t>
    </dgm:pt>
    <dgm:pt modelId="{992DE548-F4D7-BD47-8BED-410667219606}" type="pres">
      <dgm:prSet presAssocID="{C1B47949-5FC1-324F-8DC6-46F1C8DA79BB}" presName="hierChild4" presStyleCnt="0"/>
      <dgm:spPr/>
    </dgm:pt>
    <dgm:pt modelId="{8FF4550A-1B50-744A-AC29-1B6CE550B460}" type="pres">
      <dgm:prSet presAssocID="{C1B47949-5FC1-324F-8DC6-46F1C8DA79BB}" presName="hierChild5" presStyleCnt="0"/>
      <dgm:spPr/>
    </dgm:pt>
    <dgm:pt modelId="{1EAACE52-41AC-BA4F-B445-03D8DABFDF82}" type="pres">
      <dgm:prSet presAssocID="{F5D8F1E8-7401-2B40-8C38-C3DCEDC0DBFC}" presName="hierChild5" presStyleCnt="0"/>
      <dgm:spPr/>
    </dgm:pt>
    <dgm:pt modelId="{BEFEA16A-BD38-0E46-B751-F3716BE4FB30}" type="pres">
      <dgm:prSet presAssocID="{E77A1A7E-27BE-E846-B691-6229F94E989B}" presName="hierChild5" presStyleCnt="0"/>
      <dgm:spPr/>
    </dgm:pt>
    <dgm:pt modelId="{41F1B35D-31BA-684C-A38E-7F81B7978897}" type="pres">
      <dgm:prSet presAssocID="{9B35A59F-9637-E145-A72A-FCD130D08EB1}" presName="hierChild5" presStyleCnt="0"/>
      <dgm:spPr/>
    </dgm:pt>
    <dgm:pt modelId="{BAE34149-95F2-9744-A169-B83343DAE3D5}" type="pres">
      <dgm:prSet presAssocID="{C55D0E0A-FD47-BD4B-B65F-17F8F5CC32F8}" presName="hierChild3" presStyleCnt="0"/>
      <dgm:spPr/>
    </dgm:pt>
  </dgm:ptLst>
  <dgm:cxnLst>
    <dgm:cxn modelId="{449EA136-2108-41E5-866D-1A34626CC362}" type="presOf" srcId="{01AFA5C1-6646-D74D-BB2B-88D85CA6B94E}" destId="{D27CF99C-D547-204E-B1DF-564529A3AF2B}" srcOrd="0" destOrd="0" presId="urn:microsoft.com/office/officeart/2009/3/layout/HorizontalOrganizationChart#1"/>
    <dgm:cxn modelId="{600DC5BB-856A-48E6-8840-1520D268F3B6}" type="presOf" srcId="{99BA3B49-9CE3-0B47-9D28-8498969AD3BE}" destId="{42EB3A07-221E-FA4F-AE0D-40C8600CADA6}" srcOrd="0" destOrd="0" presId="urn:microsoft.com/office/officeart/2009/3/layout/HorizontalOrganizationChart#1"/>
    <dgm:cxn modelId="{33907697-2D8D-4D87-8552-7E71FAEB673E}" type="presOf" srcId="{F5D8F1E8-7401-2B40-8C38-C3DCEDC0DBFC}" destId="{661B466D-D599-FD4D-9663-4C80A8C76DED}" srcOrd="1" destOrd="0" presId="urn:microsoft.com/office/officeart/2009/3/layout/HorizontalOrganizationChart#1"/>
    <dgm:cxn modelId="{CE142F1B-423D-C249-B4F6-CE46D9CA761B}" srcId="{F5D8F1E8-7401-2B40-8C38-C3DCEDC0DBFC}" destId="{C1B47949-5FC1-324F-8DC6-46F1C8DA79BB}" srcOrd="3" destOrd="0" parTransId="{4BD4E4EA-D691-4D46-9760-1F95F6C194BB}" sibTransId="{FD25BECD-2E5F-8E45-B91B-E1D6B40FDD87}"/>
    <dgm:cxn modelId="{E18E3F13-B47D-4389-9449-41D09157E017}" type="presOf" srcId="{3BDE5D1D-9BA8-4D40-BB0C-D1E18626DA7E}" destId="{E8B53FBD-E0C5-6444-A33F-970BA60C5434}" srcOrd="0" destOrd="0" presId="urn:microsoft.com/office/officeart/2009/3/layout/HorizontalOrganizationChart#1"/>
    <dgm:cxn modelId="{2BD037A0-4C50-4C00-A854-B6E19204645C}" type="presOf" srcId="{C1B47949-5FC1-324F-8DC6-46F1C8DA79BB}" destId="{C3C1B53D-7F35-8C44-81DA-4834FB54E885}" srcOrd="1" destOrd="0" presId="urn:microsoft.com/office/officeart/2009/3/layout/HorizontalOrganizationChart#1"/>
    <dgm:cxn modelId="{5FD52B26-949C-4D0F-A365-708A9AA4C51C}" type="presOf" srcId="{7B9A2484-B833-3546-A3BA-D99C8EA123AB}" destId="{92EB3108-7A42-B54B-B0D7-7C391F921089}" srcOrd="0" destOrd="0" presId="urn:microsoft.com/office/officeart/2009/3/layout/HorizontalOrganizationChart#1"/>
    <dgm:cxn modelId="{BC35025B-0202-4286-8960-20BFBBC9D8FB}" type="presOf" srcId="{636D9F9D-AAAB-9D41-8AA4-60FFDB18627C}" destId="{CBAE3AE2-0945-2544-B567-2CF0120499CF}" srcOrd="0" destOrd="0" presId="urn:microsoft.com/office/officeart/2009/3/layout/HorizontalOrganizationChart#1"/>
    <dgm:cxn modelId="{00E28BD9-D5B1-4D62-A80D-E1EE29ABB394}" type="presOf" srcId="{C55D0E0A-FD47-BD4B-B65F-17F8F5CC32F8}" destId="{258B45AF-31F8-584A-8D74-B2BEA9967BE7}" srcOrd="0" destOrd="0" presId="urn:microsoft.com/office/officeart/2009/3/layout/HorizontalOrganizationChart#1"/>
    <dgm:cxn modelId="{FEC25D4A-A182-8348-B8D1-7453E82C669F}" srcId="{F5D8F1E8-7401-2B40-8C38-C3DCEDC0DBFC}" destId="{1068D002-9168-D745-AB9E-0BB89C245923}" srcOrd="0" destOrd="0" parTransId="{282C1C89-4352-2E4D-B021-DC0AE9AC1D31}" sibTransId="{35A53AE5-CAAC-E74A-8880-385EB7DA5E02}"/>
    <dgm:cxn modelId="{59C368DB-46E1-4907-AC8B-E71673862E64}" type="presOf" srcId="{1490306B-656F-D54F-9E5D-60FACE393669}" destId="{DC6E2422-03C0-0B47-B8FD-A82D22CDD564}" srcOrd="0" destOrd="0" presId="urn:microsoft.com/office/officeart/2009/3/layout/HorizontalOrganizationChart#1"/>
    <dgm:cxn modelId="{2D00DAF6-4778-A84B-94DA-8BE739AFEDF0}" srcId="{9B35A59F-9637-E145-A72A-FCD130D08EB1}" destId="{E77A1A7E-27BE-E846-B691-6229F94E989B}" srcOrd="2" destOrd="0" parTransId="{1490306B-656F-D54F-9E5D-60FACE393669}" sibTransId="{CF233406-C38F-D846-8E0A-9E1F4018E06D}"/>
    <dgm:cxn modelId="{337C8A73-7793-4196-8CF6-81E43FCB16F1}" type="presOf" srcId="{A413DD3B-F4B4-C447-9919-7797229CCA20}" destId="{31A984C2-24B0-B545-B04A-43EB2E0F921A}" srcOrd="0" destOrd="0" presId="urn:microsoft.com/office/officeart/2009/3/layout/HorizontalOrganizationChart#1"/>
    <dgm:cxn modelId="{EA0DDC84-832D-426A-A7CC-60C7CD8ED807}" type="presOf" srcId="{E77A1A7E-27BE-E846-B691-6229F94E989B}" destId="{1C20C712-BF3A-A741-8CEA-CBBBA849C2B7}" srcOrd="1" destOrd="0" presId="urn:microsoft.com/office/officeart/2009/3/layout/HorizontalOrganizationChart#1"/>
    <dgm:cxn modelId="{D5AA41E9-1AA0-46C2-A275-EA3797386A66}" type="presOf" srcId="{7B9A2484-B833-3546-A3BA-D99C8EA123AB}" destId="{484E6588-5561-E14F-87DE-011CE9CE4CAD}" srcOrd="1" destOrd="0" presId="urn:microsoft.com/office/officeart/2009/3/layout/HorizontalOrganizationChart#1"/>
    <dgm:cxn modelId="{D85A3E9F-FA2E-44BB-B7FA-5D2AD650CD12}" type="presOf" srcId="{BD2D8DA8-952D-6346-868A-20BDE7AACBDA}" destId="{B142818C-210A-644D-BF0B-C5189419586A}" srcOrd="0" destOrd="0" presId="urn:microsoft.com/office/officeart/2009/3/layout/HorizontalOrganizationChart#1"/>
    <dgm:cxn modelId="{A76454FA-5756-CD46-83AA-31F77C4A7113}" srcId="{E77A1A7E-27BE-E846-B691-6229F94E989B}" destId="{9565E86F-7306-CB4D-849E-C160E1967624}" srcOrd="1" destOrd="0" parTransId="{5D0CBCD2-F9DE-B442-B413-00E0CDAAD02F}" sibTransId="{61DF5B89-D151-5548-B371-92C4810DAF07}"/>
    <dgm:cxn modelId="{448B2E57-9054-4046-B461-E0DA024A88CD}" type="presOf" srcId="{E77A1A7E-27BE-E846-B691-6229F94E989B}" destId="{773C9533-D915-9548-A223-5B64DC33A9C4}" srcOrd="0" destOrd="0" presId="urn:microsoft.com/office/officeart/2009/3/layout/HorizontalOrganizationChart#1"/>
    <dgm:cxn modelId="{4F960519-DB8F-1D4E-B434-519A01B598AB}" srcId="{C55D0E0A-FD47-BD4B-B65F-17F8F5CC32F8}" destId="{9B35A59F-9637-E145-A72A-FCD130D08EB1}" srcOrd="2" destOrd="0" parTransId="{ADFCB0B2-460C-9F48-93CA-4E5AA818F3A0}" sibTransId="{F1194987-BE20-4C40-8B9D-05FDE0007CA0}"/>
    <dgm:cxn modelId="{398F9FC8-56A0-467B-9DBC-CA18C19A1110}" type="presOf" srcId="{FF36AE5F-64C1-9845-8C01-AD3E79103D0D}" destId="{76FB2EB3-20BD-C844-BE3B-B70169878AA8}" srcOrd="0" destOrd="0" presId="urn:microsoft.com/office/officeart/2009/3/layout/HorizontalOrganizationChart#1"/>
    <dgm:cxn modelId="{65D5CCA0-F1C3-AE4E-B2C2-2C61A3B8F659}" srcId="{E77A1A7E-27BE-E846-B691-6229F94E989B}" destId="{F5D8F1E8-7401-2B40-8C38-C3DCEDC0DBFC}" srcOrd="2" destOrd="0" parTransId="{33108B06-C4BB-9942-AED1-5B53F7C1EBD1}" sibTransId="{0D45BB01-D345-CD42-9624-EC5B3C918FEF}"/>
    <dgm:cxn modelId="{C4072B0B-F7C3-4E8B-B7DE-9FB091A7B6A8}" type="presOf" srcId="{3BDE5D1D-9BA8-4D40-BB0C-D1E18626DA7E}" destId="{7B66BF60-E052-5845-83C7-AD76B728F428}" srcOrd="1" destOrd="0" presId="urn:microsoft.com/office/officeart/2009/3/layout/HorizontalOrganizationChart#1"/>
    <dgm:cxn modelId="{599C5734-737A-F74C-9E35-ED287A45DBF7}" srcId="{9B35A59F-9637-E145-A72A-FCD130D08EB1}" destId="{505AD8C0-6DBC-AB48-AE48-B200C337DC31}" srcOrd="1" destOrd="0" parTransId="{9FDAACF0-D036-714A-A013-35BB5F0260C5}" sibTransId="{991FBC90-0072-1248-A636-C8B7A67ABCEF}"/>
    <dgm:cxn modelId="{F302B943-3AD5-4193-B261-EAF38C205B2C}" type="presOf" srcId="{02AF751B-B731-2D4C-A5D7-4CA089E44F90}" destId="{9CFCCC3D-9805-4D4B-A3E6-A265083E5EE4}" srcOrd="1" destOrd="0" presId="urn:microsoft.com/office/officeart/2009/3/layout/HorizontalOrganizationChart#1"/>
    <dgm:cxn modelId="{675225C5-A3A6-8A42-9AF6-E48084FFBF27}" srcId="{F5D8F1E8-7401-2B40-8C38-C3DCEDC0DBFC}" destId="{E374F70F-303F-AF47-A0AC-F9A7213392EA}" srcOrd="2" destOrd="0" parTransId="{A413DD3B-F4B4-C447-9919-7797229CCA20}" sibTransId="{745563F8-106E-DE40-BC6D-7D79D201647E}"/>
    <dgm:cxn modelId="{B5D593E0-29CB-794F-ABF7-B17C91CA5F72}" srcId="{C55D0E0A-FD47-BD4B-B65F-17F8F5CC32F8}" destId="{3BDE5D1D-9BA8-4D40-BB0C-D1E18626DA7E}" srcOrd="1" destOrd="0" parTransId="{2E40EDF8-E95A-1745-A48C-8A8533C0FA69}" sibTransId="{3D620C93-6CAA-864A-A6D5-2537919277C5}"/>
    <dgm:cxn modelId="{66E4462B-5551-44D5-95A9-53C77387127B}" type="presOf" srcId="{C1B47949-5FC1-324F-8DC6-46F1C8DA79BB}" destId="{FBB19FA8-CEAA-BE4C-BDDE-0CA5EAD83D97}" srcOrd="0" destOrd="0" presId="urn:microsoft.com/office/officeart/2009/3/layout/HorizontalOrganizationChart#1"/>
    <dgm:cxn modelId="{9B143E0E-8B46-4BCE-BBCE-59F43F92D41E}" type="presOf" srcId="{C55D0E0A-FD47-BD4B-B65F-17F8F5CC32F8}" destId="{0498C6D4-2D5F-C046-A09D-718C4F709AAB}" srcOrd="1" destOrd="0" presId="urn:microsoft.com/office/officeart/2009/3/layout/HorizontalOrganizationChart#1"/>
    <dgm:cxn modelId="{4D440B17-214B-48A4-9343-5E10547E6424}" type="presOf" srcId="{4721BF63-853E-0B44-80E8-3AD73F56546C}" destId="{2C382B7A-EBA0-1C4E-AE31-21D6D961C6DA}" srcOrd="0" destOrd="0" presId="urn:microsoft.com/office/officeart/2009/3/layout/HorizontalOrganizationChart#1"/>
    <dgm:cxn modelId="{3BEE3EFD-1EF3-4B25-A686-7AEC26C898E3}" type="presOf" srcId="{505AD8C0-6DBC-AB48-AE48-B200C337DC31}" destId="{60F7FF19-4FDB-AF48-8B31-3DE5667CAE4C}" srcOrd="0" destOrd="0" presId="urn:microsoft.com/office/officeart/2009/3/layout/HorizontalOrganizationChart#1"/>
    <dgm:cxn modelId="{8123280D-88BB-490A-ABC1-A79D3D41675D}" type="presOf" srcId="{9FDAACF0-D036-714A-A013-35BB5F0260C5}" destId="{14D74473-5000-B344-B6BE-E518DD024EDF}" srcOrd="0" destOrd="0" presId="urn:microsoft.com/office/officeart/2009/3/layout/HorizontalOrganizationChart#1"/>
    <dgm:cxn modelId="{300499EF-B281-874E-8C87-A3370967664C}" srcId="{FF36AE5F-64C1-9845-8C01-AD3E79103D0D}" destId="{C55D0E0A-FD47-BD4B-B65F-17F8F5CC32F8}" srcOrd="0" destOrd="0" parTransId="{0AC8EBCF-50A4-9645-9435-32BC80DC54E2}" sibTransId="{39F9C12B-0A21-244F-8A9F-CA6C26E5C45E}"/>
    <dgm:cxn modelId="{851A2165-DF15-4E54-AAC1-274E0CEEE88E}" type="presOf" srcId="{1068D002-9168-D745-AB9E-0BB89C245923}" destId="{334DE341-804F-9D4C-9CE5-EB35201294C3}" srcOrd="0" destOrd="0" presId="urn:microsoft.com/office/officeart/2009/3/layout/HorizontalOrganizationChart#1"/>
    <dgm:cxn modelId="{76380FD2-C2E4-45CD-B095-796D6681EA68}" type="presOf" srcId="{4BD4E4EA-D691-4D46-9760-1F95F6C194BB}" destId="{471B482A-E698-214A-9E71-341D39C798FB}" srcOrd="0" destOrd="0" presId="urn:microsoft.com/office/officeart/2009/3/layout/HorizontalOrganizationChart#1"/>
    <dgm:cxn modelId="{54F936C3-9286-405B-8FA9-5290025FA1AF}" type="presOf" srcId="{9B35A59F-9637-E145-A72A-FCD130D08EB1}" destId="{D2D5FDC1-4190-084F-92B8-EED32BB72A64}" srcOrd="0" destOrd="0" presId="urn:microsoft.com/office/officeart/2009/3/layout/HorizontalOrganizationChart#1"/>
    <dgm:cxn modelId="{889CCBED-2C31-F94D-AF09-5CD58A6A3BD7}" srcId="{9B35A59F-9637-E145-A72A-FCD130D08EB1}" destId="{99BA3B49-9CE3-0B47-9D28-8498969AD3BE}" srcOrd="0" destOrd="0" parTransId="{01AFA5C1-6646-D74D-BB2B-88D85CA6B94E}" sibTransId="{30400603-0A38-6544-8232-78C6C5CD45CB}"/>
    <dgm:cxn modelId="{75A1A36B-8ED3-1E4C-BC38-7DD4EBAF1F44}" srcId="{C55D0E0A-FD47-BD4B-B65F-17F8F5CC32F8}" destId="{7B9A2484-B833-3546-A3BA-D99C8EA123AB}" srcOrd="0" destOrd="0" parTransId="{20F38D83-D54A-1646-A975-4F0A7BF24196}" sibTransId="{9D352D2A-BE1A-DE47-ABA3-6745B29B0AB2}"/>
    <dgm:cxn modelId="{80484B6A-4FAE-4415-8956-DBB6593D2CF7}" type="presOf" srcId="{ADFCB0B2-460C-9F48-93CA-4E5AA818F3A0}" destId="{6AE4D665-07E3-E84D-B61A-E81E7B7EC1EC}" srcOrd="0" destOrd="0" presId="urn:microsoft.com/office/officeart/2009/3/layout/HorizontalOrganizationChart#1"/>
    <dgm:cxn modelId="{E226E235-1077-429C-93DC-C298C52EDB4C}" type="presOf" srcId="{9B35A59F-9637-E145-A72A-FCD130D08EB1}" destId="{A4065515-CA63-D444-8C4C-048FA849DAB9}" srcOrd="1" destOrd="0" presId="urn:microsoft.com/office/officeart/2009/3/layout/HorizontalOrganizationChart#1"/>
    <dgm:cxn modelId="{7BEA39B9-601F-4CB6-9EFB-F66104C41917}" type="presOf" srcId="{F5D8F1E8-7401-2B40-8C38-C3DCEDC0DBFC}" destId="{9CBF1B0A-E108-8041-A7F2-CD5BD148792F}" srcOrd="0" destOrd="0" presId="urn:microsoft.com/office/officeart/2009/3/layout/HorizontalOrganizationChart#1"/>
    <dgm:cxn modelId="{B6E26E13-5A46-4ADD-B962-28A4F3CBF045}" type="presOf" srcId="{282C1C89-4352-2E4D-B021-DC0AE9AC1D31}" destId="{74B2B053-157F-EA48-8A34-7DAD2A640E36}" srcOrd="0" destOrd="0" presId="urn:microsoft.com/office/officeart/2009/3/layout/HorizontalOrganizationChart#1"/>
    <dgm:cxn modelId="{C73518F3-60F6-4522-8A4B-01D112E003A2}" type="presOf" srcId="{4721BF63-853E-0B44-80E8-3AD73F56546C}" destId="{E6576B38-CF6D-DC44-9142-EEC635D451F2}" srcOrd="1" destOrd="0" presId="urn:microsoft.com/office/officeart/2009/3/layout/HorizontalOrganizationChart#1"/>
    <dgm:cxn modelId="{F6814EBF-38C8-479C-A8D9-A99719CCF6C6}" type="presOf" srcId="{9565E86F-7306-CB4D-849E-C160E1967624}" destId="{4CB1E207-19DB-3240-9586-DDD7EFDF236B}" srcOrd="1" destOrd="0" presId="urn:microsoft.com/office/officeart/2009/3/layout/HorizontalOrganizationChart#1"/>
    <dgm:cxn modelId="{D4E96E61-0BCB-4EDB-91B1-8D98EA270FCC}" type="presOf" srcId="{E374F70F-303F-AF47-A0AC-F9A7213392EA}" destId="{9892DD7D-9064-914C-A393-A0C79F4FEFC6}" srcOrd="0" destOrd="0" presId="urn:microsoft.com/office/officeart/2009/3/layout/HorizontalOrganizationChart#1"/>
    <dgm:cxn modelId="{C830C5B8-44D4-4F2E-9A53-31557609A93C}" type="presOf" srcId="{33108B06-C4BB-9942-AED1-5B53F7C1EBD1}" destId="{A0044D7F-87C1-484A-8FD9-B5B6C8D8C840}" srcOrd="0" destOrd="0" presId="urn:microsoft.com/office/officeart/2009/3/layout/HorizontalOrganizationChart#1"/>
    <dgm:cxn modelId="{5702405C-47C9-44B5-B266-BBA898A2631D}" type="presOf" srcId="{99BA3B49-9CE3-0B47-9D28-8498969AD3BE}" destId="{054BC1D8-A912-5F45-BB1C-C97DEEF1C3C6}" srcOrd="1" destOrd="0" presId="urn:microsoft.com/office/officeart/2009/3/layout/HorizontalOrganizationChart#1"/>
    <dgm:cxn modelId="{3DFF671A-2D31-465E-A946-57FD6E626CBC}" type="presOf" srcId="{9565E86F-7306-CB4D-849E-C160E1967624}" destId="{E2954425-581C-A44C-A628-C574472B90B1}" srcOrd="0" destOrd="0" presId="urn:microsoft.com/office/officeart/2009/3/layout/HorizontalOrganizationChart#1"/>
    <dgm:cxn modelId="{5E384172-3420-4636-A482-78F56C651D66}" type="presOf" srcId="{E374F70F-303F-AF47-A0AC-F9A7213392EA}" destId="{B9D58F08-8A97-F74B-A05D-63B9E077C565}" srcOrd="1" destOrd="0" presId="urn:microsoft.com/office/officeart/2009/3/layout/HorizontalOrganizationChart#1"/>
    <dgm:cxn modelId="{3FCF366D-2477-4258-B3C2-F0F8A35F2232}" type="presOf" srcId="{5D0CBCD2-F9DE-B442-B413-00E0CDAAD02F}" destId="{9A025C48-5E49-E343-8F08-FD4F446CD9C3}" srcOrd="0" destOrd="0" presId="urn:microsoft.com/office/officeart/2009/3/layout/HorizontalOrganizationChart#1"/>
    <dgm:cxn modelId="{30996FEB-87CF-4FFF-B8DE-0BDE9FEA13AD}" type="presOf" srcId="{02AF751B-B731-2D4C-A5D7-4CA089E44F90}" destId="{D08DDB81-8D30-7341-8EEE-CC3A565AD011}" srcOrd="0" destOrd="0" presId="urn:microsoft.com/office/officeart/2009/3/layout/HorizontalOrganizationChart#1"/>
    <dgm:cxn modelId="{B9088E97-D602-4C30-A771-630D6D9D8C3F}" type="presOf" srcId="{505AD8C0-6DBC-AB48-AE48-B200C337DC31}" destId="{20D6AD91-674C-5543-980F-17805884399B}" srcOrd="1" destOrd="0" presId="urn:microsoft.com/office/officeart/2009/3/layout/HorizontalOrganizationChart#1"/>
    <dgm:cxn modelId="{83245F1D-A4F0-4365-9421-6DB7FC4AA688}" type="presOf" srcId="{2E40EDF8-E95A-1745-A48C-8A8533C0FA69}" destId="{8F35A5A6-EEB9-9C49-8154-C53B00E882DC}" srcOrd="0" destOrd="0" presId="urn:microsoft.com/office/officeart/2009/3/layout/HorizontalOrganizationChart#1"/>
    <dgm:cxn modelId="{BB7BBA3C-5453-DC43-BDF9-6C3E8F7B4607}" srcId="{F5D8F1E8-7401-2B40-8C38-C3DCEDC0DBFC}" destId="{4721BF63-853E-0B44-80E8-3AD73F56546C}" srcOrd="1" destOrd="0" parTransId="{636D9F9D-AAAB-9D41-8AA4-60FFDB18627C}" sibTransId="{DEF881DB-CA3B-C541-9AD3-07A77AA93A03}"/>
    <dgm:cxn modelId="{992CF9CE-25E8-45E6-9ECC-E0F7F6DCFB69}" type="presOf" srcId="{1068D002-9168-D745-AB9E-0BB89C245923}" destId="{1CE6CBF7-1386-8940-AB6D-76ED935E9E65}" srcOrd="1" destOrd="0" presId="urn:microsoft.com/office/officeart/2009/3/layout/HorizontalOrganizationChart#1"/>
    <dgm:cxn modelId="{40ED5ED0-B35A-464E-9FD2-AA5D972CADEE}" srcId="{E77A1A7E-27BE-E846-B691-6229F94E989B}" destId="{02AF751B-B731-2D4C-A5D7-4CA089E44F90}" srcOrd="0" destOrd="0" parTransId="{BD2D8DA8-952D-6346-868A-20BDE7AACBDA}" sibTransId="{4A101D79-C1D6-C04F-8A5C-31689083398A}"/>
    <dgm:cxn modelId="{5E074A74-DB52-471F-8BBD-7333B31329FC}" type="presOf" srcId="{20F38D83-D54A-1646-A975-4F0A7BF24196}" destId="{A6BF1C59-988C-1245-89C1-B3106501D14A}" srcOrd="0" destOrd="0" presId="urn:microsoft.com/office/officeart/2009/3/layout/HorizontalOrganizationChart#1"/>
    <dgm:cxn modelId="{C708F9D8-EE6F-46F8-8BE9-3362B9D02AA6}" type="presParOf" srcId="{76FB2EB3-20BD-C844-BE3B-B70169878AA8}" destId="{95174FD0-467C-1D43-A94E-513142F19E0B}" srcOrd="0" destOrd="0" presId="urn:microsoft.com/office/officeart/2009/3/layout/HorizontalOrganizationChart#1"/>
    <dgm:cxn modelId="{99F78A5D-249B-440A-9A12-A04B6FD2FCD0}" type="presParOf" srcId="{95174FD0-467C-1D43-A94E-513142F19E0B}" destId="{C886D4C6-7BC5-F84A-8975-E0440F51D3F3}" srcOrd="0" destOrd="0" presId="urn:microsoft.com/office/officeart/2009/3/layout/HorizontalOrganizationChart#1"/>
    <dgm:cxn modelId="{2B995C7B-1B6C-40B2-9036-4481DF07B1A7}" type="presParOf" srcId="{C886D4C6-7BC5-F84A-8975-E0440F51D3F3}" destId="{258B45AF-31F8-584A-8D74-B2BEA9967BE7}" srcOrd="0" destOrd="0" presId="urn:microsoft.com/office/officeart/2009/3/layout/HorizontalOrganizationChart#1"/>
    <dgm:cxn modelId="{1E4F43FD-D1FF-40EA-B411-B1B4E54D988F}" type="presParOf" srcId="{C886D4C6-7BC5-F84A-8975-E0440F51D3F3}" destId="{0498C6D4-2D5F-C046-A09D-718C4F709AAB}" srcOrd="1" destOrd="0" presId="urn:microsoft.com/office/officeart/2009/3/layout/HorizontalOrganizationChart#1"/>
    <dgm:cxn modelId="{C38D222C-8154-4D80-988B-934BFE181F16}" type="presParOf" srcId="{95174FD0-467C-1D43-A94E-513142F19E0B}" destId="{1210AAF2-1ED9-5E4B-B591-CAF8E474AA64}" srcOrd="1" destOrd="0" presId="urn:microsoft.com/office/officeart/2009/3/layout/HorizontalOrganizationChart#1"/>
    <dgm:cxn modelId="{6BABA4B8-59E4-4C02-AFE5-2C5483A94763}" type="presParOf" srcId="{1210AAF2-1ED9-5E4B-B591-CAF8E474AA64}" destId="{A6BF1C59-988C-1245-89C1-B3106501D14A}" srcOrd="0" destOrd="0" presId="urn:microsoft.com/office/officeart/2009/3/layout/HorizontalOrganizationChart#1"/>
    <dgm:cxn modelId="{EE4346CA-CEAE-4419-9C12-6B08FB4C892D}" type="presParOf" srcId="{1210AAF2-1ED9-5E4B-B591-CAF8E474AA64}" destId="{956D738C-BE3C-EB4E-8105-CCB3AB5CCAED}" srcOrd="1" destOrd="0" presId="urn:microsoft.com/office/officeart/2009/3/layout/HorizontalOrganizationChart#1"/>
    <dgm:cxn modelId="{FD819800-BFF7-411D-905B-3FDA81AC7261}" type="presParOf" srcId="{956D738C-BE3C-EB4E-8105-CCB3AB5CCAED}" destId="{3BF27C1C-E02D-0A42-82EA-AAD3C007659D}" srcOrd="0" destOrd="0" presId="urn:microsoft.com/office/officeart/2009/3/layout/HorizontalOrganizationChart#1"/>
    <dgm:cxn modelId="{70939C0E-F4E4-4F38-ACAC-56609D4AADBE}" type="presParOf" srcId="{3BF27C1C-E02D-0A42-82EA-AAD3C007659D}" destId="{92EB3108-7A42-B54B-B0D7-7C391F921089}" srcOrd="0" destOrd="0" presId="urn:microsoft.com/office/officeart/2009/3/layout/HorizontalOrganizationChart#1"/>
    <dgm:cxn modelId="{4422C134-0AEB-4659-B0D6-E42FDD4AF766}" type="presParOf" srcId="{3BF27C1C-E02D-0A42-82EA-AAD3C007659D}" destId="{484E6588-5561-E14F-87DE-011CE9CE4CAD}" srcOrd="1" destOrd="0" presId="urn:microsoft.com/office/officeart/2009/3/layout/HorizontalOrganizationChart#1"/>
    <dgm:cxn modelId="{F1F25A2E-B5DF-46F3-838F-D329C8E5AF35}" type="presParOf" srcId="{956D738C-BE3C-EB4E-8105-CCB3AB5CCAED}" destId="{552D3CF1-2010-C049-9209-49365DA2E9D2}" srcOrd="1" destOrd="0" presId="urn:microsoft.com/office/officeart/2009/3/layout/HorizontalOrganizationChart#1"/>
    <dgm:cxn modelId="{585F4F70-41FD-421C-9538-88313BAAA37F}" type="presParOf" srcId="{956D738C-BE3C-EB4E-8105-CCB3AB5CCAED}" destId="{000B38C9-3669-0F41-8534-ECEF576C7D31}" srcOrd="2" destOrd="0" presId="urn:microsoft.com/office/officeart/2009/3/layout/HorizontalOrganizationChart#1"/>
    <dgm:cxn modelId="{82DF4AF6-A151-4079-B907-DED1E28DBB53}" type="presParOf" srcId="{1210AAF2-1ED9-5E4B-B591-CAF8E474AA64}" destId="{8F35A5A6-EEB9-9C49-8154-C53B00E882DC}" srcOrd="2" destOrd="0" presId="urn:microsoft.com/office/officeart/2009/3/layout/HorizontalOrganizationChart#1"/>
    <dgm:cxn modelId="{0FDEB46B-937F-41B5-9632-F31F1A847C28}" type="presParOf" srcId="{1210AAF2-1ED9-5E4B-B591-CAF8E474AA64}" destId="{43475E3B-E141-B947-98A7-BF6473DCF3C7}" srcOrd="3" destOrd="0" presId="urn:microsoft.com/office/officeart/2009/3/layout/HorizontalOrganizationChart#1"/>
    <dgm:cxn modelId="{5986BF46-BD9F-4647-98FB-752FC9F09A12}" type="presParOf" srcId="{43475E3B-E141-B947-98A7-BF6473DCF3C7}" destId="{4600D48C-AABB-ED44-A975-76B89305FBBC}" srcOrd="0" destOrd="0" presId="urn:microsoft.com/office/officeart/2009/3/layout/HorizontalOrganizationChart#1"/>
    <dgm:cxn modelId="{D7C90A47-E3B5-4565-AB5D-536ED3BEC022}" type="presParOf" srcId="{4600D48C-AABB-ED44-A975-76B89305FBBC}" destId="{E8B53FBD-E0C5-6444-A33F-970BA60C5434}" srcOrd="0" destOrd="0" presId="urn:microsoft.com/office/officeart/2009/3/layout/HorizontalOrganizationChart#1"/>
    <dgm:cxn modelId="{30DCF163-F187-4957-99F9-9C5622CD7126}" type="presParOf" srcId="{4600D48C-AABB-ED44-A975-76B89305FBBC}" destId="{7B66BF60-E052-5845-83C7-AD76B728F428}" srcOrd="1" destOrd="0" presId="urn:microsoft.com/office/officeart/2009/3/layout/HorizontalOrganizationChart#1"/>
    <dgm:cxn modelId="{53D0C603-2504-4283-8677-B07824C0626A}" type="presParOf" srcId="{43475E3B-E141-B947-98A7-BF6473DCF3C7}" destId="{03EF8E5F-DAF2-F249-A1F0-7FC01F882774}" srcOrd="1" destOrd="0" presId="urn:microsoft.com/office/officeart/2009/3/layout/HorizontalOrganizationChart#1"/>
    <dgm:cxn modelId="{7C61F41C-578C-41F9-894D-006668A1ED75}" type="presParOf" srcId="{43475E3B-E141-B947-98A7-BF6473DCF3C7}" destId="{12ADD0BC-0120-4E47-8D53-7C03DAA5C17B}" srcOrd="2" destOrd="0" presId="urn:microsoft.com/office/officeart/2009/3/layout/HorizontalOrganizationChart#1"/>
    <dgm:cxn modelId="{2D0DBDB1-4802-4D26-8785-788243B2CA38}" type="presParOf" srcId="{1210AAF2-1ED9-5E4B-B591-CAF8E474AA64}" destId="{6AE4D665-07E3-E84D-B61A-E81E7B7EC1EC}" srcOrd="4" destOrd="0" presId="urn:microsoft.com/office/officeart/2009/3/layout/HorizontalOrganizationChart#1"/>
    <dgm:cxn modelId="{D4161EB3-F09B-47C0-9181-4EE6796A8CF1}" type="presParOf" srcId="{1210AAF2-1ED9-5E4B-B591-CAF8E474AA64}" destId="{84502ECE-28D8-B246-8A3D-136D9B3B32E7}" srcOrd="5" destOrd="0" presId="urn:microsoft.com/office/officeart/2009/3/layout/HorizontalOrganizationChart#1"/>
    <dgm:cxn modelId="{8730D102-06E0-491E-9929-BC27ACE97002}" type="presParOf" srcId="{84502ECE-28D8-B246-8A3D-136D9B3B32E7}" destId="{CD0AE7B1-AB91-394C-8FDF-7D36AC246B60}" srcOrd="0" destOrd="0" presId="urn:microsoft.com/office/officeart/2009/3/layout/HorizontalOrganizationChart#1"/>
    <dgm:cxn modelId="{D606F999-E1FF-4BFF-B06E-B37E26C57877}" type="presParOf" srcId="{CD0AE7B1-AB91-394C-8FDF-7D36AC246B60}" destId="{D2D5FDC1-4190-084F-92B8-EED32BB72A64}" srcOrd="0" destOrd="0" presId="urn:microsoft.com/office/officeart/2009/3/layout/HorizontalOrganizationChart#1"/>
    <dgm:cxn modelId="{FD2A3C06-4B2B-4630-963F-4D8D9711BF0B}" type="presParOf" srcId="{CD0AE7B1-AB91-394C-8FDF-7D36AC246B60}" destId="{A4065515-CA63-D444-8C4C-048FA849DAB9}" srcOrd="1" destOrd="0" presId="urn:microsoft.com/office/officeart/2009/3/layout/HorizontalOrganizationChart#1"/>
    <dgm:cxn modelId="{ECF5C6C6-48B6-40DF-8F7F-0512287AC54B}" type="presParOf" srcId="{84502ECE-28D8-B246-8A3D-136D9B3B32E7}" destId="{AAAFF0EF-863F-BE45-8F32-86120DE3764A}" srcOrd="1" destOrd="0" presId="urn:microsoft.com/office/officeart/2009/3/layout/HorizontalOrganizationChart#1"/>
    <dgm:cxn modelId="{F8AF135B-3302-4D3C-BA5F-B9EE62CBDFD0}" type="presParOf" srcId="{AAAFF0EF-863F-BE45-8F32-86120DE3764A}" destId="{D27CF99C-D547-204E-B1DF-564529A3AF2B}" srcOrd="0" destOrd="0" presId="urn:microsoft.com/office/officeart/2009/3/layout/HorizontalOrganizationChart#1"/>
    <dgm:cxn modelId="{93C84701-F75A-4795-83C1-11D719E843C3}" type="presParOf" srcId="{AAAFF0EF-863F-BE45-8F32-86120DE3764A}" destId="{DA8F2EA7-E968-4046-9752-2BA7E1543472}" srcOrd="1" destOrd="0" presId="urn:microsoft.com/office/officeart/2009/3/layout/HorizontalOrganizationChart#1"/>
    <dgm:cxn modelId="{9111ED67-1008-41E3-A7AD-4A7CECC665AD}" type="presParOf" srcId="{DA8F2EA7-E968-4046-9752-2BA7E1543472}" destId="{5EF26687-8D07-B548-A6F4-19880BF754A8}" srcOrd="0" destOrd="0" presId="urn:microsoft.com/office/officeart/2009/3/layout/HorizontalOrganizationChart#1"/>
    <dgm:cxn modelId="{D20F2FB9-86CB-4DE6-A0C9-FDDF8971B4FE}" type="presParOf" srcId="{5EF26687-8D07-B548-A6F4-19880BF754A8}" destId="{42EB3A07-221E-FA4F-AE0D-40C8600CADA6}" srcOrd="0" destOrd="0" presId="urn:microsoft.com/office/officeart/2009/3/layout/HorizontalOrganizationChart#1"/>
    <dgm:cxn modelId="{8A4B9EC8-4F8B-457B-AF08-1FD1431A1EBD}" type="presParOf" srcId="{5EF26687-8D07-B548-A6F4-19880BF754A8}" destId="{054BC1D8-A912-5F45-BB1C-C97DEEF1C3C6}" srcOrd="1" destOrd="0" presId="urn:microsoft.com/office/officeart/2009/3/layout/HorizontalOrganizationChart#1"/>
    <dgm:cxn modelId="{31B1C6B4-EBDC-465F-89A8-746E4B4EAC75}" type="presParOf" srcId="{DA8F2EA7-E968-4046-9752-2BA7E1543472}" destId="{65400D2C-12E7-9944-8049-6D4BFFCC487D}" srcOrd="1" destOrd="0" presId="urn:microsoft.com/office/officeart/2009/3/layout/HorizontalOrganizationChart#1"/>
    <dgm:cxn modelId="{6B0DC790-7563-4FE0-A235-24DF3E57AC85}" type="presParOf" srcId="{DA8F2EA7-E968-4046-9752-2BA7E1543472}" destId="{10A96FEC-0F83-8D42-9187-681EEE8C8E6D}" srcOrd="2" destOrd="0" presId="urn:microsoft.com/office/officeart/2009/3/layout/HorizontalOrganizationChart#1"/>
    <dgm:cxn modelId="{755C9764-1711-4270-B0BC-2237E2271413}" type="presParOf" srcId="{AAAFF0EF-863F-BE45-8F32-86120DE3764A}" destId="{14D74473-5000-B344-B6BE-E518DD024EDF}" srcOrd="2" destOrd="0" presId="urn:microsoft.com/office/officeart/2009/3/layout/HorizontalOrganizationChart#1"/>
    <dgm:cxn modelId="{0B86A509-AD44-421B-BB22-739BBF0858C8}" type="presParOf" srcId="{AAAFF0EF-863F-BE45-8F32-86120DE3764A}" destId="{F0D1E2A0-E9E0-D64C-A357-CCA53770BCBE}" srcOrd="3" destOrd="0" presId="urn:microsoft.com/office/officeart/2009/3/layout/HorizontalOrganizationChart#1"/>
    <dgm:cxn modelId="{9EEE4A75-DA2D-40A5-BBBA-EB0648534202}" type="presParOf" srcId="{F0D1E2A0-E9E0-D64C-A357-CCA53770BCBE}" destId="{3A70473D-59D5-B649-99FC-40AB765D773A}" srcOrd="0" destOrd="0" presId="urn:microsoft.com/office/officeart/2009/3/layout/HorizontalOrganizationChart#1"/>
    <dgm:cxn modelId="{07EE59CB-A6B1-4A44-A26C-8F57F8AB40C1}" type="presParOf" srcId="{3A70473D-59D5-B649-99FC-40AB765D773A}" destId="{60F7FF19-4FDB-AF48-8B31-3DE5667CAE4C}" srcOrd="0" destOrd="0" presId="urn:microsoft.com/office/officeart/2009/3/layout/HorizontalOrganizationChart#1"/>
    <dgm:cxn modelId="{734AA51F-7704-498D-873F-CAA99782F60F}" type="presParOf" srcId="{3A70473D-59D5-B649-99FC-40AB765D773A}" destId="{20D6AD91-674C-5543-980F-17805884399B}" srcOrd="1" destOrd="0" presId="urn:microsoft.com/office/officeart/2009/3/layout/HorizontalOrganizationChart#1"/>
    <dgm:cxn modelId="{0B7871AB-36AD-4250-9A73-A69791A7BB08}" type="presParOf" srcId="{F0D1E2A0-E9E0-D64C-A357-CCA53770BCBE}" destId="{E08EA244-CAB0-E744-B14E-6ED9A04B7F15}" srcOrd="1" destOrd="0" presId="urn:microsoft.com/office/officeart/2009/3/layout/HorizontalOrganizationChart#1"/>
    <dgm:cxn modelId="{10D6ED1A-A334-4623-962F-BFFB90AE3D32}" type="presParOf" srcId="{F0D1E2A0-E9E0-D64C-A357-CCA53770BCBE}" destId="{07FEE3DF-5CC6-8B4E-9E11-9A4E0DC43609}" srcOrd="2" destOrd="0" presId="urn:microsoft.com/office/officeart/2009/3/layout/HorizontalOrganizationChart#1"/>
    <dgm:cxn modelId="{7397D8D7-03FF-4BE0-AF3E-58FD791315EF}" type="presParOf" srcId="{AAAFF0EF-863F-BE45-8F32-86120DE3764A}" destId="{DC6E2422-03C0-0B47-B8FD-A82D22CDD564}" srcOrd="4" destOrd="0" presId="urn:microsoft.com/office/officeart/2009/3/layout/HorizontalOrganizationChart#1"/>
    <dgm:cxn modelId="{0CE4BCC7-A27B-47FA-984D-65CB26E46403}" type="presParOf" srcId="{AAAFF0EF-863F-BE45-8F32-86120DE3764A}" destId="{D35974BF-3336-F74B-933C-2B49F67A7337}" srcOrd="5" destOrd="0" presId="urn:microsoft.com/office/officeart/2009/3/layout/HorizontalOrganizationChart#1"/>
    <dgm:cxn modelId="{76D67053-6CEE-4A16-B8F2-162558E2002C}" type="presParOf" srcId="{D35974BF-3336-F74B-933C-2B49F67A7337}" destId="{503A9153-57A9-3E44-862F-D66CB81D7259}" srcOrd="0" destOrd="0" presId="urn:microsoft.com/office/officeart/2009/3/layout/HorizontalOrganizationChart#1"/>
    <dgm:cxn modelId="{EBB118A2-6899-47B6-9560-E93474EA28DA}" type="presParOf" srcId="{503A9153-57A9-3E44-862F-D66CB81D7259}" destId="{773C9533-D915-9548-A223-5B64DC33A9C4}" srcOrd="0" destOrd="0" presId="urn:microsoft.com/office/officeart/2009/3/layout/HorizontalOrganizationChart#1"/>
    <dgm:cxn modelId="{83646C4C-5680-4072-A490-2AD32CAF9A57}" type="presParOf" srcId="{503A9153-57A9-3E44-862F-D66CB81D7259}" destId="{1C20C712-BF3A-A741-8CEA-CBBBA849C2B7}" srcOrd="1" destOrd="0" presId="urn:microsoft.com/office/officeart/2009/3/layout/HorizontalOrganizationChart#1"/>
    <dgm:cxn modelId="{D355B9A1-E5B4-4688-89B4-84E2D8E881BD}" type="presParOf" srcId="{D35974BF-3336-F74B-933C-2B49F67A7337}" destId="{0B480C28-C494-024C-B892-66BBB043C85A}" srcOrd="1" destOrd="0" presId="urn:microsoft.com/office/officeart/2009/3/layout/HorizontalOrganizationChart#1"/>
    <dgm:cxn modelId="{0314825D-85E8-46AF-8E7A-04252CE06CE9}" type="presParOf" srcId="{0B480C28-C494-024C-B892-66BBB043C85A}" destId="{B142818C-210A-644D-BF0B-C5189419586A}" srcOrd="0" destOrd="0" presId="urn:microsoft.com/office/officeart/2009/3/layout/HorizontalOrganizationChart#1"/>
    <dgm:cxn modelId="{6DB7808E-0243-48B1-9698-012E3FF373FE}" type="presParOf" srcId="{0B480C28-C494-024C-B892-66BBB043C85A}" destId="{1663FFF2-BB2C-024C-BD3B-2D8A6E1CD1CC}" srcOrd="1" destOrd="0" presId="urn:microsoft.com/office/officeart/2009/3/layout/HorizontalOrganizationChart#1"/>
    <dgm:cxn modelId="{344739FD-B9AF-4AD8-8E47-F131086B36BB}" type="presParOf" srcId="{1663FFF2-BB2C-024C-BD3B-2D8A6E1CD1CC}" destId="{43DA69F1-FFD5-B24C-99A2-83844BA9EFC5}" srcOrd="0" destOrd="0" presId="urn:microsoft.com/office/officeart/2009/3/layout/HorizontalOrganizationChart#1"/>
    <dgm:cxn modelId="{4E930420-A15E-46EA-9421-F011240C05A6}" type="presParOf" srcId="{43DA69F1-FFD5-B24C-99A2-83844BA9EFC5}" destId="{D08DDB81-8D30-7341-8EEE-CC3A565AD011}" srcOrd="0" destOrd="0" presId="urn:microsoft.com/office/officeart/2009/3/layout/HorizontalOrganizationChart#1"/>
    <dgm:cxn modelId="{19C8C90E-9F86-4A33-A74F-AB9A238E1877}" type="presParOf" srcId="{43DA69F1-FFD5-B24C-99A2-83844BA9EFC5}" destId="{9CFCCC3D-9805-4D4B-A3E6-A265083E5EE4}" srcOrd="1" destOrd="0" presId="urn:microsoft.com/office/officeart/2009/3/layout/HorizontalOrganizationChart#1"/>
    <dgm:cxn modelId="{54B5FCB6-123A-4838-92FE-99C41748FF1E}" type="presParOf" srcId="{1663FFF2-BB2C-024C-BD3B-2D8A6E1CD1CC}" destId="{A038BFA5-6E32-EA42-91EC-E2945C7974F2}" srcOrd="1" destOrd="0" presId="urn:microsoft.com/office/officeart/2009/3/layout/HorizontalOrganizationChart#1"/>
    <dgm:cxn modelId="{AD4486CA-02F4-4F90-9914-85045CB3BAB4}" type="presParOf" srcId="{1663FFF2-BB2C-024C-BD3B-2D8A6E1CD1CC}" destId="{A5E82322-15DC-D441-8967-E528B5848F9C}" srcOrd="2" destOrd="0" presId="urn:microsoft.com/office/officeart/2009/3/layout/HorizontalOrganizationChart#1"/>
    <dgm:cxn modelId="{13518BBC-F496-47F4-B728-2DCD57E780CD}" type="presParOf" srcId="{0B480C28-C494-024C-B892-66BBB043C85A}" destId="{9A025C48-5E49-E343-8F08-FD4F446CD9C3}" srcOrd="2" destOrd="0" presId="urn:microsoft.com/office/officeart/2009/3/layout/HorizontalOrganizationChart#1"/>
    <dgm:cxn modelId="{D8D40355-E0D1-4A43-9BB9-8F85E5344B8A}" type="presParOf" srcId="{0B480C28-C494-024C-B892-66BBB043C85A}" destId="{7290DD6F-B5E3-7247-B8D4-ABA2229F83CF}" srcOrd="3" destOrd="0" presId="urn:microsoft.com/office/officeart/2009/3/layout/HorizontalOrganizationChart#1"/>
    <dgm:cxn modelId="{3E4A9178-7B99-4C0A-A458-A132C669895D}" type="presParOf" srcId="{7290DD6F-B5E3-7247-B8D4-ABA2229F83CF}" destId="{294183D4-4D82-0F44-B742-F69458D00454}" srcOrd="0" destOrd="0" presId="urn:microsoft.com/office/officeart/2009/3/layout/HorizontalOrganizationChart#1"/>
    <dgm:cxn modelId="{BCC68D62-718D-440C-A044-0A27DEC7674D}" type="presParOf" srcId="{294183D4-4D82-0F44-B742-F69458D00454}" destId="{E2954425-581C-A44C-A628-C574472B90B1}" srcOrd="0" destOrd="0" presId="urn:microsoft.com/office/officeart/2009/3/layout/HorizontalOrganizationChart#1"/>
    <dgm:cxn modelId="{A1A2209E-EA7B-423E-8BDD-469B373E0DA1}" type="presParOf" srcId="{294183D4-4D82-0F44-B742-F69458D00454}" destId="{4CB1E207-19DB-3240-9586-DDD7EFDF236B}" srcOrd="1" destOrd="0" presId="urn:microsoft.com/office/officeart/2009/3/layout/HorizontalOrganizationChart#1"/>
    <dgm:cxn modelId="{216EE565-07BF-49DE-BE1A-F849947730B2}" type="presParOf" srcId="{7290DD6F-B5E3-7247-B8D4-ABA2229F83CF}" destId="{5DC2285B-3C79-4142-BC29-A2B2192AD7B5}" srcOrd="1" destOrd="0" presId="urn:microsoft.com/office/officeart/2009/3/layout/HorizontalOrganizationChart#1"/>
    <dgm:cxn modelId="{428311E6-01F4-453C-90C9-D95901EE0A50}" type="presParOf" srcId="{7290DD6F-B5E3-7247-B8D4-ABA2229F83CF}" destId="{FDE1D94A-CA69-F742-B9BC-BD2279263C3F}" srcOrd="2" destOrd="0" presId="urn:microsoft.com/office/officeart/2009/3/layout/HorizontalOrganizationChart#1"/>
    <dgm:cxn modelId="{2AFC0626-F63F-41F8-A2E9-3006166A3B6F}" type="presParOf" srcId="{0B480C28-C494-024C-B892-66BBB043C85A}" destId="{A0044D7F-87C1-484A-8FD9-B5B6C8D8C840}" srcOrd="4" destOrd="0" presId="urn:microsoft.com/office/officeart/2009/3/layout/HorizontalOrganizationChart#1"/>
    <dgm:cxn modelId="{18D887D1-82BD-4D35-B06A-8E1DCF7DF3C1}" type="presParOf" srcId="{0B480C28-C494-024C-B892-66BBB043C85A}" destId="{AAF371A3-5AB3-6A43-AF18-B2D6AF23F7E4}" srcOrd="5" destOrd="0" presId="urn:microsoft.com/office/officeart/2009/3/layout/HorizontalOrganizationChart#1"/>
    <dgm:cxn modelId="{11E60223-720C-4705-9B93-47752BD129CF}" type="presParOf" srcId="{AAF371A3-5AB3-6A43-AF18-B2D6AF23F7E4}" destId="{D2806C74-785A-E14E-AF9B-41DC0EF7C14C}" srcOrd="0" destOrd="0" presId="urn:microsoft.com/office/officeart/2009/3/layout/HorizontalOrganizationChart#1"/>
    <dgm:cxn modelId="{ADC13704-BA6A-4707-8436-420C9F6373D5}" type="presParOf" srcId="{D2806C74-785A-E14E-AF9B-41DC0EF7C14C}" destId="{9CBF1B0A-E108-8041-A7F2-CD5BD148792F}" srcOrd="0" destOrd="0" presId="urn:microsoft.com/office/officeart/2009/3/layout/HorizontalOrganizationChart#1"/>
    <dgm:cxn modelId="{0B9B3113-84CF-42E4-BFED-A5A6D4E94A0B}" type="presParOf" srcId="{D2806C74-785A-E14E-AF9B-41DC0EF7C14C}" destId="{661B466D-D599-FD4D-9663-4C80A8C76DED}" srcOrd="1" destOrd="0" presId="urn:microsoft.com/office/officeart/2009/3/layout/HorizontalOrganizationChart#1"/>
    <dgm:cxn modelId="{793CF2EE-9CFD-436E-A6DD-DCEE44D09C9F}" type="presParOf" srcId="{AAF371A3-5AB3-6A43-AF18-B2D6AF23F7E4}" destId="{1A16C765-26ED-A046-B242-2C70BB4EB4A0}" srcOrd="1" destOrd="0" presId="urn:microsoft.com/office/officeart/2009/3/layout/HorizontalOrganizationChart#1"/>
    <dgm:cxn modelId="{C05E55BF-9ED0-4BB4-8175-5FCD9FCB12AD}" type="presParOf" srcId="{1A16C765-26ED-A046-B242-2C70BB4EB4A0}" destId="{74B2B053-157F-EA48-8A34-7DAD2A640E36}" srcOrd="0" destOrd="0" presId="urn:microsoft.com/office/officeart/2009/3/layout/HorizontalOrganizationChart#1"/>
    <dgm:cxn modelId="{697FA206-CF8C-4D40-969A-B7548A5540C4}" type="presParOf" srcId="{1A16C765-26ED-A046-B242-2C70BB4EB4A0}" destId="{B662727D-BFCC-6F4F-AD38-1DD83784000A}" srcOrd="1" destOrd="0" presId="urn:microsoft.com/office/officeart/2009/3/layout/HorizontalOrganizationChart#1"/>
    <dgm:cxn modelId="{9336745A-F5B6-4C79-A1BD-4AE3A7DAD206}" type="presParOf" srcId="{B662727D-BFCC-6F4F-AD38-1DD83784000A}" destId="{9B874886-2E58-484D-A4F7-AD9E7E4951E2}" srcOrd="0" destOrd="0" presId="urn:microsoft.com/office/officeart/2009/3/layout/HorizontalOrganizationChart#1"/>
    <dgm:cxn modelId="{E231E6FC-F2CF-4E45-A62D-4867D13D15DC}" type="presParOf" srcId="{9B874886-2E58-484D-A4F7-AD9E7E4951E2}" destId="{334DE341-804F-9D4C-9CE5-EB35201294C3}" srcOrd="0" destOrd="0" presId="urn:microsoft.com/office/officeart/2009/3/layout/HorizontalOrganizationChart#1"/>
    <dgm:cxn modelId="{472B60F7-05FC-4E10-A162-0F8D630E8920}" type="presParOf" srcId="{9B874886-2E58-484D-A4F7-AD9E7E4951E2}" destId="{1CE6CBF7-1386-8940-AB6D-76ED935E9E65}" srcOrd="1" destOrd="0" presId="urn:microsoft.com/office/officeart/2009/3/layout/HorizontalOrganizationChart#1"/>
    <dgm:cxn modelId="{F523FE67-E744-4BAA-B513-CBC0E2BD7B83}" type="presParOf" srcId="{B662727D-BFCC-6F4F-AD38-1DD83784000A}" destId="{F7E6CE04-95BD-AD45-BC57-3167B29B3DA5}" srcOrd="1" destOrd="0" presId="urn:microsoft.com/office/officeart/2009/3/layout/HorizontalOrganizationChart#1"/>
    <dgm:cxn modelId="{7335F1FC-D5A3-4BEC-9E1C-AC94A215CF4F}" type="presParOf" srcId="{B662727D-BFCC-6F4F-AD38-1DD83784000A}" destId="{4ACDEE37-7B61-E948-B871-68445C59C451}" srcOrd="2" destOrd="0" presId="urn:microsoft.com/office/officeart/2009/3/layout/HorizontalOrganizationChart#1"/>
    <dgm:cxn modelId="{2D07A8FC-3095-4670-A86D-FEC564E5D373}" type="presParOf" srcId="{1A16C765-26ED-A046-B242-2C70BB4EB4A0}" destId="{CBAE3AE2-0945-2544-B567-2CF0120499CF}" srcOrd="2" destOrd="0" presId="urn:microsoft.com/office/officeart/2009/3/layout/HorizontalOrganizationChart#1"/>
    <dgm:cxn modelId="{166E53D0-014B-4224-A66F-E81765581022}" type="presParOf" srcId="{1A16C765-26ED-A046-B242-2C70BB4EB4A0}" destId="{CC44C1BD-80B5-B640-8744-07E88357C444}" srcOrd="3" destOrd="0" presId="urn:microsoft.com/office/officeart/2009/3/layout/HorizontalOrganizationChart#1"/>
    <dgm:cxn modelId="{9A2F5563-45A5-41BF-B103-EFB5FD7FCDB9}" type="presParOf" srcId="{CC44C1BD-80B5-B640-8744-07E88357C444}" destId="{05F79270-3EB8-8A42-9CBF-E9B63057C0BC}" srcOrd="0" destOrd="0" presId="urn:microsoft.com/office/officeart/2009/3/layout/HorizontalOrganizationChart#1"/>
    <dgm:cxn modelId="{C2E3C4AB-EF04-459F-8BC1-F48FEF199C07}" type="presParOf" srcId="{05F79270-3EB8-8A42-9CBF-E9B63057C0BC}" destId="{2C382B7A-EBA0-1C4E-AE31-21D6D961C6DA}" srcOrd="0" destOrd="0" presId="urn:microsoft.com/office/officeart/2009/3/layout/HorizontalOrganizationChart#1"/>
    <dgm:cxn modelId="{40BEE940-EF2C-4EDF-9AAA-97B13334F300}" type="presParOf" srcId="{05F79270-3EB8-8A42-9CBF-E9B63057C0BC}" destId="{E6576B38-CF6D-DC44-9142-EEC635D451F2}" srcOrd="1" destOrd="0" presId="urn:microsoft.com/office/officeart/2009/3/layout/HorizontalOrganizationChart#1"/>
    <dgm:cxn modelId="{48B2190B-3D0C-4AF4-A44A-7DC51B6DE913}" type="presParOf" srcId="{CC44C1BD-80B5-B640-8744-07E88357C444}" destId="{2FC60490-33DD-0E47-B144-F92121D8CA78}" srcOrd="1" destOrd="0" presId="urn:microsoft.com/office/officeart/2009/3/layout/HorizontalOrganizationChart#1"/>
    <dgm:cxn modelId="{8FB9AA87-E8FA-4C63-B8E9-FA831D3C5808}" type="presParOf" srcId="{CC44C1BD-80B5-B640-8744-07E88357C444}" destId="{EF582A26-7E97-F54A-BE42-F2D4E63FBFAA}" srcOrd="2" destOrd="0" presId="urn:microsoft.com/office/officeart/2009/3/layout/HorizontalOrganizationChart#1"/>
    <dgm:cxn modelId="{3004B731-4D79-4B14-8138-13DFF699052B}" type="presParOf" srcId="{1A16C765-26ED-A046-B242-2C70BB4EB4A0}" destId="{31A984C2-24B0-B545-B04A-43EB2E0F921A}" srcOrd="4" destOrd="0" presId="urn:microsoft.com/office/officeart/2009/3/layout/HorizontalOrganizationChart#1"/>
    <dgm:cxn modelId="{C611C5C3-F7CB-42B1-8A44-86381ADCFA9C}" type="presParOf" srcId="{1A16C765-26ED-A046-B242-2C70BB4EB4A0}" destId="{5FE3A080-CB9D-6845-A980-DCDE5310AC26}" srcOrd="5" destOrd="0" presId="urn:microsoft.com/office/officeart/2009/3/layout/HorizontalOrganizationChart#1"/>
    <dgm:cxn modelId="{C1EA3605-F3EB-40F8-84E4-531CF9D1C541}" type="presParOf" srcId="{5FE3A080-CB9D-6845-A980-DCDE5310AC26}" destId="{FAE99745-8821-7448-B920-44E8E7DA0E90}" srcOrd="0" destOrd="0" presId="urn:microsoft.com/office/officeart/2009/3/layout/HorizontalOrganizationChart#1"/>
    <dgm:cxn modelId="{756CEC51-63FD-4E4F-8E52-5C8504A6C3AF}" type="presParOf" srcId="{FAE99745-8821-7448-B920-44E8E7DA0E90}" destId="{9892DD7D-9064-914C-A393-A0C79F4FEFC6}" srcOrd="0" destOrd="0" presId="urn:microsoft.com/office/officeart/2009/3/layout/HorizontalOrganizationChart#1"/>
    <dgm:cxn modelId="{E3D7EC77-2CE5-4ED4-A7F7-4E9A91EA8200}" type="presParOf" srcId="{FAE99745-8821-7448-B920-44E8E7DA0E90}" destId="{B9D58F08-8A97-F74B-A05D-63B9E077C565}" srcOrd="1" destOrd="0" presId="urn:microsoft.com/office/officeart/2009/3/layout/HorizontalOrganizationChart#1"/>
    <dgm:cxn modelId="{80A2FFAB-952A-492E-9BEB-513A03A5F02E}" type="presParOf" srcId="{5FE3A080-CB9D-6845-A980-DCDE5310AC26}" destId="{91B9708C-57A0-A242-881C-999D88666EAA}" srcOrd="1" destOrd="0" presId="urn:microsoft.com/office/officeart/2009/3/layout/HorizontalOrganizationChart#1"/>
    <dgm:cxn modelId="{DFA0B4E8-6994-49C5-B35C-7906282591CE}" type="presParOf" srcId="{5FE3A080-CB9D-6845-A980-DCDE5310AC26}" destId="{2E97F945-739F-AE42-9A34-80ECF8FE8E7C}" srcOrd="2" destOrd="0" presId="urn:microsoft.com/office/officeart/2009/3/layout/HorizontalOrganizationChart#1"/>
    <dgm:cxn modelId="{B418EB25-7FFC-4A75-BA45-39F3AD514854}" type="presParOf" srcId="{1A16C765-26ED-A046-B242-2C70BB4EB4A0}" destId="{471B482A-E698-214A-9E71-341D39C798FB}" srcOrd="6" destOrd="0" presId="urn:microsoft.com/office/officeart/2009/3/layout/HorizontalOrganizationChart#1"/>
    <dgm:cxn modelId="{8C5F414D-615E-4FA5-8789-CFE7795C91FF}" type="presParOf" srcId="{1A16C765-26ED-A046-B242-2C70BB4EB4A0}" destId="{5E4C6179-C591-7645-832A-1684E46917B4}" srcOrd="7" destOrd="0" presId="urn:microsoft.com/office/officeart/2009/3/layout/HorizontalOrganizationChart#1"/>
    <dgm:cxn modelId="{0130CF50-9D03-4FA2-BC84-B056C4468836}" type="presParOf" srcId="{5E4C6179-C591-7645-832A-1684E46917B4}" destId="{83DCA112-9567-BF45-A91B-A72E38C9412D}" srcOrd="0" destOrd="0" presId="urn:microsoft.com/office/officeart/2009/3/layout/HorizontalOrganizationChart#1"/>
    <dgm:cxn modelId="{AE227217-365C-4FFD-BF09-9EC161126BCA}" type="presParOf" srcId="{83DCA112-9567-BF45-A91B-A72E38C9412D}" destId="{FBB19FA8-CEAA-BE4C-BDDE-0CA5EAD83D97}" srcOrd="0" destOrd="0" presId="urn:microsoft.com/office/officeart/2009/3/layout/HorizontalOrganizationChart#1"/>
    <dgm:cxn modelId="{7DB4A233-F501-4A54-B2A1-04270D7A4C3F}" type="presParOf" srcId="{83DCA112-9567-BF45-A91B-A72E38C9412D}" destId="{C3C1B53D-7F35-8C44-81DA-4834FB54E885}" srcOrd="1" destOrd="0" presId="urn:microsoft.com/office/officeart/2009/3/layout/HorizontalOrganizationChart#1"/>
    <dgm:cxn modelId="{094CB345-E9C3-42F9-8DF1-C5A780C89BCD}" type="presParOf" srcId="{5E4C6179-C591-7645-832A-1684E46917B4}" destId="{992DE548-F4D7-BD47-8BED-410667219606}" srcOrd="1" destOrd="0" presId="urn:microsoft.com/office/officeart/2009/3/layout/HorizontalOrganizationChart#1"/>
    <dgm:cxn modelId="{3B2F3C72-0AFC-4AED-ABF0-F2344E0DF9DF}" type="presParOf" srcId="{5E4C6179-C591-7645-832A-1684E46917B4}" destId="{8FF4550A-1B50-744A-AC29-1B6CE550B460}" srcOrd="2" destOrd="0" presId="urn:microsoft.com/office/officeart/2009/3/layout/HorizontalOrganizationChart#1"/>
    <dgm:cxn modelId="{AFBC3DD3-10DD-4A3E-862C-62F88BE808FD}" type="presParOf" srcId="{AAF371A3-5AB3-6A43-AF18-B2D6AF23F7E4}" destId="{1EAACE52-41AC-BA4F-B445-03D8DABFDF82}" srcOrd="2" destOrd="0" presId="urn:microsoft.com/office/officeart/2009/3/layout/HorizontalOrganizationChart#1"/>
    <dgm:cxn modelId="{04255682-4F06-4746-A7D0-C02D6C7D1EC4}" type="presParOf" srcId="{D35974BF-3336-F74B-933C-2B49F67A7337}" destId="{BEFEA16A-BD38-0E46-B751-F3716BE4FB30}" srcOrd="2" destOrd="0" presId="urn:microsoft.com/office/officeart/2009/3/layout/HorizontalOrganizationChart#1"/>
    <dgm:cxn modelId="{7384ABD7-745E-4683-8077-127FA7897DF4}" type="presParOf" srcId="{84502ECE-28D8-B246-8A3D-136D9B3B32E7}" destId="{41F1B35D-31BA-684C-A38E-7F81B7978897}" srcOrd="2" destOrd="0" presId="urn:microsoft.com/office/officeart/2009/3/layout/HorizontalOrganizationChart#1"/>
    <dgm:cxn modelId="{44A865DF-F64D-4610-90BF-477C3358D7E5}" type="presParOf" srcId="{95174FD0-467C-1D43-A94E-513142F19E0B}" destId="{BAE34149-95F2-9744-A169-B83343DAE3D5}" srcOrd="2" destOrd="0" presId="urn:microsoft.com/office/officeart/2009/3/layout/HorizontalOrganizationChar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B482A-E698-214A-9E71-341D39C798FB}">
      <dsp:nvSpPr>
        <dsp:cNvPr id="0" name=""/>
        <dsp:cNvSpPr/>
      </dsp:nvSpPr>
      <dsp:spPr>
        <a:xfrm>
          <a:off x="3694633" y="1726564"/>
          <a:ext cx="160463" cy="145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517493"/>
              </a:lnTo>
              <a:lnTo>
                <a:pt x="160463" y="517493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984C2-24B0-B545-B04A-43EB2E0F921A}">
      <dsp:nvSpPr>
        <dsp:cNvPr id="0" name=""/>
        <dsp:cNvSpPr/>
      </dsp:nvSpPr>
      <dsp:spPr>
        <a:xfrm>
          <a:off x="3694633" y="1628438"/>
          <a:ext cx="160463" cy="9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172497"/>
              </a:lnTo>
              <a:lnTo>
                <a:pt x="160463" y="172497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E3AE2-0945-2544-B567-2CF0120499CF}">
      <dsp:nvSpPr>
        <dsp:cNvPr id="0" name=""/>
        <dsp:cNvSpPr/>
      </dsp:nvSpPr>
      <dsp:spPr>
        <a:xfrm>
          <a:off x="3694633" y="1397165"/>
          <a:ext cx="160463" cy="329399"/>
        </a:xfrm>
        <a:custGeom>
          <a:avLst/>
          <a:gdLst/>
          <a:ahLst/>
          <a:cxnLst/>
          <a:rect l="0" t="0" r="0" b="0"/>
          <a:pathLst>
            <a:path>
              <a:moveTo>
                <a:pt x="0" y="172497"/>
              </a:moveTo>
              <a:lnTo>
                <a:pt x="80231" y="172497"/>
              </a:lnTo>
              <a:lnTo>
                <a:pt x="80231" y="0"/>
              </a:lnTo>
              <a:lnTo>
                <a:pt x="160463" y="0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B053-157F-EA48-8A34-7DAD2A640E36}">
      <dsp:nvSpPr>
        <dsp:cNvPr id="0" name=""/>
        <dsp:cNvSpPr/>
      </dsp:nvSpPr>
      <dsp:spPr>
        <a:xfrm>
          <a:off x="3694633" y="1142140"/>
          <a:ext cx="160463" cy="584424"/>
        </a:xfrm>
        <a:custGeom>
          <a:avLst/>
          <a:gdLst/>
          <a:ahLst/>
          <a:cxnLst/>
          <a:rect l="0" t="0" r="0" b="0"/>
          <a:pathLst>
            <a:path>
              <a:moveTo>
                <a:pt x="0" y="517493"/>
              </a:moveTo>
              <a:lnTo>
                <a:pt x="80231" y="517493"/>
              </a:lnTo>
              <a:lnTo>
                <a:pt x="80231" y="0"/>
              </a:lnTo>
              <a:lnTo>
                <a:pt x="160463" y="0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44D7F-87C1-484A-8FD9-B5B6C8D8C840}">
      <dsp:nvSpPr>
        <dsp:cNvPr id="0" name=""/>
        <dsp:cNvSpPr/>
      </dsp:nvSpPr>
      <dsp:spPr>
        <a:xfrm>
          <a:off x="2731855" y="1571573"/>
          <a:ext cx="160463" cy="15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44995"/>
              </a:lnTo>
              <a:lnTo>
                <a:pt x="160463" y="344995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25C48-5E49-E343-8F08-FD4F446CD9C3}">
      <dsp:nvSpPr>
        <dsp:cNvPr id="0" name=""/>
        <dsp:cNvSpPr/>
      </dsp:nvSpPr>
      <dsp:spPr>
        <a:xfrm>
          <a:off x="2731855" y="1381569"/>
          <a:ext cx="160463" cy="190004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3" y="45720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2818C-210A-644D-BF0B-C5189419586A}">
      <dsp:nvSpPr>
        <dsp:cNvPr id="0" name=""/>
        <dsp:cNvSpPr/>
      </dsp:nvSpPr>
      <dsp:spPr>
        <a:xfrm>
          <a:off x="2731855" y="1036573"/>
          <a:ext cx="160463" cy="535000"/>
        </a:xfrm>
        <a:custGeom>
          <a:avLst/>
          <a:gdLst/>
          <a:ahLst/>
          <a:cxnLst/>
          <a:rect l="0" t="0" r="0" b="0"/>
          <a:pathLst>
            <a:path>
              <a:moveTo>
                <a:pt x="0" y="344995"/>
              </a:moveTo>
              <a:lnTo>
                <a:pt x="80231" y="344995"/>
              </a:lnTo>
              <a:lnTo>
                <a:pt x="80231" y="0"/>
              </a:lnTo>
              <a:lnTo>
                <a:pt x="160463" y="0"/>
              </a:lnTo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E2422-03C0-0B47-B8FD-A82D22CDD564}">
      <dsp:nvSpPr>
        <dsp:cNvPr id="0" name=""/>
        <dsp:cNvSpPr/>
      </dsp:nvSpPr>
      <dsp:spPr>
        <a:xfrm>
          <a:off x="1769076" y="1380958"/>
          <a:ext cx="160463" cy="190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44995"/>
              </a:lnTo>
              <a:lnTo>
                <a:pt x="160463" y="344995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74473-5000-B344-B6BE-E518DD024EDF}">
      <dsp:nvSpPr>
        <dsp:cNvPr id="0" name=""/>
        <dsp:cNvSpPr/>
      </dsp:nvSpPr>
      <dsp:spPr>
        <a:xfrm>
          <a:off x="1769076" y="1226578"/>
          <a:ext cx="160463" cy="15438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3" y="45720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F99C-D547-204E-B1DF-564529A3AF2B}">
      <dsp:nvSpPr>
        <dsp:cNvPr id="0" name=""/>
        <dsp:cNvSpPr/>
      </dsp:nvSpPr>
      <dsp:spPr>
        <a:xfrm>
          <a:off x="1769076" y="881582"/>
          <a:ext cx="160463" cy="499375"/>
        </a:xfrm>
        <a:custGeom>
          <a:avLst/>
          <a:gdLst/>
          <a:ahLst/>
          <a:cxnLst/>
          <a:rect l="0" t="0" r="0" b="0"/>
          <a:pathLst>
            <a:path>
              <a:moveTo>
                <a:pt x="0" y="344995"/>
              </a:moveTo>
              <a:lnTo>
                <a:pt x="80231" y="344995"/>
              </a:lnTo>
              <a:lnTo>
                <a:pt x="80231" y="0"/>
              </a:lnTo>
              <a:lnTo>
                <a:pt x="160463" y="0"/>
              </a:lnTo>
            </a:path>
          </a:pathLst>
        </a:custGeo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4D665-07E3-E84D-B61A-E81E7B7EC1EC}">
      <dsp:nvSpPr>
        <dsp:cNvPr id="0" name=""/>
        <dsp:cNvSpPr/>
      </dsp:nvSpPr>
      <dsp:spPr>
        <a:xfrm>
          <a:off x="806298" y="1047838"/>
          <a:ext cx="160463" cy="33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31" y="0"/>
              </a:lnTo>
              <a:lnTo>
                <a:pt x="80231" y="344995"/>
              </a:lnTo>
              <a:lnTo>
                <a:pt x="160463" y="344995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5A5A6-EEB9-9C49-8154-C53B00E882DC}">
      <dsp:nvSpPr>
        <dsp:cNvPr id="0" name=""/>
        <dsp:cNvSpPr/>
      </dsp:nvSpPr>
      <dsp:spPr>
        <a:xfrm>
          <a:off x="806298" y="990242"/>
          <a:ext cx="1604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463" y="45720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F1C59-988C-1245-89C1-B3106501D14A}">
      <dsp:nvSpPr>
        <dsp:cNvPr id="0" name=""/>
        <dsp:cNvSpPr/>
      </dsp:nvSpPr>
      <dsp:spPr>
        <a:xfrm>
          <a:off x="806298" y="690967"/>
          <a:ext cx="160463" cy="356871"/>
        </a:xfrm>
        <a:custGeom>
          <a:avLst/>
          <a:gdLst/>
          <a:ahLst/>
          <a:cxnLst/>
          <a:rect l="0" t="0" r="0" b="0"/>
          <a:pathLst>
            <a:path>
              <a:moveTo>
                <a:pt x="0" y="344995"/>
              </a:moveTo>
              <a:lnTo>
                <a:pt x="80231" y="344995"/>
              </a:lnTo>
              <a:lnTo>
                <a:pt x="80231" y="0"/>
              </a:lnTo>
              <a:lnTo>
                <a:pt x="160463" y="0"/>
              </a:lnTo>
            </a:path>
          </a:pathLst>
        </a:custGeom>
        <a:noFill/>
        <a:ln w="635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B45AF-31F8-584A-8D74-B2BEA9967BE7}">
      <dsp:nvSpPr>
        <dsp:cNvPr id="0" name=""/>
        <dsp:cNvSpPr/>
      </dsp:nvSpPr>
      <dsp:spPr>
        <a:xfrm>
          <a:off x="3983" y="925485"/>
          <a:ext cx="802315" cy="244706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网络流量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3983" y="925485"/>
        <a:ext cx="802315" cy="244706"/>
      </dsp:txXfrm>
    </dsp:sp>
    <dsp:sp modelId="{92EB3108-7A42-B54B-B0D7-7C391F921089}">
      <dsp:nvSpPr>
        <dsp:cNvPr id="0" name=""/>
        <dsp:cNvSpPr/>
      </dsp:nvSpPr>
      <dsp:spPr>
        <a:xfrm>
          <a:off x="966761" y="568614"/>
          <a:ext cx="802315" cy="244706"/>
        </a:xfrm>
        <a:prstGeom prst="rect">
          <a:avLst/>
        </a:prstGeom>
        <a:solidFill>
          <a:srgbClr val="0081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部门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A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966761" y="568614"/>
        <a:ext cx="802315" cy="244706"/>
      </dsp:txXfrm>
    </dsp:sp>
    <dsp:sp modelId="{E8B53FBD-E0C5-6444-A33F-970BA60C5434}">
      <dsp:nvSpPr>
        <dsp:cNvPr id="0" name=""/>
        <dsp:cNvSpPr/>
      </dsp:nvSpPr>
      <dsp:spPr>
        <a:xfrm>
          <a:off x="966761" y="913609"/>
          <a:ext cx="802315" cy="244706"/>
        </a:xfrm>
        <a:prstGeom prst="rect">
          <a:avLst/>
        </a:prstGeom>
        <a:solidFill>
          <a:srgbClr val="0081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部门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B</a:t>
          </a:r>
          <a:endParaRPr lang="zh-CN" altLang="en-US" sz="1200" kern="1200" dirty="0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966761" y="913609"/>
        <a:ext cx="802315" cy="244706"/>
      </dsp:txXfrm>
    </dsp:sp>
    <dsp:sp modelId="{D2D5FDC1-4190-084F-92B8-EED32BB72A64}">
      <dsp:nvSpPr>
        <dsp:cNvPr id="0" name=""/>
        <dsp:cNvSpPr/>
      </dsp:nvSpPr>
      <dsp:spPr>
        <a:xfrm>
          <a:off x="966761" y="1258605"/>
          <a:ext cx="802315" cy="244706"/>
        </a:xfrm>
        <a:prstGeom prst="rect">
          <a:avLst/>
        </a:prstGeom>
        <a:solidFill>
          <a:srgbClr val="0081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部门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C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966761" y="1258605"/>
        <a:ext cx="802315" cy="244706"/>
      </dsp:txXfrm>
    </dsp:sp>
    <dsp:sp modelId="{42EB3A07-221E-FA4F-AE0D-40C8600CADA6}">
      <dsp:nvSpPr>
        <dsp:cNvPr id="0" name=""/>
        <dsp:cNvSpPr/>
      </dsp:nvSpPr>
      <dsp:spPr>
        <a:xfrm>
          <a:off x="1929539" y="759229"/>
          <a:ext cx="802315" cy="24470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子部门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1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1929539" y="759229"/>
        <a:ext cx="802315" cy="244706"/>
      </dsp:txXfrm>
    </dsp:sp>
    <dsp:sp modelId="{60F7FF19-4FDB-AF48-8B31-3DE5667CAE4C}">
      <dsp:nvSpPr>
        <dsp:cNvPr id="0" name=""/>
        <dsp:cNvSpPr/>
      </dsp:nvSpPr>
      <dsp:spPr>
        <a:xfrm>
          <a:off x="1929539" y="1104225"/>
          <a:ext cx="802315" cy="24470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子部门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2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1929539" y="1104225"/>
        <a:ext cx="802315" cy="244706"/>
      </dsp:txXfrm>
    </dsp:sp>
    <dsp:sp modelId="{773C9533-D915-9548-A223-5B64DC33A9C4}">
      <dsp:nvSpPr>
        <dsp:cNvPr id="0" name=""/>
        <dsp:cNvSpPr/>
      </dsp:nvSpPr>
      <dsp:spPr>
        <a:xfrm>
          <a:off x="1929539" y="1449220"/>
          <a:ext cx="802315" cy="24470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子部门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3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1929539" y="1449220"/>
        <a:ext cx="802315" cy="244706"/>
      </dsp:txXfrm>
    </dsp:sp>
    <dsp:sp modelId="{D08DDB81-8D30-7341-8EEE-CC3A565AD011}">
      <dsp:nvSpPr>
        <dsp:cNvPr id="0" name=""/>
        <dsp:cNvSpPr/>
      </dsp:nvSpPr>
      <dsp:spPr>
        <a:xfrm>
          <a:off x="2892318" y="914220"/>
          <a:ext cx="802315" cy="244706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用户 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XX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2892318" y="914220"/>
        <a:ext cx="802315" cy="244706"/>
      </dsp:txXfrm>
    </dsp:sp>
    <dsp:sp modelId="{E2954425-581C-A44C-A628-C574472B90B1}">
      <dsp:nvSpPr>
        <dsp:cNvPr id="0" name=""/>
        <dsp:cNvSpPr/>
      </dsp:nvSpPr>
      <dsp:spPr>
        <a:xfrm>
          <a:off x="2892318" y="1259216"/>
          <a:ext cx="802315" cy="244706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IP</a:t>
          </a: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组 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XX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2892318" y="1259216"/>
        <a:ext cx="802315" cy="244706"/>
      </dsp:txXfrm>
    </dsp:sp>
    <dsp:sp modelId="{9CBF1B0A-E108-8041-A7F2-CD5BD148792F}">
      <dsp:nvSpPr>
        <dsp:cNvPr id="0" name=""/>
        <dsp:cNvSpPr/>
      </dsp:nvSpPr>
      <dsp:spPr>
        <a:xfrm>
          <a:off x="2892318" y="1604211"/>
          <a:ext cx="802315" cy="244706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IP</a:t>
          </a:r>
          <a:r>
            <a:rPr lang="zh-CN" altLang="en-US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 </a:t>
          </a:r>
          <a:r>
            <a:rPr lang="en-US" altLang="zh-CN" sz="12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XX</a:t>
          </a:r>
          <a:endParaRPr lang="zh-CN" altLang="en-US" sz="12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2892318" y="1604211"/>
        <a:ext cx="802315" cy="244706"/>
      </dsp:txXfrm>
    </dsp:sp>
    <dsp:sp modelId="{334DE341-804F-9D4C-9CE5-EB35201294C3}">
      <dsp:nvSpPr>
        <dsp:cNvPr id="0" name=""/>
        <dsp:cNvSpPr/>
      </dsp:nvSpPr>
      <dsp:spPr>
        <a:xfrm>
          <a:off x="3855096" y="1041022"/>
          <a:ext cx="802315" cy="202237"/>
        </a:xfrm>
        <a:prstGeom prst="rect">
          <a:avLst/>
        </a:prstGeo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Web</a:t>
          </a:r>
          <a:endParaRPr lang="zh-CN" altLang="en-US" sz="11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3855096" y="1041022"/>
        <a:ext cx="802315" cy="202237"/>
      </dsp:txXfrm>
    </dsp:sp>
    <dsp:sp modelId="{2C382B7A-EBA0-1C4E-AE31-21D6D961C6DA}">
      <dsp:nvSpPr>
        <dsp:cNvPr id="0" name=""/>
        <dsp:cNvSpPr/>
      </dsp:nvSpPr>
      <dsp:spPr>
        <a:xfrm>
          <a:off x="3855096" y="1296046"/>
          <a:ext cx="802315" cy="202237"/>
        </a:xfrm>
        <a:prstGeom prst="rect">
          <a:avLst/>
        </a:prstGeo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  迅雷	</a:t>
          </a:r>
          <a:endParaRPr lang="zh-CN" altLang="en-US" sz="11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3855096" y="1296046"/>
        <a:ext cx="802315" cy="202237"/>
      </dsp:txXfrm>
    </dsp:sp>
    <dsp:sp modelId="{9892DD7D-9064-914C-A393-A0C79F4FEFC6}">
      <dsp:nvSpPr>
        <dsp:cNvPr id="0" name=""/>
        <dsp:cNvSpPr/>
      </dsp:nvSpPr>
      <dsp:spPr>
        <a:xfrm>
          <a:off x="3855096" y="1527319"/>
          <a:ext cx="802315" cy="202237"/>
        </a:xfrm>
        <a:prstGeom prst="rect">
          <a:avLst/>
        </a:prstGeo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视频</a:t>
          </a:r>
          <a:endParaRPr lang="zh-CN" altLang="en-US" sz="11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3855096" y="1527319"/>
        <a:ext cx="802315" cy="202237"/>
      </dsp:txXfrm>
    </dsp:sp>
    <dsp:sp modelId="{FBB19FA8-CEAA-BE4C-BDDE-0CA5EAD83D97}">
      <dsp:nvSpPr>
        <dsp:cNvPr id="0" name=""/>
        <dsp:cNvSpPr/>
      </dsp:nvSpPr>
      <dsp:spPr>
        <a:xfrm>
          <a:off x="3855096" y="1770468"/>
          <a:ext cx="802315" cy="202237"/>
        </a:xfrm>
        <a:prstGeom prst="rect">
          <a:avLst/>
        </a:prstGeom>
        <a:gradFill rotWithShape="1">
          <a:gsLst>
            <a:gs pos="0">
              <a:srgbClr val="70AD47">
                <a:satMod val="103000"/>
                <a:lumMod val="102000"/>
                <a:tint val="94000"/>
              </a:srgbClr>
            </a:gs>
            <a:gs pos="50000">
              <a:srgbClr val="70AD47">
                <a:satMod val="110000"/>
                <a:lumMod val="100000"/>
                <a:shade val="100000"/>
              </a:srgbClr>
            </a:gs>
            <a:gs pos="100000">
              <a:srgbClr val="70AD47"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rPr>
            <a:t>QQ</a:t>
          </a:r>
          <a:endParaRPr lang="zh-CN" altLang="en-US" sz="1100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Arial" panose="020B0604020202090204" pitchFamily="34" charset="0"/>
          </a:endParaRPr>
        </a:p>
      </dsp:txBody>
      <dsp:txXfrm>
        <a:off x="3855096" y="1770468"/>
        <a:ext cx="802315" cy="20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#1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E7AD-E72C-4457-8976-8DD1EFA49EE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2025/5/15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9D83-0F27-4D1B-9139-FBF07214AAA7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AC19162-4A0F-47CC-98D4-361854366F34}" type="datetimeFigureOut">
              <a:rPr lang="zh-CN" altLang="en-US" smtClean="0"/>
              <a:t>2025/5/15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6EBEED1-D406-4166-BA31-10161F69BA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EBEED1-D406-4166-BA31-10161F69BA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、本页重点掌握信息：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①支持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场景共享接入管理，非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识别方式，基于时间戳、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、应用特征、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 Cookie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、微信长连接等五种识别技术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时间戳：终端开机时间和正在上网时间进行计算时间值，由于开机时间的差异性，所以可有效识别共享终端数量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：浏览器，访问网站携带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user-agent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字段，包含终端系统，版本号等终端硬件信息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应用特征：应用安装于终端后具有唯一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值，用于该应用厂商收集用户信息，例如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、搜狗输入法等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 Cookie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：是一款终端软件，该软件会保存用户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、用户近期访问的内容、使用习惯等，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通过识别流量中携带的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 Cookie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信息进行判断是否有共享网络的行为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微信长连接：用于保持微信消息快速更新，针对安装微信应用的终端识别检测微信长连接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、课外补充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①阻断和限速，共享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Wi-Fi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的用户或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、连接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Wi-Fi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的用户或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均会被阻断和限速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②阻断有提示页面，提示内容支持自定义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③防共享限速优先级需要高于限额策略限速。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、本页重点掌握信息：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①特征库数量，应用规则与业界保持一致，目前</a:t>
            </a:r>
            <a:r>
              <a:rPr lang="zh-CN" altLang="en-US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7000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，同比深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更具数量优势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②预制应用分类和应用标签，可针对应用标签进行行为管控，例如“降低工作效率”、“高消耗带宽”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、课外补充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IBAS</a:t>
            </a:r>
            <a:r>
              <a:rPr lang="zh-CN" altLang="en-US" dirty="0" smtClean="0"/>
              <a:t>机器学习</a:t>
            </a:r>
            <a:r>
              <a:rPr lang="zh-CN" altLang="en-US" dirty="0"/>
              <a:t>技术主要体现于识别</a:t>
            </a:r>
            <a:r>
              <a:rPr lang="en-US" altLang="zh-CN" dirty="0"/>
              <a:t>P2P</a:t>
            </a:r>
            <a:r>
              <a:rPr lang="zh-CN" altLang="en-US" dirty="0"/>
              <a:t>行为和迅雷的应用行为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dirty="0"/>
              <a:t>②自定义应用，通过</a:t>
            </a:r>
            <a:r>
              <a:rPr lang="en-US" altLang="zh-CN" dirty="0"/>
              <a:t>IP</a:t>
            </a:r>
            <a:r>
              <a:rPr lang="zh-CN" altLang="en-US" dirty="0"/>
              <a:t>、域名、端口、协议等维度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、本页重点掌握信息：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①一体化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支持针对上行、下行流量做带宽限制和带宽保障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②一体化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支持基于域名进行流控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通过自定义应用，配置对应的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，即可实现流控效果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、课外补充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①动态调配基于通道，不基于单用户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\IP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；单用户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\IP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无法突破每用户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\IP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平台根据员工上网行为分析出怠工员工，怠工部门，怠工影响因素（视频流媒体、社交聊天、工作无关网站、微博论坛、游戏、金融炒股），详细的统计出怠工员工的排行榜，员工在工作时间段内使用的与工作无关的应用，并且支持怠工人员整体趋势的统计展示，帮助用人单位设定合理的绩效考核标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F0B-5672-9343-BA23-651E6038A48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沉迷网络分析：</a:t>
            </a:r>
            <a:r>
              <a:rPr lang="zh-CN" altLang="en-US" dirty="0"/>
              <a:t>通过对学生整体上网情况，以及各类应用的使用情况进行分析，列出学生沉迷网络的排名时长，精准到用户所使用的应用，每个应用上消耗的时间，学校管理人员及时发现，并对沉迷网络的学生进行辅导沟通，帮助学生戒除网瘾。</a:t>
            </a:r>
            <a:endParaRPr lang="en-US" altLang="zh-CN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事件挖掘</a:t>
            </a:r>
            <a:r>
              <a:rPr lang="zh-CN" altLang="en-US" sz="1200" b="0" dirty="0"/>
              <a:t>：一些恶性事件、敏感事件，还未待执法机关公布事件真实性，在社会上已经开始传播，制造舆论，迷惑大众，煽动群众。</a:t>
            </a:r>
            <a:endParaRPr lang="en-US" altLang="zh-CN" sz="1200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/>
              <a:t>平台预定义涉黄、涉毒、涉赌、涉恐等事件，扩展性强，可自定义添加事件，展示事件描述，高精准度命中事件关键字，反映整体上网情况，并详细分析命中事件人员的上网详情，提前预警。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dirty="0"/>
              <a:t>分析时间在组织内传播情况，及时避免各种不可控制的负面影响和危险行为。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F0B-5672-9343-BA23-651E6038A48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EED1-D406-4166-BA31-10161F69BA42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本页供版本管理使用，实际使用时可删除。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427F-1CAF-4421-915B-586DD54E0A4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altLang="en-US" sz="1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营销增值：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IN ONE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，达到品牌营销和降低建设成本的效果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F0B-5672-9343-BA23-651E6038A48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F0B-5672-9343-BA23-651E6038A48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、本页重点掌握信息：</a:t>
            </a:r>
            <a:endParaRPr lang="en-US" altLang="zh-CN" b="0" dirty="0"/>
          </a:p>
          <a:p>
            <a:r>
              <a:rPr lang="zh-CN" altLang="en-US" b="0" dirty="0"/>
              <a:t>设备状态的统一监控：接口流量、接口启用状态（</a:t>
            </a:r>
            <a:r>
              <a:rPr lang="en-US" altLang="zh-CN" b="0" dirty="0"/>
              <a:t>UP</a:t>
            </a:r>
            <a:r>
              <a:rPr lang="zh-CN" altLang="en-US" b="0" dirty="0"/>
              <a:t>或</a:t>
            </a:r>
            <a:r>
              <a:rPr lang="en-US" altLang="zh-CN" b="0" dirty="0"/>
              <a:t>DOWN</a:t>
            </a:r>
            <a:r>
              <a:rPr lang="zh-CN" altLang="en-US" b="0" dirty="0"/>
              <a:t>）、</a:t>
            </a:r>
            <a:r>
              <a:rPr lang="en-US" altLang="zh-CN" b="0" dirty="0"/>
              <a:t>CPU</a:t>
            </a:r>
            <a:r>
              <a:rPr lang="zh-CN" altLang="en-US" b="0" dirty="0"/>
              <a:t>及内存的使用率、设备故障情况等。</a:t>
            </a:r>
          </a:p>
          <a:p>
            <a:r>
              <a:rPr lang="zh-CN" altLang="en-US" b="0" dirty="0"/>
              <a:t>策略的统一下发：包含安全策略，流控策略</a:t>
            </a:r>
          </a:p>
          <a:p>
            <a:r>
              <a:rPr lang="zh-CN" altLang="en-US" b="0" dirty="0"/>
              <a:t>系统管理策略：管理账号配置、管理权限配置等。</a:t>
            </a:r>
          </a:p>
          <a:p>
            <a:r>
              <a:rPr lang="zh-CN" altLang="en-US" b="0" dirty="0"/>
              <a:t>异常事件报警：包含：接口故障告警、流量异常报警、估计事件报警等。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、本页重点掌握信息：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①标准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可以与其他厂商标准化的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②快速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目前仅支持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系列对接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③标准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支持商密和国密算法，其中国密算法支持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SM1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（底层内置）、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SM3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SM4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④快速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的效果，目前仅有深信服和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具备，实现方式有差异，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不支持与深信服对接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⑤分支主动，总部被动协商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、课外补充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①快速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内置商密算法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的高可靠通过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实现，并非通过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VRRP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VRRP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无法同步状态。所以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高可靠切换时，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不需要重新协商，持续保障业务稳定可靠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EED1-D406-4166-BA31-10161F69BA42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EED1-D406-4166-BA31-10161F69BA42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EED1-D406-4166-BA31-10161F69BA42}" type="slidenum">
              <a:rPr lang="zh-CN" altLang="en-US" smtClean="0"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云南财经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427F-1CAF-4421-915B-586DD54E0A4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长沙银行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t>36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6427F-1CAF-4421-915B-586DD54E0A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dirty="0"/>
              <a:t>包含：本地认证、</a:t>
            </a:r>
            <a:r>
              <a:rPr lang="en-US" altLang="zh-CN" dirty="0"/>
              <a:t>IP</a:t>
            </a:r>
            <a:r>
              <a:rPr lang="zh-CN" altLang="en-US" dirty="0"/>
              <a:t>和</a:t>
            </a:r>
            <a:r>
              <a:rPr lang="en-US" altLang="zh-CN" dirty="0"/>
              <a:t>MAC</a:t>
            </a:r>
            <a:r>
              <a:rPr lang="zh-CN" altLang="en-US" dirty="0"/>
              <a:t>绑定、第三方认证服务器、</a:t>
            </a:r>
            <a:r>
              <a:rPr lang="en-US" altLang="zh-CN" dirty="0"/>
              <a:t>AD</a:t>
            </a:r>
            <a:r>
              <a:rPr lang="zh-CN" altLang="en-US" dirty="0"/>
              <a:t>域单点登录、</a:t>
            </a:r>
            <a:r>
              <a:rPr lang="en-US" altLang="zh-CN" dirty="0"/>
              <a:t>IC</a:t>
            </a:r>
            <a:r>
              <a:rPr lang="zh-CN" altLang="en-US" dirty="0"/>
              <a:t>卡认证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dirty="0"/>
              <a:t>IC</a:t>
            </a:r>
            <a:r>
              <a:rPr lang="zh-CN" altLang="en-US" dirty="0"/>
              <a:t>卡认证，需要配合外置读卡器，目前支持与德卡</a:t>
            </a:r>
            <a:r>
              <a:rPr lang="en-US" altLang="zh-CN" dirty="0"/>
              <a:t>D&amp;C</a:t>
            </a:r>
            <a:r>
              <a:rPr lang="zh-CN" altLang="en-US" dirty="0"/>
              <a:t>接触式读卡器联动认证</a:t>
            </a:r>
            <a:endParaRPr lang="en-US" altLang="zh-CN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dirty="0"/>
              <a:t>伪</a:t>
            </a:r>
            <a:r>
              <a:rPr lang="en-US" altLang="zh-CN" dirty="0"/>
              <a:t>Portal</a:t>
            </a:r>
            <a:r>
              <a:rPr lang="zh-CN" altLang="en-US" dirty="0"/>
              <a:t>抑制技术：可选择“</a:t>
            </a:r>
            <a:r>
              <a:rPr lang="en-US" altLang="zh-CN" dirty="0"/>
              <a:t>http 302” </a:t>
            </a:r>
            <a:r>
              <a:rPr lang="zh-CN" altLang="en-US" dirty="0"/>
              <a:t>、“</a:t>
            </a:r>
            <a:r>
              <a:rPr lang="en-US" altLang="zh-CN" dirty="0"/>
              <a:t>html-refresh” </a:t>
            </a:r>
            <a:r>
              <a:rPr lang="zh-CN" altLang="en-US" dirty="0"/>
              <a:t>机制，效果为在认证前抑制应用同步数据，探测网络连通性的认证请求；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zh-CN" altLang="en-US" dirty="0"/>
              <a:t>用户</a:t>
            </a:r>
            <a:r>
              <a:rPr lang="en-US" altLang="zh-CN" dirty="0"/>
              <a:t>MAC</a:t>
            </a:r>
            <a:r>
              <a:rPr lang="zh-CN" altLang="en-US" dirty="0"/>
              <a:t>感知：效果为当认证用户</a:t>
            </a:r>
            <a:r>
              <a:rPr lang="en-US" altLang="zh-CN" dirty="0"/>
              <a:t>MAC</a:t>
            </a:r>
            <a:r>
              <a:rPr lang="zh-CN" altLang="en-US" dirty="0"/>
              <a:t>地址变更时，需要重新认证；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lang="en-US" altLang="zh-CN" dirty="0"/>
              <a:t>Portal</a:t>
            </a:r>
            <a:r>
              <a:rPr lang="zh-CN" altLang="en-US" dirty="0"/>
              <a:t>逃生：可选择“不逃生”、“全部用户逃生”、“已认证用户逃生”，效果为探测认证服务器连通性，当选择“全部用户逃生”时并且认证服务器探测失败，所有用户不需要认证即可上网；当选择“已认证用户逃生”时并且认证服务器探测失败，未认证用户无法认证且无法上网，已认证用户超时后不需要认证即可上网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lang="zh-CN" alt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0C82D-2687-4AEF-B221-55CB30CBFB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426437"/>
          </a:xfrm>
          <a:prstGeom prst="rect">
            <a:avLst/>
          </a:prstGeom>
          <a:gradFill>
            <a:gsLst>
              <a:gs pos="90000">
                <a:srgbClr val="00AB7A">
                  <a:alpha val="0"/>
                </a:srgbClr>
              </a:gs>
              <a:gs pos="45000">
                <a:srgbClr val="00AB7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latin typeface="微软雅黑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88762" y="4793144"/>
            <a:ext cx="771665" cy="203257"/>
          </a:xfrm>
          <a:prstGeom prst="rect">
            <a:avLst/>
          </a:prstGeom>
        </p:spPr>
        <p:txBody>
          <a:bodyPr/>
          <a:lstStyle>
            <a:lvl1pPr>
              <a:defRPr sz="82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F1E1BD9-D306-43F7-ACA5-55FBEC81EA64}" type="datetime1">
              <a:rPr lang="zh-CN" altLang="en-US" smtClean="0"/>
              <a:t>2025/5/15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78048" y="4798137"/>
            <a:ext cx="591979" cy="209210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E3A6F2A-4BD1-4B71-A85C-4AC4B8E4C9A9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AutoShape 31"/>
          <p:cNvSpPr>
            <a:spLocks noChangeAspect="1" noChangeArrowheads="1" noTextEdit="1"/>
          </p:cNvSpPr>
          <p:nvPr/>
        </p:nvSpPr>
        <p:spPr bwMode="auto">
          <a:xfrm>
            <a:off x="423" y="177369"/>
            <a:ext cx="188339" cy="2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2" name="Freeform 34"/>
          <p:cNvSpPr/>
          <p:nvPr/>
        </p:nvSpPr>
        <p:spPr bwMode="auto">
          <a:xfrm>
            <a:off x="56536" y="145350"/>
            <a:ext cx="109082" cy="109082"/>
          </a:xfrm>
          <a:custGeom>
            <a:avLst/>
            <a:gdLst>
              <a:gd name="T0" fmla="*/ 58 w 65"/>
              <a:gd name="T1" fmla="*/ 25 h 65"/>
              <a:gd name="T2" fmla="*/ 40 w 65"/>
              <a:gd name="T3" fmla="*/ 25 h 65"/>
              <a:gd name="T4" fmla="*/ 40 w 65"/>
              <a:gd name="T5" fmla="*/ 7 h 65"/>
              <a:gd name="T6" fmla="*/ 33 w 65"/>
              <a:gd name="T7" fmla="*/ 0 h 65"/>
              <a:gd name="T8" fmla="*/ 25 w 65"/>
              <a:gd name="T9" fmla="*/ 7 h 65"/>
              <a:gd name="T10" fmla="*/ 25 w 65"/>
              <a:gd name="T11" fmla="*/ 11 h 65"/>
              <a:gd name="T12" fmla="*/ 25 w 65"/>
              <a:gd name="T13" fmla="*/ 25 h 65"/>
              <a:gd name="T14" fmla="*/ 7 w 65"/>
              <a:gd name="T15" fmla="*/ 25 h 65"/>
              <a:gd name="T16" fmla="*/ 0 w 65"/>
              <a:gd name="T17" fmla="*/ 32 h 65"/>
              <a:gd name="T18" fmla="*/ 7 w 65"/>
              <a:gd name="T19" fmla="*/ 40 h 65"/>
              <a:gd name="T20" fmla="*/ 25 w 65"/>
              <a:gd name="T21" fmla="*/ 40 h 65"/>
              <a:gd name="T22" fmla="*/ 25 w 65"/>
              <a:gd name="T23" fmla="*/ 57 h 65"/>
              <a:gd name="T24" fmla="*/ 33 w 65"/>
              <a:gd name="T25" fmla="*/ 65 h 65"/>
              <a:gd name="T26" fmla="*/ 40 w 65"/>
              <a:gd name="T27" fmla="*/ 57 h 65"/>
              <a:gd name="T28" fmla="*/ 40 w 65"/>
              <a:gd name="T29" fmla="*/ 40 h 65"/>
              <a:gd name="T30" fmla="*/ 45 w 65"/>
              <a:gd name="T31" fmla="*/ 40 h 65"/>
              <a:gd name="T32" fmla="*/ 58 w 65"/>
              <a:gd name="T33" fmla="*/ 40 h 65"/>
              <a:gd name="T34" fmla="*/ 65 w 65"/>
              <a:gd name="T35" fmla="*/ 32 h 65"/>
              <a:gd name="T36" fmla="*/ 58 w 65"/>
              <a:gd name="T37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58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3"/>
                  <a:pt x="37" y="0"/>
                  <a:pt x="33" y="0"/>
                </a:cubicBezTo>
                <a:cubicBezTo>
                  <a:pt x="28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5"/>
                  <a:pt x="25" y="25"/>
                  <a:pt x="2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61"/>
                  <a:pt x="28" y="65"/>
                  <a:pt x="33" y="65"/>
                </a:cubicBezTo>
                <a:cubicBezTo>
                  <a:pt x="37" y="65"/>
                  <a:pt x="40" y="61"/>
                  <a:pt x="40" y="57"/>
                </a:cubicBezTo>
                <a:cubicBezTo>
                  <a:pt x="40" y="40"/>
                  <a:pt x="40" y="40"/>
                  <a:pt x="4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0"/>
                  <a:pt x="65" y="36"/>
                  <a:pt x="65" y="32"/>
                </a:cubicBezTo>
                <a:cubicBezTo>
                  <a:pt x="65" y="28"/>
                  <a:pt x="62" y="25"/>
                  <a:pt x="58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3" name="Freeform 34"/>
          <p:cNvSpPr/>
          <p:nvPr userDrawn="1"/>
        </p:nvSpPr>
        <p:spPr bwMode="auto">
          <a:xfrm>
            <a:off x="174599" y="237321"/>
            <a:ext cx="57791" cy="57791"/>
          </a:xfrm>
          <a:custGeom>
            <a:avLst/>
            <a:gdLst>
              <a:gd name="T0" fmla="*/ 58 w 65"/>
              <a:gd name="T1" fmla="*/ 25 h 65"/>
              <a:gd name="T2" fmla="*/ 40 w 65"/>
              <a:gd name="T3" fmla="*/ 25 h 65"/>
              <a:gd name="T4" fmla="*/ 40 w 65"/>
              <a:gd name="T5" fmla="*/ 7 h 65"/>
              <a:gd name="T6" fmla="*/ 33 w 65"/>
              <a:gd name="T7" fmla="*/ 0 h 65"/>
              <a:gd name="T8" fmla="*/ 25 w 65"/>
              <a:gd name="T9" fmla="*/ 7 h 65"/>
              <a:gd name="T10" fmla="*/ 25 w 65"/>
              <a:gd name="T11" fmla="*/ 11 h 65"/>
              <a:gd name="T12" fmla="*/ 25 w 65"/>
              <a:gd name="T13" fmla="*/ 25 h 65"/>
              <a:gd name="T14" fmla="*/ 7 w 65"/>
              <a:gd name="T15" fmla="*/ 25 h 65"/>
              <a:gd name="T16" fmla="*/ 0 w 65"/>
              <a:gd name="T17" fmla="*/ 32 h 65"/>
              <a:gd name="T18" fmla="*/ 7 w 65"/>
              <a:gd name="T19" fmla="*/ 40 h 65"/>
              <a:gd name="T20" fmla="*/ 25 w 65"/>
              <a:gd name="T21" fmla="*/ 40 h 65"/>
              <a:gd name="T22" fmla="*/ 25 w 65"/>
              <a:gd name="T23" fmla="*/ 57 h 65"/>
              <a:gd name="T24" fmla="*/ 33 w 65"/>
              <a:gd name="T25" fmla="*/ 65 h 65"/>
              <a:gd name="T26" fmla="*/ 40 w 65"/>
              <a:gd name="T27" fmla="*/ 57 h 65"/>
              <a:gd name="T28" fmla="*/ 40 w 65"/>
              <a:gd name="T29" fmla="*/ 40 h 65"/>
              <a:gd name="T30" fmla="*/ 45 w 65"/>
              <a:gd name="T31" fmla="*/ 40 h 65"/>
              <a:gd name="T32" fmla="*/ 58 w 65"/>
              <a:gd name="T33" fmla="*/ 40 h 65"/>
              <a:gd name="T34" fmla="*/ 65 w 65"/>
              <a:gd name="T35" fmla="*/ 32 h 65"/>
              <a:gd name="T36" fmla="*/ 58 w 65"/>
              <a:gd name="T37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58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3"/>
                  <a:pt x="37" y="0"/>
                  <a:pt x="33" y="0"/>
                </a:cubicBezTo>
                <a:cubicBezTo>
                  <a:pt x="28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5"/>
                  <a:pt x="25" y="25"/>
                  <a:pt x="2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61"/>
                  <a:pt x="28" y="65"/>
                  <a:pt x="33" y="65"/>
                </a:cubicBezTo>
                <a:cubicBezTo>
                  <a:pt x="37" y="65"/>
                  <a:pt x="40" y="61"/>
                  <a:pt x="40" y="57"/>
                </a:cubicBezTo>
                <a:cubicBezTo>
                  <a:pt x="40" y="40"/>
                  <a:pt x="40" y="40"/>
                  <a:pt x="4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0"/>
                  <a:pt x="65" y="36"/>
                  <a:pt x="65" y="32"/>
                </a:cubicBezTo>
                <a:cubicBezTo>
                  <a:pt x="65" y="28"/>
                  <a:pt x="62" y="25"/>
                  <a:pt x="58" y="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lvl="0"/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48" name="Freeform 14"/>
          <p:cNvSpPr/>
          <p:nvPr userDrawn="1"/>
        </p:nvSpPr>
        <p:spPr bwMode="auto">
          <a:xfrm>
            <a:off x="-228281" y="-343564"/>
            <a:ext cx="2008627" cy="1195991"/>
          </a:xfrm>
          <a:custGeom>
            <a:avLst/>
            <a:gdLst>
              <a:gd name="T0" fmla="*/ 233 w 240"/>
              <a:gd name="T1" fmla="*/ 98 h 143"/>
              <a:gd name="T2" fmla="*/ 0 w 240"/>
              <a:gd name="T3" fmla="*/ 52 h 143"/>
              <a:gd name="T4" fmla="*/ 5 w 240"/>
              <a:gd name="T5" fmla="*/ 66 h 143"/>
              <a:gd name="T6" fmla="*/ 37 w 240"/>
              <a:gd name="T7" fmla="*/ 58 h 143"/>
              <a:gd name="T8" fmla="*/ 71 w 240"/>
              <a:gd name="T9" fmla="*/ 58 h 143"/>
              <a:gd name="T10" fmla="*/ 112 w 240"/>
              <a:gd name="T11" fmla="*/ 71 h 143"/>
              <a:gd name="T12" fmla="*/ 148 w 240"/>
              <a:gd name="T13" fmla="*/ 97 h 143"/>
              <a:gd name="T14" fmla="*/ 174 w 240"/>
              <a:gd name="T15" fmla="*/ 122 h 143"/>
              <a:gd name="T16" fmla="*/ 194 w 240"/>
              <a:gd name="T17" fmla="*/ 136 h 143"/>
              <a:gd name="T18" fmla="*/ 233 w 240"/>
              <a:gd name="T19" fmla="*/ 129 h 143"/>
              <a:gd name="T20" fmla="*/ 233 w 240"/>
              <a:gd name="T21" fmla="*/ 9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143">
                <a:moveTo>
                  <a:pt x="233" y="98"/>
                </a:moveTo>
                <a:cubicBezTo>
                  <a:pt x="183" y="22"/>
                  <a:pt x="77" y="0"/>
                  <a:pt x="0" y="52"/>
                </a:cubicBezTo>
                <a:cubicBezTo>
                  <a:pt x="5" y="66"/>
                  <a:pt x="5" y="66"/>
                  <a:pt x="5" y="66"/>
                </a:cubicBezTo>
                <a:cubicBezTo>
                  <a:pt x="19" y="61"/>
                  <a:pt x="28" y="59"/>
                  <a:pt x="37" y="58"/>
                </a:cubicBezTo>
                <a:cubicBezTo>
                  <a:pt x="47" y="57"/>
                  <a:pt x="58" y="56"/>
                  <a:pt x="71" y="58"/>
                </a:cubicBezTo>
                <a:cubicBezTo>
                  <a:pt x="84" y="60"/>
                  <a:pt x="98" y="64"/>
                  <a:pt x="112" y="71"/>
                </a:cubicBezTo>
                <a:cubicBezTo>
                  <a:pt x="125" y="77"/>
                  <a:pt x="138" y="87"/>
                  <a:pt x="148" y="97"/>
                </a:cubicBezTo>
                <a:cubicBezTo>
                  <a:pt x="159" y="106"/>
                  <a:pt x="166" y="115"/>
                  <a:pt x="174" y="122"/>
                </a:cubicBezTo>
                <a:cubicBezTo>
                  <a:pt x="181" y="129"/>
                  <a:pt x="187" y="133"/>
                  <a:pt x="194" y="136"/>
                </a:cubicBezTo>
                <a:cubicBezTo>
                  <a:pt x="213" y="143"/>
                  <a:pt x="227" y="135"/>
                  <a:pt x="233" y="129"/>
                </a:cubicBezTo>
                <a:cubicBezTo>
                  <a:pt x="240" y="123"/>
                  <a:pt x="238" y="106"/>
                  <a:pt x="233" y="98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39794" y="10040"/>
            <a:ext cx="6197939" cy="416397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43" y="92734"/>
            <a:ext cx="976686" cy="240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级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6"/>
          <p:cNvSpPr>
            <a:spLocks noEditPoints="1"/>
          </p:cNvSpPr>
          <p:nvPr userDrawn="1"/>
        </p:nvSpPr>
        <p:spPr bwMode="auto">
          <a:xfrm rot="9423817">
            <a:off x="1201493" y="-547100"/>
            <a:ext cx="3157347" cy="7815404"/>
          </a:xfrm>
          <a:custGeom>
            <a:avLst/>
            <a:gdLst>
              <a:gd name="T0" fmla="*/ 2110 w 2784"/>
              <a:gd name="T1" fmla="*/ 3712 h 6896"/>
              <a:gd name="T2" fmla="*/ 2031 w 2784"/>
              <a:gd name="T3" fmla="*/ 4146 h 6896"/>
              <a:gd name="T4" fmla="*/ 1833 w 2784"/>
              <a:gd name="T5" fmla="*/ 4790 h 6896"/>
              <a:gd name="T6" fmla="*/ 1608 w 2784"/>
              <a:gd name="T7" fmla="*/ 5170 h 6896"/>
              <a:gd name="T8" fmla="*/ 1364 w 2784"/>
              <a:gd name="T9" fmla="*/ 5519 h 6896"/>
              <a:gd name="T10" fmla="*/ 0 w 2784"/>
              <a:gd name="T11" fmla="*/ 108 h 6896"/>
              <a:gd name="T12" fmla="*/ 394 w 2784"/>
              <a:gd name="T13" fmla="*/ 300 h 6896"/>
              <a:gd name="T14" fmla="*/ 915 w 2784"/>
              <a:gd name="T15" fmla="*/ 649 h 6896"/>
              <a:gd name="T16" fmla="*/ 1224 w 2784"/>
              <a:gd name="T17" fmla="*/ 1007 h 6896"/>
              <a:gd name="T18" fmla="*/ 1494 w 2784"/>
              <a:gd name="T19" fmla="*/ 1267 h 6896"/>
              <a:gd name="T20" fmla="*/ 1816 w 2784"/>
              <a:gd name="T21" fmla="*/ 1808 h 6896"/>
              <a:gd name="T22" fmla="*/ 2038 w 2784"/>
              <a:gd name="T23" fmla="*/ 2269 h 6896"/>
              <a:gd name="T24" fmla="*/ 2110 w 2784"/>
              <a:gd name="T25" fmla="*/ 2836 h 6896"/>
              <a:gd name="T26" fmla="*/ 2342 w 2784"/>
              <a:gd name="T27" fmla="*/ 3394 h 6896"/>
              <a:gd name="T28" fmla="*/ 2378 w 2784"/>
              <a:gd name="T29" fmla="*/ 3759 h 6896"/>
              <a:gd name="T30" fmla="*/ 2187 w 2784"/>
              <a:gd name="T31" fmla="*/ 4342 h 6896"/>
              <a:gd name="T32" fmla="*/ 2000 w 2784"/>
              <a:gd name="T33" fmla="*/ 4795 h 6896"/>
              <a:gd name="T34" fmla="*/ 1733 w 2784"/>
              <a:gd name="T35" fmla="*/ 5385 h 6896"/>
              <a:gd name="T36" fmla="*/ 1476 w 2784"/>
              <a:gd name="T37" fmla="*/ 5718 h 6896"/>
              <a:gd name="T38" fmla="*/ 1180 w 2784"/>
              <a:gd name="T39" fmla="*/ 6020 h 6896"/>
              <a:gd name="T40" fmla="*/ 489 w 2784"/>
              <a:gd name="T41" fmla="*/ 122 h 6896"/>
              <a:gd name="T42" fmla="*/ 854 w 2784"/>
              <a:gd name="T43" fmla="*/ 359 h 6896"/>
              <a:gd name="T44" fmla="*/ 1346 w 2784"/>
              <a:gd name="T45" fmla="*/ 788 h 6896"/>
              <a:gd name="T46" fmla="*/ 1610 w 2784"/>
              <a:gd name="T47" fmla="*/ 1091 h 6896"/>
              <a:gd name="T48" fmla="*/ 1846 w 2784"/>
              <a:gd name="T49" fmla="*/ 1512 h 6896"/>
              <a:gd name="T50" fmla="*/ 2119 w 2784"/>
              <a:gd name="T51" fmla="*/ 2109 h 6896"/>
              <a:gd name="T52" fmla="*/ 2301 w 2784"/>
              <a:gd name="T53" fmla="*/ 2475 h 6896"/>
              <a:gd name="T54" fmla="*/ 2336 w 2784"/>
              <a:gd name="T55" fmla="*/ 3047 h 6896"/>
              <a:gd name="T56" fmla="*/ 2542 w 2784"/>
              <a:gd name="T57" fmla="*/ 3609 h 6896"/>
              <a:gd name="T58" fmla="*/ 2561 w 2784"/>
              <a:gd name="T59" fmla="*/ 3972 h 6896"/>
              <a:gd name="T60" fmla="*/ 2395 w 2784"/>
              <a:gd name="T61" fmla="*/ 4598 h 6896"/>
              <a:gd name="T62" fmla="*/ 2174 w 2784"/>
              <a:gd name="T63" fmla="*/ 5049 h 6896"/>
              <a:gd name="T64" fmla="*/ 1851 w 2784"/>
              <a:gd name="T65" fmla="*/ 5518 h 6896"/>
              <a:gd name="T66" fmla="*/ 1587 w 2784"/>
              <a:gd name="T67" fmla="*/ 5923 h 6896"/>
              <a:gd name="T68" fmla="*/ 1287 w 2784"/>
              <a:gd name="T69" fmla="*/ 6189 h 6896"/>
              <a:gd name="T70" fmla="*/ 774 w 2784"/>
              <a:gd name="T71" fmla="*/ 6601 h 6896"/>
              <a:gd name="T72" fmla="*/ 952 w 2784"/>
              <a:gd name="T73" fmla="*/ 179 h 6896"/>
              <a:gd name="T74" fmla="*/ 1441 w 2784"/>
              <a:gd name="T75" fmla="*/ 606 h 6896"/>
              <a:gd name="T76" fmla="*/ 1724 w 2784"/>
              <a:gd name="T77" fmla="*/ 922 h 6896"/>
              <a:gd name="T78" fmla="*/ 1969 w 2784"/>
              <a:gd name="T79" fmla="*/ 1297 h 6896"/>
              <a:gd name="T80" fmla="*/ 2293 w 2784"/>
              <a:gd name="T81" fmla="*/ 1858 h 6896"/>
              <a:gd name="T82" fmla="*/ 2363 w 2784"/>
              <a:gd name="T83" fmla="*/ 2265 h 6896"/>
              <a:gd name="T84" fmla="*/ 2524 w 2784"/>
              <a:gd name="T85" fmla="*/ 2847 h 6896"/>
              <a:gd name="T86" fmla="*/ 2754 w 2784"/>
              <a:gd name="T87" fmla="*/ 3360 h 6896"/>
              <a:gd name="T88" fmla="*/ 2731 w 2784"/>
              <a:gd name="T89" fmla="*/ 3722 h 6896"/>
              <a:gd name="T90" fmla="*/ 2571 w 2784"/>
              <a:gd name="T91" fmla="*/ 4394 h 6896"/>
              <a:gd name="T92" fmla="*/ 2522 w 2784"/>
              <a:gd name="T93" fmla="*/ 4803 h 6896"/>
              <a:gd name="T94" fmla="*/ 2202 w 2784"/>
              <a:gd name="T95" fmla="*/ 5348 h 6896"/>
              <a:gd name="T96" fmla="*/ 1968 w 2784"/>
              <a:gd name="T97" fmla="*/ 5780 h 6896"/>
              <a:gd name="T98" fmla="*/ 1697 w 2784"/>
              <a:gd name="T99" fmla="*/ 6057 h 6896"/>
              <a:gd name="T100" fmla="*/ 1213 w 2784"/>
              <a:gd name="T101" fmla="*/ 6526 h 6896"/>
              <a:gd name="T102" fmla="*/ 888 w 2784"/>
              <a:gd name="T103" fmla="*/ 6779 h 6896"/>
              <a:gd name="T104" fmla="*/ 1229 w 2784"/>
              <a:gd name="T105" fmla="*/ 132 h 6896"/>
              <a:gd name="T106" fmla="*/ 1549 w 2784"/>
              <a:gd name="T107" fmla="*/ 418 h 6896"/>
              <a:gd name="T108" fmla="*/ 1837 w 2784"/>
              <a:gd name="T109" fmla="*/ 741 h 6896"/>
              <a:gd name="T110" fmla="*/ 2206 w 2784"/>
              <a:gd name="T111" fmla="*/ 1272 h 6896"/>
              <a:gd name="T112" fmla="*/ 2390 w 2784"/>
              <a:gd name="T113" fmla="*/ 1655 h 6896"/>
              <a:gd name="T114" fmla="*/ 2613 w 2784"/>
              <a:gd name="T115" fmla="*/ 2283 h 6896"/>
              <a:gd name="T116" fmla="*/ 2703 w 2784"/>
              <a:gd name="T117" fmla="*/ 2662 h 6896"/>
              <a:gd name="T118" fmla="*/ 2719 w 2784"/>
              <a:gd name="T119" fmla="*/ 3113 h 6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84" h="6896">
                <a:moveTo>
                  <a:pt x="2137" y="3273"/>
                </a:moveTo>
                <a:cubicBezTo>
                  <a:pt x="2106" y="3273"/>
                  <a:pt x="2081" y="3298"/>
                  <a:pt x="2081" y="3329"/>
                </a:cubicBezTo>
                <a:cubicBezTo>
                  <a:pt x="2081" y="3360"/>
                  <a:pt x="2106" y="3385"/>
                  <a:pt x="2137" y="3385"/>
                </a:cubicBezTo>
                <a:cubicBezTo>
                  <a:pt x="2167" y="3385"/>
                  <a:pt x="2192" y="3360"/>
                  <a:pt x="2192" y="3329"/>
                </a:cubicBezTo>
                <a:cubicBezTo>
                  <a:pt x="2192" y="3298"/>
                  <a:pt x="2167" y="3273"/>
                  <a:pt x="2137" y="3273"/>
                </a:cubicBezTo>
                <a:close/>
                <a:moveTo>
                  <a:pt x="2181" y="3544"/>
                </a:moveTo>
                <a:cubicBezTo>
                  <a:pt x="2181" y="3516"/>
                  <a:pt x="2158" y="3493"/>
                  <a:pt x="2130" y="3493"/>
                </a:cubicBezTo>
                <a:cubicBezTo>
                  <a:pt x="2102" y="3493"/>
                  <a:pt x="2079" y="3516"/>
                  <a:pt x="2079" y="3544"/>
                </a:cubicBezTo>
                <a:cubicBezTo>
                  <a:pt x="2079" y="3572"/>
                  <a:pt x="2102" y="3595"/>
                  <a:pt x="2130" y="3595"/>
                </a:cubicBezTo>
                <a:cubicBezTo>
                  <a:pt x="2158" y="3595"/>
                  <a:pt x="2181" y="3572"/>
                  <a:pt x="2181" y="3544"/>
                </a:cubicBezTo>
                <a:close/>
                <a:moveTo>
                  <a:pt x="2157" y="3758"/>
                </a:moveTo>
                <a:cubicBezTo>
                  <a:pt x="2157" y="3733"/>
                  <a:pt x="2136" y="3712"/>
                  <a:pt x="2110" y="3712"/>
                </a:cubicBezTo>
                <a:cubicBezTo>
                  <a:pt x="2084" y="3712"/>
                  <a:pt x="2063" y="3733"/>
                  <a:pt x="2063" y="3758"/>
                </a:cubicBezTo>
                <a:cubicBezTo>
                  <a:pt x="2063" y="3784"/>
                  <a:pt x="2084" y="3805"/>
                  <a:pt x="2110" y="3805"/>
                </a:cubicBezTo>
                <a:cubicBezTo>
                  <a:pt x="2136" y="3805"/>
                  <a:pt x="2157" y="3784"/>
                  <a:pt x="2157" y="3758"/>
                </a:cubicBezTo>
                <a:close/>
                <a:moveTo>
                  <a:pt x="2118" y="3971"/>
                </a:moveTo>
                <a:cubicBezTo>
                  <a:pt x="2118" y="3949"/>
                  <a:pt x="2100" y="3930"/>
                  <a:pt x="2077" y="3930"/>
                </a:cubicBezTo>
                <a:cubicBezTo>
                  <a:pt x="2054" y="3930"/>
                  <a:pt x="2036" y="3949"/>
                  <a:pt x="2036" y="3971"/>
                </a:cubicBezTo>
                <a:cubicBezTo>
                  <a:pt x="2036" y="3994"/>
                  <a:pt x="2054" y="4012"/>
                  <a:pt x="2077" y="4012"/>
                </a:cubicBezTo>
                <a:cubicBezTo>
                  <a:pt x="2100" y="4012"/>
                  <a:pt x="2118" y="3994"/>
                  <a:pt x="2118" y="3971"/>
                </a:cubicBezTo>
                <a:close/>
                <a:moveTo>
                  <a:pt x="1996" y="4182"/>
                </a:moveTo>
                <a:cubicBezTo>
                  <a:pt x="1996" y="4201"/>
                  <a:pt x="2011" y="4217"/>
                  <a:pt x="2031" y="4217"/>
                </a:cubicBezTo>
                <a:cubicBezTo>
                  <a:pt x="2050" y="4217"/>
                  <a:pt x="2066" y="4201"/>
                  <a:pt x="2066" y="4182"/>
                </a:cubicBezTo>
                <a:cubicBezTo>
                  <a:pt x="2066" y="4162"/>
                  <a:pt x="2050" y="4146"/>
                  <a:pt x="2031" y="4146"/>
                </a:cubicBezTo>
                <a:cubicBezTo>
                  <a:pt x="2011" y="4146"/>
                  <a:pt x="1996" y="4162"/>
                  <a:pt x="1996" y="4182"/>
                </a:cubicBezTo>
                <a:close/>
                <a:moveTo>
                  <a:pt x="1972" y="4418"/>
                </a:moveTo>
                <a:cubicBezTo>
                  <a:pt x="1988" y="4418"/>
                  <a:pt x="2001" y="4405"/>
                  <a:pt x="2001" y="4389"/>
                </a:cubicBezTo>
                <a:cubicBezTo>
                  <a:pt x="2001" y="4373"/>
                  <a:pt x="1988" y="4360"/>
                  <a:pt x="1972" y="4360"/>
                </a:cubicBezTo>
                <a:cubicBezTo>
                  <a:pt x="1956" y="4360"/>
                  <a:pt x="1943" y="4373"/>
                  <a:pt x="1943" y="4389"/>
                </a:cubicBezTo>
                <a:cubicBezTo>
                  <a:pt x="1943" y="4405"/>
                  <a:pt x="1956" y="4418"/>
                  <a:pt x="1972" y="4418"/>
                </a:cubicBezTo>
                <a:close/>
                <a:moveTo>
                  <a:pt x="1923" y="4592"/>
                </a:moveTo>
                <a:cubicBezTo>
                  <a:pt x="1923" y="4579"/>
                  <a:pt x="1913" y="4569"/>
                  <a:pt x="1900" y="4569"/>
                </a:cubicBezTo>
                <a:cubicBezTo>
                  <a:pt x="1888" y="4569"/>
                  <a:pt x="1878" y="4579"/>
                  <a:pt x="1878" y="4592"/>
                </a:cubicBezTo>
                <a:cubicBezTo>
                  <a:pt x="1878" y="4605"/>
                  <a:pt x="1888" y="4615"/>
                  <a:pt x="1900" y="4615"/>
                </a:cubicBezTo>
                <a:cubicBezTo>
                  <a:pt x="1913" y="4615"/>
                  <a:pt x="1923" y="4605"/>
                  <a:pt x="1923" y="4592"/>
                </a:cubicBezTo>
                <a:close/>
                <a:moveTo>
                  <a:pt x="1833" y="4790"/>
                </a:moveTo>
                <a:cubicBezTo>
                  <a:pt x="1833" y="4781"/>
                  <a:pt x="1826" y="4774"/>
                  <a:pt x="1816" y="4774"/>
                </a:cubicBezTo>
                <a:cubicBezTo>
                  <a:pt x="1807" y="4774"/>
                  <a:pt x="1800" y="4781"/>
                  <a:pt x="1800" y="4790"/>
                </a:cubicBezTo>
                <a:cubicBezTo>
                  <a:pt x="1800" y="4800"/>
                  <a:pt x="1807" y="4807"/>
                  <a:pt x="1816" y="4807"/>
                </a:cubicBezTo>
                <a:cubicBezTo>
                  <a:pt x="1826" y="4807"/>
                  <a:pt x="1833" y="4800"/>
                  <a:pt x="1833" y="4790"/>
                </a:cubicBezTo>
                <a:close/>
                <a:moveTo>
                  <a:pt x="1730" y="4983"/>
                </a:moveTo>
                <a:cubicBezTo>
                  <a:pt x="1730" y="4978"/>
                  <a:pt x="1726" y="4973"/>
                  <a:pt x="1720" y="4973"/>
                </a:cubicBezTo>
                <a:cubicBezTo>
                  <a:pt x="1715" y="4973"/>
                  <a:pt x="1711" y="4978"/>
                  <a:pt x="1711" y="4983"/>
                </a:cubicBezTo>
                <a:cubicBezTo>
                  <a:pt x="1711" y="4989"/>
                  <a:pt x="1715" y="4993"/>
                  <a:pt x="1720" y="4993"/>
                </a:cubicBezTo>
                <a:cubicBezTo>
                  <a:pt x="1726" y="4993"/>
                  <a:pt x="1730" y="4989"/>
                  <a:pt x="1730" y="4983"/>
                </a:cubicBezTo>
                <a:close/>
                <a:moveTo>
                  <a:pt x="1618" y="5170"/>
                </a:moveTo>
                <a:cubicBezTo>
                  <a:pt x="1618" y="5167"/>
                  <a:pt x="1616" y="5165"/>
                  <a:pt x="1613" y="5165"/>
                </a:cubicBezTo>
                <a:cubicBezTo>
                  <a:pt x="1610" y="5165"/>
                  <a:pt x="1608" y="5167"/>
                  <a:pt x="1608" y="5170"/>
                </a:cubicBezTo>
                <a:cubicBezTo>
                  <a:pt x="1608" y="5173"/>
                  <a:pt x="1610" y="5175"/>
                  <a:pt x="1613" y="5175"/>
                </a:cubicBezTo>
                <a:cubicBezTo>
                  <a:pt x="1616" y="5175"/>
                  <a:pt x="1618" y="5173"/>
                  <a:pt x="1618" y="5170"/>
                </a:cubicBezTo>
                <a:close/>
                <a:moveTo>
                  <a:pt x="1494" y="5346"/>
                </a:moveTo>
                <a:cubicBezTo>
                  <a:pt x="1492" y="5346"/>
                  <a:pt x="1491" y="5348"/>
                  <a:pt x="1491" y="5349"/>
                </a:cubicBezTo>
                <a:cubicBezTo>
                  <a:pt x="1491" y="5351"/>
                  <a:pt x="1492" y="5352"/>
                  <a:pt x="1494" y="5352"/>
                </a:cubicBezTo>
                <a:cubicBezTo>
                  <a:pt x="1495" y="5352"/>
                  <a:pt x="1497" y="5351"/>
                  <a:pt x="1497" y="5349"/>
                </a:cubicBezTo>
                <a:cubicBezTo>
                  <a:pt x="1497" y="5348"/>
                  <a:pt x="1495" y="5346"/>
                  <a:pt x="1494" y="5346"/>
                </a:cubicBezTo>
                <a:close/>
                <a:moveTo>
                  <a:pt x="1364" y="5519"/>
                </a:moveTo>
                <a:cubicBezTo>
                  <a:pt x="1363" y="5519"/>
                  <a:pt x="1362" y="5520"/>
                  <a:pt x="1362" y="5521"/>
                </a:cubicBezTo>
                <a:cubicBezTo>
                  <a:pt x="1362" y="5522"/>
                  <a:pt x="1363" y="5523"/>
                  <a:pt x="1364" y="5523"/>
                </a:cubicBezTo>
                <a:cubicBezTo>
                  <a:pt x="1365" y="5523"/>
                  <a:pt x="1366" y="5522"/>
                  <a:pt x="1366" y="5521"/>
                </a:cubicBezTo>
                <a:cubicBezTo>
                  <a:pt x="1366" y="5520"/>
                  <a:pt x="1365" y="5519"/>
                  <a:pt x="1364" y="5519"/>
                </a:cubicBezTo>
                <a:close/>
                <a:moveTo>
                  <a:pt x="1225" y="5685"/>
                </a:moveTo>
                <a:cubicBezTo>
                  <a:pt x="1225" y="5684"/>
                  <a:pt x="1225" y="5683"/>
                  <a:pt x="1224" y="5683"/>
                </a:cubicBezTo>
                <a:cubicBezTo>
                  <a:pt x="1223" y="5683"/>
                  <a:pt x="1222" y="5684"/>
                  <a:pt x="1222" y="5685"/>
                </a:cubicBezTo>
                <a:cubicBezTo>
                  <a:pt x="1222" y="5686"/>
                  <a:pt x="1223" y="5686"/>
                  <a:pt x="1224" y="5686"/>
                </a:cubicBezTo>
                <a:cubicBezTo>
                  <a:pt x="1225" y="5686"/>
                  <a:pt x="1225" y="5686"/>
                  <a:pt x="1225" y="5685"/>
                </a:cubicBezTo>
                <a:close/>
                <a:moveTo>
                  <a:pt x="1074" y="5838"/>
                </a:moveTo>
                <a:cubicBezTo>
                  <a:pt x="1073" y="5838"/>
                  <a:pt x="1072" y="5838"/>
                  <a:pt x="1072" y="5839"/>
                </a:cubicBezTo>
                <a:cubicBezTo>
                  <a:pt x="1072" y="5840"/>
                  <a:pt x="1073" y="5841"/>
                  <a:pt x="1074" y="5841"/>
                </a:cubicBezTo>
                <a:cubicBezTo>
                  <a:pt x="1075" y="5841"/>
                  <a:pt x="1076" y="5840"/>
                  <a:pt x="1076" y="5839"/>
                </a:cubicBezTo>
                <a:cubicBezTo>
                  <a:pt x="1076" y="5838"/>
                  <a:pt x="1075" y="5838"/>
                  <a:pt x="1074" y="5838"/>
                </a:cubicBezTo>
                <a:close/>
                <a:moveTo>
                  <a:pt x="3" y="106"/>
                </a:move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3" y="110"/>
                </a:cubicBezTo>
                <a:cubicBezTo>
                  <a:pt x="4" y="110"/>
                  <a:pt x="5" y="109"/>
                  <a:pt x="5" y="108"/>
                </a:cubicBezTo>
                <a:cubicBezTo>
                  <a:pt x="5" y="107"/>
                  <a:pt x="4" y="106"/>
                  <a:pt x="3" y="106"/>
                </a:cubicBezTo>
                <a:close/>
                <a:moveTo>
                  <a:pt x="198" y="194"/>
                </a:moveTo>
                <a:cubicBezTo>
                  <a:pt x="196" y="194"/>
                  <a:pt x="194" y="196"/>
                  <a:pt x="194" y="198"/>
                </a:cubicBezTo>
                <a:cubicBezTo>
                  <a:pt x="194" y="200"/>
                  <a:pt x="196" y="202"/>
                  <a:pt x="198" y="202"/>
                </a:cubicBezTo>
                <a:cubicBezTo>
                  <a:pt x="200" y="202"/>
                  <a:pt x="202" y="200"/>
                  <a:pt x="202" y="198"/>
                </a:cubicBezTo>
                <a:cubicBezTo>
                  <a:pt x="202" y="196"/>
                  <a:pt x="200" y="194"/>
                  <a:pt x="198" y="194"/>
                </a:cubicBezTo>
                <a:close/>
                <a:moveTo>
                  <a:pt x="388" y="294"/>
                </a:moveTo>
                <a:cubicBezTo>
                  <a:pt x="384" y="294"/>
                  <a:pt x="382" y="297"/>
                  <a:pt x="382" y="300"/>
                </a:cubicBezTo>
                <a:cubicBezTo>
                  <a:pt x="382" y="304"/>
                  <a:pt x="384" y="306"/>
                  <a:pt x="388" y="306"/>
                </a:cubicBezTo>
                <a:cubicBezTo>
                  <a:pt x="391" y="306"/>
                  <a:pt x="394" y="304"/>
                  <a:pt x="394" y="300"/>
                </a:cubicBezTo>
                <a:cubicBezTo>
                  <a:pt x="394" y="297"/>
                  <a:pt x="391" y="294"/>
                  <a:pt x="388" y="294"/>
                </a:cubicBezTo>
                <a:close/>
                <a:moveTo>
                  <a:pt x="571" y="403"/>
                </a:moveTo>
                <a:cubicBezTo>
                  <a:pt x="565" y="403"/>
                  <a:pt x="560" y="407"/>
                  <a:pt x="560" y="413"/>
                </a:cubicBezTo>
                <a:cubicBezTo>
                  <a:pt x="560" y="419"/>
                  <a:pt x="565" y="424"/>
                  <a:pt x="571" y="424"/>
                </a:cubicBezTo>
                <a:cubicBezTo>
                  <a:pt x="577" y="424"/>
                  <a:pt x="582" y="419"/>
                  <a:pt x="582" y="413"/>
                </a:cubicBezTo>
                <a:cubicBezTo>
                  <a:pt x="582" y="407"/>
                  <a:pt x="577" y="403"/>
                  <a:pt x="571" y="403"/>
                </a:cubicBezTo>
                <a:close/>
                <a:moveTo>
                  <a:pt x="747" y="521"/>
                </a:moveTo>
                <a:cubicBezTo>
                  <a:pt x="737" y="521"/>
                  <a:pt x="730" y="528"/>
                  <a:pt x="730" y="538"/>
                </a:cubicBezTo>
                <a:cubicBezTo>
                  <a:pt x="730" y="547"/>
                  <a:pt x="737" y="555"/>
                  <a:pt x="747" y="555"/>
                </a:cubicBezTo>
                <a:cubicBezTo>
                  <a:pt x="756" y="555"/>
                  <a:pt x="764" y="547"/>
                  <a:pt x="764" y="538"/>
                </a:cubicBezTo>
                <a:cubicBezTo>
                  <a:pt x="764" y="528"/>
                  <a:pt x="756" y="521"/>
                  <a:pt x="747" y="521"/>
                </a:cubicBezTo>
                <a:close/>
                <a:moveTo>
                  <a:pt x="915" y="649"/>
                </a:moveTo>
                <a:cubicBezTo>
                  <a:pt x="901" y="649"/>
                  <a:pt x="891" y="660"/>
                  <a:pt x="891" y="673"/>
                </a:cubicBezTo>
                <a:cubicBezTo>
                  <a:pt x="891" y="686"/>
                  <a:pt x="901" y="697"/>
                  <a:pt x="915" y="697"/>
                </a:cubicBezTo>
                <a:cubicBezTo>
                  <a:pt x="928" y="697"/>
                  <a:pt x="939" y="686"/>
                  <a:pt x="939" y="673"/>
                </a:cubicBezTo>
                <a:cubicBezTo>
                  <a:pt x="939" y="660"/>
                  <a:pt x="928" y="649"/>
                  <a:pt x="915" y="649"/>
                </a:cubicBezTo>
                <a:close/>
                <a:moveTo>
                  <a:pt x="1074" y="788"/>
                </a:moveTo>
                <a:cubicBezTo>
                  <a:pt x="1057" y="788"/>
                  <a:pt x="1044" y="802"/>
                  <a:pt x="1044" y="818"/>
                </a:cubicBezTo>
                <a:cubicBezTo>
                  <a:pt x="1044" y="834"/>
                  <a:pt x="1057" y="848"/>
                  <a:pt x="1074" y="848"/>
                </a:cubicBezTo>
                <a:cubicBezTo>
                  <a:pt x="1090" y="848"/>
                  <a:pt x="1104" y="834"/>
                  <a:pt x="1104" y="818"/>
                </a:cubicBezTo>
                <a:cubicBezTo>
                  <a:pt x="1104" y="802"/>
                  <a:pt x="1090" y="788"/>
                  <a:pt x="1074" y="788"/>
                </a:cubicBezTo>
                <a:close/>
                <a:moveTo>
                  <a:pt x="1224" y="938"/>
                </a:moveTo>
                <a:cubicBezTo>
                  <a:pt x="1205" y="938"/>
                  <a:pt x="1190" y="954"/>
                  <a:pt x="1190" y="973"/>
                </a:cubicBezTo>
                <a:cubicBezTo>
                  <a:pt x="1190" y="992"/>
                  <a:pt x="1205" y="1007"/>
                  <a:pt x="1224" y="1007"/>
                </a:cubicBezTo>
                <a:cubicBezTo>
                  <a:pt x="1243" y="1007"/>
                  <a:pt x="1258" y="992"/>
                  <a:pt x="1258" y="973"/>
                </a:cubicBezTo>
                <a:cubicBezTo>
                  <a:pt x="1258" y="954"/>
                  <a:pt x="1243" y="938"/>
                  <a:pt x="1224" y="938"/>
                </a:cubicBezTo>
                <a:close/>
                <a:moveTo>
                  <a:pt x="1401" y="1136"/>
                </a:moveTo>
                <a:cubicBezTo>
                  <a:pt x="1401" y="1116"/>
                  <a:pt x="1384" y="1099"/>
                  <a:pt x="1364" y="1099"/>
                </a:cubicBezTo>
                <a:cubicBezTo>
                  <a:pt x="1343" y="1099"/>
                  <a:pt x="1327" y="1116"/>
                  <a:pt x="1327" y="1136"/>
                </a:cubicBezTo>
                <a:cubicBezTo>
                  <a:pt x="1327" y="1157"/>
                  <a:pt x="1343" y="1173"/>
                  <a:pt x="1364" y="1173"/>
                </a:cubicBezTo>
                <a:cubicBezTo>
                  <a:pt x="1384" y="1173"/>
                  <a:pt x="1401" y="1157"/>
                  <a:pt x="1401" y="1136"/>
                </a:cubicBezTo>
                <a:close/>
                <a:moveTo>
                  <a:pt x="1494" y="1267"/>
                </a:moveTo>
                <a:cubicBezTo>
                  <a:pt x="1471" y="1267"/>
                  <a:pt x="1453" y="1285"/>
                  <a:pt x="1453" y="1308"/>
                </a:cubicBezTo>
                <a:cubicBezTo>
                  <a:pt x="1453" y="1331"/>
                  <a:pt x="1471" y="1349"/>
                  <a:pt x="1494" y="1349"/>
                </a:cubicBezTo>
                <a:cubicBezTo>
                  <a:pt x="1516" y="1349"/>
                  <a:pt x="1535" y="1331"/>
                  <a:pt x="1535" y="1308"/>
                </a:cubicBezTo>
                <a:cubicBezTo>
                  <a:pt x="1535" y="1285"/>
                  <a:pt x="1516" y="1267"/>
                  <a:pt x="1494" y="1267"/>
                </a:cubicBezTo>
                <a:close/>
                <a:moveTo>
                  <a:pt x="1613" y="1441"/>
                </a:moveTo>
                <a:cubicBezTo>
                  <a:pt x="1587" y="1441"/>
                  <a:pt x="1566" y="1462"/>
                  <a:pt x="1566" y="1488"/>
                </a:cubicBezTo>
                <a:cubicBezTo>
                  <a:pt x="1566" y="1513"/>
                  <a:pt x="1587" y="1534"/>
                  <a:pt x="1613" y="1534"/>
                </a:cubicBezTo>
                <a:cubicBezTo>
                  <a:pt x="1638" y="1534"/>
                  <a:pt x="1659" y="1513"/>
                  <a:pt x="1659" y="1488"/>
                </a:cubicBezTo>
                <a:cubicBezTo>
                  <a:pt x="1659" y="1462"/>
                  <a:pt x="1638" y="1441"/>
                  <a:pt x="1613" y="1441"/>
                </a:cubicBezTo>
                <a:close/>
                <a:moveTo>
                  <a:pt x="1720" y="1727"/>
                </a:moveTo>
                <a:cubicBezTo>
                  <a:pt x="1750" y="1727"/>
                  <a:pt x="1773" y="1704"/>
                  <a:pt x="1773" y="1674"/>
                </a:cubicBezTo>
                <a:cubicBezTo>
                  <a:pt x="1773" y="1645"/>
                  <a:pt x="1750" y="1621"/>
                  <a:pt x="1720" y="1621"/>
                </a:cubicBezTo>
                <a:cubicBezTo>
                  <a:pt x="1691" y="1621"/>
                  <a:pt x="1667" y="1645"/>
                  <a:pt x="1667" y="1674"/>
                </a:cubicBezTo>
                <a:cubicBezTo>
                  <a:pt x="1667" y="1704"/>
                  <a:pt x="1691" y="1727"/>
                  <a:pt x="1720" y="1727"/>
                </a:cubicBezTo>
                <a:close/>
                <a:moveTo>
                  <a:pt x="1875" y="1867"/>
                </a:moveTo>
                <a:cubicBezTo>
                  <a:pt x="1875" y="1835"/>
                  <a:pt x="1849" y="1808"/>
                  <a:pt x="1816" y="1808"/>
                </a:cubicBezTo>
                <a:cubicBezTo>
                  <a:pt x="1784" y="1808"/>
                  <a:pt x="1758" y="1835"/>
                  <a:pt x="1758" y="1867"/>
                </a:cubicBezTo>
                <a:cubicBezTo>
                  <a:pt x="1758" y="1899"/>
                  <a:pt x="1784" y="1926"/>
                  <a:pt x="1816" y="1926"/>
                </a:cubicBezTo>
                <a:cubicBezTo>
                  <a:pt x="1849" y="1926"/>
                  <a:pt x="1875" y="1899"/>
                  <a:pt x="1875" y="1867"/>
                </a:cubicBezTo>
                <a:close/>
                <a:moveTo>
                  <a:pt x="1836" y="2065"/>
                </a:moveTo>
                <a:cubicBezTo>
                  <a:pt x="1836" y="2101"/>
                  <a:pt x="1865" y="2129"/>
                  <a:pt x="1900" y="2129"/>
                </a:cubicBezTo>
                <a:cubicBezTo>
                  <a:pt x="1936" y="2129"/>
                  <a:pt x="1964" y="2101"/>
                  <a:pt x="1964" y="2065"/>
                </a:cubicBezTo>
                <a:cubicBezTo>
                  <a:pt x="1964" y="2030"/>
                  <a:pt x="1936" y="2002"/>
                  <a:pt x="1900" y="2002"/>
                </a:cubicBezTo>
                <a:cubicBezTo>
                  <a:pt x="1865" y="2002"/>
                  <a:pt x="1836" y="2030"/>
                  <a:pt x="1836" y="2065"/>
                </a:cubicBezTo>
                <a:close/>
                <a:moveTo>
                  <a:pt x="1972" y="2202"/>
                </a:moveTo>
                <a:cubicBezTo>
                  <a:pt x="1935" y="2202"/>
                  <a:pt x="1906" y="2232"/>
                  <a:pt x="1906" y="2269"/>
                </a:cubicBezTo>
                <a:cubicBezTo>
                  <a:pt x="1906" y="2305"/>
                  <a:pt x="1935" y="2335"/>
                  <a:pt x="1972" y="2335"/>
                </a:cubicBezTo>
                <a:cubicBezTo>
                  <a:pt x="2008" y="2335"/>
                  <a:pt x="2038" y="2305"/>
                  <a:pt x="2038" y="2269"/>
                </a:cubicBezTo>
                <a:cubicBezTo>
                  <a:pt x="2038" y="2232"/>
                  <a:pt x="2008" y="2202"/>
                  <a:pt x="1972" y="2202"/>
                </a:cubicBezTo>
                <a:close/>
                <a:moveTo>
                  <a:pt x="2031" y="2410"/>
                </a:moveTo>
                <a:cubicBezTo>
                  <a:pt x="1994" y="2410"/>
                  <a:pt x="1965" y="2439"/>
                  <a:pt x="1965" y="2476"/>
                </a:cubicBezTo>
                <a:cubicBezTo>
                  <a:pt x="1965" y="2512"/>
                  <a:pt x="1994" y="2542"/>
                  <a:pt x="2031" y="2542"/>
                </a:cubicBezTo>
                <a:cubicBezTo>
                  <a:pt x="2067" y="2542"/>
                  <a:pt x="2097" y="2512"/>
                  <a:pt x="2097" y="2476"/>
                </a:cubicBezTo>
                <a:cubicBezTo>
                  <a:pt x="2097" y="2439"/>
                  <a:pt x="2067" y="2410"/>
                  <a:pt x="2031" y="2410"/>
                </a:cubicBezTo>
                <a:close/>
                <a:moveTo>
                  <a:pt x="2077" y="2621"/>
                </a:moveTo>
                <a:cubicBezTo>
                  <a:pt x="2041" y="2621"/>
                  <a:pt x="2012" y="2650"/>
                  <a:pt x="2012" y="2686"/>
                </a:cubicBezTo>
                <a:cubicBezTo>
                  <a:pt x="2012" y="2722"/>
                  <a:pt x="2041" y="2751"/>
                  <a:pt x="2077" y="2751"/>
                </a:cubicBezTo>
                <a:cubicBezTo>
                  <a:pt x="2113" y="2751"/>
                  <a:pt x="2142" y="2722"/>
                  <a:pt x="2142" y="2686"/>
                </a:cubicBezTo>
                <a:cubicBezTo>
                  <a:pt x="2142" y="2650"/>
                  <a:pt x="2113" y="2621"/>
                  <a:pt x="2077" y="2621"/>
                </a:cubicBezTo>
                <a:close/>
                <a:moveTo>
                  <a:pt x="2110" y="2836"/>
                </a:moveTo>
                <a:cubicBezTo>
                  <a:pt x="2075" y="2836"/>
                  <a:pt x="2047" y="2864"/>
                  <a:pt x="2047" y="2899"/>
                </a:cubicBezTo>
                <a:cubicBezTo>
                  <a:pt x="2047" y="2934"/>
                  <a:pt x="2075" y="2962"/>
                  <a:pt x="2110" y="2962"/>
                </a:cubicBezTo>
                <a:cubicBezTo>
                  <a:pt x="2145" y="2962"/>
                  <a:pt x="2173" y="2934"/>
                  <a:pt x="2173" y="2899"/>
                </a:cubicBezTo>
                <a:cubicBezTo>
                  <a:pt x="2173" y="2864"/>
                  <a:pt x="2145" y="2836"/>
                  <a:pt x="2110" y="2836"/>
                </a:cubicBezTo>
                <a:close/>
                <a:moveTo>
                  <a:pt x="2130" y="3054"/>
                </a:moveTo>
                <a:cubicBezTo>
                  <a:pt x="2097" y="3054"/>
                  <a:pt x="2071" y="3081"/>
                  <a:pt x="2071" y="3113"/>
                </a:cubicBezTo>
                <a:cubicBezTo>
                  <a:pt x="2071" y="3146"/>
                  <a:pt x="2097" y="3173"/>
                  <a:pt x="2130" y="3173"/>
                </a:cubicBezTo>
                <a:cubicBezTo>
                  <a:pt x="2163" y="3173"/>
                  <a:pt x="2189" y="3146"/>
                  <a:pt x="2189" y="3113"/>
                </a:cubicBezTo>
                <a:cubicBezTo>
                  <a:pt x="2189" y="3081"/>
                  <a:pt x="2163" y="3054"/>
                  <a:pt x="2130" y="3054"/>
                </a:cubicBezTo>
                <a:close/>
                <a:moveTo>
                  <a:pt x="2342" y="3263"/>
                </a:moveTo>
                <a:cubicBezTo>
                  <a:pt x="2306" y="3263"/>
                  <a:pt x="2277" y="3292"/>
                  <a:pt x="2277" y="3329"/>
                </a:cubicBezTo>
                <a:cubicBezTo>
                  <a:pt x="2277" y="3365"/>
                  <a:pt x="2306" y="3394"/>
                  <a:pt x="2342" y="3394"/>
                </a:cubicBezTo>
                <a:cubicBezTo>
                  <a:pt x="2378" y="3394"/>
                  <a:pt x="2408" y="3365"/>
                  <a:pt x="2408" y="3329"/>
                </a:cubicBezTo>
                <a:cubicBezTo>
                  <a:pt x="2408" y="3292"/>
                  <a:pt x="2378" y="3263"/>
                  <a:pt x="2342" y="3263"/>
                </a:cubicBezTo>
                <a:close/>
                <a:moveTo>
                  <a:pt x="2399" y="3544"/>
                </a:moveTo>
                <a:cubicBezTo>
                  <a:pt x="2399" y="3509"/>
                  <a:pt x="2371" y="3481"/>
                  <a:pt x="2336" y="3481"/>
                </a:cubicBezTo>
                <a:cubicBezTo>
                  <a:pt x="2301" y="3481"/>
                  <a:pt x="2273" y="3509"/>
                  <a:pt x="2273" y="3544"/>
                </a:cubicBezTo>
                <a:cubicBezTo>
                  <a:pt x="2273" y="3579"/>
                  <a:pt x="2301" y="3607"/>
                  <a:pt x="2336" y="3607"/>
                </a:cubicBezTo>
                <a:cubicBezTo>
                  <a:pt x="2371" y="3607"/>
                  <a:pt x="2399" y="3579"/>
                  <a:pt x="2399" y="3544"/>
                </a:cubicBezTo>
                <a:close/>
                <a:moveTo>
                  <a:pt x="2378" y="3759"/>
                </a:moveTo>
                <a:cubicBezTo>
                  <a:pt x="2378" y="3725"/>
                  <a:pt x="2351" y="3698"/>
                  <a:pt x="2317" y="3698"/>
                </a:cubicBezTo>
                <a:cubicBezTo>
                  <a:pt x="2283" y="3698"/>
                  <a:pt x="2256" y="3725"/>
                  <a:pt x="2256" y="3759"/>
                </a:cubicBezTo>
                <a:cubicBezTo>
                  <a:pt x="2256" y="3792"/>
                  <a:pt x="2283" y="3820"/>
                  <a:pt x="2317" y="3820"/>
                </a:cubicBezTo>
                <a:cubicBezTo>
                  <a:pt x="2351" y="3820"/>
                  <a:pt x="2378" y="3792"/>
                  <a:pt x="2378" y="3759"/>
                </a:cubicBezTo>
                <a:close/>
                <a:moveTo>
                  <a:pt x="2228" y="3972"/>
                </a:moveTo>
                <a:cubicBezTo>
                  <a:pt x="2228" y="4004"/>
                  <a:pt x="2254" y="4029"/>
                  <a:pt x="2286" y="4029"/>
                </a:cubicBezTo>
                <a:cubicBezTo>
                  <a:pt x="2318" y="4029"/>
                  <a:pt x="2344" y="4004"/>
                  <a:pt x="2344" y="3972"/>
                </a:cubicBezTo>
                <a:cubicBezTo>
                  <a:pt x="2344" y="3940"/>
                  <a:pt x="2318" y="3914"/>
                  <a:pt x="2286" y="3914"/>
                </a:cubicBezTo>
                <a:cubicBezTo>
                  <a:pt x="2254" y="3914"/>
                  <a:pt x="2228" y="3940"/>
                  <a:pt x="2228" y="3972"/>
                </a:cubicBezTo>
                <a:close/>
                <a:moveTo>
                  <a:pt x="2296" y="4183"/>
                </a:moveTo>
                <a:cubicBezTo>
                  <a:pt x="2296" y="4153"/>
                  <a:pt x="2272" y="4129"/>
                  <a:pt x="2242" y="4129"/>
                </a:cubicBezTo>
                <a:cubicBezTo>
                  <a:pt x="2213" y="4129"/>
                  <a:pt x="2189" y="4153"/>
                  <a:pt x="2189" y="4183"/>
                </a:cubicBezTo>
                <a:cubicBezTo>
                  <a:pt x="2189" y="4212"/>
                  <a:pt x="2213" y="4236"/>
                  <a:pt x="2242" y="4236"/>
                </a:cubicBezTo>
                <a:cubicBezTo>
                  <a:pt x="2272" y="4236"/>
                  <a:pt x="2296" y="4212"/>
                  <a:pt x="2296" y="4183"/>
                </a:cubicBezTo>
                <a:close/>
                <a:moveTo>
                  <a:pt x="2236" y="4391"/>
                </a:moveTo>
                <a:cubicBezTo>
                  <a:pt x="2236" y="4364"/>
                  <a:pt x="2214" y="4342"/>
                  <a:pt x="2187" y="4342"/>
                </a:cubicBezTo>
                <a:cubicBezTo>
                  <a:pt x="2160" y="4342"/>
                  <a:pt x="2138" y="4364"/>
                  <a:pt x="2138" y="4391"/>
                </a:cubicBezTo>
                <a:cubicBezTo>
                  <a:pt x="2138" y="4418"/>
                  <a:pt x="2160" y="4440"/>
                  <a:pt x="2187" y="4440"/>
                </a:cubicBezTo>
                <a:cubicBezTo>
                  <a:pt x="2214" y="4440"/>
                  <a:pt x="2236" y="4418"/>
                  <a:pt x="2236" y="4391"/>
                </a:cubicBezTo>
                <a:close/>
                <a:moveTo>
                  <a:pt x="2119" y="4640"/>
                </a:moveTo>
                <a:cubicBezTo>
                  <a:pt x="2143" y="4640"/>
                  <a:pt x="2163" y="4620"/>
                  <a:pt x="2163" y="4595"/>
                </a:cubicBezTo>
                <a:cubicBezTo>
                  <a:pt x="2163" y="4571"/>
                  <a:pt x="2143" y="4551"/>
                  <a:pt x="2119" y="4551"/>
                </a:cubicBezTo>
                <a:cubicBezTo>
                  <a:pt x="2094" y="4551"/>
                  <a:pt x="2074" y="4571"/>
                  <a:pt x="2074" y="4595"/>
                </a:cubicBezTo>
                <a:cubicBezTo>
                  <a:pt x="2074" y="4620"/>
                  <a:pt x="2094" y="4640"/>
                  <a:pt x="2119" y="4640"/>
                </a:cubicBezTo>
                <a:close/>
                <a:moveTo>
                  <a:pt x="2039" y="4835"/>
                </a:moveTo>
                <a:cubicBezTo>
                  <a:pt x="2061" y="4835"/>
                  <a:pt x="2079" y="4817"/>
                  <a:pt x="2079" y="4795"/>
                </a:cubicBezTo>
                <a:cubicBezTo>
                  <a:pt x="2079" y="4774"/>
                  <a:pt x="2061" y="4756"/>
                  <a:pt x="2039" y="4756"/>
                </a:cubicBezTo>
                <a:cubicBezTo>
                  <a:pt x="2018" y="4756"/>
                  <a:pt x="2000" y="4774"/>
                  <a:pt x="2000" y="4795"/>
                </a:cubicBezTo>
                <a:cubicBezTo>
                  <a:pt x="2000" y="4817"/>
                  <a:pt x="2018" y="4835"/>
                  <a:pt x="2039" y="4835"/>
                </a:cubicBezTo>
                <a:close/>
                <a:moveTo>
                  <a:pt x="1982" y="4991"/>
                </a:moveTo>
                <a:cubicBezTo>
                  <a:pt x="1982" y="4972"/>
                  <a:pt x="1967" y="4957"/>
                  <a:pt x="1948" y="4957"/>
                </a:cubicBezTo>
                <a:cubicBezTo>
                  <a:pt x="1930" y="4957"/>
                  <a:pt x="1915" y="4972"/>
                  <a:pt x="1915" y="4991"/>
                </a:cubicBezTo>
                <a:cubicBezTo>
                  <a:pt x="1915" y="5009"/>
                  <a:pt x="1930" y="5024"/>
                  <a:pt x="1948" y="5024"/>
                </a:cubicBezTo>
                <a:cubicBezTo>
                  <a:pt x="1967" y="5024"/>
                  <a:pt x="1982" y="5009"/>
                  <a:pt x="1982" y="4991"/>
                </a:cubicBezTo>
                <a:close/>
                <a:moveTo>
                  <a:pt x="1818" y="5180"/>
                </a:moveTo>
                <a:cubicBezTo>
                  <a:pt x="1818" y="5196"/>
                  <a:pt x="1831" y="5208"/>
                  <a:pt x="1846" y="5208"/>
                </a:cubicBezTo>
                <a:cubicBezTo>
                  <a:pt x="1862" y="5208"/>
                  <a:pt x="1874" y="5196"/>
                  <a:pt x="1874" y="5180"/>
                </a:cubicBezTo>
                <a:cubicBezTo>
                  <a:pt x="1874" y="5165"/>
                  <a:pt x="1862" y="5152"/>
                  <a:pt x="1846" y="5152"/>
                </a:cubicBezTo>
                <a:cubicBezTo>
                  <a:pt x="1831" y="5152"/>
                  <a:pt x="1818" y="5165"/>
                  <a:pt x="1818" y="5180"/>
                </a:cubicBezTo>
                <a:close/>
                <a:moveTo>
                  <a:pt x="1733" y="5385"/>
                </a:moveTo>
                <a:cubicBezTo>
                  <a:pt x="1745" y="5385"/>
                  <a:pt x="1755" y="5375"/>
                  <a:pt x="1755" y="5363"/>
                </a:cubicBezTo>
                <a:cubicBezTo>
                  <a:pt x="1755" y="5351"/>
                  <a:pt x="1745" y="5342"/>
                  <a:pt x="1733" y="5342"/>
                </a:cubicBezTo>
                <a:cubicBezTo>
                  <a:pt x="1721" y="5342"/>
                  <a:pt x="1711" y="5351"/>
                  <a:pt x="1711" y="5363"/>
                </a:cubicBezTo>
                <a:cubicBezTo>
                  <a:pt x="1711" y="5375"/>
                  <a:pt x="1721" y="5385"/>
                  <a:pt x="1733" y="5385"/>
                </a:cubicBezTo>
                <a:close/>
                <a:moveTo>
                  <a:pt x="1610" y="5525"/>
                </a:moveTo>
                <a:cubicBezTo>
                  <a:pt x="1601" y="5525"/>
                  <a:pt x="1594" y="5531"/>
                  <a:pt x="1594" y="5540"/>
                </a:cubicBezTo>
                <a:cubicBezTo>
                  <a:pt x="1594" y="5548"/>
                  <a:pt x="1601" y="5555"/>
                  <a:pt x="1610" y="5555"/>
                </a:cubicBezTo>
                <a:cubicBezTo>
                  <a:pt x="1618" y="5555"/>
                  <a:pt x="1625" y="5548"/>
                  <a:pt x="1625" y="5540"/>
                </a:cubicBezTo>
                <a:cubicBezTo>
                  <a:pt x="1625" y="5531"/>
                  <a:pt x="1618" y="5525"/>
                  <a:pt x="1610" y="5525"/>
                </a:cubicBezTo>
                <a:close/>
                <a:moveTo>
                  <a:pt x="1476" y="5700"/>
                </a:moveTo>
                <a:cubicBezTo>
                  <a:pt x="1471" y="5700"/>
                  <a:pt x="1467" y="5704"/>
                  <a:pt x="1467" y="5709"/>
                </a:cubicBezTo>
                <a:cubicBezTo>
                  <a:pt x="1467" y="5714"/>
                  <a:pt x="1471" y="5718"/>
                  <a:pt x="1476" y="5718"/>
                </a:cubicBezTo>
                <a:cubicBezTo>
                  <a:pt x="1481" y="5718"/>
                  <a:pt x="1485" y="5714"/>
                  <a:pt x="1485" y="5709"/>
                </a:cubicBezTo>
                <a:cubicBezTo>
                  <a:pt x="1485" y="5704"/>
                  <a:pt x="1481" y="5700"/>
                  <a:pt x="1476" y="5700"/>
                </a:cubicBezTo>
                <a:close/>
                <a:moveTo>
                  <a:pt x="1333" y="5865"/>
                </a:moveTo>
                <a:cubicBezTo>
                  <a:pt x="1330" y="5865"/>
                  <a:pt x="1328" y="5867"/>
                  <a:pt x="1328" y="5870"/>
                </a:cubicBezTo>
                <a:cubicBezTo>
                  <a:pt x="1328" y="5872"/>
                  <a:pt x="1330" y="5874"/>
                  <a:pt x="1333" y="5874"/>
                </a:cubicBezTo>
                <a:cubicBezTo>
                  <a:pt x="1335" y="5874"/>
                  <a:pt x="1337" y="5872"/>
                  <a:pt x="1337" y="5870"/>
                </a:cubicBezTo>
                <a:cubicBezTo>
                  <a:pt x="1337" y="5867"/>
                  <a:pt x="1335" y="5865"/>
                  <a:pt x="1333" y="5865"/>
                </a:cubicBezTo>
                <a:close/>
                <a:moveTo>
                  <a:pt x="1180" y="6020"/>
                </a:moveTo>
                <a:cubicBezTo>
                  <a:pt x="1179" y="6020"/>
                  <a:pt x="1178" y="6021"/>
                  <a:pt x="1178" y="6022"/>
                </a:cubicBezTo>
                <a:cubicBezTo>
                  <a:pt x="1178" y="6023"/>
                  <a:pt x="1179" y="6024"/>
                  <a:pt x="1180" y="6024"/>
                </a:cubicBezTo>
                <a:cubicBezTo>
                  <a:pt x="1182" y="6024"/>
                  <a:pt x="1183" y="6023"/>
                  <a:pt x="1183" y="6022"/>
                </a:cubicBezTo>
                <a:cubicBezTo>
                  <a:pt x="1183" y="6021"/>
                  <a:pt x="1182" y="6020"/>
                  <a:pt x="1180" y="6020"/>
                </a:cubicBezTo>
                <a:close/>
                <a:moveTo>
                  <a:pt x="1020" y="6164"/>
                </a:moveTo>
                <a:cubicBezTo>
                  <a:pt x="1019" y="6164"/>
                  <a:pt x="1018" y="6164"/>
                  <a:pt x="1018" y="6165"/>
                </a:cubicBezTo>
                <a:cubicBezTo>
                  <a:pt x="1018" y="6166"/>
                  <a:pt x="1019" y="6167"/>
                  <a:pt x="1020" y="6167"/>
                </a:cubicBezTo>
                <a:cubicBezTo>
                  <a:pt x="1020" y="6167"/>
                  <a:pt x="1021" y="6166"/>
                  <a:pt x="1021" y="6165"/>
                </a:cubicBezTo>
                <a:cubicBezTo>
                  <a:pt x="1021" y="6164"/>
                  <a:pt x="1020" y="6164"/>
                  <a:pt x="1020" y="6164"/>
                </a:cubicBezTo>
                <a:close/>
                <a:moveTo>
                  <a:pt x="301" y="18"/>
                </a:moveTo>
                <a:cubicBezTo>
                  <a:pt x="300" y="18"/>
                  <a:pt x="299" y="19"/>
                  <a:pt x="299" y="20"/>
                </a:cubicBezTo>
                <a:cubicBezTo>
                  <a:pt x="299" y="21"/>
                  <a:pt x="300" y="21"/>
                  <a:pt x="301" y="21"/>
                </a:cubicBezTo>
                <a:cubicBezTo>
                  <a:pt x="302" y="21"/>
                  <a:pt x="303" y="21"/>
                  <a:pt x="303" y="20"/>
                </a:cubicBezTo>
                <a:cubicBezTo>
                  <a:pt x="303" y="19"/>
                  <a:pt x="302" y="18"/>
                  <a:pt x="301" y="18"/>
                </a:cubicBezTo>
                <a:close/>
                <a:moveTo>
                  <a:pt x="491" y="120"/>
                </a:moveTo>
                <a:cubicBezTo>
                  <a:pt x="490" y="120"/>
                  <a:pt x="489" y="121"/>
                  <a:pt x="489" y="122"/>
                </a:cubicBezTo>
                <a:cubicBezTo>
                  <a:pt x="489" y="123"/>
                  <a:pt x="490" y="124"/>
                  <a:pt x="491" y="124"/>
                </a:cubicBezTo>
                <a:cubicBezTo>
                  <a:pt x="492" y="124"/>
                  <a:pt x="493" y="123"/>
                  <a:pt x="493" y="122"/>
                </a:cubicBezTo>
                <a:cubicBezTo>
                  <a:pt x="493" y="121"/>
                  <a:pt x="492" y="120"/>
                  <a:pt x="491" y="120"/>
                </a:cubicBezTo>
                <a:close/>
                <a:moveTo>
                  <a:pt x="674" y="233"/>
                </a:moveTo>
                <a:cubicBezTo>
                  <a:pt x="673" y="233"/>
                  <a:pt x="672" y="234"/>
                  <a:pt x="672" y="235"/>
                </a:cubicBezTo>
                <a:cubicBezTo>
                  <a:pt x="672" y="236"/>
                  <a:pt x="673" y="237"/>
                  <a:pt x="674" y="237"/>
                </a:cubicBezTo>
                <a:cubicBezTo>
                  <a:pt x="675" y="237"/>
                  <a:pt x="676" y="236"/>
                  <a:pt x="676" y="235"/>
                </a:cubicBezTo>
                <a:cubicBezTo>
                  <a:pt x="676" y="234"/>
                  <a:pt x="675" y="233"/>
                  <a:pt x="674" y="233"/>
                </a:cubicBezTo>
                <a:close/>
                <a:moveTo>
                  <a:pt x="851" y="355"/>
                </a:moveTo>
                <a:cubicBezTo>
                  <a:pt x="849" y="355"/>
                  <a:pt x="847" y="357"/>
                  <a:pt x="847" y="359"/>
                </a:cubicBezTo>
                <a:cubicBezTo>
                  <a:pt x="847" y="360"/>
                  <a:pt x="849" y="362"/>
                  <a:pt x="851" y="362"/>
                </a:cubicBezTo>
                <a:cubicBezTo>
                  <a:pt x="852" y="362"/>
                  <a:pt x="854" y="360"/>
                  <a:pt x="854" y="359"/>
                </a:cubicBezTo>
                <a:cubicBezTo>
                  <a:pt x="854" y="357"/>
                  <a:pt x="852" y="355"/>
                  <a:pt x="851" y="355"/>
                </a:cubicBezTo>
                <a:close/>
                <a:moveTo>
                  <a:pt x="1020" y="488"/>
                </a:moveTo>
                <a:cubicBezTo>
                  <a:pt x="1017" y="488"/>
                  <a:pt x="1015" y="490"/>
                  <a:pt x="1015" y="492"/>
                </a:cubicBezTo>
                <a:cubicBezTo>
                  <a:pt x="1015" y="495"/>
                  <a:pt x="1017" y="497"/>
                  <a:pt x="1020" y="497"/>
                </a:cubicBezTo>
                <a:cubicBezTo>
                  <a:pt x="1022" y="497"/>
                  <a:pt x="1024" y="495"/>
                  <a:pt x="1024" y="492"/>
                </a:cubicBezTo>
                <a:cubicBezTo>
                  <a:pt x="1024" y="490"/>
                  <a:pt x="1022" y="488"/>
                  <a:pt x="1020" y="488"/>
                </a:cubicBezTo>
                <a:close/>
                <a:moveTo>
                  <a:pt x="1180" y="627"/>
                </a:moveTo>
                <a:cubicBezTo>
                  <a:pt x="1176" y="627"/>
                  <a:pt x="1172" y="631"/>
                  <a:pt x="1172" y="635"/>
                </a:cubicBezTo>
                <a:cubicBezTo>
                  <a:pt x="1172" y="640"/>
                  <a:pt x="1176" y="644"/>
                  <a:pt x="1180" y="644"/>
                </a:cubicBezTo>
                <a:cubicBezTo>
                  <a:pt x="1185" y="644"/>
                  <a:pt x="1189" y="640"/>
                  <a:pt x="1189" y="635"/>
                </a:cubicBezTo>
                <a:cubicBezTo>
                  <a:pt x="1189" y="631"/>
                  <a:pt x="1185" y="627"/>
                  <a:pt x="1180" y="627"/>
                </a:cubicBezTo>
                <a:close/>
                <a:moveTo>
                  <a:pt x="1346" y="788"/>
                </a:moveTo>
                <a:cubicBezTo>
                  <a:pt x="1346" y="780"/>
                  <a:pt x="1340" y="775"/>
                  <a:pt x="1333" y="775"/>
                </a:cubicBezTo>
                <a:cubicBezTo>
                  <a:pt x="1325" y="775"/>
                  <a:pt x="1320" y="780"/>
                  <a:pt x="1320" y="788"/>
                </a:cubicBezTo>
                <a:cubicBezTo>
                  <a:pt x="1320" y="795"/>
                  <a:pt x="1325" y="801"/>
                  <a:pt x="1333" y="801"/>
                </a:cubicBezTo>
                <a:cubicBezTo>
                  <a:pt x="1340" y="801"/>
                  <a:pt x="1346" y="795"/>
                  <a:pt x="1346" y="788"/>
                </a:cubicBezTo>
                <a:close/>
                <a:moveTo>
                  <a:pt x="1476" y="969"/>
                </a:moveTo>
                <a:cubicBezTo>
                  <a:pt x="1487" y="969"/>
                  <a:pt x="1496" y="960"/>
                  <a:pt x="1496" y="949"/>
                </a:cubicBezTo>
                <a:cubicBezTo>
                  <a:pt x="1496" y="938"/>
                  <a:pt x="1487" y="929"/>
                  <a:pt x="1476" y="929"/>
                </a:cubicBezTo>
                <a:cubicBezTo>
                  <a:pt x="1465" y="929"/>
                  <a:pt x="1456" y="938"/>
                  <a:pt x="1456" y="949"/>
                </a:cubicBezTo>
                <a:cubicBezTo>
                  <a:pt x="1456" y="960"/>
                  <a:pt x="1465" y="969"/>
                  <a:pt x="1476" y="969"/>
                </a:cubicBezTo>
                <a:close/>
                <a:moveTo>
                  <a:pt x="1610" y="1144"/>
                </a:moveTo>
                <a:cubicBezTo>
                  <a:pt x="1624" y="1144"/>
                  <a:pt x="1636" y="1132"/>
                  <a:pt x="1636" y="1118"/>
                </a:cubicBezTo>
                <a:cubicBezTo>
                  <a:pt x="1636" y="1103"/>
                  <a:pt x="1624" y="1091"/>
                  <a:pt x="1610" y="1091"/>
                </a:cubicBezTo>
                <a:cubicBezTo>
                  <a:pt x="1595" y="1091"/>
                  <a:pt x="1583" y="1103"/>
                  <a:pt x="1583" y="1118"/>
                </a:cubicBezTo>
                <a:cubicBezTo>
                  <a:pt x="1583" y="1132"/>
                  <a:pt x="1595" y="1144"/>
                  <a:pt x="1610" y="1144"/>
                </a:cubicBezTo>
                <a:close/>
                <a:moveTo>
                  <a:pt x="1733" y="1325"/>
                </a:moveTo>
                <a:cubicBezTo>
                  <a:pt x="1750" y="1325"/>
                  <a:pt x="1764" y="1311"/>
                  <a:pt x="1764" y="1294"/>
                </a:cubicBezTo>
                <a:cubicBezTo>
                  <a:pt x="1764" y="1277"/>
                  <a:pt x="1750" y="1263"/>
                  <a:pt x="1733" y="1263"/>
                </a:cubicBezTo>
                <a:cubicBezTo>
                  <a:pt x="1716" y="1263"/>
                  <a:pt x="1702" y="1277"/>
                  <a:pt x="1702" y="1294"/>
                </a:cubicBezTo>
                <a:cubicBezTo>
                  <a:pt x="1702" y="1311"/>
                  <a:pt x="1716" y="1325"/>
                  <a:pt x="1733" y="1325"/>
                </a:cubicBezTo>
                <a:close/>
                <a:moveTo>
                  <a:pt x="1846" y="1512"/>
                </a:moveTo>
                <a:cubicBezTo>
                  <a:pt x="1865" y="1512"/>
                  <a:pt x="1881" y="1497"/>
                  <a:pt x="1881" y="1477"/>
                </a:cubicBezTo>
                <a:cubicBezTo>
                  <a:pt x="1881" y="1458"/>
                  <a:pt x="1865" y="1442"/>
                  <a:pt x="1846" y="1442"/>
                </a:cubicBezTo>
                <a:cubicBezTo>
                  <a:pt x="1827" y="1442"/>
                  <a:pt x="1811" y="1458"/>
                  <a:pt x="1811" y="1477"/>
                </a:cubicBezTo>
                <a:cubicBezTo>
                  <a:pt x="1811" y="1497"/>
                  <a:pt x="1827" y="1512"/>
                  <a:pt x="1846" y="1512"/>
                </a:cubicBezTo>
                <a:close/>
                <a:moveTo>
                  <a:pt x="1948" y="1705"/>
                </a:moveTo>
                <a:cubicBezTo>
                  <a:pt x="1969" y="1705"/>
                  <a:pt x="1986" y="1688"/>
                  <a:pt x="1986" y="1667"/>
                </a:cubicBezTo>
                <a:cubicBezTo>
                  <a:pt x="1986" y="1646"/>
                  <a:pt x="1969" y="1629"/>
                  <a:pt x="1948" y="1629"/>
                </a:cubicBezTo>
                <a:cubicBezTo>
                  <a:pt x="1928" y="1629"/>
                  <a:pt x="1911" y="1646"/>
                  <a:pt x="1911" y="1667"/>
                </a:cubicBezTo>
                <a:cubicBezTo>
                  <a:pt x="1911" y="1688"/>
                  <a:pt x="1928" y="1705"/>
                  <a:pt x="1948" y="1705"/>
                </a:cubicBezTo>
                <a:close/>
                <a:moveTo>
                  <a:pt x="2039" y="1904"/>
                </a:moveTo>
                <a:cubicBezTo>
                  <a:pt x="2062" y="1904"/>
                  <a:pt x="2081" y="1885"/>
                  <a:pt x="2081" y="1862"/>
                </a:cubicBezTo>
                <a:cubicBezTo>
                  <a:pt x="2081" y="1839"/>
                  <a:pt x="2062" y="1820"/>
                  <a:pt x="2039" y="1820"/>
                </a:cubicBezTo>
                <a:cubicBezTo>
                  <a:pt x="2016" y="1820"/>
                  <a:pt x="1998" y="1839"/>
                  <a:pt x="1998" y="1862"/>
                </a:cubicBezTo>
                <a:cubicBezTo>
                  <a:pt x="1998" y="1885"/>
                  <a:pt x="2016" y="1904"/>
                  <a:pt x="2039" y="1904"/>
                </a:cubicBezTo>
                <a:close/>
                <a:moveTo>
                  <a:pt x="2072" y="2062"/>
                </a:moveTo>
                <a:cubicBezTo>
                  <a:pt x="2072" y="2088"/>
                  <a:pt x="2093" y="2109"/>
                  <a:pt x="2119" y="2109"/>
                </a:cubicBezTo>
                <a:cubicBezTo>
                  <a:pt x="2145" y="2109"/>
                  <a:pt x="2166" y="2088"/>
                  <a:pt x="2166" y="2062"/>
                </a:cubicBezTo>
                <a:cubicBezTo>
                  <a:pt x="2166" y="2036"/>
                  <a:pt x="2145" y="2015"/>
                  <a:pt x="2119" y="2015"/>
                </a:cubicBezTo>
                <a:cubicBezTo>
                  <a:pt x="2093" y="2015"/>
                  <a:pt x="2072" y="2036"/>
                  <a:pt x="2072" y="2062"/>
                </a:cubicBezTo>
                <a:close/>
                <a:moveTo>
                  <a:pt x="2134" y="2267"/>
                </a:moveTo>
                <a:cubicBezTo>
                  <a:pt x="2134" y="2296"/>
                  <a:pt x="2157" y="2320"/>
                  <a:pt x="2187" y="2320"/>
                </a:cubicBezTo>
                <a:cubicBezTo>
                  <a:pt x="2216" y="2320"/>
                  <a:pt x="2240" y="2296"/>
                  <a:pt x="2240" y="2267"/>
                </a:cubicBezTo>
                <a:cubicBezTo>
                  <a:pt x="2240" y="2237"/>
                  <a:pt x="2216" y="2214"/>
                  <a:pt x="2187" y="2214"/>
                </a:cubicBezTo>
                <a:cubicBezTo>
                  <a:pt x="2157" y="2214"/>
                  <a:pt x="2134" y="2237"/>
                  <a:pt x="2134" y="2267"/>
                </a:cubicBezTo>
                <a:close/>
                <a:moveTo>
                  <a:pt x="2242" y="2416"/>
                </a:moveTo>
                <a:cubicBezTo>
                  <a:pt x="2210" y="2416"/>
                  <a:pt x="2184" y="2442"/>
                  <a:pt x="2184" y="2475"/>
                </a:cubicBezTo>
                <a:cubicBezTo>
                  <a:pt x="2184" y="2507"/>
                  <a:pt x="2210" y="2534"/>
                  <a:pt x="2242" y="2534"/>
                </a:cubicBezTo>
                <a:cubicBezTo>
                  <a:pt x="2275" y="2534"/>
                  <a:pt x="2301" y="2507"/>
                  <a:pt x="2301" y="2475"/>
                </a:cubicBezTo>
                <a:cubicBezTo>
                  <a:pt x="2301" y="2442"/>
                  <a:pt x="2275" y="2416"/>
                  <a:pt x="2242" y="2416"/>
                </a:cubicBezTo>
                <a:close/>
                <a:moveTo>
                  <a:pt x="2286" y="2622"/>
                </a:moveTo>
                <a:cubicBezTo>
                  <a:pt x="2251" y="2622"/>
                  <a:pt x="2223" y="2651"/>
                  <a:pt x="2223" y="2686"/>
                </a:cubicBezTo>
                <a:cubicBezTo>
                  <a:pt x="2223" y="2721"/>
                  <a:pt x="2251" y="2749"/>
                  <a:pt x="2286" y="2749"/>
                </a:cubicBezTo>
                <a:cubicBezTo>
                  <a:pt x="2321" y="2749"/>
                  <a:pt x="2349" y="2721"/>
                  <a:pt x="2349" y="2686"/>
                </a:cubicBezTo>
                <a:cubicBezTo>
                  <a:pt x="2349" y="2651"/>
                  <a:pt x="2321" y="2622"/>
                  <a:pt x="2286" y="2622"/>
                </a:cubicBezTo>
                <a:close/>
                <a:moveTo>
                  <a:pt x="2317" y="2833"/>
                </a:moveTo>
                <a:cubicBezTo>
                  <a:pt x="2281" y="2833"/>
                  <a:pt x="2252" y="2863"/>
                  <a:pt x="2252" y="2899"/>
                </a:cubicBezTo>
                <a:cubicBezTo>
                  <a:pt x="2252" y="2935"/>
                  <a:pt x="2281" y="2964"/>
                  <a:pt x="2317" y="2964"/>
                </a:cubicBezTo>
                <a:cubicBezTo>
                  <a:pt x="2353" y="2964"/>
                  <a:pt x="2383" y="2935"/>
                  <a:pt x="2383" y="2899"/>
                </a:cubicBezTo>
                <a:cubicBezTo>
                  <a:pt x="2383" y="2863"/>
                  <a:pt x="2353" y="2833"/>
                  <a:pt x="2317" y="2833"/>
                </a:cubicBezTo>
                <a:close/>
                <a:moveTo>
                  <a:pt x="2336" y="3047"/>
                </a:moveTo>
                <a:cubicBezTo>
                  <a:pt x="2299" y="3047"/>
                  <a:pt x="2270" y="3077"/>
                  <a:pt x="2270" y="3113"/>
                </a:cubicBezTo>
                <a:cubicBezTo>
                  <a:pt x="2270" y="3150"/>
                  <a:pt x="2299" y="3180"/>
                  <a:pt x="2336" y="3180"/>
                </a:cubicBezTo>
                <a:cubicBezTo>
                  <a:pt x="2373" y="3180"/>
                  <a:pt x="2402" y="3150"/>
                  <a:pt x="2402" y="3113"/>
                </a:cubicBezTo>
                <a:cubicBezTo>
                  <a:pt x="2402" y="3077"/>
                  <a:pt x="2373" y="3047"/>
                  <a:pt x="2336" y="3047"/>
                </a:cubicBezTo>
                <a:close/>
                <a:moveTo>
                  <a:pt x="2548" y="3267"/>
                </a:moveTo>
                <a:cubicBezTo>
                  <a:pt x="2514" y="3267"/>
                  <a:pt x="2486" y="3294"/>
                  <a:pt x="2486" y="3329"/>
                </a:cubicBezTo>
                <a:cubicBezTo>
                  <a:pt x="2486" y="3363"/>
                  <a:pt x="2514" y="3391"/>
                  <a:pt x="2548" y="3391"/>
                </a:cubicBezTo>
                <a:cubicBezTo>
                  <a:pt x="2582" y="3391"/>
                  <a:pt x="2610" y="3363"/>
                  <a:pt x="2610" y="3329"/>
                </a:cubicBezTo>
                <a:cubicBezTo>
                  <a:pt x="2610" y="3294"/>
                  <a:pt x="2582" y="3267"/>
                  <a:pt x="2548" y="3267"/>
                </a:cubicBezTo>
                <a:close/>
                <a:moveTo>
                  <a:pt x="2542" y="3479"/>
                </a:moveTo>
                <a:cubicBezTo>
                  <a:pt x="2506" y="3479"/>
                  <a:pt x="2477" y="3508"/>
                  <a:pt x="2477" y="3544"/>
                </a:cubicBezTo>
                <a:cubicBezTo>
                  <a:pt x="2477" y="3580"/>
                  <a:pt x="2506" y="3609"/>
                  <a:pt x="2542" y="3609"/>
                </a:cubicBezTo>
                <a:cubicBezTo>
                  <a:pt x="2578" y="3609"/>
                  <a:pt x="2607" y="3580"/>
                  <a:pt x="2607" y="3544"/>
                </a:cubicBezTo>
                <a:cubicBezTo>
                  <a:pt x="2607" y="3508"/>
                  <a:pt x="2578" y="3479"/>
                  <a:pt x="2542" y="3479"/>
                </a:cubicBezTo>
                <a:close/>
                <a:moveTo>
                  <a:pt x="2590" y="3759"/>
                </a:moveTo>
                <a:cubicBezTo>
                  <a:pt x="2590" y="3722"/>
                  <a:pt x="2561" y="3693"/>
                  <a:pt x="2524" y="3693"/>
                </a:cubicBezTo>
                <a:cubicBezTo>
                  <a:pt x="2488" y="3693"/>
                  <a:pt x="2458" y="3722"/>
                  <a:pt x="2458" y="3759"/>
                </a:cubicBezTo>
                <a:cubicBezTo>
                  <a:pt x="2458" y="3795"/>
                  <a:pt x="2488" y="3825"/>
                  <a:pt x="2524" y="3825"/>
                </a:cubicBezTo>
                <a:cubicBezTo>
                  <a:pt x="2561" y="3825"/>
                  <a:pt x="2590" y="3795"/>
                  <a:pt x="2590" y="3759"/>
                </a:cubicBezTo>
                <a:close/>
                <a:moveTo>
                  <a:pt x="2561" y="3972"/>
                </a:moveTo>
                <a:cubicBezTo>
                  <a:pt x="2561" y="3935"/>
                  <a:pt x="2531" y="3906"/>
                  <a:pt x="2495" y="3906"/>
                </a:cubicBezTo>
                <a:cubicBezTo>
                  <a:pt x="2458" y="3906"/>
                  <a:pt x="2428" y="3935"/>
                  <a:pt x="2428" y="3972"/>
                </a:cubicBezTo>
                <a:cubicBezTo>
                  <a:pt x="2428" y="4009"/>
                  <a:pt x="2458" y="4038"/>
                  <a:pt x="2495" y="4038"/>
                </a:cubicBezTo>
                <a:cubicBezTo>
                  <a:pt x="2531" y="4038"/>
                  <a:pt x="2561" y="4009"/>
                  <a:pt x="2561" y="3972"/>
                </a:cubicBezTo>
                <a:close/>
                <a:moveTo>
                  <a:pt x="2518" y="4183"/>
                </a:moveTo>
                <a:cubicBezTo>
                  <a:pt x="2518" y="4148"/>
                  <a:pt x="2489" y="4119"/>
                  <a:pt x="2453" y="4119"/>
                </a:cubicBezTo>
                <a:cubicBezTo>
                  <a:pt x="2418" y="4119"/>
                  <a:pt x="2389" y="4148"/>
                  <a:pt x="2389" y="4183"/>
                </a:cubicBezTo>
                <a:cubicBezTo>
                  <a:pt x="2389" y="4219"/>
                  <a:pt x="2418" y="4248"/>
                  <a:pt x="2453" y="4248"/>
                </a:cubicBezTo>
                <a:cubicBezTo>
                  <a:pt x="2489" y="4248"/>
                  <a:pt x="2518" y="4219"/>
                  <a:pt x="2518" y="4183"/>
                </a:cubicBezTo>
                <a:close/>
                <a:moveTo>
                  <a:pt x="2463" y="4392"/>
                </a:moveTo>
                <a:cubicBezTo>
                  <a:pt x="2463" y="4358"/>
                  <a:pt x="2435" y="4329"/>
                  <a:pt x="2400" y="4329"/>
                </a:cubicBezTo>
                <a:cubicBezTo>
                  <a:pt x="2366" y="4329"/>
                  <a:pt x="2338" y="4358"/>
                  <a:pt x="2338" y="4392"/>
                </a:cubicBezTo>
                <a:cubicBezTo>
                  <a:pt x="2338" y="4427"/>
                  <a:pt x="2366" y="4455"/>
                  <a:pt x="2400" y="4455"/>
                </a:cubicBezTo>
                <a:cubicBezTo>
                  <a:pt x="2435" y="4455"/>
                  <a:pt x="2463" y="4427"/>
                  <a:pt x="2463" y="4392"/>
                </a:cubicBezTo>
                <a:close/>
                <a:moveTo>
                  <a:pt x="2336" y="4657"/>
                </a:moveTo>
                <a:cubicBezTo>
                  <a:pt x="2369" y="4657"/>
                  <a:pt x="2395" y="4631"/>
                  <a:pt x="2395" y="4598"/>
                </a:cubicBezTo>
                <a:cubicBezTo>
                  <a:pt x="2395" y="4565"/>
                  <a:pt x="2369" y="4538"/>
                  <a:pt x="2336" y="4538"/>
                </a:cubicBezTo>
                <a:cubicBezTo>
                  <a:pt x="2303" y="4538"/>
                  <a:pt x="2277" y="4565"/>
                  <a:pt x="2277" y="4598"/>
                </a:cubicBezTo>
                <a:cubicBezTo>
                  <a:pt x="2277" y="4631"/>
                  <a:pt x="2303" y="4657"/>
                  <a:pt x="2336" y="4657"/>
                </a:cubicBezTo>
                <a:close/>
                <a:moveTo>
                  <a:pt x="2317" y="4800"/>
                </a:moveTo>
                <a:cubicBezTo>
                  <a:pt x="2317" y="4769"/>
                  <a:pt x="2292" y="4744"/>
                  <a:pt x="2261" y="4744"/>
                </a:cubicBezTo>
                <a:cubicBezTo>
                  <a:pt x="2230" y="4744"/>
                  <a:pt x="2205" y="4769"/>
                  <a:pt x="2205" y="4800"/>
                </a:cubicBezTo>
                <a:cubicBezTo>
                  <a:pt x="2205" y="4830"/>
                  <a:pt x="2230" y="4855"/>
                  <a:pt x="2261" y="4855"/>
                </a:cubicBezTo>
                <a:cubicBezTo>
                  <a:pt x="2292" y="4855"/>
                  <a:pt x="2317" y="4830"/>
                  <a:pt x="2317" y="4800"/>
                </a:cubicBezTo>
                <a:close/>
                <a:moveTo>
                  <a:pt x="2226" y="4997"/>
                </a:moveTo>
                <a:cubicBezTo>
                  <a:pt x="2226" y="4968"/>
                  <a:pt x="2203" y="4945"/>
                  <a:pt x="2174" y="4945"/>
                </a:cubicBezTo>
                <a:cubicBezTo>
                  <a:pt x="2145" y="4945"/>
                  <a:pt x="2122" y="4968"/>
                  <a:pt x="2122" y="4997"/>
                </a:cubicBezTo>
                <a:cubicBezTo>
                  <a:pt x="2122" y="5025"/>
                  <a:pt x="2145" y="5049"/>
                  <a:pt x="2174" y="5049"/>
                </a:cubicBezTo>
                <a:cubicBezTo>
                  <a:pt x="2203" y="5049"/>
                  <a:pt x="2226" y="5025"/>
                  <a:pt x="2226" y="4997"/>
                </a:cubicBezTo>
                <a:close/>
                <a:moveTo>
                  <a:pt x="2125" y="5189"/>
                </a:moveTo>
                <a:cubicBezTo>
                  <a:pt x="2125" y="5163"/>
                  <a:pt x="2103" y="5141"/>
                  <a:pt x="2077" y="5141"/>
                </a:cubicBezTo>
                <a:cubicBezTo>
                  <a:pt x="2050" y="5141"/>
                  <a:pt x="2029" y="5163"/>
                  <a:pt x="2029" y="5189"/>
                </a:cubicBezTo>
                <a:cubicBezTo>
                  <a:pt x="2029" y="5215"/>
                  <a:pt x="2050" y="5237"/>
                  <a:pt x="2077" y="5237"/>
                </a:cubicBezTo>
                <a:cubicBezTo>
                  <a:pt x="2103" y="5237"/>
                  <a:pt x="2125" y="5215"/>
                  <a:pt x="2125" y="5189"/>
                </a:cubicBezTo>
                <a:close/>
                <a:moveTo>
                  <a:pt x="1969" y="5332"/>
                </a:moveTo>
                <a:cubicBezTo>
                  <a:pt x="1945" y="5332"/>
                  <a:pt x="1926" y="5352"/>
                  <a:pt x="1926" y="5376"/>
                </a:cubicBezTo>
                <a:cubicBezTo>
                  <a:pt x="1926" y="5399"/>
                  <a:pt x="1945" y="5419"/>
                  <a:pt x="1969" y="5419"/>
                </a:cubicBezTo>
                <a:cubicBezTo>
                  <a:pt x="1993" y="5419"/>
                  <a:pt x="2013" y="5399"/>
                  <a:pt x="2013" y="5376"/>
                </a:cubicBezTo>
                <a:cubicBezTo>
                  <a:pt x="2013" y="5352"/>
                  <a:pt x="1993" y="5332"/>
                  <a:pt x="1969" y="5332"/>
                </a:cubicBezTo>
                <a:close/>
                <a:moveTo>
                  <a:pt x="1851" y="5518"/>
                </a:moveTo>
                <a:cubicBezTo>
                  <a:pt x="1830" y="5518"/>
                  <a:pt x="1813" y="5535"/>
                  <a:pt x="1813" y="5556"/>
                </a:cubicBezTo>
                <a:cubicBezTo>
                  <a:pt x="1813" y="5577"/>
                  <a:pt x="1830" y="5594"/>
                  <a:pt x="1851" y="5594"/>
                </a:cubicBezTo>
                <a:cubicBezTo>
                  <a:pt x="1872" y="5594"/>
                  <a:pt x="1890" y="5577"/>
                  <a:pt x="1890" y="5556"/>
                </a:cubicBezTo>
                <a:cubicBezTo>
                  <a:pt x="1890" y="5535"/>
                  <a:pt x="1872" y="5518"/>
                  <a:pt x="1851" y="5518"/>
                </a:cubicBezTo>
                <a:close/>
                <a:moveTo>
                  <a:pt x="1724" y="5697"/>
                </a:moveTo>
                <a:cubicBezTo>
                  <a:pt x="1706" y="5697"/>
                  <a:pt x="1691" y="5711"/>
                  <a:pt x="1691" y="5729"/>
                </a:cubicBezTo>
                <a:cubicBezTo>
                  <a:pt x="1691" y="5747"/>
                  <a:pt x="1706" y="5762"/>
                  <a:pt x="1724" y="5762"/>
                </a:cubicBezTo>
                <a:cubicBezTo>
                  <a:pt x="1742" y="5762"/>
                  <a:pt x="1756" y="5747"/>
                  <a:pt x="1756" y="5729"/>
                </a:cubicBezTo>
                <a:cubicBezTo>
                  <a:pt x="1756" y="5711"/>
                  <a:pt x="1742" y="5697"/>
                  <a:pt x="1724" y="5697"/>
                </a:cubicBezTo>
                <a:close/>
                <a:moveTo>
                  <a:pt x="1587" y="5868"/>
                </a:moveTo>
                <a:cubicBezTo>
                  <a:pt x="1572" y="5868"/>
                  <a:pt x="1559" y="5881"/>
                  <a:pt x="1559" y="5896"/>
                </a:cubicBezTo>
                <a:cubicBezTo>
                  <a:pt x="1559" y="5911"/>
                  <a:pt x="1572" y="5923"/>
                  <a:pt x="1587" y="5923"/>
                </a:cubicBezTo>
                <a:cubicBezTo>
                  <a:pt x="1602" y="5923"/>
                  <a:pt x="1614" y="5911"/>
                  <a:pt x="1614" y="5896"/>
                </a:cubicBezTo>
                <a:cubicBezTo>
                  <a:pt x="1614" y="5881"/>
                  <a:pt x="1602" y="5868"/>
                  <a:pt x="1587" y="5868"/>
                </a:cubicBezTo>
                <a:close/>
                <a:moveTo>
                  <a:pt x="1441" y="6033"/>
                </a:moveTo>
                <a:cubicBezTo>
                  <a:pt x="1429" y="6033"/>
                  <a:pt x="1420" y="6042"/>
                  <a:pt x="1420" y="6054"/>
                </a:cubicBezTo>
                <a:cubicBezTo>
                  <a:pt x="1420" y="6066"/>
                  <a:pt x="1429" y="6075"/>
                  <a:pt x="1441" y="6075"/>
                </a:cubicBezTo>
                <a:cubicBezTo>
                  <a:pt x="1453" y="6075"/>
                  <a:pt x="1462" y="6066"/>
                  <a:pt x="1462" y="6054"/>
                </a:cubicBezTo>
                <a:cubicBezTo>
                  <a:pt x="1462" y="6042"/>
                  <a:pt x="1453" y="6033"/>
                  <a:pt x="1441" y="6033"/>
                </a:cubicBezTo>
                <a:close/>
                <a:moveTo>
                  <a:pt x="1287" y="6189"/>
                </a:moveTo>
                <a:cubicBezTo>
                  <a:pt x="1278" y="6189"/>
                  <a:pt x="1271" y="6196"/>
                  <a:pt x="1271" y="6204"/>
                </a:cubicBezTo>
                <a:cubicBezTo>
                  <a:pt x="1271" y="6213"/>
                  <a:pt x="1278" y="6220"/>
                  <a:pt x="1287" y="6220"/>
                </a:cubicBezTo>
                <a:cubicBezTo>
                  <a:pt x="1295" y="6220"/>
                  <a:pt x="1302" y="6213"/>
                  <a:pt x="1302" y="6204"/>
                </a:cubicBezTo>
                <a:cubicBezTo>
                  <a:pt x="1302" y="6196"/>
                  <a:pt x="1295" y="6189"/>
                  <a:pt x="1287" y="6189"/>
                </a:cubicBezTo>
                <a:close/>
                <a:moveTo>
                  <a:pt x="1124" y="6336"/>
                </a:moveTo>
                <a:cubicBezTo>
                  <a:pt x="1119" y="6336"/>
                  <a:pt x="1114" y="6340"/>
                  <a:pt x="1114" y="6346"/>
                </a:cubicBezTo>
                <a:cubicBezTo>
                  <a:pt x="1114" y="6351"/>
                  <a:pt x="1119" y="6356"/>
                  <a:pt x="1124" y="6356"/>
                </a:cubicBezTo>
                <a:cubicBezTo>
                  <a:pt x="1129" y="6356"/>
                  <a:pt x="1134" y="6351"/>
                  <a:pt x="1134" y="6346"/>
                </a:cubicBezTo>
                <a:cubicBezTo>
                  <a:pt x="1134" y="6340"/>
                  <a:pt x="1129" y="6336"/>
                  <a:pt x="1124" y="6336"/>
                </a:cubicBezTo>
                <a:close/>
                <a:moveTo>
                  <a:pt x="954" y="6472"/>
                </a:moveTo>
                <a:cubicBezTo>
                  <a:pt x="951" y="6472"/>
                  <a:pt x="948" y="6475"/>
                  <a:pt x="948" y="6478"/>
                </a:cubicBezTo>
                <a:cubicBezTo>
                  <a:pt x="948" y="6481"/>
                  <a:pt x="951" y="6484"/>
                  <a:pt x="954" y="6484"/>
                </a:cubicBezTo>
                <a:cubicBezTo>
                  <a:pt x="957" y="6484"/>
                  <a:pt x="960" y="6481"/>
                  <a:pt x="960" y="6478"/>
                </a:cubicBezTo>
                <a:cubicBezTo>
                  <a:pt x="960" y="6475"/>
                  <a:pt x="957" y="6472"/>
                  <a:pt x="954" y="6472"/>
                </a:cubicBezTo>
                <a:close/>
                <a:moveTo>
                  <a:pt x="777" y="6598"/>
                </a:moveTo>
                <a:cubicBezTo>
                  <a:pt x="776" y="6598"/>
                  <a:pt x="774" y="6599"/>
                  <a:pt x="774" y="6601"/>
                </a:cubicBezTo>
                <a:cubicBezTo>
                  <a:pt x="774" y="6602"/>
                  <a:pt x="776" y="6604"/>
                  <a:pt x="777" y="6604"/>
                </a:cubicBezTo>
                <a:cubicBezTo>
                  <a:pt x="779" y="6604"/>
                  <a:pt x="780" y="6602"/>
                  <a:pt x="780" y="6601"/>
                </a:cubicBezTo>
                <a:cubicBezTo>
                  <a:pt x="780" y="6599"/>
                  <a:pt x="779" y="6598"/>
                  <a:pt x="777" y="6598"/>
                </a:cubicBezTo>
                <a:close/>
                <a:moveTo>
                  <a:pt x="777" y="58"/>
                </a:moveTo>
                <a:cubicBezTo>
                  <a:pt x="778" y="58"/>
                  <a:pt x="778" y="57"/>
                  <a:pt x="778" y="57"/>
                </a:cubicBezTo>
                <a:cubicBezTo>
                  <a:pt x="778" y="56"/>
                  <a:pt x="778" y="55"/>
                  <a:pt x="777" y="55"/>
                </a:cubicBezTo>
                <a:cubicBezTo>
                  <a:pt x="777" y="55"/>
                  <a:pt x="776" y="56"/>
                  <a:pt x="776" y="57"/>
                </a:cubicBezTo>
                <a:cubicBezTo>
                  <a:pt x="776" y="57"/>
                  <a:pt x="777" y="58"/>
                  <a:pt x="777" y="58"/>
                </a:cubicBezTo>
                <a:close/>
                <a:moveTo>
                  <a:pt x="954" y="181"/>
                </a:moveTo>
                <a:cubicBezTo>
                  <a:pt x="955" y="181"/>
                  <a:pt x="956" y="180"/>
                  <a:pt x="956" y="179"/>
                </a:cubicBezTo>
                <a:cubicBezTo>
                  <a:pt x="956" y="178"/>
                  <a:pt x="955" y="178"/>
                  <a:pt x="954" y="178"/>
                </a:cubicBezTo>
                <a:cubicBezTo>
                  <a:pt x="953" y="178"/>
                  <a:pt x="952" y="178"/>
                  <a:pt x="952" y="179"/>
                </a:cubicBezTo>
                <a:cubicBezTo>
                  <a:pt x="952" y="180"/>
                  <a:pt x="953" y="181"/>
                  <a:pt x="954" y="181"/>
                </a:cubicBezTo>
                <a:close/>
                <a:moveTo>
                  <a:pt x="1124" y="313"/>
                </a:moveTo>
                <a:cubicBezTo>
                  <a:pt x="1125" y="313"/>
                  <a:pt x="1126" y="313"/>
                  <a:pt x="1126" y="312"/>
                </a:cubicBezTo>
                <a:cubicBezTo>
                  <a:pt x="1126" y="311"/>
                  <a:pt x="1125" y="310"/>
                  <a:pt x="1124" y="310"/>
                </a:cubicBezTo>
                <a:cubicBezTo>
                  <a:pt x="1123" y="310"/>
                  <a:pt x="1122" y="311"/>
                  <a:pt x="1122" y="312"/>
                </a:cubicBezTo>
                <a:cubicBezTo>
                  <a:pt x="1122" y="313"/>
                  <a:pt x="1123" y="313"/>
                  <a:pt x="1124" y="313"/>
                </a:cubicBezTo>
                <a:close/>
                <a:moveTo>
                  <a:pt x="1287" y="455"/>
                </a:moveTo>
                <a:cubicBezTo>
                  <a:pt x="1288" y="455"/>
                  <a:pt x="1289" y="454"/>
                  <a:pt x="1289" y="453"/>
                </a:cubicBezTo>
                <a:cubicBezTo>
                  <a:pt x="1289" y="452"/>
                  <a:pt x="1288" y="451"/>
                  <a:pt x="1287" y="451"/>
                </a:cubicBezTo>
                <a:cubicBezTo>
                  <a:pt x="1285" y="451"/>
                  <a:pt x="1284" y="452"/>
                  <a:pt x="1284" y="453"/>
                </a:cubicBezTo>
                <a:cubicBezTo>
                  <a:pt x="1284" y="454"/>
                  <a:pt x="1285" y="455"/>
                  <a:pt x="1287" y="455"/>
                </a:cubicBezTo>
                <a:close/>
                <a:moveTo>
                  <a:pt x="1441" y="606"/>
                </a:moveTo>
                <a:cubicBezTo>
                  <a:pt x="1443" y="606"/>
                  <a:pt x="1444" y="605"/>
                  <a:pt x="1444" y="603"/>
                </a:cubicBezTo>
                <a:cubicBezTo>
                  <a:pt x="1444" y="602"/>
                  <a:pt x="1443" y="600"/>
                  <a:pt x="1441" y="600"/>
                </a:cubicBezTo>
                <a:cubicBezTo>
                  <a:pt x="1439" y="600"/>
                  <a:pt x="1438" y="602"/>
                  <a:pt x="1438" y="603"/>
                </a:cubicBezTo>
                <a:cubicBezTo>
                  <a:pt x="1438" y="605"/>
                  <a:pt x="1439" y="606"/>
                  <a:pt x="1441" y="606"/>
                </a:cubicBezTo>
                <a:close/>
                <a:moveTo>
                  <a:pt x="1587" y="766"/>
                </a:moveTo>
                <a:cubicBezTo>
                  <a:pt x="1589" y="766"/>
                  <a:pt x="1591" y="764"/>
                  <a:pt x="1591" y="762"/>
                </a:cubicBezTo>
                <a:cubicBezTo>
                  <a:pt x="1591" y="760"/>
                  <a:pt x="1589" y="758"/>
                  <a:pt x="1587" y="758"/>
                </a:cubicBezTo>
                <a:cubicBezTo>
                  <a:pt x="1585" y="758"/>
                  <a:pt x="1583" y="760"/>
                  <a:pt x="1583" y="762"/>
                </a:cubicBezTo>
                <a:cubicBezTo>
                  <a:pt x="1583" y="764"/>
                  <a:pt x="1585" y="766"/>
                  <a:pt x="1587" y="766"/>
                </a:cubicBezTo>
                <a:close/>
                <a:moveTo>
                  <a:pt x="1724" y="934"/>
                </a:moveTo>
                <a:cubicBezTo>
                  <a:pt x="1727" y="934"/>
                  <a:pt x="1729" y="931"/>
                  <a:pt x="1729" y="928"/>
                </a:cubicBezTo>
                <a:cubicBezTo>
                  <a:pt x="1729" y="925"/>
                  <a:pt x="1727" y="922"/>
                  <a:pt x="1724" y="922"/>
                </a:cubicBezTo>
                <a:cubicBezTo>
                  <a:pt x="1721" y="922"/>
                  <a:pt x="1718" y="925"/>
                  <a:pt x="1718" y="928"/>
                </a:cubicBezTo>
                <a:cubicBezTo>
                  <a:pt x="1718" y="931"/>
                  <a:pt x="1721" y="934"/>
                  <a:pt x="1724" y="934"/>
                </a:cubicBezTo>
                <a:close/>
                <a:moveTo>
                  <a:pt x="1851" y="1111"/>
                </a:moveTo>
                <a:cubicBezTo>
                  <a:pt x="1857" y="1111"/>
                  <a:pt x="1861" y="1107"/>
                  <a:pt x="1861" y="1102"/>
                </a:cubicBezTo>
                <a:cubicBezTo>
                  <a:pt x="1861" y="1096"/>
                  <a:pt x="1857" y="1092"/>
                  <a:pt x="1851" y="1092"/>
                </a:cubicBezTo>
                <a:cubicBezTo>
                  <a:pt x="1846" y="1092"/>
                  <a:pt x="1842" y="1096"/>
                  <a:pt x="1842" y="1102"/>
                </a:cubicBezTo>
                <a:cubicBezTo>
                  <a:pt x="1842" y="1107"/>
                  <a:pt x="1846" y="1111"/>
                  <a:pt x="1851" y="1111"/>
                </a:cubicBezTo>
                <a:close/>
                <a:moveTo>
                  <a:pt x="1969" y="1297"/>
                </a:moveTo>
                <a:cubicBezTo>
                  <a:pt x="1977" y="1297"/>
                  <a:pt x="1984" y="1290"/>
                  <a:pt x="1984" y="1282"/>
                </a:cubicBezTo>
                <a:cubicBezTo>
                  <a:pt x="1984" y="1274"/>
                  <a:pt x="1977" y="1267"/>
                  <a:pt x="1969" y="1267"/>
                </a:cubicBezTo>
                <a:cubicBezTo>
                  <a:pt x="1961" y="1267"/>
                  <a:pt x="1954" y="1274"/>
                  <a:pt x="1954" y="1282"/>
                </a:cubicBezTo>
                <a:cubicBezTo>
                  <a:pt x="1954" y="1290"/>
                  <a:pt x="1961" y="1297"/>
                  <a:pt x="1969" y="1297"/>
                </a:cubicBezTo>
                <a:close/>
                <a:moveTo>
                  <a:pt x="2077" y="1490"/>
                </a:moveTo>
                <a:cubicBezTo>
                  <a:pt x="2089" y="1490"/>
                  <a:pt x="2098" y="1480"/>
                  <a:pt x="2098" y="1468"/>
                </a:cubicBezTo>
                <a:cubicBezTo>
                  <a:pt x="2098" y="1457"/>
                  <a:pt x="2089" y="1447"/>
                  <a:pt x="2077" y="1447"/>
                </a:cubicBezTo>
                <a:cubicBezTo>
                  <a:pt x="2065" y="1447"/>
                  <a:pt x="2056" y="1457"/>
                  <a:pt x="2056" y="1468"/>
                </a:cubicBezTo>
                <a:cubicBezTo>
                  <a:pt x="2056" y="1480"/>
                  <a:pt x="2065" y="1490"/>
                  <a:pt x="2077" y="1490"/>
                </a:cubicBezTo>
                <a:close/>
                <a:moveTo>
                  <a:pt x="2174" y="1688"/>
                </a:moveTo>
                <a:cubicBezTo>
                  <a:pt x="2189" y="1688"/>
                  <a:pt x="2201" y="1676"/>
                  <a:pt x="2201" y="1661"/>
                </a:cubicBezTo>
                <a:cubicBezTo>
                  <a:pt x="2201" y="1646"/>
                  <a:pt x="2189" y="1633"/>
                  <a:pt x="2174" y="1633"/>
                </a:cubicBezTo>
                <a:cubicBezTo>
                  <a:pt x="2159" y="1633"/>
                  <a:pt x="2147" y="1646"/>
                  <a:pt x="2147" y="1661"/>
                </a:cubicBezTo>
                <a:cubicBezTo>
                  <a:pt x="2147" y="1676"/>
                  <a:pt x="2159" y="1688"/>
                  <a:pt x="2174" y="1688"/>
                </a:cubicBezTo>
                <a:close/>
                <a:moveTo>
                  <a:pt x="2261" y="1890"/>
                </a:moveTo>
                <a:cubicBezTo>
                  <a:pt x="2278" y="1890"/>
                  <a:pt x="2293" y="1876"/>
                  <a:pt x="2293" y="1858"/>
                </a:cubicBezTo>
                <a:cubicBezTo>
                  <a:pt x="2293" y="1840"/>
                  <a:pt x="2278" y="1826"/>
                  <a:pt x="2261" y="1826"/>
                </a:cubicBezTo>
                <a:cubicBezTo>
                  <a:pt x="2243" y="1826"/>
                  <a:pt x="2229" y="1840"/>
                  <a:pt x="2229" y="1858"/>
                </a:cubicBezTo>
                <a:cubicBezTo>
                  <a:pt x="2229" y="1876"/>
                  <a:pt x="2243" y="1890"/>
                  <a:pt x="2261" y="1890"/>
                </a:cubicBezTo>
                <a:close/>
                <a:moveTo>
                  <a:pt x="2336" y="2094"/>
                </a:moveTo>
                <a:cubicBezTo>
                  <a:pt x="2355" y="2094"/>
                  <a:pt x="2371" y="2079"/>
                  <a:pt x="2371" y="2060"/>
                </a:cubicBezTo>
                <a:cubicBezTo>
                  <a:pt x="2371" y="2040"/>
                  <a:pt x="2355" y="2025"/>
                  <a:pt x="2336" y="2025"/>
                </a:cubicBezTo>
                <a:cubicBezTo>
                  <a:pt x="2317" y="2025"/>
                  <a:pt x="2301" y="2040"/>
                  <a:pt x="2301" y="2060"/>
                </a:cubicBezTo>
                <a:cubicBezTo>
                  <a:pt x="2301" y="2079"/>
                  <a:pt x="2317" y="2094"/>
                  <a:pt x="2336" y="2094"/>
                </a:cubicBezTo>
                <a:close/>
                <a:moveTo>
                  <a:pt x="2400" y="2303"/>
                </a:moveTo>
                <a:cubicBezTo>
                  <a:pt x="2421" y="2303"/>
                  <a:pt x="2438" y="2286"/>
                  <a:pt x="2438" y="2265"/>
                </a:cubicBezTo>
                <a:cubicBezTo>
                  <a:pt x="2438" y="2244"/>
                  <a:pt x="2421" y="2228"/>
                  <a:pt x="2400" y="2228"/>
                </a:cubicBezTo>
                <a:cubicBezTo>
                  <a:pt x="2380" y="2228"/>
                  <a:pt x="2363" y="2244"/>
                  <a:pt x="2363" y="2265"/>
                </a:cubicBezTo>
                <a:cubicBezTo>
                  <a:pt x="2363" y="2286"/>
                  <a:pt x="2380" y="2303"/>
                  <a:pt x="2400" y="2303"/>
                </a:cubicBezTo>
                <a:close/>
                <a:moveTo>
                  <a:pt x="2412" y="2474"/>
                </a:moveTo>
                <a:cubicBezTo>
                  <a:pt x="2412" y="2497"/>
                  <a:pt x="2431" y="2515"/>
                  <a:pt x="2453" y="2515"/>
                </a:cubicBezTo>
                <a:cubicBezTo>
                  <a:pt x="2476" y="2515"/>
                  <a:pt x="2494" y="2497"/>
                  <a:pt x="2494" y="2474"/>
                </a:cubicBezTo>
                <a:cubicBezTo>
                  <a:pt x="2494" y="2451"/>
                  <a:pt x="2476" y="2433"/>
                  <a:pt x="2453" y="2433"/>
                </a:cubicBezTo>
                <a:cubicBezTo>
                  <a:pt x="2431" y="2433"/>
                  <a:pt x="2412" y="2451"/>
                  <a:pt x="2412" y="2474"/>
                </a:cubicBezTo>
                <a:close/>
                <a:moveTo>
                  <a:pt x="2449" y="2685"/>
                </a:moveTo>
                <a:cubicBezTo>
                  <a:pt x="2449" y="2711"/>
                  <a:pt x="2469" y="2731"/>
                  <a:pt x="2495" y="2731"/>
                </a:cubicBezTo>
                <a:cubicBezTo>
                  <a:pt x="2520" y="2731"/>
                  <a:pt x="2540" y="2711"/>
                  <a:pt x="2540" y="2685"/>
                </a:cubicBezTo>
                <a:cubicBezTo>
                  <a:pt x="2540" y="2660"/>
                  <a:pt x="2520" y="2640"/>
                  <a:pt x="2495" y="2640"/>
                </a:cubicBezTo>
                <a:cubicBezTo>
                  <a:pt x="2469" y="2640"/>
                  <a:pt x="2449" y="2660"/>
                  <a:pt x="2449" y="2685"/>
                </a:cubicBezTo>
                <a:close/>
                <a:moveTo>
                  <a:pt x="2524" y="2847"/>
                </a:moveTo>
                <a:cubicBezTo>
                  <a:pt x="2496" y="2847"/>
                  <a:pt x="2472" y="2870"/>
                  <a:pt x="2472" y="2899"/>
                </a:cubicBezTo>
                <a:cubicBezTo>
                  <a:pt x="2472" y="2927"/>
                  <a:pt x="2496" y="2951"/>
                  <a:pt x="2524" y="2951"/>
                </a:cubicBezTo>
                <a:cubicBezTo>
                  <a:pt x="2553" y="2951"/>
                  <a:pt x="2576" y="2927"/>
                  <a:pt x="2576" y="2899"/>
                </a:cubicBezTo>
                <a:cubicBezTo>
                  <a:pt x="2576" y="2870"/>
                  <a:pt x="2553" y="2847"/>
                  <a:pt x="2524" y="2847"/>
                </a:cubicBezTo>
                <a:close/>
                <a:moveTo>
                  <a:pt x="2484" y="3113"/>
                </a:moveTo>
                <a:cubicBezTo>
                  <a:pt x="2484" y="3145"/>
                  <a:pt x="2510" y="3171"/>
                  <a:pt x="2542" y="3171"/>
                </a:cubicBezTo>
                <a:cubicBezTo>
                  <a:pt x="2574" y="3171"/>
                  <a:pt x="2600" y="3145"/>
                  <a:pt x="2600" y="3113"/>
                </a:cubicBezTo>
                <a:cubicBezTo>
                  <a:pt x="2600" y="3082"/>
                  <a:pt x="2574" y="3056"/>
                  <a:pt x="2542" y="3056"/>
                </a:cubicBezTo>
                <a:cubicBezTo>
                  <a:pt x="2510" y="3056"/>
                  <a:pt x="2484" y="3082"/>
                  <a:pt x="2484" y="3113"/>
                </a:cubicBezTo>
                <a:close/>
                <a:moveTo>
                  <a:pt x="2754" y="3298"/>
                </a:moveTo>
                <a:cubicBezTo>
                  <a:pt x="2737" y="3298"/>
                  <a:pt x="2723" y="3312"/>
                  <a:pt x="2723" y="3329"/>
                </a:cubicBezTo>
                <a:cubicBezTo>
                  <a:pt x="2723" y="3346"/>
                  <a:pt x="2737" y="3360"/>
                  <a:pt x="2754" y="3360"/>
                </a:cubicBezTo>
                <a:cubicBezTo>
                  <a:pt x="2771" y="3360"/>
                  <a:pt x="2784" y="3346"/>
                  <a:pt x="2784" y="3329"/>
                </a:cubicBezTo>
                <a:cubicBezTo>
                  <a:pt x="2784" y="3312"/>
                  <a:pt x="2771" y="3298"/>
                  <a:pt x="2754" y="3298"/>
                </a:cubicBezTo>
                <a:close/>
                <a:moveTo>
                  <a:pt x="2748" y="3508"/>
                </a:moveTo>
                <a:cubicBezTo>
                  <a:pt x="2728" y="3508"/>
                  <a:pt x="2712" y="3524"/>
                  <a:pt x="2712" y="3544"/>
                </a:cubicBezTo>
                <a:cubicBezTo>
                  <a:pt x="2712" y="3564"/>
                  <a:pt x="2728" y="3580"/>
                  <a:pt x="2748" y="3580"/>
                </a:cubicBezTo>
                <a:cubicBezTo>
                  <a:pt x="2768" y="3580"/>
                  <a:pt x="2784" y="3564"/>
                  <a:pt x="2784" y="3544"/>
                </a:cubicBezTo>
                <a:cubicBezTo>
                  <a:pt x="2784" y="3524"/>
                  <a:pt x="2768" y="3508"/>
                  <a:pt x="2748" y="3508"/>
                </a:cubicBezTo>
                <a:close/>
                <a:moveTo>
                  <a:pt x="2731" y="3722"/>
                </a:moveTo>
                <a:cubicBezTo>
                  <a:pt x="2711" y="3722"/>
                  <a:pt x="2694" y="3738"/>
                  <a:pt x="2694" y="3759"/>
                </a:cubicBezTo>
                <a:cubicBezTo>
                  <a:pt x="2694" y="3779"/>
                  <a:pt x="2711" y="3796"/>
                  <a:pt x="2731" y="3796"/>
                </a:cubicBezTo>
                <a:cubicBezTo>
                  <a:pt x="2752" y="3796"/>
                  <a:pt x="2768" y="3779"/>
                  <a:pt x="2768" y="3759"/>
                </a:cubicBezTo>
                <a:cubicBezTo>
                  <a:pt x="2768" y="3738"/>
                  <a:pt x="2752" y="3722"/>
                  <a:pt x="2731" y="3722"/>
                </a:cubicBezTo>
                <a:close/>
                <a:moveTo>
                  <a:pt x="2703" y="3931"/>
                </a:moveTo>
                <a:cubicBezTo>
                  <a:pt x="2680" y="3931"/>
                  <a:pt x="2662" y="3950"/>
                  <a:pt x="2662" y="3972"/>
                </a:cubicBezTo>
                <a:cubicBezTo>
                  <a:pt x="2662" y="3995"/>
                  <a:pt x="2680" y="4013"/>
                  <a:pt x="2703" y="4013"/>
                </a:cubicBezTo>
                <a:cubicBezTo>
                  <a:pt x="2726" y="4013"/>
                  <a:pt x="2744" y="3995"/>
                  <a:pt x="2744" y="3972"/>
                </a:cubicBezTo>
                <a:cubicBezTo>
                  <a:pt x="2744" y="3950"/>
                  <a:pt x="2726" y="3931"/>
                  <a:pt x="2703" y="3931"/>
                </a:cubicBezTo>
                <a:close/>
                <a:moveTo>
                  <a:pt x="2664" y="4142"/>
                </a:moveTo>
                <a:cubicBezTo>
                  <a:pt x="2641" y="4142"/>
                  <a:pt x="2622" y="4161"/>
                  <a:pt x="2622" y="4184"/>
                </a:cubicBezTo>
                <a:cubicBezTo>
                  <a:pt x="2622" y="4207"/>
                  <a:pt x="2641" y="4226"/>
                  <a:pt x="2664" y="4226"/>
                </a:cubicBezTo>
                <a:cubicBezTo>
                  <a:pt x="2687" y="4226"/>
                  <a:pt x="2705" y="4207"/>
                  <a:pt x="2705" y="4184"/>
                </a:cubicBezTo>
                <a:cubicBezTo>
                  <a:pt x="2705" y="4161"/>
                  <a:pt x="2687" y="4142"/>
                  <a:pt x="2664" y="4142"/>
                </a:cubicBezTo>
                <a:close/>
                <a:moveTo>
                  <a:pt x="2613" y="4351"/>
                </a:moveTo>
                <a:cubicBezTo>
                  <a:pt x="2590" y="4351"/>
                  <a:pt x="2571" y="4370"/>
                  <a:pt x="2571" y="4394"/>
                </a:cubicBezTo>
                <a:cubicBezTo>
                  <a:pt x="2571" y="4417"/>
                  <a:pt x="2590" y="4436"/>
                  <a:pt x="2613" y="4436"/>
                </a:cubicBezTo>
                <a:cubicBezTo>
                  <a:pt x="2637" y="4436"/>
                  <a:pt x="2656" y="4417"/>
                  <a:pt x="2656" y="4394"/>
                </a:cubicBezTo>
                <a:cubicBezTo>
                  <a:pt x="2656" y="4370"/>
                  <a:pt x="2637" y="4351"/>
                  <a:pt x="2613" y="4351"/>
                </a:cubicBezTo>
                <a:close/>
                <a:moveTo>
                  <a:pt x="2552" y="4557"/>
                </a:moveTo>
                <a:cubicBezTo>
                  <a:pt x="2528" y="4557"/>
                  <a:pt x="2509" y="4576"/>
                  <a:pt x="2509" y="4600"/>
                </a:cubicBezTo>
                <a:cubicBezTo>
                  <a:pt x="2509" y="4624"/>
                  <a:pt x="2528" y="4643"/>
                  <a:pt x="2552" y="4643"/>
                </a:cubicBezTo>
                <a:cubicBezTo>
                  <a:pt x="2576" y="4643"/>
                  <a:pt x="2596" y="4624"/>
                  <a:pt x="2596" y="4600"/>
                </a:cubicBezTo>
                <a:cubicBezTo>
                  <a:pt x="2596" y="4576"/>
                  <a:pt x="2576" y="4557"/>
                  <a:pt x="2552" y="4557"/>
                </a:cubicBezTo>
                <a:close/>
                <a:moveTo>
                  <a:pt x="2480" y="4761"/>
                </a:moveTo>
                <a:cubicBezTo>
                  <a:pt x="2457" y="4761"/>
                  <a:pt x="2439" y="4780"/>
                  <a:pt x="2439" y="4803"/>
                </a:cubicBezTo>
                <a:cubicBezTo>
                  <a:pt x="2439" y="4826"/>
                  <a:pt x="2457" y="4845"/>
                  <a:pt x="2480" y="4845"/>
                </a:cubicBezTo>
                <a:cubicBezTo>
                  <a:pt x="2503" y="4845"/>
                  <a:pt x="2522" y="4826"/>
                  <a:pt x="2522" y="4803"/>
                </a:cubicBezTo>
                <a:cubicBezTo>
                  <a:pt x="2522" y="4780"/>
                  <a:pt x="2503" y="4761"/>
                  <a:pt x="2480" y="4761"/>
                </a:cubicBezTo>
                <a:close/>
                <a:moveTo>
                  <a:pt x="2398" y="4961"/>
                </a:moveTo>
                <a:cubicBezTo>
                  <a:pt x="2375" y="4961"/>
                  <a:pt x="2357" y="4979"/>
                  <a:pt x="2357" y="5002"/>
                </a:cubicBezTo>
                <a:cubicBezTo>
                  <a:pt x="2357" y="5025"/>
                  <a:pt x="2375" y="5043"/>
                  <a:pt x="2398" y="5043"/>
                </a:cubicBezTo>
                <a:cubicBezTo>
                  <a:pt x="2421" y="5043"/>
                  <a:pt x="2439" y="5025"/>
                  <a:pt x="2439" y="5002"/>
                </a:cubicBezTo>
                <a:cubicBezTo>
                  <a:pt x="2439" y="4979"/>
                  <a:pt x="2421" y="4961"/>
                  <a:pt x="2398" y="4961"/>
                </a:cubicBezTo>
                <a:close/>
                <a:moveTo>
                  <a:pt x="2305" y="5157"/>
                </a:moveTo>
                <a:cubicBezTo>
                  <a:pt x="2283" y="5157"/>
                  <a:pt x="2265" y="5175"/>
                  <a:pt x="2265" y="5197"/>
                </a:cubicBezTo>
                <a:cubicBezTo>
                  <a:pt x="2265" y="5219"/>
                  <a:pt x="2283" y="5236"/>
                  <a:pt x="2305" y="5236"/>
                </a:cubicBezTo>
                <a:cubicBezTo>
                  <a:pt x="2327" y="5236"/>
                  <a:pt x="2345" y="5219"/>
                  <a:pt x="2345" y="5197"/>
                </a:cubicBezTo>
                <a:cubicBezTo>
                  <a:pt x="2345" y="5175"/>
                  <a:pt x="2327" y="5157"/>
                  <a:pt x="2305" y="5157"/>
                </a:cubicBezTo>
                <a:close/>
                <a:moveTo>
                  <a:pt x="2202" y="5348"/>
                </a:moveTo>
                <a:cubicBezTo>
                  <a:pt x="2182" y="5348"/>
                  <a:pt x="2165" y="5365"/>
                  <a:pt x="2165" y="5386"/>
                </a:cubicBezTo>
                <a:cubicBezTo>
                  <a:pt x="2165" y="5407"/>
                  <a:pt x="2182" y="5424"/>
                  <a:pt x="2202" y="5424"/>
                </a:cubicBezTo>
                <a:cubicBezTo>
                  <a:pt x="2223" y="5424"/>
                  <a:pt x="2240" y="5407"/>
                  <a:pt x="2240" y="5386"/>
                </a:cubicBezTo>
                <a:cubicBezTo>
                  <a:pt x="2240" y="5365"/>
                  <a:pt x="2223" y="5348"/>
                  <a:pt x="2202" y="5348"/>
                </a:cubicBezTo>
                <a:close/>
                <a:moveTo>
                  <a:pt x="2090" y="5534"/>
                </a:moveTo>
                <a:cubicBezTo>
                  <a:pt x="2070" y="5534"/>
                  <a:pt x="2055" y="5550"/>
                  <a:pt x="2055" y="5570"/>
                </a:cubicBezTo>
                <a:cubicBezTo>
                  <a:pt x="2055" y="5589"/>
                  <a:pt x="2070" y="5605"/>
                  <a:pt x="2090" y="5605"/>
                </a:cubicBezTo>
                <a:cubicBezTo>
                  <a:pt x="2109" y="5605"/>
                  <a:pt x="2125" y="5589"/>
                  <a:pt x="2125" y="5570"/>
                </a:cubicBezTo>
                <a:cubicBezTo>
                  <a:pt x="2125" y="5550"/>
                  <a:pt x="2109" y="5534"/>
                  <a:pt x="2090" y="5534"/>
                </a:cubicBezTo>
                <a:close/>
                <a:moveTo>
                  <a:pt x="1968" y="5714"/>
                </a:moveTo>
                <a:cubicBezTo>
                  <a:pt x="1950" y="5714"/>
                  <a:pt x="1935" y="5729"/>
                  <a:pt x="1935" y="5747"/>
                </a:cubicBezTo>
                <a:cubicBezTo>
                  <a:pt x="1935" y="5765"/>
                  <a:pt x="1950" y="5780"/>
                  <a:pt x="1968" y="5780"/>
                </a:cubicBezTo>
                <a:cubicBezTo>
                  <a:pt x="1986" y="5780"/>
                  <a:pt x="2001" y="5765"/>
                  <a:pt x="2001" y="5747"/>
                </a:cubicBezTo>
                <a:cubicBezTo>
                  <a:pt x="2001" y="5729"/>
                  <a:pt x="1986" y="5714"/>
                  <a:pt x="1968" y="5714"/>
                </a:cubicBezTo>
                <a:close/>
                <a:moveTo>
                  <a:pt x="1837" y="5888"/>
                </a:moveTo>
                <a:cubicBezTo>
                  <a:pt x="1820" y="5888"/>
                  <a:pt x="1807" y="5901"/>
                  <a:pt x="1807" y="5918"/>
                </a:cubicBezTo>
                <a:cubicBezTo>
                  <a:pt x="1807" y="5935"/>
                  <a:pt x="1820" y="5948"/>
                  <a:pt x="1837" y="5948"/>
                </a:cubicBezTo>
                <a:cubicBezTo>
                  <a:pt x="1853" y="5948"/>
                  <a:pt x="1867" y="5935"/>
                  <a:pt x="1867" y="5918"/>
                </a:cubicBezTo>
                <a:cubicBezTo>
                  <a:pt x="1867" y="5901"/>
                  <a:pt x="1853" y="5888"/>
                  <a:pt x="1837" y="5888"/>
                </a:cubicBezTo>
                <a:close/>
                <a:moveTo>
                  <a:pt x="1697" y="6057"/>
                </a:moveTo>
                <a:cubicBezTo>
                  <a:pt x="1683" y="6057"/>
                  <a:pt x="1672" y="6068"/>
                  <a:pt x="1672" y="6082"/>
                </a:cubicBezTo>
                <a:cubicBezTo>
                  <a:pt x="1672" y="6096"/>
                  <a:pt x="1683" y="6107"/>
                  <a:pt x="1697" y="6107"/>
                </a:cubicBezTo>
                <a:cubicBezTo>
                  <a:pt x="1711" y="6107"/>
                  <a:pt x="1722" y="6096"/>
                  <a:pt x="1722" y="6082"/>
                </a:cubicBezTo>
                <a:cubicBezTo>
                  <a:pt x="1722" y="6068"/>
                  <a:pt x="1711" y="6057"/>
                  <a:pt x="1697" y="6057"/>
                </a:cubicBezTo>
                <a:close/>
                <a:moveTo>
                  <a:pt x="1549" y="6217"/>
                </a:moveTo>
                <a:cubicBezTo>
                  <a:pt x="1537" y="6217"/>
                  <a:pt x="1527" y="6226"/>
                  <a:pt x="1527" y="6238"/>
                </a:cubicBezTo>
                <a:cubicBezTo>
                  <a:pt x="1527" y="6250"/>
                  <a:pt x="1537" y="6259"/>
                  <a:pt x="1549" y="6259"/>
                </a:cubicBezTo>
                <a:cubicBezTo>
                  <a:pt x="1560" y="6259"/>
                  <a:pt x="1570" y="6250"/>
                  <a:pt x="1570" y="6238"/>
                </a:cubicBezTo>
                <a:cubicBezTo>
                  <a:pt x="1570" y="6226"/>
                  <a:pt x="1560" y="6217"/>
                  <a:pt x="1549" y="6217"/>
                </a:cubicBezTo>
                <a:close/>
                <a:moveTo>
                  <a:pt x="1392" y="6368"/>
                </a:moveTo>
                <a:cubicBezTo>
                  <a:pt x="1382" y="6368"/>
                  <a:pt x="1374" y="6376"/>
                  <a:pt x="1374" y="6386"/>
                </a:cubicBezTo>
                <a:cubicBezTo>
                  <a:pt x="1374" y="6396"/>
                  <a:pt x="1382" y="6404"/>
                  <a:pt x="1392" y="6404"/>
                </a:cubicBezTo>
                <a:cubicBezTo>
                  <a:pt x="1402" y="6404"/>
                  <a:pt x="1411" y="6396"/>
                  <a:pt x="1411" y="6386"/>
                </a:cubicBezTo>
                <a:cubicBezTo>
                  <a:pt x="1411" y="6376"/>
                  <a:pt x="1402" y="6368"/>
                  <a:pt x="1392" y="6368"/>
                </a:cubicBezTo>
                <a:close/>
                <a:moveTo>
                  <a:pt x="1229" y="6510"/>
                </a:moveTo>
                <a:cubicBezTo>
                  <a:pt x="1220" y="6510"/>
                  <a:pt x="1213" y="6517"/>
                  <a:pt x="1213" y="6526"/>
                </a:cubicBezTo>
                <a:cubicBezTo>
                  <a:pt x="1213" y="6535"/>
                  <a:pt x="1220" y="6542"/>
                  <a:pt x="1229" y="6542"/>
                </a:cubicBezTo>
                <a:cubicBezTo>
                  <a:pt x="1237" y="6542"/>
                  <a:pt x="1245" y="6535"/>
                  <a:pt x="1245" y="6526"/>
                </a:cubicBezTo>
                <a:cubicBezTo>
                  <a:pt x="1245" y="6517"/>
                  <a:pt x="1237" y="6510"/>
                  <a:pt x="1229" y="6510"/>
                </a:cubicBezTo>
                <a:close/>
                <a:moveTo>
                  <a:pt x="1058" y="6646"/>
                </a:moveTo>
                <a:cubicBezTo>
                  <a:pt x="1052" y="6646"/>
                  <a:pt x="1047" y="6651"/>
                  <a:pt x="1047" y="6657"/>
                </a:cubicBezTo>
                <a:cubicBezTo>
                  <a:pt x="1047" y="6663"/>
                  <a:pt x="1052" y="6668"/>
                  <a:pt x="1058" y="6668"/>
                </a:cubicBezTo>
                <a:cubicBezTo>
                  <a:pt x="1064" y="6668"/>
                  <a:pt x="1069" y="6663"/>
                  <a:pt x="1069" y="6657"/>
                </a:cubicBezTo>
                <a:cubicBezTo>
                  <a:pt x="1069" y="6651"/>
                  <a:pt x="1064" y="6646"/>
                  <a:pt x="1058" y="6646"/>
                </a:cubicBezTo>
                <a:close/>
                <a:moveTo>
                  <a:pt x="880" y="6772"/>
                </a:moveTo>
                <a:cubicBezTo>
                  <a:pt x="876" y="6772"/>
                  <a:pt x="873" y="6775"/>
                  <a:pt x="873" y="6779"/>
                </a:cubicBezTo>
                <a:cubicBezTo>
                  <a:pt x="873" y="6783"/>
                  <a:pt x="876" y="6787"/>
                  <a:pt x="880" y="6787"/>
                </a:cubicBezTo>
                <a:cubicBezTo>
                  <a:pt x="884" y="6787"/>
                  <a:pt x="888" y="6783"/>
                  <a:pt x="888" y="6779"/>
                </a:cubicBezTo>
                <a:cubicBezTo>
                  <a:pt x="888" y="6775"/>
                  <a:pt x="884" y="6772"/>
                  <a:pt x="880" y="6772"/>
                </a:cubicBezTo>
                <a:close/>
                <a:moveTo>
                  <a:pt x="697" y="6887"/>
                </a:moveTo>
                <a:cubicBezTo>
                  <a:pt x="694" y="6887"/>
                  <a:pt x="692" y="6889"/>
                  <a:pt x="692" y="6892"/>
                </a:cubicBezTo>
                <a:cubicBezTo>
                  <a:pt x="692" y="6894"/>
                  <a:pt x="694" y="6896"/>
                  <a:pt x="697" y="6896"/>
                </a:cubicBezTo>
                <a:cubicBezTo>
                  <a:pt x="699" y="6896"/>
                  <a:pt x="701" y="6894"/>
                  <a:pt x="701" y="6892"/>
                </a:cubicBezTo>
                <a:cubicBezTo>
                  <a:pt x="701" y="6889"/>
                  <a:pt x="699" y="6887"/>
                  <a:pt x="697" y="6887"/>
                </a:cubicBezTo>
                <a:close/>
                <a:moveTo>
                  <a:pt x="1058" y="1"/>
                </a:moveTo>
                <a:cubicBezTo>
                  <a:pt x="1058" y="1"/>
                  <a:pt x="1058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7" y="0"/>
                  <a:pt x="1057" y="0"/>
                  <a:pt x="1057" y="0"/>
                </a:cubicBezTo>
                <a:cubicBezTo>
                  <a:pt x="1057" y="0"/>
                  <a:pt x="1057" y="1"/>
                  <a:pt x="1058" y="1"/>
                </a:cubicBezTo>
                <a:close/>
                <a:moveTo>
                  <a:pt x="1229" y="132"/>
                </a:moveTo>
                <a:cubicBezTo>
                  <a:pt x="1229" y="132"/>
                  <a:pt x="1229" y="132"/>
                  <a:pt x="1229" y="131"/>
                </a:cubicBezTo>
                <a:cubicBezTo>
                  <a:pt x="1229" y="131"/>
                  <a:pt x="1229" y="131"/>
                  <a:pt x="1229" y="131"/>
                </a:cubicBezTo>
                <a:cubicBezTo>
                  <a:pt x="1228" y="131"/>
                  <a:pt x="1228" y="131"/>
                  <a:pt x="1228" y="131"/>
                </a:cubicBezTo>
                <a:cubicBezTo>
                  <a:pt x="1228" y="132"/>
                  <a:pt x="1228" y="132"/>
                  <a:pt x="1229" y="132"/>
                </a:cubicBezTo>
                <a:close/>
                <a:moveTo>
                  <a:pt x="1392" y="272"/>
                </a:moveTo>
                <a:cubicBezTo>
                  <a:pt x="1393" y="272"/>
                  <a:pt x="1394" y="272"/>
                  <a:pt x="1394" y="271"/>
                </a:cubicBezTo>
                <a:cubicBezTo>
                  <a:pt x="1394" y="271"/>
                  <a:pt x="1393" y="270"/>
                  <a:pt x="1392" y="270"/>
                </a:cubicBezTo>
                <a:cubicBezTo>
                  <a:pt x="1392" y="270"/>
                  <a:pt x="1391" y="271"/>
                  <a:pt x="1391" y="271"/>
                </a:cubicBezTo>
                <a:cubicBezTo>
                  <a:pt x="1391" y="272"/>
                  <a:pt x="1392" y="272"/>
                  <a:pt x="1392" y="272"/>
                </a:cubicBezTo>
                <a:close/>
                <a:moveTo>
                  <a:pt x="1549" y="421"/>
                </a:moveTo>
                <a:cubicBezTo>
                  <a:pt x="1549" y="421"/>
                  <a:pt x="1550" y="420"/>
                  <a:pt x="1550" y="419"/>
                </a:cubicBezTo>
                <a:cubicBezTo>
                  <a:pt x="1550" y="419"/>
                  <a:pt x="1549" y="418"/>
                  <a:pt x="1549" y="418"/>
                </a:cubicBezTo>
                <a:cubicBezTo>
                  <a:pt x="1548" y="418"/>
                  <a:pt x="1547" y="419"/>
                  <a:pt x="1547" y="419"/>
                </a:cubicBezTo>
                <a:cubicBezTo>
                  <a:pt x="1547" y="420"/>
                  <a:pt x="1548" y="421"/>
                  <a:pt x="1549" y="421"/>
                </a:cubicBezTo>
                <a:close/>
                <a:moveTo>
                  <a:pt x="1697" y="577"/>
                </a:moveTo>
                <a:cubicBezTo>
                  <a:pt x="1698" y="577"/>
                  <a:pt x="1698" y="576"/>
                  <a:pt x="1698" y="576"/>
                </a:cubicBezTo>
                <a:cubicBezTo>
                  <a:pt x="1698" y="575"/>
                  <a:pt x="1698" y="575"/>
                  <a:pt x="1697" y="575"/>
                </a:cubicBezTo>
                <a:cubicBezTo>
                  <a:pt x="1696" y="575"/>
                  <a:pt x="1696" y="575"/>
                  <a:pt x="1696" y="576"/>
                </a:cubicBezTo>
                <a:cubicBezTo>
                  <a:pt x="1696" y="576"/>
                  <a:pt x="1696" y="577"/>
                  <a:pt x="1697" y="577"/>
                </a:cubicBezTo>
                <a:close/>
                <a:moveTo>
                  <a:pt x="1837" y="741"/>
                </a:moveTo>
                <a:cubicBezTo>
                  <a:pt x="1838" y="741"/>
                  <a:pt x="1838" y="740"/>
                  <a:pt x="1838" y="740"/>
                </a:cubicBezTo>
                <a:cubicBezTo>
                  <a:pt x="1838" y="739"/>
                  <a:pt x="1838" y="738"/>
                  <a:pt x="1837" y="738"/>
                </a:cubicBezTo>
                <a:cubicBezTo>
                  <a:pt x="1836" y="738"/>
                  <a:pt x="1835" y="739"/>
                  <a:pt x="1835" y="740"/>
                </a:cubicBezTo>
                <a:cubicBezTo>
                  <a:pt x="1835" y="740"/>
                  <a:pt x="1836" y="741"/>
                  <a:pt x="1837" y="741"/>
                </a:cubicBezTo>
                <a:close/>
                <a:moveTo>
                  <a:pt x="1968" y="912"/>
                </a:moveTo>
                <a:cubicBezTo>
                  <a:pt x="1969" y="912"/>
                  <a:pt x="1970" y="911"/>
                  <a:pt x="1970" y="910"/>
                </a:cubicBezTo>
                <a:cubicBezTo>
                  <a:pt x="1970" y="909"/>
                  <a:pt x="1969" y="909"/>
                  <a:pt x="1968" y="909"/>
                </a:cubicBezTo>
                <a:cubicBezTo>
                  <a:pt x="1967" y="909"/>
                  <a:pt x="1966" y="909"/>
                  <a:pt x="1966" y="910"/>
                </a:cubicBezTo>
                <a:cubicBezTo>
                  <a:pt x="1966" y="911"/>
                  <a:pt x="1967" y="912"/>
                  <a:pt x="1968" y="912"/>
                </a:cubicBezTo>
                <a:close/>
                <a:moveTo>
                  <a:pt x="2090" y="1090"/>
                </a:moveTo>
                <a:cubicBezTo>
                  <a:pt x="2091" y="1090"/>
                  <a:pt x="2092" y="1089"/>
                  <a:pt x="2092" y="1088"/>
                </a:cubicBezTo>
                <a:cubicBezTo>
                  <a:pt x="2092" y="1087"/>
                  <a:pt x="2091" y="1086"/>
                  <a:pt x="2090" y="1086"/>
                </a:cubicBezTo>
                <a:cubicBezTo>
                  <a:pt x="2089" y="1086"/>
                  <a:pt x="2088" y="1087"/>
                  <a:pt x="2088" y="1088"/>
                </a:cubicBezTo>
                <a:cubicBezTo>
                  <a:pt x="2088" y="1089"/>
                  <a:pt x="2089" y="1090"/>
                  <a:pt x="2090" y="1090"/>
                </a:cubicBezTo>
                <a:close/>
                <a:moveTo>
                  <a:pt x="2202" y="1275"/>
                </a:moveTo>
                <a:cubicBezTo>
                  <a:pt x="2204" y="1275"/>
                  <a:pt x="2206" y="1273"/>
                  <a:pt x="2206" y="1272"/>
                </a:cubicBezTo>
                <a:cubicBezTo>
                  <a:pt x="2206" y="1270"/>
                  <a:pt x="2204" y="1268"/>
                  <a:pt x="2202" y="1268"/>
                </a:cubicBezTo>
                <a:cubicBezTo>
                  <a:pt x="2201" y="1268"/>
                  <a:pt x="2199" y="1270"/>
                  <a:pt x="2199" y="1272"/>
                </a:cubicBezTo>
                <a:cubicBezTo>
                  <a:pt x="2199" y="1273"/>
                  <a:pt x="2201" y="1275"/>
                  <a:pt x="2202" y="1275"/>
                </a:cubicBezTo>
                <a:close/>
                <a:moveTo>
                  <a:pt x="2305" y="1466"/>
                </a:moveTo>
                <a:cubicBezTo>
                  <a:pt x="2308" y="1466"/>
                  <a:pt x="2310" y="1464"/>
                  <a:pt x="2310" y="1461"/>
                </a:cubicBezTo>
                <a:cubicBezTo>
                  <a:pt x="2310" y="1458"/>
                  <a:pt x="2308" y="1456"/>
                  <a:pt x="2305" y="1456"/>
                </a:cubicBezTo>
                <a:cubicBezTo>
                  <a:pt x="2302" y="1456"/>
                  <a:pt x="2300" y="1458"/>
                  <a:pt x="2300" y="1461"/>
                </a:cubicBezTo>
                <a:cubicBezTo>
                  <a:pt x="2300" y="1464"/>
                  <a:pt x="2302" y="1466"/>
                  <a:pt x="2305" y="1466"/>
                </a:cubicBezTo>
                <a:close/>
                <a:moveTo>
                  <a:pt x="2398" y="1663"/>
                </a:moveTo>
                <a:cubicBezTo>
                  <a:pt x="2402" y="1663"/>
                  <a:pt x="2406" y="1660"/>
                  <a:pt x="2406" y="1655"/>
                </a:cubicBezTo>
                <a:cubicBezTo>
                  <a:pt x="2406" y="1651"/>
                  <a:pt x="2402" y="1647"/>
                  <a:pt x="2398" y="1647"/>
                </a:cubicBezTo>
                <a:cubicBezTo>
                  <a:pt x="2394" y="1647"/>
                  <a:pt x="2390" y="1651"/>
                  <a:pt x="2390" y="1655"/>
                </a:cubicBezTo>
                <a:cubicBezTo>
                  <a:pt x="2390" y="1660"/>
                  <a:pt x="2394" y="1663"/>
                  <a:pt x="2398" y="1663"/>
                </a:cubicBezTo>
                <a:close/>
                <a:moveTo>
                  <a:pt x="2480" y="1866"/>
                </a:moveTo>
                <a:cubicBezTo>
                  <a:pt x="2487" y="1866"/>
                  <a:pt x="2492" y="1861"/>
                  <a:pt x="2492" y="1854"/>
                </a:cubicBezTo>
                <a:cubicBezTo>
                  <a:pt x="2492" y="1848"/>
                  <a:pt x="2487" y="1843"/>
                  <a:pt x="2480" y="1843"/>
                </a:cubicBezTo>
                <a:cubicBezTo>
                  <a:pt x="2474" y="1843"/>
                  <a:pt x="2469" y="1848"/>
                  <a:pt x="2469" y="1854"/>
                </a:cubicBezTo>
                <a:cubicBezTo>
                  <a:pt x="2469" y="1861"/>
                  <a:pt x="2474" y="1866"/>
                  <a:pt x="2480" y="1866"/>
                </a:cubicBezTo>
                <a:close/>
                <a:moveTo>
                  <a:pt x="2552" y="2072"/>
                </a:moveTo>
                <a:cubicBezTo>
                  <a:pt x="2560" y="2072"/>
                  <a:pt x="2567" y="2066"/>
                  <a:pt x="2567" y="2057"/>
                </a:cubicBezTo>
                <a:cubicBezTo>
                  <a:pt x="2567" y="2049"/>
                  <a:pt x="2560" y="2042"/>
                  <a:pt x="2552" y="2042"/>
                </a:cubicBezTo>
                <a:cubicBezTo>
                  <a:pt x="2544" y="2042"/>
                  <a:pt x="2537" y="2049"/>
                  <a:pt x="2537" y="2057"/>
                </a:cubicBezTo>
                <a:cubicBezTo>
                  <a:pt x="2537" y="2066"/>
                  <a:pt x="2544" y="2072"/>
                  <a:pt x="2552" y="2072"/>
                </a:cubicBezTo>
                <a:close/>
                <a:moveTo>
                  <a:pt x="2613" y="2283"/>
                </a:moveTo>
                <a:cubicBezTo>
                  <a:pt x="2624" y="2283"/>
                  <a:pt x="2632" y="2274"/>
                  <a:pt x="2632" y="2264"/>
                </a:cubicBezTo>
                <a:cubicBezTo>
                  <a:pt x="2632" y="2253"/>
                  <a:pt x="2624" y="2245"/>
                  <a:pt x="2613" y="2245"/>
                </a:cubicBezTo>
                <a:cubicBezTo>
                  <a:pt x="2603" y="2245"/>
                  <a:pt x="2595" y="2253"/>
                  <a:pt x="2595" y="2264"/>
                </a:cubicBezTo>
                <a:cubicBezTo>
                  <a:pt x="2595" y="2274"/>
                  <a:pt x="2603" y="2283"/>
                  <a:pt x="2613" y="2283"/>
                </a:cubicBezTo>
                <a:close/>
                <a:moveTo>
                  <a:pt x="2664" y="2494"/>
                </a:moveTo>
                <a:cubicBezTo>
                  <a:pt x="2675" y="2494"/>
                  <a:pt x="2684" y="2485"/>
                  <a:pt x="2684" y="2473"/>
                </a:cubicBezTo>
                <a:cubicBezTo>
                  <a:pt x="2684" y="2462"/>
                  <a:pt x="2675" y="2453"/>
                  <a:pt x="2664" y="2453"/>
                </a:cubicBezTo>
                <a:cubicBezTo>
                  <a:pt x="2652" y="2453"/>
                  <a:pt x="2643" y="2462"/>
                  <a:pt x="2643" y="2473"/>
                </a:cubicBezTo>
                <a:cubicBezTo>
                  <a:pt x="2643" y="2485"/>
                  <a:pt x="2652" y="2494"/>
                  <a:pt x="2664" y="2494"/>
                </a:cubicBezTo>
                <a:close/>
                <a:moveTo>
                  <a:pt x="2703" y="2708"/>
                </a:moveTo>
                <a:cubicBezTo>
                  <a:pt x="2716" y="2708"/>
                  <a:pt x="2726" y="2698"/>
                  <a:pt x="2726" y="2685"/>
                </a:cubicBezTo>
                <a:cubicBezTo>
                  <a:pt x="2726" y="2672"/>
                  <a:pt x="2716" y="2662"/>
                  <a:pt x="2703" y="2662"/>
                </a:cubicBezTo>
                <a:cubicBezTo>
                  <a:pt x="2690" y="2662"/>
                  <a:pt x="2680" y="2672"/>
                  <a:pt x="2680" y="2685"/>
                </a:cubicBezTo>
                <a:cubicBezTo>
                  <a:pt x="2680" y="2698"/>
                  <a:pt x="2690" y="2708"/>
                  <a:pt x="2703" y="2708"/>
                </a:cubicBezTo>
                <a:close/>
                <a:moveTo>
                  <a:pt x="2708" y="2899"/>
                </a:moveTo>
                <a:cubicBezTo>
                  <a:pt x="2708" y="2911"/>
                  <a:pt x="2719" y="2921"/>
                  <a:pt x="2731" y="2921"/>
                </a:cubicBezTo>
                <a:cubicBezTo>
                  <a:pt x="2744" y="2921"/>
                  <a:pt x="2754" y="2911"/>
                  <a:pt x="2754" y="2899"/>
                </a:cubicBezTo>
                <a:cubicBezTo>
                  <a:pt x="2754" y="2886"/>
                  <a:pt x="2744" y="2876"/>
                  <a:pt x="2731" y="2876"/>
                </a:cubicBezTo>
                <a:cubicBezTo>
                  <a:pt x="2719" y="2876"/>
                  <a:pt x="2708" y="2886"/>
                  <a:pt x="2708" y="2899"/>
                </a:cubicBezTo>
                <a:close/>
                <a:moveTo>
                  <a:pt x="2719" y="3113"/>
                </a:moveTo>
                <a:cubicBezTo>
                  <a:pt x="2719" y="3129"/>
                  <a:pt x="2732" y="3142"/>
                  <a:pt x="2748" y="3142"/>
                </a:cubicBezTo>
                <a:cubicBezTo>
                  <a:pt x="2764" y="3142"/>
                  <a:pt x="2777" y="3129"/>
                  <a:pt x="2777" y="3113"/>
                </a:cubicBezTo>
                <a:cubicBezTo>
                  <a:pt x="2777" y="3098"/>
                  <a:pt x="2764" y="3085"/>
                  <a:pt x="2748" y="3085"/>
                </a:cubicBezTo>
                <a:cubicBezTo>
                  <a:pt x="2732" y="3085"/>
                  <a:pt x="2719" y="3098"/>
                  <a:pt x="2719" y="3113"/>
                </a:cubicBezTo>
                <a:close/>
              </a:path>
            </a:pathLst>
          </a:custGeom>
          <a:gradFill>
            <a:gsLst>
              <a:gs pos="0">
                <a:srgbClr val="00AB7A">
                  <a:alpha val="24000"/>
                </a:srgbClr>
              </a:gs>
              <a:gs pos="100000">
                <a:srgbClr val="00AB7A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Freeform 156"/>
          <p:cNvSpPr>
            <a:spLocks noEditPoints="1"/>
          </p:cNvSpPr>
          <p:nvPr userDrawn="1"/>
        </p:nvSpPr>
        <p:spPr bwMode="auto">
          <a:xfrm rot="20140498">
            <a:off x="4958374" y="-2380073"/>
            <a:ext cx="3157347" cy="7815404"/>
          </a:xfrm>
          <a:custGeom>
            <a:avLst/>
            <a:gdLst>
              <a:gd name="T0" fmla="*/ 2110 w 2784"/>
              <a:gd name="T1" fmla="*/ 3712 h 6896"/>
              <a:gd name="T2" fmla="*/ 2031 w 2784"/>
              <a:gd name="T3" fmla="*/ 4146 h 6896"/>
              <a:gd name="T4" fmla="*/ 1833 w 2784"/>
              <a:gd name="T5" fmla="*/ 4790 h 6896"/>
              <a:gd name="T6" fmla="*/ 1608 w 2784"/>
              <a:gd name="T7" fmla="*/ 5170 h 6896"/>
              <a:gd name="T8" fmla="*/ 1364 w 2784"/>
              <a:gd name="T9" fmla="*/ 5519 h 6896"/>
              <a:gd name="T10" fmla="*/ 0 w 2784"/>
              <a:gd name="T11" fmla="*/ 108 h 6896"/>
              <a:gd name="T12" fmla="*/ 394 w 2784"/>
              <a:gd name="T13" fmla="*/ 300 h 6896"/>
              <a:gd name="T14" fmla="*/ 915 w 2784"/>
              <a:gd name="T15" fmla="*/ 649 h 6896"/>
              <a:gd name="T16" fmla="*/ 1224 w 2784"/>
              <a:gd name="T17" fmla="*/ 1007 h 6896"/>
              <a:gd name="T18" fmla="*/ 1494 w 2784"/>
              <a:gd name="T19" fmla="*/ 1267 h 6896"/>
              <a:gd name="T20" fmla="*/ 1816 w 2784"/>
              <a:gd name="T21" fmla="*/ 1808 h 6896"/>
              <a:gd name="T22" fmla="*/ 2038 w 2784"/>
              <a:gd name="T23" fmla="*/ 2269 h 6896"/>
              <a:gd name="T24" fmla="*/ 2110 w 2784"/>
              <a:gd name="T25" fmla="*/ 2836 h 6896"/>
              <a:gd name="T26" fmla="*/ 2342 w 2784"/>
              <a:gd name="T27" fmla="*/ 3394 h 6896"/>
              <a:gd name="T28" fmla="*/ 2378 w 2784"/>
              <a:gd name="T29" fmla="*/ 3759 h 6896"/>
              <a:gd name="T30" fmla="*/ 2187 w 2784"/>
              <a:gd name="T31" fmla="*/ 4342 h 6896"/>
              <a:gd name="T32" fmla="*/ 2000 w 2784"/>
              <a:gd name="T33" fmla="*/ 4795 h 6896"/>
              <a:gd name="T34" fmla="*/ 1733 w 2784"/>
              <a:gd name="T35" fmla="*/ 5385 h 6896"/>
              <a:gd name="T36" fmla="*/ 1476 w 2784"/>
              <a:gd name="T37" fmla="*/ 5718 h 6896"/>
              <a:gd name="T38" fmla="*/ 1180 w 2784"/>
              <a:gd name="T39" fmla="*/ 6020 h 6896"/>
              <a:gd name="T40" fmla="*/ 489 w 2784"/>
              <a:gd name="T41" fmla="*/ 122 h 6896"/>
              <a:gd name="T42" fmla="*/ 854 w 2784"/>
              <a:gd name="T43" fmla="*/ 359 h 6896"/>
              <a:gd name="T44" fmla="*/ 1346 w 2784"/>
              <a:gd name="T45" fmla="*/ 788 h 6896"/>
              <a:gd name="T46" fmla="*/ 1610 w 2784"/>
              <a:gd name="T47" fmla="*/ 1091 h 6896"/>
              <a:gd name="T48" fmla="*/ 1846 w 2784"/>
              <a:gd name="T49" fmla="*/ 1512 h 6896"/>
              <a:gd name="T50" fmla="*/ 2119 w 2784"/>
              <a:gd name="T51" fmla="*/ 2109 h 6896"/>
              <a:gd name="T52" fmla="*/ 2301 w 2784"/>
              <a:gd name="T53" fmla="*/ 2475 h 6896"/>
              <a:gd name="T54" fmla="*/ 2336 w 2784"/>
              <a:gd name="T55" fmla="*/ 3047 h 6896"/>
              <a:gd name="T56" fmla="*/ 2542 w 2784"/>
              <a:gd name="T57" fmla="*/ 3609 h 6896"/>
              <a:gd name="T58" fmla="*/ 2561 w 2784"/>
              <a:gd name="T59" fmla="*/ 3972 h 6896"/>
              <a:gd name="T60" fmla="*/ 2395 w 2784"/>
              <a:gd name="T61" fmla="*/ 4598 h 6896"/>
              <a:gd name="T62" fmla="*/ 2174 w 2784"/>
              <a:gd name="T63" fmla="*/ 5049 h 6896"/>
              <a:gd name="T64" fmla="*/ 1851 w 2784"/>
              <a:gd name="T65" fmla="*/ 5518 h 6896"/>
              <a:gd name="T66" fmla="*/ 1587 w 2784"/>
              <a:gd name="T67" fmla="*/ 5923 h 6896"/>
              <a:gd name="T68" fmla="*/ 1287 w 2784"/>
              <a:gd name="T69" fmla="*/ 6189 h 6896"/>
              <a:gd name="T70" fmla="*/ 774 w 2784"/>
              <a:gd name="T71" fmla="*/ 6601 h 6896"/>
              <a:gd name="T72" fmla="*/ 952 w 2784"/>
              <a:gd name="T73" fmla="*/ 179 h 6896"/>
              <a:gd name="T74" fmla="*/ 1441 w 2784"/>
              <a:gd name="T75" fmla="*/ 606 h 6896"/>
              <a:gd name="T76" fmla="*/ 1724 w 2784"/>
              <a:gd name="T77" fmla="*/ 922 h 6896"/>
              <a:gd name="T78" fmla="*/ 1969 w 2784"/>
              <a:gd name="T79" fmla="*/ 1297 h 6896"/>
              <a:gd name="T80" fmla="*/ 2293 w 2784"/>
              <a:gd name="T81" fmla="*/ 1858 h 6896"/>
              <a:gd name="T82" fmla="*/ 2363 w 2784"/>
              <a:gd name="T83" fmla="*/ 2265 h 6896"/>
              <a:gd name="T84" fmla="*/ 2524 w 2784"/>
              <a:gd name="T85" fmla="*/ 2847 h 6896"/>
              <a:gd name="T86" fmla="*/ 2754 w 2784"/>
              <a:gd name="T87" fmla="*/ 3360 h 6896"/>
              <a:gd name="T88" fmla="*/ 2731 w 2784"/>
              <a:gd name="T89" fmla="*/ 3722 h 6896"/>
              <a:gd name="T90" fmla="*/ 2571 w 2784"/>
              <a:gd name="T91" fmla="*/ 4394 h 6896"/>
              <a:gd name="T92" fmla="*/ 2522 w 2784"/>
              <a:gd name="T93" fmla="*/ 4803 h 6896"/>
              <a:gd name="T94" fmla="*/ 2202 w 2784"/>
              <a:gd name="T95" fmla="*/ 5348 h 6896"/>
              <a:gd name="T96" fmla="*/ 1968 w 2784"/>
              <a:gd name="T97" fmla="*/ 5780 h 6896"/>
              <a:gd name="T98" fmla="*/ 1697 w 2784"/>
              <a:gd name="T99" fmla="*/ 6057 h 6896"/>
              <a:gd name="T100" fmla="*/ 1213 w 2784"/>
              <a:gd name="T101" fmla="*/ 6526 h 6896"/>
              <a:gd name="T102" fmla="*/ 888 w 2784"/>
              <a:gd name="T103" fmla="*/ 6779 h 6896"/>
              <a:gd name="T104" fmla="*/ 1229 w 2784"/>
              <a:gd name="T105" fmla="*/ 132 h 6896"/>
              <a:gd name="T106" fmla="*/ 1549 w 2784"/>
              <a:gd name="T107" fmla="*/ 418 h 6896"/>
              <a:gd name="T108" fmla="*/ 1837 w 2784"/>
              <a:gd name="T109" fmla="*/ 741 h 6896"/>
              <a:gd name="T110" fmla="*/ 2206 w 2784"/>
              <a:gd name="T111" fmla="*/ 1272 h 6896"/>
              <a:gd name="T112" fmla="*/ 2390 w 2784"/>
              <a:gd name="T113" fmla="*/ 1655 h 6896"/>
              <a:gd name="T114" fmla="*/ 2613 w 2784"/>
              <a:gd name="T115" fmla="*/ 2283 h 6896"/>
              <a:gd name="T116" fmla="*/ 2703 w 2784"/>
              <a:gd name="T117" fmla="*/ 2662 h 6896"/>
              <a:gd name="T118" fmla="*/ 2719 w 2784"/>
              <a:gd name="T119" fmla="*/ 3113 h 6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84" h="6896">
                <a:moveTo>
                  <a:pt x="2137" y="3273"/>
                </a:moveTo>
                <a:cubicBezTo>
                  <a:pt x="2106" y="3273"/>
                  <a:pt x="2081" y="3298"/>
                  <a:pt x="2081" y="3329"/>
                </a:cubicBezTo>
                <a:cubicBezTo>
                  <a:pt x="2081" y="3360"/>
                  <a:pt x="2106" y="3385"/>
                  <a:pt x="2137" y="3385"/>
                </a:cubicBezTo>
                <a:cubicBezTo>
                  <a:pt x="2167" y="3385"/>
                  <a:pt x="2192" y="3360"/>
                  <a:pt x="2192" y="3329"/>
                </a:cubicBezTo>
                <a:cubicBezTo>
                  <a:pt x="2192" y="3298"/>
                  <a:pt x="2167" y="3273"/>
                  <a:pt x="2137" y="3273"/>
                </a:cubicBezTo>
                <a:close/>
                <a:moveTo>
                  <a:pt x="2181" y="3544"/>
                </a:moveTo>
                <a:cubicBezTo>
                  <a:pt x="2181" y="3516"/>
                  <a:pt x="2158" y="3493"/>
                  <a:pt x="2130" y="3493"/>
                </a:cubicBezTo>
                <a:cubicBezTo>
                  <a:pt x="2102" y="3493"/>
                  <a:pt x="2079" y="3516"/>
                  <a:pt x="2079" y="3544"/>
                </a:cubicBezTo>
                <a:cubicBezTo>
                  <a:pt x="2079" y="3572"/>
                  <a:pt x="2102" y="3595"/>
                  <a:pt x="2130" y="3595"/>
                </a:cubicBezTo>
                <a:cubicBezTo>
                  <a:pt x="2158" y="3595"/>
                  <a:pt x="2181" y="3572"/>
                  <a:pt x="2181" y="3544"/>
                </a:cubicBezTo>
                <a:close/>
                <a:moveTo>
                  <a:pt x="2157" y="3758"/>
                </a:moveTo>
                <a:cubicBezTo>
                  <a:pt x="2157" y="3733"/>
                  <a:pt x="2136" y="3712"/>
                  <a:pt x="2110" y="3712"/>
                </a:cubicBezTo>
                <a:cubicBezTo>
                  <a:pt x="2084" y="3712"/>
                  <a:pt x="2063" y="3733"/>
                  <a:pt x="2063" y="3758"/>
                </a:cubicBezTo>
                <a:cubicBezTo>
                  <a:pt x="2063" y="3784"/>
                  <a:pt x="2084" y="3805"/>
                  <a:pt x="2110" y="3805"/>
                </a:cubicBezTo>
                <a:cubicBezTo>
                  <a:pt x="2136" y="3805"/>
                  <a:pt x="2157" y="3784"/>
                  <a:pt x="2157" y="3758"/>
                </a:cubicBezTo>
                <a:close/>
                <a:moveTo>
                  <a:pt x="2118" y="3971"/>
                </a:moveTo>
                <a:cubicBezTo>
                  <a:pt x="2118" y="3949"/>
                  <a:pt x="2100" y="3930"/>
                  <a:pt x="2077" y="3930"/>
                </a:cubicBezTo>
                <a:cubicBezTo>
                  <a:pt x="2054" y="3930"/>
                  <a:pt x="2036" y="3949"/>
                  <a:pt x="2036" y="3971"/>
                </a:cubicBezTo>
                <a:cubicBezTo>
                  <a:pt x="2036" y="3994"/>
                  <a:pt x="2054" y="4012"/>
                  <a:pt x="2077" y="4012"/>
                </a:cubicBezTo>
                <a:cubicBezTo>
                  <a:pt x="2100" y="4012"/>
                  <a:pt x="2118" y="3994"/>
                  <a:pt x="2118" y="3971"/>
                </a:cubicBezTo>
                <a:close/>
                <a:moveTo>
                  <a:pt x="1996" y="4182"/>
                </a:moveTo>
                <a:cubicBezTo>
                  <a:pt x="1996" y="4201"/>
                  <a:pt x="2011" y="4217"/>
                  <a:pt x="2031" y="4217"/>
                </a:cubicBezTo>
                <a:cubicBezTo>
                  <a:pt x="2050" y="4217"/>
                  <a:pt x="2066" y="4201"/>
                  <a:pt x="2066" y="4182"/>
                </a:cubicBezTo>
                <a:cubicBezTo>
                  <a:pt x="2066" y="4162"/>
                  <a:pt x="2050" y="4146"/>
                  <a:pt x="2031" y="4146"/>
                </a:cubicBezTo>
                <a:cubicBezTo>
                  <a:pt x="2011" y="4146"/>
                  <a:pt x="1996" y="4162"/>
                  <a:pt x="1996" y="4182"/>
                </a:cubicBezTo>
                <a:close/>
                <a:moveTo>
                  <a:pt x="1972" y="4418"/>
                </a:moveTo>
                <a:cubicBezTo>
                  <a:pt x="1988" y="4418"/>
                  <a:pt x="2001" y="4405"/>
                  <a:pt x="2001" y="4389"/>
                </a:cubicBezTo>
                <a:cubicBezTo>
                  <a:pt x="2001" y="4373"/>
                  <a:pt x="1988" y="4360"/>
                  <a:pt x="1972" y="4360"/>
                </a:cubicBezTo>
                <a:cubicBezTo>
                  <a:pt x="1956" y="4360"/>
                  <a:pt x="1943" y="4373"/>
                  <a:pt x="1943" y="4389"/>
                </a:cubicBezTo>
                <a:cubicBezTo>
                  <a:pt x="1943" y="4405"/>
                  <a:pt x="1956" y="4418"/>
                  <a:pt x="1972" y="4418"/>
                </a:cubicBezTo>
                <a:close/>
                <a:moveTo>
                  <a:pt x="1923" y="4592"/>
                </a:moveTo>
                <a:cubicBezTo>
                  <a:pt x="1923" y="4579"/>
                  <a:pt x="1913" y="4569"/>
                  <a:pt x="1900" y="4569"/>
                </a:cubicBezTo>
                <a:cubicBezTo>
                  <a:pt x="1888" y="4569"/>
                  <a:pt x="1878" y="4579"/>
                  <a:pt x="1878" y="4592"/>
                </a:cubicBezTo>
                <a:cubicBezTo>
                  <a:pt x="1878" y="4605"/>
                  <a:pt x="1888" y="4615"/>
                  <a:pt x="1900" y="4615"/>
                </a:cubicBezTo>
                <a:cubicBezTo>
                  <a:pt x="1913" y="4615"/>
                  <a:pt x="1923" y="4605"/>
                  <a:pt x="1923" y="4592"/>
                </a:cubicBezTo>
                <a:close/>
                <a:moveTo>
                  <a:pt x="1833" y="4790"/>
                </a:moveTo>
                <a:cubicBezTo>
                  <a:pt x="1833" y="4781"/>
                  <a:pt x="1826" y="4774"/>
                  <a:pt x="1816" y="4774"/>
                </a:cubicBezTo>
                <a:cubicBezTo>
                  <a:pt x="1807" y="4774"/>
                  <a:pt x="1800" y="4781"/>
                  <a:pt x="1800" y="4790"/>
                </a:cubicBezTo>
                <a:cubicBezTo>
                  <a:pt x="1800" y="4800"/>
                  <a:pt x="1807" y="4807"/>
                  <a:pt x="1816" y="4807"/>
                </a:cubicBezTo>
                <a:cubicBezTo>
                  <a:pt x="1826" y="4807"/>
                  <a:pt x="1833" y="4800"/>
                  <a:pt x="1833" y="4790"/>
                </a:cubicBezTo>
                <a:close/>
                <a:moveTo>
                  <a:pt x="1730" y="4983"/>
                </a:moveTo>
                <a:cubicBezTo>
                  <a:pt x="1730" y="4978"/>
                  <a:pt x="1726" y="4973"/>
                  <a:pt x="1720" y="4973"/>
                </a:cubicBezTo>
                <a:cubicBezTo>
                  <a:pt x="1715" y="4973"/>
                  <a:pt x="1711" y="4978"/>
                  <a:pt x="1711" y="4983"/>
                </a:cubicBezTo>
                <a:cubicBezTo>
                  <a:pt x="1711" y="4989"/>
                  <a:pt x="1715" y="4993"/>
                  <a:pt x="1720" y="4993"/>
                </a:cubicBezTo>
                <a:cubicBezTo>
                  <a:pt x="1726" y="4993"/>
                  <a:pt x="1730" y="4989"/>
                  <a:pt x="1730" y="4983"/>
                </a:cubicBezTo>
                <a:close/>
                <a:moveTo>
                  <a:pt x="1618" y="5170"/>
                </a:moveTo>
                <a:cubicBezTo>
                  <a:pt x="1618" y="5167"/>
                  <a:pt x="1616" y="5165"/>
                  <a:pt x="1613" y="5165"/>
                </a:cubicBezTo>
                <a:cubicBezTo>
                  <a:pt x="1610" y="5165"/>
                  <a:pt x="1608" y="5167"/>
                  <a:pt x="1608" y="5170"/>
                </a:cubicBezTo>
                <a:cubicBezTo>
                  <a:pt x="1608" y="5173"/>
                  <a:pt x="1610" y="5175"/>
                  <a:pt x="1613" y="5175"/>
                </a:cubicBezTo>
                <a:cubicBezTo>
                  <a:pt x="1616" y="5175"/>
                  <a:pt x="1618" y="5173"/>
                  <a:pt x="1618" y="5170"/>
                </a:cubicBezTo>
                <a:close/>
                <a:moveTo>
                  <a:pt x="1494" y="5346"/>
                </a:moveTo>
                <a:cubicBezTo>
                  <a:pt x="1492" y="5346"/>
                  <a:pt x="1491" y="5348"/>
                  <a:pt x="1491" y="5349"/>
                </a:cubicBezTo>
                <a:cubicBezTo>
                  <a:pt x="1491" y="5351"/>
                  <a:pt x="1492" y="5352"/>
                  <a:pt x="1494" y="5352"/>
                </a:cubicBezTo>
                <a:cubicBezTo>
                  <a:pt x="1495" y="5352"/>
                  <a:pt x="1497" y="5351"/>
                  <a:pt x="1497" y="5349"/>
                </a:cubicBezTo>
                <a:cubicBezTo>
                  <a:pt x="1497" y="5348"/>
                  <a:pt x="1495" y="5346"/>
                  <a:pt x="1494" y="5346"/>
                </a:cubicBezTo>
                <a:close/>
                <a:moveTo>
                  <a:pt x="1364" y="5519"/>
                </a:moveTo>
                <a:cubicBezTo>
                  <a:pt x="1363" y="5519"/>
                  <a:pt x="1362" y="5520"/>
                  <a:pt x="1362" y="5521"/>
                </a:cubicBezTo>
                <a:cubicBezTo>
                  <a:pt x="1362" y="5522"/>
                  <a:pt x="1363" y="5523"/>
                  <a:pt x="1364" y="5523"/>
                </a:cubicBezTo>
                <a:cubicBezTo>
                  <a:pt x="1365" y="5523"/>
                  <a:pt x="1366" y="5522"/>
                  <a:pt x="1366" y="5521"/>
                </a:cubicBezTo>
                <a:cubicBezTo>
                  <a:pt x="1366" y="5520"/>
                  <a:pt x="1365" y="5519"/>
                  <a:pt x="1364" y="5519"/>
                </a:cubicBezTo>
                <a:close/>
                <a:moveTo>
                  <a:pt x="1225" y="5685"/>
                </a:moveTo>
                <a:cubicBezTo>
                  <a:pt x="1225" y="5684"/>
                  <a:pt x="1225" y="5683"/>
                  <a:pt x="1224" y="5683"/>
                </a:cubicBezTo>
                <a:cubicBezTo>
                  <a:pt x="1223" y="5683"/>
                  <a:pt x="1222" y="5684"/>
                  <a:pt x="1222" y="5685"/>
                </a:cubicBezTo>
                <a:cubicBezTo>
                  <a:pt x="1222" y="5686"/>
                  <a:pt x="1223" y="5686"/>
                  <a:pt x="1224" y="5686"/>
                </a:cubicBezTo>
                <a:cubicBezTo>
                  <a:pt x="1225" y="5686"/>
                  <a:pt x="1225" y="5686"/>
                  <a:pt x="1225" y="5685"/>
                </a:cubicBezTo>
                <a:close/>
                <a:moveTo>
                  <a:pt x="1074" y="5838"/>
                </a:moveTo>
                <a:cubicBezTo>
                  <a:pt x="1073" y="5838"/>
                  <a:pt x="1072" y="5838"/>
                  <a:pt x="1072" y="5839"/>
                </a:cubicBezTo>
                <a:cubicBezTo>
                  <a:pt x="1072" y="5840"/>
                  <a:pt x="1073" y="5841"/>
                  <a:pt x="1074" y="5841"/>
                </a:cubicBezTo>
                <a:cubicBezTo>
                  <a:pt x="1075" y="5841"/>
                  <a:pt x="1076" y="5840"/>
                  <a:pt x="1076" y="5839"/>
                </a:cubicBezTo>
                <a:cubicBezTo>
                  <a:pt x="1076" y="5838"/>
                  <a:pt x="1075" y="5838"/>
                  <a:pt x="1074" y="5838"/>
                </a:cubicBezTo>
                <a:close/>
                <a:moveTo>
                  <a:pt x="3" y="106"/>
                </a:move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3" y="110"/>
                </a:cubicBezTo>
                <a:cubicBezTo>
                  <a:pt x="4" y="110"/>
                  <a:pt x="5" y="109"/>
                  <a:pt x="5" y="108"/>
                </a:cubicBezTo>
                <a:cubicBezTo>
                  <a:pt x="5" y="107"/>
                  <a:pt x="4" y="106"/>
                  <a:pt x="3" y="106"/>
                </a:cubicBezTo>
                <a:close/>
                <a:moveTo>
                  <a:pt x="198" y="194"/>
                </a:moveTo>
                <a:cubicBezTo>
                  <a:pt x="196" y="194"/>
                  <a:pt x="194" y="196"/>
                  <a:pt x="194" y="198"/>
                </a:cubicBezTo>
                <a:cubicBezTo>
                  <a:pt x="194" y="200"/>
                  <a:pt x="196" y="202"/>
                  <a:pt x="198" y="202"/>
                </a:cubicBezTo>
                <a:cubicBezTo>
                  <a:pt x="200" y="202"/>
                  <a:pt x="202" y="200"/>
                  <a:pt x="202" y="198"/>
                </a:cubicBezTo>
                <a:cubicBezTo>
                  <a:pt x="202" y="196"/>
                  <a:pt x="200" y="194"/>
                  <a:pt x="198" y="194"/>
                </a:cubicBezTo>
                <a:close/>
                <a:moveTo>
                  <a:pt x="388" y="294"/>
                </a:moveTo>
                <a:cubicBezTo>
                  <a:pt x="384" y="294"/>
                  <a:pt x="382" y="297"/>
                  <a:pt x="382" y="300"/>
                </a:cubicBezTo>
                <a:cubicBezTo>
                  <a:pt x="382" y="304"/>
                  <a:pt x="384" y="306"/>
                  <a:pt x="388" y="306"/>
                </a:cubicBezTo>
                <a:cubicBezTo>
                  <a:pt x="391" y="306"/>
                  <a:pt x="394" y="304"/>
                  <a:pt x="394" y="300"/>
                </a:cubicBezTo>
                <a:cubicBezTo>
                  <a:pt x="394" y="297"/>
                  <a:pt x="391" y="294"/>
                  <a:pt x="388" y="294"/>
                </a:cubicBezTo>
                <a:close/>
                <a:moveTo>
                  <a:pt x="571" y="403"/>
                </a:moveTo>
                <a:cubicBezTo>
                  <a:pt x="565" y="403"/>
                  <a:pt x="560" y="407"/>
                  <a:pt x="560" y="413"/>
                </a:cubicBezTo>
                <a:cubicBezTo>
                  <a:pt x="560" y="419"/>
                  <a:pt x="565" y="424"/>
                  <a:pt x="571" y="424"/>
                </a:cubicBezTo>
                <a:cubicBezTo>
                  <a:pt x="577" y="424"/>
                  <a:pt x="582" y="419"/>
                  <a:pt x="582" y="413"/>
                </a:cubicBezTo>
                <a:cubicBezTo>
                  <a:pt x="582" y="407"/>
                  <a:pt x="577" y="403"/>
                  <a:pt x="571" y="403"/>
                </a:cubicBezTo>
                <a:close/>
                <a:moveTo>
                  <a:pt x="747" y="521"/>
                </a:moveTo>
                <a:cubicBezTo>
                  <a:pt x="737" y="521"/>
                  <a:pt x="730" y="528"/>
                  <a:pt x="730" y="538"/>
                </a:cubicBezTo>
                <a:cubicBezTo>
                  <a:pt x="730" y="547"/>
                  <a:pt x="737" y="555"/>
                  <a:pt x="747" y="555"/>
                </a:cubicBezTo>
                <a:cubicBezTo>
                  <a:pt x="756" y="555"/>
                  <a:pt x="764" y="547"/>
                  <a:pt x="764" y="538"/>
                </a:cubicBezTo>
                <a:cubicBezTo>
                  <a:pt x="764" y="528"/>
                  <a:pt x="756" y="521"/>
                  <a:pt x="747" y="521"/>
                </a:cubicBezTo>
                <a:close/>
                <a:moveTo>
                  <a:pt x="915" y="649"/>
                </a:moveTo>
                <a:cubicBezTo>
                  <a:pt x="901" y="649"/>
                  <a:pt x="891" y="660"/>
                  <a:pt x="891" y="673"/>
                </a:cubicBezTo>
                <a:cubicBezTo>
                  <a:pt x="891" y="686"/>
                  <a:pt x="901" y="697"/>
                  <a:pt x="915" y="697"/>
                </a:cubicBezTo>
                <a:cubicBezTo>
                  <a:pt x="928" y="697"/>
                  <a:pt x="939" y="686"/>
                  <a:pt x="939" y="673"/>
                </a:cubicBezTo>
                <a:cubicBezTo>
                  <a:pt x="939" y="660"/>
                  <a:pt x="928" y="649"/>
                  <a:pt x="915" y="649"/>
                </a:cubicBezTo>
                <a:close/>
                <a:moveTo>
                  <a:pt x="1074" y="788"/>
                </a:moveTo>
                <a:cubicBezTo>
                  <a:pt x="1057" y="788"/>
                  <a:pt x="1044" y="802"/>
                  <a:pt x="1044" y="818"/>
                </a:cubicBezTo>
                <a:cubicBezTo>
                  <a:pt x="1044" y="834"/>
                  <a:pt x="1057" y="848"/>
                  <a:pt x="1074" y="848"/>
                </a:cubicBezTo>
                <a:cubicBezTo>
                  <a:pt x="1090" y="848"/>
                  <a:pt x="1104" y="834"/>
                  <a:pt x="1104" y="818"/>
                </a:cubicBezTo>
                <a:cubicBezTo>
                  <a:pt x="1104" y="802"/>
                  <a:pt x="1090" y="788"/>
                  <a:pt x="1074" y="788"/>
                </a:cubicBezTo>
                <a:close/>
                <a:moveTo>
                  <a:pt x="1224" y="938"/>
                </a:moveTo>
                <a:cubicBezTo>
                  <a:pt x="1205" y="938"/>
                  <a:pt x="1190" y="954"/>
                  <a:pt x="1190" y="973"/>
                </a:cubicBezTo>
                <a:cubicBezTo>
                  <a:pt x="1190" y="992"/>
                  <a:pt x="1205" y="1007"/>
                  <a:pt x="1224" y="1007"/>
                </a:cubicBezTo>
                <a:cubicBezTo>
                  <a:pt x="1243" y="1007"/>
                  <a:pt x="1258" y="992"/>
                  <a:pt x="1258" y="973"/>
                </a:cubicBezTo>
                <a:cubicBezTo>
                  <a:pt x="1258" y="954"/>
                  <a:pt x="1243" y="938"/>
                  <a:pt x="1224" y="938"/>
                </a:cubicBezTo>
                <a:close/>
                <a:moveTo>
                  <a:pt x="1401" y="1136"/>
                </a:moveTo>
                <a:cubicBezTo>
                  <a:pt x="1401" y="1116"/>
                  <a:pt x="1384" y="1099"/>
                  <a:pt x="1364" y="1099"/>
                </a:cubicBezTo>
                <a:cubicBezTo>
                  <a:pt x="1343" y="1099"/>
                  <a:pt x="1327" y="1116"/>
                  <a:pt x="1327" y="1136"/>
                </a:cubicBezTo>
                <a:cubicBezTo>
                  <a:pt x="1327" y="1157"/>
                  <a:pt x="1343" y="1173"/>
                  <a:pt x="1364" y="1173"/>
                </a:cubicBezTo>
                <a:cubicBezTo>
                  <a:pt x="1384" y="1173"/>
                  <a:pt x="1401" y="1157"/>
                  <a:pt x="1401" y="1136"/>
                </a:cubicBezTo>
                <a:close/>
                <a:moveTo>
                  <a:pt x="1494" y="1267"/>
                </a:moveTo>
                <a:cubicBezTo>
                  <a:pt x="1471" y="1267"/>
                  <a:pt x="1453" y="1285"/>
                  <a:pt x="1453" y="1308"/>
                </a:cubicBezTo>
                <a:cubicBezTo>
                  <a:pt x="1453" y="1331"/>
                  <a:pt x="1471" y="1349"/>
                  <a:pt x="1494" y="1349"/>
                </a:cubicBezTo>
                <a:cubicBezTo>
                  <a:pt x="1516" y="1349"/>
                  <a:pt x="1535" y="1331"/>
                  <a:pt x="1535" y="1308"/>
                </a:cubicBezTo>
                <a:cubicBezTo>
                  <a:pt x="1535" y="1285"/>
                  <a:pt x="1516" y="1267"/>
                  <a:pt x="1494" y="1267"/>
                </a:cubicBezTo>
                <a:close/>
                <a:moveTo>
                  <a:pt x="1613" y="1441"/>
                </a:moveTo>
                <a:cubicBezTo>
                  <a:pt x="1587" y="1441"/>
                  <a:pt x="1566" y="1462"/>
                  <a:pt x="1566" y="1488"/>
                </a:cubicBezTo>
                <a:cubicBezTo>
                  <a:pt x="1566" y="1513"/>
                  <a:pt x="1587" y="1534"/>
                  <a:pt x="1613" y="1534"/>
                </a:cubicBezTo>
                <a:cubicBezTo>
                  <a:pt x="1638" y="1534"/>
                  <a:pt x="1659" y="1513"/>
                  <a:pt x="1659" y="1488"/>
                </a:cubicBezTo>
                <a:cubicBezTo>
                  <a:pt x="1659" y="1462"/>
                  <a:pt x="1638" y="1441"/>
                  <a:pt x="1613" y="1441"/>
                </a:cubicBezTo>
                <a:close/>
                <a:moveTo>
                  <a:pt x="1720" y="1727"/>
                </a:moveTo>
                <a:cubicBezTo>
                  <a:pt x="1750" y="1727"/>
                  <a:pt x="1773" y="1704"/>
                  <a:pt x="1773" y="1674"/>
                </a:cubicBezTo>
                <a:cubicBezTo>
                  <a:pt x="1773" y="1645"/>
                  <a:pt x="1750" y="1621"/>
                  <a:pt x="1720" y="1621"/>
                </a:cubicBezTo>
                <a:cubicBezTo>
                  <a:pt x="1691" y="1621"/>
                  <a:pt x="1667" y="1645"/>
                  <a:pt x="1667" y="1674"/>
                </a:cubicBezTo>
                <a:cubicBezTo>
                  <a:pt x="1667" y="1704"/>
                  <a:pt x="1691" y="1727"/>
                  <a:pt x="1720" y="1727"/>
                </a:cubicBezTo>
                <a:close/>
                <a:moveTo>
                  <a:pt x="1875" y="1867"/>
                </a:moveTo>
                <a:cubicBezTo>
                  <a:pt x="1875" y="1835"/>
                  <a:pt x="1849" y="1808"/>
                  <a:pt x="1816" y="1808"/>
                </a:cubicBezTo>
                <a:cubicBezTo>
                  <a:pt x="1784" y="1808"/>
                  <a:pt x="1758" y="1835"/>
                  <a:pt x="1758" y="1867"/>
                </a:cubicBezTo>
                <a:cubicBezTo>
                  <a:pt x="1758" y="1899"/>
                  <a:pt x="1784" y="1926"/>
                  <a:pt x="1816" y="1926"/>
                </a:cubicBezTo>
                <a:cubicBezTo>
                  <a:pt x="1849" y="1926"/>
                  <a:pt x="1875" y="1899"/>
                  <a:pt x="1875" y="1867"/>
                </a:cubicBezTo>
                <a:close/>
                <a:moveTo>
                  <a:pt x="1836" y="2065"/>
                </a:moveTo>
                <a:cubicBezTo>
                  <a:pt x="1836" y="2101"/>
                  <a:pt x="1865" y="2129"/>
                  <a:pt x="1900" y="2129"/>
                </a:cubicBezTo>
                <a:cubicBezTo>
                  <a:pt x="1936" y="2129"/>
                  <a:pt x="1964" y="2101"/>
                  <a:pt x="1964" y="2065"/>
                </a:cubicBezTo>
                <a:cubicBezTo>
                  <a:pt x="1964" y="2030"/>
                  <a:pt x="1936" y="2002"/>
                  <a:pt x="1900" y="2002"/>
                </a:cubicBezTo>
                <a:cubicBezTo>
                  <a:pt x="1865" y="2002"/>
                  <a:pt x="1836" y="2030"/>
                  <a:pt x="1836" y="2065"/>
                </a:cubicBezTo>
                <a:close/>
                <a:moveTo>
                  <a:pt x="1972" y="2202"/>
                </a:moveTo>
                <a:cubicBezTo>
                  <a:pt x="1935" y="2202"/>
                  <a:pt x="1906" y="2232"/>
                  <a:pt x="1906" y="2269"/>
                </a:cubicBezTo>
                <a:cubicBezTo>
                  <a:pt x="1906" y="2305"/>
                  <a:pt x="1935" y="2335"/>
                  <a:pt x="1972" y="2335"/>
                </a:cubicBezTo>
                <a:cubicBezTo>
                  <a:pt x="2008" y="2335"/>
                  <a:pt x="2038" y="2305"/>
                  <a:pt x="2038" y="2269"/>
                </a:cubicBezTo>
                <a:cubicBezTo>
                  <a:pt x="2038" y="2232"/>
                  <a:pt x="2008" y="2202"/>
                  <a:pt x="1972" y="2202"/>
                </a:cubicBezTo>
                <a:close/>
                <a:moveTo>
                  <a:pt x="2031" y="2410"/>
                </a:moveTo>
                <a:cubicBezTo>
                  <a:pt x="1994" y="2410"/>
                  <a:pt x="1965" y="2439"/>
                  <a:pt x="1965" y="2476"/>
                </a:cubicBezTo>
                <a:cubicBezTo>
                  <a:pt x="1965" y="2512"/>
                  <a:pt x="1994" y="2542"/>
                  <a:pt x="2031" y="2542"/>
                </a:cubicBezTo>
                <a:cubicBezTo>
                  <a:pt x="2067" y="2542"/>
                  <a:pt x="2097" y="2512"/>
                  <a:pt x="2097" y="2476"/>
                </a:cubicBezTo>
                <a:cubicBezTo>
                  <a:pt x="2097" y="2439"/>
                  <a:pt x="2067" y="2410"/>
                  <a:pt x="2031" y="2410"/>
                </a:cubicBezTo>
                <a:close/>
                <a:moveTo>
                  <a:pt x="2077" y="2621"/>
                </a:moveTo>
                <a:cubicBezTo>
                  <a:pt x="2041" y="2621"/>
                  <a:pt x="2012" y="2650"/>
                  <a:pt x="2012" y="2686"/>
                </a:cubicBezTo>
                <a:cubicBezTo>
                  <a:pt x="2012" y="2722"/>
                  <a:pt x="2041" y="2751"/>
                  <a:pt x="2077" y="2751"/>
                </a:cubicBezTo>
                <a:cubicBezTo>
                  <a:pt x="2113" y="2751"/>
                  <a:pt x="2142" y="2722"/>
                  <a:pt x="2142" y="2686"/>
                </a:cubicBezTo>
                <a:cubicBezTo>
                  <a:pt x="2142" y="2650"/>
                  <a:pt x="2113" y="2621"/>
                  <a:pt x="2077" y="2621"/>
                </a:cubicBezTo>
                <a:close/>
                <a:moveTo>
                  <a:pt x="2110" y="2836"/>
                </a:moveTo>
                <a:cubicBezTo>
                  <a:pt x="2075" y="2836"/>
                  <a:pt x="2047" y="2864"/>
                  <a:pt x="2047" y="2899"/>
                </a:cubicBezTo>
                <a:cubicBezTo>
                  <a:pt x="2047" y="2934"/>
                  <a:pt x="2075" y="2962"/>
                  <a:pt x="2110" y="2962"/>
                </a:cubicBezTo>
                <a:cubicBezTo>
                  <a:pt x="2145" y="2962"/>
                  <a:pt x="2173" y="2934"/>
                  <a:pt x="2173" y="2899"/>
                </a:cubicBezTo>
                <a:cubicBezTo>
                  <a:pt x="2173" y="2864"/>
                  <a:pt x="2145" y="2836"/>
                  <a:pt x="2110" y="2836"/>
                </a:cubicBezTo>
                <a:close/>
                <a:moveTo>
                  <a:pt x="2130" y="3054"/>
                </a:moveTo>
                <a:cubicBezTo>
                  <a:pt x="2097" y="3054"/>
                  <a:pt x="2071" y="3081"/>
                  <a:pt x="2071" y="3113"/>
                </a:cubicBezTo>
                <a:cubicBezTo>
                  <a:pt x="2071" y="3146"/>
                  <a:pt x="2097" y="3173"/>
                  <a:pt x="2130" y="3173"/>
                </a:cubicBezTo>
                <a:cubicBezTo>
                  <a:pt x="2163" y="3173"/>
                  <a:pt x="2189" y="3146"/>
                  <a:pt x="2189" y="3113"/>
                </a:cubicBezTo>
                <a:cubicBezTo>
                  <a:pt x="2189" y="3081"/>
                  <a:pt x="2163" y="3054"/>
                  <a:pt x="2130" y="3054"/>
                </a:cubicBezTo>
                <a:close/>
                <a:moveTo>
                  <a:pt x="2342" y="3263"/>
                </a:moveTo>
                <a:cubicBezTo>
                  <a:pt x="2306" y="3263"/>
                  <a:pt x="2277" y="3292"/>
                  <a:pt x="2277" y="3329"/>
                </a:cubicBezTo>
                <a:cubicBezTo>
                  <a:pt x="2277" y="3365"/>
                  <a:pt x="2306" y="3394"/>
                  <a:pt x="2342" y="3394"/>
                </a:cubicBezTo>
                <a:cubicBezTo>
                  <a:pt x="2378" y="3394"/>
                  <a:pt x="2408" y="3365"/>
                  <a:pt x="2408" y="3329"/>
                </a:cubicBezTo>
                <a:cubicBezTo>
                  <a:pt x="2408" y="3292"/>
                  <a:pt x="2378" y="3263"/>
                  <a:pt x="2342" y="3263"/>
                </a:cubicBezTo>
                <a:close/>
                <a:moveTo>
                  <a:pt x="2399" y="3544"/>
                </a:moveTo>
                <a:cubicBezTo>
                  <a:pt x="2399" y="3509"/>
                  <a:pt x="2371" y="3481"/>
                  <a:pt x="2336" y="3481"/>
                </a:cubicBezTo>
                <a:cubicBezTo>
                  <a:pt x="2301" y="3481"/>
                  <a:pt x="2273" y="3509"/>
                  <a:pt x="2273" y="3544"/>
                </a:cubicBezTo>
                <a:cubicBezTo>
                  <a:pt x="2273" y="3579"/>
                  <a:pt x="2301" y="3607"/>
                  <a:pt x="2336" y="3607"/>
                </a:cubicBezTo>
                <a:cubicBezTo>
                  <a:pt x="2371" y="3607"/>
                  <a:pt x="2399" y="3579"/>
                  <a:pt x="2399" y="3544"/>
                </a:cubicBezTo>
                <a:close/>
                <a:moveTo>
                  <a:pt x="2378" y="3759"/>
                </a:moveTo>
                <a:cubicBezTo>
                  <a:pt x="2378" y="3725"/>
                  <a:pt x="2351" y="3698"/>
                  <a:pt x="2317" y="3698"/>
                </a:cubicBezTo>
                <a:cubicBezTo>
                  <a:pt x="2283" y="3698"/>
                  <a:pt x="2256" y="3725"/>
                  <a:pt x="2256" y="3759"/>
                </a:cubicBezTo>
                <a:cubicBezTo>
                  <a:pt x="2256" y="3792"/>
                  <a:pt x="2283" y="3820"/>
                  <a:pt x="2317" y="3820"/>
                </a:cubicBezTo>
                <a:cubicBezTo>
                  <a:pt x="2351" y="3820"/>
                  <a:pt x="2378" y="3792"/>
                  <a:pt x="2378" y="3759"/>
                </a:cubicBezTo>
                <a:close/>
                <a:moveTo>
                  <a:pt x="2228" y="3972"/>
                </a:moveTo>
                <a:cubicBezTo>
                  <a:pt x="2228" y="4004"/>
                  <a:pt x="2254" y="4029"/>
                  <a:pt x="2286" y="4029"/>
                </a:cubicBezTo>
                <a:cubicBezTo>
                  <a:pt x="2318" y="4029"/>
                  <a:pt x="2344" y="4004"/>
                  <a:pt x="2344" y="3972"/>
                </a:cubicBezTo>
                <a:cubicBezTo>
                  <a:pt x="2344" y="3940"/>
                  <a:pt x="2318" y="3914"/>
                  <a:pt x="2286" y="3914"/>
                </a:cubicBezTo>
                <a:cubicBezTo>
                  <a:pt x="2254" y="3914"/>
                  <a:pt x="2228" y="3940"/>
                  <a:pt x="2228" y="3972"/>
                </a:cubicBezTo>
                <a:close/>
                <a:moveTo>
                  <a:pt x="2296" y="4183"/>
                </a:moveTo>
                <a:cubicBezTo>
                  <a:pt x="2296" y="4153"/>
                  <a:pt x="2272" y="4129"/>
                  <a:pt x="2242" y="4129"/>
                </a:cubicBezTo>
                <a:cubicBezTo>
                  <a:pt x="2213" y="4129"/>
                  <a:pt x="2189" y="4153"/>
                  <a:pt x="2189" y="4183"/>
                </a:cubicBezTo>
                <a:cubicBezTo>
                  <a:pt x="2189" y="4212"/>
                  <a:pt x="2213" y="4236"/>
                  <a:pt x="2242" y="4236"/>
                </a:cubicBezTo>
                <a:cubicBezTo>
                  <a:pt x="2272" y="4236"/>
                  <a:pt x="2296" y="4212"/>
                  <a:pt x="2296" y="4183"/>
                </a:cubicBezTo>
                <a:close/>
                <a:moveTo>
                  <a:pt x="2236" y="4391"/>
                </a:moveTo>
                <a:cubicBezTo>
                  <a:pt x="2236" y="4364"/>
                  <a:pt x="2214" y="4342"/>
                  <a:pt x="2187" y="4342"/>
                </a:cubicBezTo>
                <a:cubicBezTo>
                  <a:pt x="2160" y="4342"/>
                  <a:pt x="2138" y="4364"/>
                  <a:pt x="2138" y="4391"/>
                </a:cubicBezTo>
                <a:cubicBezTo>
                  <a:pt x="2138" y="4418"/>
                  <a:pt x="2160" y="4440"/>
                  <a:pt x="2187" y="4440"/>
                </a:cubicBezTo>
                <a:cubicBezTo>
                  <a:pt x="2214" y="4440"/>
                  <a:pt x="2236" y="4418"/>
                  <a:pt x="2236" y="4391"/>
                </a:cubicBezTo>
                <a:close/>
                <a:moveTo>
                  <a:pt x="2119" y="4640"/>
                </a:moveTo>
                <a:cubicBezTo>
                  <a:pt x="2143" y="4640"/>
                  <a:pt x="2163" y="4620"/>
                  <a:pt x="2163" y="4595"/>
                </a:cubicBezTo>
                <a:cubicBezTo>
                  <a:pt x="2163" y="4571"/>
                  <a:pt x="2143" y="4551"/>
                  <a:pt x="2119" y="4551"/>
                </a:cubicBezTo>
                <a:cubicBezTo>
                  <a:pt x="2094" y="4551"/>
                  <a:pt x="2074" y="4571"/>
                  <a:pt x="2074" y="4595"/>
                </a:cubicBezTo>
                <a:cubicBezTo>
                  <a:pt x="2074" y="4620"/>
                  <a:pt x="2094" y="4640"/>
                  <a:pt x="2119" y="4640"/>
                </a:cubicBezTo>
                <a:close/>
                <a:moveTo>
                  <a:pt x="2039" y="4835"/>
                </a:moveTo>
                <a:cubicBezTo>
                  <a:pt x="2061" y="4835"/>
                  <a:pt x="2079" y="4817"/>
                  <a:pt x="2079" y="4795"/>
                </a:cubicBezTo>
                <a:cubicBezTo>
                  <a:pt x="2079" y="4774"/>
                  <a:pt x="2061" y="4756"/>
                  <a:pt x="2039" y="4756"/>
                </a:cubicBezTo>
                <a:cubicBezTo>
                  <a:pt x="2018" y="4756"/>
                  <a:pt x="2000" y="4774"/>
                  <a:pt x="2000" y="4795"/>
                </a:cubicBezTo>
                <a:cubicBezTo>
                  <a:pt x="2000" y="4817"/>
                  <a:pt x="2018" y="4835"/>
                  <a:pt x="2039" y="4835"/>
                </a:cubicBezTo>
                <a:close/>
                <a:moveTo>
                  <a:pt x="1982" y="4991"/>
                </a:moveTo>
                <a:cubicBezTo>
                  <a:pt x="1982" y="4972"/>
                  <a:pt x="1967" y="4957"/>
                  <a:pt x="1948" y="4957"/>
                </a:cubicBezTo>
                <a:cubicBezTo>
                  <a:pt x="1930" y="4957"/>
                  <a:pt x="1915" y="4972"/>
                  <a:pt x="1915" y="4991"/>
                </a:cubicBezTo>
                <a:cubicBezTo>
                  <a:pt x="1915" y="5009"/>
                  <a:pt x="1930" y="5024"/>
                  <a:pt x="1948" y="5024"/>
                </a:cubicBezTo>
                <a:cubicBezTo>
                  <a:pt x="1967" y="5024"/>
                  <a:pt x="1982" y="5009"/>
                  <a:pt x="1982" y="4991"/>
                </a:cubicBezTo>
                <a:close/>
                <a:moveTo>
                  <a:pt x="1818" y="5180"/>
                </a:moveTo>
                <a:cubicBezTo>
                  <a:pt x="1818" y="5196"/>
                  <a:pt x="1831" y="5208"/>
                  <a:pt x="1846" y="5208"/>
                </a:cubicBezTo>
                <a:cubicBezTo>
                  <a:pt x="1862" y="5208"/>
                  <a:pt x="1874" y="5196"/>
                  <a:pt x="1874" y="5180"/>
                </a:cubicBezTo>
                <a:cubicBezTo>
                  <a:pt x="1874" y="5165"/>
                  <a:pt x="1862" y="5152"/>
                  <a:pt x="1846" y="5152"/>
                </a:cubicBezTo>
                <a:cubicBezTo>
                  <a:pt x="1831" y="5152"/>
                  <a:pt x="1818" y="5165"/>
                  <a:pt x="1818" y="5180"/>
                </a:cubicBezTo>
                <a:close/>
                <a:moveTo>
                  <a:pt x="1733" y="5385"/>
                </a:moveTo>
                <a:cubicBezTo>
                  <a:pt x="1745" y="5385"/>
                  <a:pt x="1755" y="5375"/>
                  <a:pt x="1755" y="5363"/>
                </a:cubicBezTo>
                <a:cubicBezTo>
                  <a:pt x="1755" y="5351"/>
                  <a:pt x="1745" y="5342"/>
                  <a:pt x="1733" y="5342"/>
                </a:cubicBezTo>
                <a:cubicBezTo>
                  <a:pt x="1721" y="5342"/>
                  <a:pt x="1711" y="5351"/>
                  <a:pt x="1711" y="5363"/>
                </a:cubicBezTo>
                <a:cubicBezTo>
                  <a:pt x="1711" y="5375"/>
                  <a:pt x="1721" y="5385"/>
                  <a:pt x="1733" y="5385"/>
                </a:cubicBezTo>
                <a:close/>
                <a:moveTo>
                  <a:pt x="1610" y="5525"/>
                </a:moveTo>
                <a:cubicBezTo>
                  <a:pt x="1601" y="5525"/>
                  <a:pt x="1594" y="5531"/>
                  <a:pt x="1594" y="5540"/>
                </a:cubicBezTo>
                <a:cubicBezTo>
                  <a:pt x="1594" y="5548"/>
                  <a:pt x="1601" y="5555"/>
                  <a:pt x="1610" y="5555"/>
                </a:cubicBezTo>
                <a:cubicBezTo>
                  <a:pt x="1618" y="5555"/>
                  <a:pt x="1625" y="5548"/>
                  <a:pt x="1625" y="5540"/>
                </a:cubicBezTo>
                <a:cubicBezTo>
                  <a:pt x="1625" y="5531"/>
                  <a:pt x="1618" y="5525"/>
                  <a:pt x="1610" y="5525"/>
                </a:cubicBezTo>
                <a:close/>
                <a:moveTo>
                  <a:pt x="1476" y="5700"/>
                </a:moveTo>
                <a:cubicBezTo>
                  <a:pt x="1471" y="5700"/>
                  <a:pt x="1467" y="5704"/>
                  <a:pt x="1467" y="5709"/>
                </a:cubicBezTo>
                <a:cubicBezTo>
                  <a:pt x="1467" y="5714"/>
                  <a:pt x="1471" y="5718"/>
                  <a:pt x="1476" y="5718"/>
                </a:cubicBezTo>
                <a:cubicBezTo>
                  <a:pt x="1481" y="5718"/>
                  <a:pt x="1485" y="5714"/>
                  <a:pt x="1485" y="5709"/>
                </a:cubicBezTo>
                <a:cubicBezTo>
                  <a:pt x="1485" y="5704"/>
                  <a:pt x="1481" y="5700"/>
                  <a:pt x="1476" y="5700"/>
                </a:cubicBezTo>
                <a:close/>
                <a:moveTo>
                  <a:pt x="1333" y="5865"/>
                </a:moveTo>
                <a:cubicBezTo>
                  <a:pt x="1330" y="5865"/>
                  <a:pt x="1328" y="5867"/>
                  <a:pt x="1328" y="5870"/>
                </a:cubicBezTo>
                <a:cubicBezTo>
                  <a:pt x="1328" y="5872"/>
                  <a:pt x="1330" y="5874"/>
                  <a:pt x="1333" y="5874"/>
                </a:cubicBezTo>
                <a:cubicBezTo>
                  <a:pt x="1335" y="5874"/>
                  <a:pt x="1337" y="5872"/>
                  <a:pt x="1337" y="5870"/>
                </a:cubicBezTo>
                <a:cubicBezTo>
                  <a:pt x="1337" y="5867"/>
                  <a:pt x="1335" y="5865"/>
                  <a:pt x="1333" y="5865"/>
                </a:cubicBezTo>
                <a:close/>
                <a:moveTo>
                  <a:pt x="1180" y="6020"/>
                </a:moveTo>
                <a:cubicBezTo>
                  <a:pt x="1179" y="6020"/>
                  <a:pt x="1178" y="6021"/>
                  <a:pt x="1178" y="6022"/>
                </a:cubicBezTo>
                <a:cubicBezTo>
                  <a:pt x="1178" y="6023"/>
                  <a:pt x="1179" y="6024"/>
                  <a:pt x="1180" y="6024"/>
                </a:cubicBezTo>
                <a:cubicBezTo>
                  <a:pt x="1182" y="6024"/>
                  <a:pt x="1183" y="6023"/>
                  <a:pt x="1183" y="6022"/>
                </a:cubicBezTo>
                <a:cubicBezTo>
                  <a:pt x="1183" y="6021"/>
                  <a:pt x="1182" y="6020"/>
                  <a:pt x="1180" y="6020"/>
                </a:cubicBezTo>
                <a:close/>
                <a:moveTo>
                  <a:pt x="1020" y="6164"/>
                </a:moveTo>
                <a:cubicBezTo>
                  <a:pt x="1019" y="6164"/>
                  <a:pt x="1018" y="6164"/>
                  <a:pt x="1018" y="6165"/>
                </a:cubicBezTo>
                <a:cubicBezTo>
                  <a:pt x="1018" y="6166"/>
                  <a:pt x="1019" y="6167"/>
                  <a:pt x="1020" y="6167"/>
                </a:cubicBezTo>
                <a:cubicBezTo>
                  <a:pt x="1020" y="6167"/>
                  <a:pt x="1021" y="6166"/>
                  <a:pt x="1021" y="6165"/>
                </a:cubicBezTo>
                <a:cubicBezTo>
                  <a:pt x="1021" y="6164"/>
                  <a:pt x="1020" y="6164"/>
                  <a:pt x="1020" y="6164"/>
                </a:cubicBezTo>
                <a:close/>
                <a:moveTo>
                  <a:pt x="301" y="18"/>
                </a:moveTo>
                <a:cubicBezTo>
                  <a:pt x="300" y="18"/>
                  <a:pt x="299" y="19"/>
                  <a:pt x="299" y="20"/>
                </a:cubicBezTo>
                <a:cubicBezTo>
                  <a:pt x="299" y="21"/>
                  <a:pt x="300" y="21"/>
                  <a:pt x="301" y="21"/>
                </a:cubicBezTo>
                <a:cubicBezTo>
                  <a:pt x="302" y="21"/>
                  <a:pt x="303" y="21"/>
                  <a:pt x="303" y="20"/>
                </a:cubicBezTo>
                <a:cubicBezTo>
                  <a:pt x="303" y="19"/>
                  <a:pt x="302" y="18"/>
                  <a:pt x="301" y="18"/>
                </a:cubicBezTo>
                <a:close/>
                <a:moveTo>
                  <a:pt x="491" y="120"/>
                </a:moveTo>
                <a:cubicBezTo>
                  <a:pt x="490" y="120"/>
                  <a:pt x="489" y="121"/>
                  <a:pt x="489" y="122"/>
                </a:cubicBezTo>
                <a:cubicBezTo>
                  <a:pt x="489" y="123"/>
                  <a:pt x="490" y="124"/>
                  <a:pt x="491" y="124"/>
                </a:cubicBezTo>
                <a:cubicBezTo>
                  <a:pt x="492" y="124"/>
                  <a:pt x="493" y="123"/>
                  <a:pt x="493" y="122"/>
                </a:cubicBezTo>
                <a:cubicBezTo>
                  <a:pt x="493" y="121"/>
                  <a:pt x="492" y="120"/>
                  <a:pt x="491" y="120"/>
                </a:cubicBezTo>
                <a:close/>
                <a:moveTo>
                  <a:pt x="674" y="233"/>
                </a:moveTo>
                <a:cubicBezTo>
                  <a:pt x="673" y="233"/>
                  <a:pt x="672" y="234"/>
                  <a:pt x="672" y="235"/>
                </a:cubicBezTo>
                <a:cubicBezTo>
                  <a:pt x="672" y="236"/>
                  <a:pt x="673" y="237"/>
                  <a:pt x="674" y="237"/>
                </a:cubicBezTo>
                <a:cubicBezTo>
                  <a:pt x="675" y="237"/>
                  <a:pt x="676" y="236"/>
                  <a:pt x="676" y="235"/>
                </a:cubicBezTo>
                <a:cubicBezTo>
                  <a:pt x="676" y="234"/>
                  <a:pt x="675" y="233"/>
                  <a:pt x="674" y="233"/>
                </a:cubicBezTo>
                <a:close/>
                <a:moveTo>
                  <a:pt x="851" y="355"/>
                </a:moveTo>
                <a:cubicBezTo>
                  <a:pt x="849" y="355"/>
                  <a:pt x="847" y="357"/>
                  <a:pt x="847" y="359"/>
                </a:cubicBezTo>
                <a:cubicBezTo>
                  <a:pt x="847" y="360"/>
                  <a:pt x="849" y="362"/>
                  <a:pt x="851" y="362"/>
                </a:cubicBezTo>
                <a:cubicBezTo>
                  <a:pt x="852" y="362"/>
                  <a:pt x="854" y="360"/>
                  <a:pt x="854" y="359"/>
                </a:cubicBezTo>
                <a:cubicBezTo>
                  <a:pt x="854" y="357"/>
                  <a:pt x="852" y="355"/>
                  <a:pt x="851" y="355"/>
                </a:cubicBezTo>
                <a:close/>
                <a:moveTo>
                  <a:pt x="1020" y="488"/>
                </a:moveTo>
                <a:cubicBezTo>
                  <a:pt x="1017" y="488"/>
                  <a:pt x="1015" y="490"/>
                  <a:pt x="1015" y="492"/>
                </a:cubicBezTo>
                <a:cubicBezTo>
                  <a:pt x="1015" y="495"/>
                  <a:pt x="1017" y="497"/>
                  <a:pt x="1020" y="497"/>
                </a:cubicBezTo>
                <a:cubicBezTo>
                  <a:pt x="1022" y="497"/>
                  <a:pt x="1024" y="495"/>
                  <a:pt x="1024" y="492"/>
                </a:cubicBezTo>
                <a:cubicBezTo>
                  <a:pt x="1024" y="490"/>
                  <a:pt x="1022" y="488"/>
                  <a:pt x="1020" y="488"/>
                </a:cubicBezTo>
                <a:close/>
                <a:moveTo>
                  <a:pt x="1180" y="627"/>
                </a:moveTo>
                <a:cubicBezTo>
                  <a:pt x="1176" y="627"/>
                  <a:pt x="1172" y="631"/>
                  <a:pt x="1172" y="635"/>
                </a:cubicBezTo>
                <a:cubicBezTo>
                  <a:pt x="1172" y="640"/>
                  <a:pt x="1176" y="644"/>
                  <a:pt x="1180" y="644"/>
                </a:cubicBezTo>
                <a:cubicBezTo>
                  <a:pt x="1185" y="644"/>
                  <a:pt x="1189" y="640"/>
                  <a:pt x="1189" y="635"/>
                </a:cubicBezTo>
                <a:cubicBezTo>
                  <a:pt x="1189" y="631"/>
                  <a:pt x="1185" y="627"/>
                  <a:pt x="1180" y="627"/>
                </a:cubicBezTo>
                <a:close/>
                <a:moveTo>
                  <a:pt x="1346" y="788"/>
                </a:moveTo>
                <a:cubicBezTo>
                  <a:pt x="1346" y="780"/>
                  <a:pt x="1340" y="775"/>
                  <a:pt x="1333" y="775"/>
                </a:cubicBezTo>
                <a:cubicBezTo>
                  <a:pt x="1325" y="775"/>
                  <a:pt x="1320" y="780"/>
                  <a:pt x="1320" y="788"/>
                </a:cubicBezTo>
                <a:cubicBezTo>
                  <a:pt x="1320" y="795"/>
                  <a:pt x="1325" y="801"/>
                  <a:pt x="1333" y="801"/>
                </a:cubicBezTo>
                <a:cubicBezTo>
                  <a:pt x="1340" y="801"/>
                  <a:pt x="1346" y="795"/>
                  <a:pt x="1346" y="788"/>
                </a:cubicBezTo>
                <a:close/>
                <a:moveTo>
                  <a:pt x="1476" y="969"/>
                </a:moveTo>
                <a:cubicBezTo>
                  <a:pt x="1487" y="969"/>
                  <a:pt x="1496" y="960"/>
                  <a:pt x="1496" y="949"/>
                </a:cubicBezTo>
                <a:cubicBezTo>
                  <a:pt x="1496" y="938"/>
                  <a:pt x="1487" y="929"/>
                  <a:pt x="1476" y="929"/>
                </a:cubicBezTo>
                <a:cubicBezTo>
                  <a:pt x="1465" y="929"/>
                  <a:pt x="1456" y="938"/>
                  <a:pt x="1456" y="949"/>
                </a:cubicBezTo>
                <a:cubicBezTo>
                  <a:pt x="1456" y="960"/>
                  <a:pt x="1465" y="969"/>
                  <a:pt x="1476" y="969"/>
                </a:cubicBezTo>
                <a:close/>
                <a:moveTo>
                  <a:pt x="1610" y="1144"/>
                </a:moveTo>
                <a:cubicBezTo>
                  <a:pt x="1624" y="1144"/>
                  <a:pt x="1636" y="1132"/>
                  <a:pt x="1636" y="1118"/>
                </a:cubicBezTo>
                <a:cubicBezTo>
                  <a:pt x="1636" y="1103"/>
                  <a:pt x="1624" y="1091"/>
                  <a:pt x="1610" y="1091"/>
                </a:cubicBezTo>
                <a:cubicBezTo>
                  <a:pt x="1595" y="1091"/>
                  <a:pt x="1583" y="1103"/>
                  <a:pt x="1583" y="1118"/>
                </a:cubicBezTo>
                <a:cubicBezTo>
                  <a:pt x="1583" y="1132"/>
                  <a:pt x="1595" y="1144"/>
                  <a:pt x="1610" y="1144"/>
                </a:cubicBezTo>
                <a:close/>
                <a:moveTo>
                  <a:pt x="1733" y="1325"/>
                </a:moveTo>
                <a:cubicBezTo>
                  <a:pt x="1750" y="1325"/>
                  <a:pt x="1764" y="1311"/>
                  <a:pt x="1764" y="1294"/>
                </a:cubicBezTo>
                <a:cubicBezTo>
                  <a:pt x="1764" y="1277"/>
                  <a:pt x="1750" y="1263"/>
                  <a:pt x="1733" y="1263"/>
                </a:cubicBezTo>
                <a:cubicBezTo>
                  <a:pt x="1716" y="1263"/>
                  <a:pt x="1702" y="1277"/>
                  <a:pt x="1702" y="1294"/>
                </a:cubicBezTo>
                <a:cubicBezTo>
                  <a:pt x="1702" y="1311"/>
                  <a:pt x="1716" y="1325"/>
                  <a:pt x="1733" y="1325"/>
                </a:cubicBezTo>
                <a:close/>
                <a:moveTo>
                  <a:pt x="1846" y="1512"/>
                </a:moveTo>
                <a:cubicBezTo>
                  <a:pt x="1865" y="1512"/>
                  <a:pt x="1881" y="1497"/>
                  <a:pt x="1881" y="1477"/>
                </a:cubicBezTo>
                <a:cubicBezTo>
                  <a:pt x="1881" y="1458"/>
                  <a:pt x="1865" y="1442"/>
                  <a:pt x="1846" y="1442"/>
                </a:cubicBezTo>
                <a:cubicBezTo>
                  <a:pt x="1827" y="1442"/>
                  <a:pt x="1811" y="1458"/>
                  <a:pt x="1811" y="1477"/>
                </a:cubicBezTo>
                <a:cubicBezTo>
                  <a:pt x="1811" y="1497"/>
                  <a:pt x="1827" y="1512"/>
                  <a:pt x="1846" y="1512"/>
                </a:cubicBezTo>
                <a:close/>
                <a:moveTo>
                  <a:pt x="1948" y="1705"/>
                </a:moveTo>
                <a:cubicBezTo>
                  <a:pt x="1969" y="1705"/>
                  <a:pt x="1986" y="1688"/>
                  <a:pt x="1986" y="1667"/>
                </a:cubicBezTo>
                <a:cubicBezTo>
                  <a:pt x="1986" y="1646"/>
                  <a:pt x="1969" y="1629"/>
                  <a:pt x="1948" y="1629"/>
                </a:cubicBezTo>
                <a:cubicBezTo>
                  <a:pt x="1928" y="1629"/>
                  <a:pt x="1911" y="1646"/>
                  <a:pt x="1911" y="1667"/>
                </a:cubicBezTo>
                <a:cubicBezTo>
                  <a:pt x="1911" y="1688"/>
                  <a:pt x="1928" y="1705"/>
                  <a:pt x="1948" y="1705"/>
                </a:cubicBezTo>
                <a:close/>
                <a:moveTo>
                  <a:pt x="2039" y="1904"/>
                </a:moveTo>
                <a:cubicBezTo>
                  <a:pt x="2062" y="1904"/>
                  <a:pt x="2081" y="1885"/>
                  <a:pt x="2081" y="1862"/>
                </a:cubicBezTo>
                <a:cubicBezTo>
                  <a:pt x="2081" y="1839"/>
                  <a:pt x="2062" y="1820"/>
                  <a:pt x="2039" y="1820"/>
                </a:cubicBezTo>
                <a:cubicBezTo>
                  <a:pt x="2016" y="1820"/>
                  <a:pt x="1998" y="1839"/>
                  <a:pt x="1998" y="1862"/>
                </a:cubicBezTo>
                <a:cubicBezTo>
                  <a:pt x="1998" y="1885"/>
                  <a:pt x="2016" y="1904"/>
                  <a:pt x="2039" y="1904"/>
                </a:cubicBezTo>
                <a:close/>
                <a:moveTo>
                  <a:pt x="2072" y="2062"/>
                </a:moveTo>
                <a:cubicBezTo>
                  <a:pt x="2072" y="2088"/>
                  <a:pt x="2093" y="2109"/>
                  <a:pt x="2119" y="2109"/>
                </a:cubicBezTo>
                <a:cubicBezTo>
                  <a:pt x="2145" y="2109"/>
                  <a:pt x="2166" y="2088"/>
                  <a:pt x="2166" y="2062"/>
                </a:cubicBezTo>
                <a:cubicBezTo>
                  <a:pt x="2166" y="2036"/>
                  <a:pt x="2145" y="2015"/>
                  <a:pt x="2119" y="2015"/>
                </a:cubicBezTo>
                <a:cubicBezTo>
                  <a:pt x="2093" y="2015"/>
                  <a:pt x="2072" y="2036"/>
                  <a:pt x="2072" y="2062"/>
                </a:cubicBezTo>
                <a:close/>
                <a:moveTo>
                  <a:pt x="2134" y="2267"/>
                </a:moveTo>
                <a:cubicBezTo>
                  <a:pt x="2134" y="2296"/>
                  <a:pt x="2157" y="2320"/>
                  <a:pt x="2187" y="2320"/>
                </a:cubicBezTo>
                <a:cubicBezTo>
                  <a:pt x="2216" y="2320"/>
                  <a:pt x="2240" y="2296"/>
                  <a:pt x="2240" y="2267"/>
                </a:cubicBezTo>
                <a:cubicBezTo>
                  <a:pt x="2240" y="2237"/>
                  <a:pt x="2216" y="2214"/>
                  <a:pt x="2187" y="2214"/>
                </a:cubicBezTo>
                <a:cubicBezTo>
                  <a:pt x="2157" y="2214"/>
                  <a:pt x="2134" y="2237"/>
                  <a:pt x="2134" y="2267"/>
                </a:cubicBezTo>
                <a:close/>
                <a:moveTo>
                  <a:pt x="2242" y="2416"/>
                </a:moveTo>
                <a:cubicBezTo>
                  <a:pt x="2210" y="2416"/>
                  <a:pt x="2184" y="2442"/>
                  <a:pt x="2184" y="2475"/>
                </a:cubicBezTo>
                <a:cubicBezTo>
                  <a:pt x="2184" y="2507"/>
                  <a:pt x="2210" y="2534"/>
                  <a:pt x="2242" y="2534"/>
                </a:cubicBezTo>
                <a:cubicBezTo>
                  <a:pt x="2275" y="2534"/>
                  <a:pt x="2301" y="2507"/>
                  <a:pt x="2301" y="2475"/>
                </a:cubicBezTo>
                <a:cubicBezTo>
                  <a:pt x="2301" y="2442"/>
                  <a:pt x="2275" y="2416"/>
                  <a:pt x="2242" y="2416"/>
                </a:cubicBezTo>
                <a:close/>
                <a:moveTo>
                  <a:pt x="2286" y="2622"/>
                </a:moveTo>
                <a:cubicBezTo>
                  <a:pt x="2251" y="2622"/>
                  <a:pt x="2223" y="2651"/>
                  <a:pt x="2223" y="2686"/>
                </a:cubicBezTo>
                <a:cubicBezTo>
                  <a:pt x="2223" y="2721"/>
                  <a:pt x="2251" y="2749"/>
                  <a:pt x="2286" y="2749"/>
                </a:cubicBezTo>
                <a:cubicBezTo>
                  <a:pt x="2321" y="2749"/>
                  <a:pt x="2349" y="2721"/>
                  <a:pt x="2349" y="2686"/>
                </a:cubicBezTo>
                <a:cubicBezTo>
                  <a:pt x="2349" y="2651"/>
                  <a:pt x="2321" y="2622"/>
                  <a:pt x="2286" y="2622"/>
                </a:cubicBezTo>
                <a:close/>
                <a:moveTo>
                  <a:pt x="2317" y="2833"/>
                </a:moveTo>
                <a:cubicBezTo>
                  <a:pt x="2281" y="2833"/>
                  <a:pt x="2252" y="2863"/>
                  <a:pt x="2252" y="2899"/>
                </a:cubicBezTo>
                <a:cubicBezTo>
                  <a:pt x="2252" y="2935"/>
                  <a:pt x="2281" y="2964"/>
                  <a:pt x="2317" y="2964"/>
                </a:cubicBezTo>
                <a:cubicBezTo>
                  <a:pt x="2353" y="2964"/>
                  <a:pt x="2383" y="2935"/>
                  <a:pt x="2383" y="2899"/>
                </a:cubicBezTo>
                <a:cubicBezTo>
                  <a:pt x="2383" y="2863"/>
                  <a:pt x="2353" y="2833"/>
                  <a:pt x="2317" y="2833"/>
                </a:cubicBezTo>
                <a:close/>
                <a:moveTo>
                  <a:pt x="2336" y="3047"/>
                </a:moveTo>
                <a:cubicBezTo>
                  <a:pt x="2299" y="3047"/>
                  <a:pt x="2270" y="3077"/>
                  <a:pt x="2270" y="3113"/>
                </a:cubicBezTo>
                <a:cubicBezTo>
                  <a:pt x="2270" y="3150"/>
                  <a:pt x="2299" y="3180"/>
                  <a:pt x="2336" y="3180"/>
                </a:cubicBezTo>
                <a:cubicBezTo>
                  <a:pt x="2373" y="3180"/>
                  <a:pt x="2402" y="3150"/>
                  <a:pt x="2402" y="3113"/>
                </a:cubicBezTo>
                <a:cubicBezTo>
                  <a:pt x="2402" y="3077"/>
                  <a:pt x="2373" y="3047"/>
                  <a:pt x="2336" y="3047"/>
                </a:cubicBezTo>
                <a:close/>
                <a:moveTo>
                  <a:pt x="2548" y="3267"/>
                </a:moveTo>
                <a:cubicBezTo>
                  <a:pt x="2514" y="3267"/>
                  <a:pt x="2486" y="3294"/>
                  <a:pt x="2486" y="3329"/>
                </a:cubicBezTo>
                <a:cubicBezTo>
                  <a:pt x="2486" y="3363"/>
                  <a:pt x="2514" y="3391"/>
                  <a:pt x="2548" y="3391"/>
                </a:cubicBezTo>
                <a:cubicBezTo>
                  <a:pt x="2582" y="3391"/>
                  <a:pt x="2610" y="3363"/>
                  <a:pt x="2610" y="3329"/>
                </a:cubicBezTo>
                <a:cubicBezTo>
                  <a:pt x="2610" y="3294"/>
                  <a:pt x="2582" y="3267"/>
                  <a:pt x="2548" y="3267"/>
                </a:cubicBezTo>
                <a:close/>
                <a:moveTo>
                  <a:pt x="2542" y="3479"/>
                </a:moveTo>
                <a:cubicBezTo>
                  <a:pt x="2506" y="3479"/>
                  <a:pt x="2477" y="3508"/>
                  <a:pt x="2477" y="3544"/>
                </a:cubicBezTo>
                <a:cubicBezTo>
                  <a:pt x="2477" y="3580"/>
                  <a:pt x="2506" y="3609"/>
                  <a:pt x="2542" y="3609"/>
                </a:cubicBezTo>
                <a:cubicBezTo>
                  <a:pt x="2578" y="3609"/>
                  <a:pt x="2607" y="3580"/>
                  <a:pt x="2607" y="3544"/>
                </a:cubicBezTo>
                <a:cubicBezTo>
                  <a:pt x="2607" y="3508"/>
                  <a:pt x="2578" y="3479"/>
                  <a:pt x="2542" y="3479"/>
                </a:cubicBezTo>
                <a:close/>
                <a:moveTo>
                  <a:pt x="2590" y="3759"/>
                </a:moveTo>
                <a:cubicBezTo>
                  <a:pt x="2590" y="3722"/>
                  <a:pt x="2561" y="3693"/>
                  <a:pt x="2524" y="3693"/>
                </a:cubicBezTo>
                <a:cubicBezTo>
                  <a:pt x="2488" y="3693"/>
                  <a:pt x="2458" y="3722"/>
                  <a:pt x="2458" y="3759"/>
                </a:cubicBezTo>
                <a:cubicBezTo>
                  <a:pt x="2458" y="3795"/>
                  <a:pt x="2488" y="3825"/>
                  <a:pt x="2524" y="3825"/>
                </a:cubicBezTo>
                <a:cubicBezTo>
                  <a:pt x="2561" y="3825"/>
                  <a:pt x="2590" y="3795"/>
                  <a:pt x="2590" y="3759"/>
                </a:cubicBezTo>
                <a:close/>
                <a:moveTo>
                  <a:pt x="2561" y="3972"/>
                </a:moveTo>
                <a:cubicBezTo>
                  <a:pt x="2561" y="3935"/>
                  <a:pt x="2531" y="3906"/>
                  <a:pt x="2495" y="3906"/>
                </a:cubicBezTo>
                <a:cubicBezTo>
                  <a:pt x="2458" y="3906"/>
                  <a:pt x="2428" y="3935"/>
                  <a:pt x="2428" y="3972"/>
                </a:cubicBezTo>
                <a:cubicBezTo>
                  <a:pt x="2428" y="4009"/>
                  <a:pt x="2458" y="4038"/>
                  <a:pt x="2495" y="4038"/>
                </a:cubicBezTo>
                <a:cubicBezTo>
                  <a:pt x="2531" y="4038"/>
                  <a:pt x="2561" y="4009"/>
                  <a:pt x="2561" y="3972"/>
                </a:cubicBezTo>
                <a:close/>
                <a:moveTo>
                  <a:pt x="2518" y="4183"/>
                </a:moveTo>
                <a:cubicBezTo>
                  <a:pt x="2518" y="4148"/>
                  <a:pt x="2489" y="4119"/>
                  <a:pt x="2453" y="4119"/>
                </a:cubicBezTo>
                <a:cubicBezTo>
                  <a:pt x="2418" y="4119"/>
                  <a:pt x="2389" y="4148"/>
                  <a:pt x="2389" y="4183"/>
                </a:cubicBezTo>
                <a:cubicBezTo>
                  <a:pt x="2389" y="4219"/>
                  <a:pt x="2418" y="4248"/>
                  <a:pt x="2453" y="4248"/>
                </a:cubicBezTo>
                <a:cubicBezTo>
                  <a:pt x="2489" y="4248"/>
                  <a:pt x="2518" y="4219"/>
                  <a:pt x="2518" y="4183"/>
                </a:cubicBezTo>
                <a:close/>
                <a:moveTo>
                  <a:pt x="2463" y="4392"/>
                </a:moveTo>
                <a:cubicBezTo>
                  <a:pt x="2463" y="4358"/>
                  <a:pt x="2435" y="4329"/>
                  <a:pt x="2400" y="4329"/>
                </a:cubicBezTo>
                <a:cubicBezTo>
                  <a:pt x="2366" y="4329"/>
                  <a:pt x="2338" y="4358"/>
                  <a:pt x="2338" y="4392"/>
                </a:cubicBezTo>
                <a:cubicBezTo>
                  <a:pt x="2338" y="4427"/>
                  <a:pt x="2366" y="4455"/>
                  <a:pt x="2400" y="4455"/>
                </a:cubicBezTo>
                <a:cubicBezTo>
                  <a:pt x="2435" y="4455"/>
                  <a:pt x="2463" y="4427"/>
                  <a:pt x="2463" y="4392"/>
                </a:cubicBezTo>
                <a:close/>
                <a:moveTo>
                  <a:pt x="2336" y="4657"/>
                </a:moveTo>
                <a:cubicBezTo>
                  <a:pt x="2369" y="4657"/>
                  <a:pt x="2395" y="4631"/>
                  <a:pt x="2395" y="4598"/>
                </a:cubicBezTo>
                <a:cubicBezTo>
                  <a:pt x="2395" y="4565"/>
                  <a:pt x="2369" y="4538"/>
                  <a:pt x="2336" y="4538"/>
                </a:cubicBezTo>
                <a:cubicBezTo>
                  <a:pt x="2303" y="4538"/>
                  <a:pt x="2277" y="4565"/>
                  <a:pt x="2277" y="4598"/>
                </a:cubicBezTo>
                <a:cubicBezTo>
                  <a:pt x="2277" y="4631"/>
                  <a:pt x="2303" y="4657"/>
                  <a:pt x="2336" y="4657"/>
                </a:cubicBezTo>
                <a:close/>
                <a:moveTo>
                  <a:pt x="2317" y="4800"/>
                </a:moveTo>
                <a:cubicBezTo>
                  <a:pt x="2317" y="4769"/>
                  <a:pt x="2292" y="4744"/>
                  <a:pt x="2261" y="4744"/>
                </a:cubicBezTo>
                <a:cubicBezTo>
                  <a:pt x="2230" y="4744"/>
                  <a:pt x="2205" y="4769"/>
                  <a:pt x="2205" y="4800"/>
                </a:cubicBezTo>
                <a:cubicBezTo>
                  <a:pt x="2205" y="4830"/>
                  <a:pt x="2230" y="4855"/>
                  <a:pt x="2261" y="4855"/>
                </a:cubicBezTo>
                <a:cubicBezTo>
                  <a:pt x="2292" y="4855"/>
                  <a:pt x="2317" y="4830"/>
                  <a:pt x="2317" y="4800"/>
                </a:cubicBezTo>
                <a:close/>
                <a:moveTo>
                  <a:pt x="2226" y="4997"/>
                </a:moveTo>
                <a:cubicBezTo>
                  <a:pt x="2226" y="4968"/>
                  <a:pt x="2203" y="4945"/>
                  <a:pt x="2174" y="4945"/>
                </a:cubicBezTo>
                <a:cubicBezTo>
                  <a:pt x="2145" y="4945"/>
                  <a:pt x="2122" y="4968"/>
                  <a:pt x="2122" y="4997"/>
                </a:cubicBezTo>
                <a:cubicBezTo>
                  <a:pt x="2122" y="5025"/>
                  <a:pt x="2145" y="5049"/>
                  <a:pt x="2174" y="5049"/>
                </a:cubicBezTo>
                <a:cubicBezTo>
                  <a:pt x="2203" y="5049"/>
                  <a:pt x="2226" y="5025"/>
                  <a:pt x="2226" y="4997"/>
                </a:cubicBezTo>
                <a:close/>
                <a:moveTo>
                  <a:pt x="2125" y="5189"/>
                </a:moveTo>
                <a:cubicBezTo>
                  <a:pt x="2125" y="5163"/>
                  <a:pt x="2103" y="5141"/>
                  <a:pt x="2077" y="5141"/>
                </a:cubicBezTo>
                <a:cubicBezTo>
                  <a:pt x="2050" y="5141"/>
                  <a:pt x="2029" y="5163"/>
                  <a:pt x="2029" y="5189"/>
                </a:cubicBezTo>
                <a:cubicBezTo>
                  <a:pt x="2029" y="5215"/>
                  <a:pt x="2050" y="5237"/>
                  <a:pt x="2077" y="5237"/>
                </a:cubicBezTo>
                <a:cubicBezTo>
                  <a:pt x="2103" y="5237"/>
                  <a:pt x="2125" y="5215"/>
                  <a:pt x="2125" y="5189"/>
                </a:cubicBezTo>
                <a:close/>
                <a:moveTo>
                  <a:pt x="1969" y="5332"/>
                </a:moveTo>
                <a:cubicBezTo>
                  <a:pt x="1945" y="5332"/>
                  <a:pt x="1926" y="5352"/>
                  <a:pt x="1926" y="5376"/>
                </a:cubicBezTo>
                <a:cubicBezTo>
                  <a:pt x="1926" y="5399"/>
                  <a:pt x="1945" y="5419"/>
                  <a:pt x="1969" y="5419"/>
                </a:cubicBezTo>
                <a:cubicBezTo>
                  <a:pt x="1993" y="5419"/>
                  <a:pt x="2013" y="5399"/>
                  <a:pt x="2013" y="5376"/>
                </a:cubicBezTo>
                <a:cubicBezTo>
                  <a:pt x="2013" y="5352"/>
                  <a:pt x="1993" y="5332"/>
                  <a:pt x="1969" y="5332"/>
                </a:cubicBezTo>
                <a:close/>
                <a:moveTo>
                  <a:pt x="1851" y="5518"/>
                </a:moveTo>
                <a:cubicBezTo>
                  <a:pt x="1830" y="5518"/>
                  <a:pt x="1813" y="5535"/>
                  <a:pt x="1813" y="5556"/>
                </a:cubicBezTo>
                <a:cubicBezTo>
                  <a:pt x="1813" y="5577"/>
                  <a:pt x="1830" y="5594"/>
                  <a:pt x="1851" y="5594"/>
                </a:cubicBezTo>
                <a:cubicBezTo>
                  <a:pt x="1872" y="5594"/>
                  <a:pt x="1890" y="5577"/>
                  <a:pt x="1890" y="5556"/>
                </a:cubicBezTo>
                <a:cubicBezTo>
                  <a:pt x="1890" y="5535"/>
                  <a:pt x="1872" y="5518"/>
                  <a:pt x="1851" y="5518"/>
                </a:cubicBezTo>
                <a:close/>
                <a:moveTo>
                  <a:pt x="1724" y="5697"/>
                </a:moveTo>
                <a:cubicBezTo>
                  <a:pt x="1706" y="5697"/>
                  <a:pt x="1691" y="5711"/>
                  <a:pt x="1691" y="5729"/>
                </a:cubicBezTo>
                <a:cubicBezTo>
                  <a:pt x="1691" y="5747"/>
                  <a:pt x="1706" y="5762"/>
                  <a:pt x="1724" y="5762"/>
                </a:cubicBezTo>
                <a:cubicBezTo>
                  <a:pt x="1742" y="5762"/>
                  <a:pt x="1756" y="5747"/>
                  <a:pt x="1756" y="5729"/>
                </a:cubicBezTo>
                <a:cubicBezTo>
                  <a:pt x="1756" y="5711"/>
                  <a:pt x="1742" y="5697"/>
                  <a:pt x="1724" y="5697"/>
                </a:cubicBezTo>
                <a:close/>
                <a:moveTo>
                  <a:pt x="1587" y="5868"/>
                </a:moveTo>
                <a:cubicBezTo>
                  <a:pt x="1572" y="5868"/>
                  <a:pt x="1559" y="5881"/>
                  <a:pt x="1559" y="5896"/>
                </a:cubicBezTo>
                <a:cubicBezTo>
                  <a:pt x="1559" y="5911"/>
                  <a:pt x="1572" y="5923"/>
                  <a:pt x="1587" y="5923"/>
                </a:cubicBezTo>
                <a:cubicBezTo>
                  <a:pt x="1602" y="5923"/>
                  <a:pt x="1614" y="5911"/>
                  <a:pt x="1614" y="5896"/>
                </a:cubicBezTo>
                <a:cubicBezTo>
                  <a:pt x="1614" y="5881"/>
                  <a:pt x="1602" y="5868"/>
                  <a:pt x="1587" y="5868"/>
                </a:cubicBezTo>
                <a:close/>
                <a:moveTo>
                  <a:pt x="1441" y="6033"/>
                </a:moveTo>
                <a:cubicBezTo>
                  <a:pt x="1429" y="6033"/>
                  <a:pt x="1420" y="6042"/>
                  <a:pt x="1420" y="6054"/>
                </a:cubicBezTo>
                <a:cubicBezTo>
                  <a:pt x="1420" y="6066"/>
                  <a:pt x="1429" y="6075"/>
                  <a:pt x="1441" y="6075"/>
                </a:cubicBezTo>
                <a:cubicBezTo>
                  <a:pt x="1453" y="6075"/>
                  <a:pt x="1462" y="6066"/>
                  <a:pt x="1462" y="6054"/>
                </a:cubicBezTo>
                <a:cubicBezTo>
                  <a:pt x="1462" y="6042"/>
                  <a:pt x="1453" y="6033"/>
                  <a:pt x="1441" y="6033"/>
                </a:cubicBezTo>
                <a:close/>
                <a:moveTo>
                  <a:pt x="1287" y="6189"/>
                </a:moveTo>
                <a:cubicBezTo>
                  <a:pt x="1278" y="6189"/>
                  <a:pt x="1271" y="6196"/>
                  <a:pt x="1271" y="6204"/>
                </a:cubicBezTo>
                <a:cubicBezTo>
                  <a:pt x="1271" y="6213"/>
                  <a:pt x="1278" y="6220"/>
                  <a:pt x="1287" y="6220"/>
                </a:cubicBezTo>
                <a:cubicBezTo>
                  <a:pt x="1295" y="6220"/>
                  <a:pt x="1302" y="6213"/>
                  <a:pt x="1302" y="6204"/>
                </a:cubicBezTo>
                <a:cubicBezTo>
                  <a:pt x="1302" y="6196"/>
                  <a:pt x="1295" y="6189"/>
                  <a:pt x="1287" y="6189"/>
                </a:cubicBezTo>
                <a:close/>
                <a:moveTo>
                  <a:pt x="1124" y="6336"/>
                </a:moveTo>
                <a:cubicBezTo>
                  <a:pt x="1119" y="6336"/>
                  <a:pt x="1114" y="6340"/>
                  <a:pt x="1114" y="6346"/>
                </a:cubicBezTo>
                <a:cubicBezTo>
                  <a:pt x="1114" y="6351"/>
                  <a:pt x="1119" y="6356"/>
                  <a:pt x="1124" y="6356"/>
                </a:cubicBezTo>
                <a:cubicBezTo>
                  <a:pt x="1129" y="6356"/>
                  <a:pt x="1134" y="6351"/>
                  <a:pt x="1134" y="6346"/>
                </a:cubicBezTo>
                <a:cubicBezTo>
                  <a:pt x="1134" y="6340"/>
                  <a:pt x="1129" y="6336"/>
                  <a:pt x="1124" y="6336"/>
                </a:cubicBezTo>
                <a:close/>
                <a:moveTo>
                  <a:pt x="954" y="6472"/>
                </a:moveTo>
                <a:cubicBezTo>
                  <a:pt x="951" y="6472"/>
                  <a:pt x="948" y="6475"/>
                  <a:pt x="948" y="6478"/>
                </a:cubicBezTo>
                <a:cubicBezTo>
                  <a:pt x="948" y="6481"/>
                  <a:pt x="951" y="6484"/>
                  <a:pt x="954" y="6484"/>
                </a:cubicBezTo>
                <a:cubicBezTo>
                  <a:pt x="957" y="6484"/>
                  <a:pt x="960" y="6481"/>
                  <a:pt x="960" y="6478"/>
                </a:cubicBezTo>
                <a:cubicBezTo>
                  <a:pt x="960" y="6475"/>
                  <a:pt x="957" y="6472"/>
                  <a:pt x="954" y="6472"/>
                </a:cubicBezTo>
                <a:close/>
                <a:moveTo>
                  <a:pt x="777" y="6598"/>
                </a:moveTo>
                <a:cubicBezTo>
                  <a:pt x="776" y="6598"/>
                  <a:pt x="774" y="6599"/>
                  <a:pt x="774" y="6601"/>
                </a:cubicBezTo>
                <a:cubicBezTo>
                  <a:pt x="774" y="6602"/>
                  <a:pt x="776" y="6604"/>
                  <a:pt x="777" y="6604"/>
                </a:cubicBezTo>
                <a:cubicBezTo>
                  <a:pt x="779" y="6604"/>
                  <a:pt x="780" y="6602"/>
                  <a:pt x="780" y="6601"/>
                </a:cubicBezTo>
                <a:cubicBezTo>
                  <a:pt x="780" y="6599"/>
                  <a:pt x="779" y="6598"/>
                  <a:pt x="777" y="6598"/>
                </a:cubicBezTo>
                <a:close/>
                <a:moveTo>
                  <a:pt x="777" y="58"/>
                </a:moveTo>
                <a:cubicBezTo>
                  <a:pt x="778" y="58"/>
                  <a:pt x="778" y="57"/>
                  <a:pt x="778" y="57"/>
                </a:cubicBezTo>
                <a:cubicBezTo>
                  <a:pt x="778" y="56"/>
                  <a:pt x="778" y="55"/>
                  <a:pt x="777" y="55"/>
                </a:cubicBezTo>
                <a:cubicBezTo>
                  <a:pt x="777" y="55"/>
                  <a:pt x="776" y="56"/>
                  <a:pt x="776" y="57"/>
                </a:cubicBezTo>
                <a:cubicBezTo>
                  <a:pt x="776" y="57"/>
                  <a:pt x="777" y="58"/>
                  <a:pt x="777" y="58"/>
                </a:cubicBezTo>
                <a:close/>
                <a:moveTo>
                  <a:pt x="954" y="181"/>
                </a:moveTo>
                <a:cubicBezTo>
                  <a:pt x="955" y="181"/>
                  <a:pt x="956" y="180"/>
                  <a:pt x="956" y="179"/>
                </a:cubicBezTo>
                <a:cubicBezTo>
                  <a:pt x="956" y="178"/>
                  <a:pt x="955" y="178"/>
                  <a:pt x="954" y="178"/>
                </a:cubicBezTo>
                <a:cubicBezTo>
                  <a:pt x="953" y="178"/>
                  <a:pt x="952" y="178"/>
                  <a:pt x="952" y="179"/>
                </a:cubicBezTo>
                <a:cubicBezTo>
                  <a:pt x="952" y="180"/>
                  <a:pt x="953" y="181"/>
                  <a:pt x="954" y="181"/>
                </a:cubicBezTo>
                <a:close/>
                <a:moveTo>
                  <a:pt x="1124" y="313"/>
                </a:moveTo>
                <a:cubicBezTo>
                  <a:pt x="1125" y="313"/>
                  <a:pt x="1126" y="313"/>
                  <a:pt x="1126" y="312"/>
                </a:cubicBezTo>
                <a:cubicBezTo>
                  <a:pt x="1126" y="311"/>
                  <a:pt x="1125" y="310"/>
                  <a:pt x="1124" y="310"/>
                </a:cubicBezTo>
                <a:cubicBezTo>
                  <a:pt x="1123" y="310"/>
                  <a:pt x="1122" y="311"/>
                  <a:pt x="1122" y="312"/>
                </a:cubicBezTo>
                <a:cubicBezTo>
                  <a:pt x="1122" y="313"/>
                  <a:pt x="1123" y="313"/>
                  <a:pt x="1124" y="313"/>
                </a:cubicBezTo>
                <a:close/>
                <a:moveTo>
                  <a:pt x="1287" y="455"/>
                </a:moveTo>
                <a:cubicBezTo>
                  <a:pt x="1288" y="455"/>
                  <a:pt x="1289" y="454"/>
                  <a:pt x="1289" y="453"/>
                </a:cubicBezTo>
                <a:cubicBezTo>
                  <a:pt x="1289" y="452"/>
                  <a:pt x="1288" y="451"/>
                  <a:pt x="1287" y="451"/>
                </a:cubicBezTo>
                <a:cubicBezTo>
                  <a:pt x="1285" y="451"/>
                  <a:pt x="1284" y="452"/>
                  <a:pt x="1284" y="453"/>
                </a:cubicBezTo>
                <a:cubicBezTo>
                  <a:pt x="1284" y="454"/>
                  <a:pt x="1285" y="455"/>
                  <a:pt x="1287" y="455"/>
                </a:cubicBezTo>
                <a:close/>
                <a:moveTo>
                  <a:pt x="1441" y="606"/>
                </a:moveTo>
                <a:cubicBezTo>
                  <a:pt x="1443" y="606"/>
                  <a:pt x="1444" y="605"/>
                  <a:pt x="1444" y="603"/>
                </a:cubicBezTo>
                <a:cubicBezTo>
                  <a:pt x="1444" y="602"/>
                  <a:pt x="1443" y="600"/>
                  <a:pt x="1441" y="600"/>
                </a:cubicBezTo>
                <a:cubicBezTo>
                  <a:pt x="1439" y="600"/>
                  <a:pt x="1438" y="602"/>
                  <a:pt x="1438" y="603"/>
                </a:cubicBezTo>
                <a:cubicBezTo>
                  <a:pt x="1438" y="605"/>
                  <a:pt x="1439" y="606"/>
                  <a:pt x="1441" y="606"/>
                </a:cubicBezTo>
                <a:close/>
                <a:moveTo>
                  <a:pt x="1587" y="766"/>
                </a:moveTo>
                <a:cubicBezTo>
                  <a:pt x="1589" y="766"/>
                  <a:pt x="1591" y="764"/>
                  <a:pt x="1591" y="762"/>
                </a:cubicBezTo>
                <a:cubicBezTo>
                  <a:pt x="1591" y="760"/>
                  <a:pt x="1589" y="758"/>
                  <a:pt x="1587" y="758"/>
                </a:cubicBezTo>
                <a:cubicBezTo>
                  <a:pt x="1585" y="758"/>
                  <a:pt x="1583" y="760"/>
                  <a:pt x="1583" y="762"/>
                </a:cubicBezTo>
                <a:cubicBezTo>
                  <a:pt x="1583" y="764"/>
                  <a:pt x="1585" y="766"/>
                  <a:pt x="1587" y="766"/>
                </a:cubicBezTo>
                <a:close/>
                <a:moveTo>
                  <a:pt x="1724" y="934"/>
                </a:moveTo>
                <a:cubicBezTo>
                  <a:pt x="1727" y="934"/>
                  <a:pt x="1729" y="931"/>
                  <a:pt x="1729" y="928"/>
                </a:cubicBezTo>
                <a:cubicBezTo>
                  <a:pt x="1729" y="925"/>
                  <a:pt x="1727" y="922"/>
                  <a:pt x="1724" y="922"/>
                </a:cubicBezTo>
                <a:cubicBezTo>
                  <a:pt x="1721" y="922"/>
                  <a:pt x="1718" y="925"/>
                  <a:pt x="1718" y="928"/>
                </a:cubicBezTo>
                <a:cubicBezTo>
                  <a:pt x="1718" y="931"/>
                  <a:pt x="1721" y="934"/>
                  <a:pt x="1724" y="934"/>
                </a:cubicBezTo>
                <a:close/>
                <a:moveTo>
                  <a:pt x="1851" y="1111"/>
                </a:moveTo>
                <a:cubicBezTo>
                  <a:pt x="1857" y="1111"/>
                  <a:pt x="1861" y="1107"/>
                  <a:pt x="1861" y="1102"/>
                </a:cubicBezTo>
                <a:cubicBezTo>
                  <a:pt x="1861" y="1096"/>
                  <a:pt x="1857" y="1092"/>
                  <a:pt x="1851" y="1092"/>
                </a:cubicBezTo>
                <a:cubicBezTo>
                  <a:pt x="1846" y="1092"/>
                  <a:pt x="1842" y="1096"/>
                  <a:pt x="1842" y="1102"/>
                </a:cubicBezTo>
                <a:cubicBezTo>
                  <a:pt x="1842" y="1107"/>
                  <a:pt x="1846" y="1111"/>
                  <a:pt x="1851" y="1111"/>
                </a:cubicBezTo>
                <a:close/>
                <a:moveTo>
                  <a:pt x="1969" y="1297"/>
                </a:moveTo>
                <a:cubicBezTo>
                  <a:pt x="1977" y="1297"/>
                  <a:pt x="1984" y="1290"/>
                  <a:pt x="1984" y="1282"/>
                </a:cubicBezTo>
                <a:cubicBezTo>
                  <a:pt x="1984" y="1274"/>
                  <a:pt x="1977" y="1267"/>
                  <a:pt x="1969" y="1267"/>
                </a:cubicBezTo>
                <a:cubicBezTo>
                  <a:pt x="1961" y="1267"/>
                  <a:pt x="1954" y="1274"/>
                  <a:pt x="1954" y="1282"/>
                </a:cubicBezTo>
                <a:cubicBezTo>
                  <a:pt x="1954" y="1290"/>
                  <a:pt x="1961" y="1297"/>
                  <a:pt x="1969" y="1297"/>
                </a:cubicBezTo>
                <a:close/>
                <a:moveTo>
                  <a:pt x="2077" y="1490"/>
                </a:moveTo>
                <a:cubicBezTo>
                  <a:pt x="2089" y="1490"/>
                  <a:pt x="2098" y="1480"/>
                  <a:pt x="2098" y="1468"/>
                </a:cubicBezTo>
                <a:cubicBezTo>
                  <a:pt x="2098" y="1457"/>
                  <a:pt x="2089" y="1447"/>
                  <a:pt x="2077" y="1447"/>
                </a:cubicBezTo>
                <a:cubicBezTo>
                  <a:pt x="2065" y="1447"/>
                  <a:pt x="2056" y="1457"/>
                  <a:pt x="2056" y="1468"/>
                </a:cubicBezTo>
                <a:cubicBezTo>
                  <a:pt x="2056" y="1480"/>
                  <a:pt x="2065" y="1490"/>
                  <a:pt x="2077" y="1490"/>
                </a:cubicBezTo>
                <a:close/>
                <a:moveTo>
                  <a:pt x="2174" y="1688"/>
                </a:moveTo>
                <a:cubicBezTo>
                  <a:pt x="2189" y="1688"/>
                  <a:pt x="2201" y="1676"/>
                  <a:pt x="2201" y="1661"/>
                </a:cubicBezTo>
                <a:cubicBezTo>
                  <a:pt x="2201" y="1646"/>
                  <a:pt x="2189" y="1633"/>
                  <a:pt x="2174" y="1633"/>
                </a:cubicBezTo>
                <a:cubicBezTo>
                  <a:pt x="2159" y="1633"/>
                  <a:pt x="2147" y="1646"/>
                  <a:pt x="2147" y="1661"/>
                </a:cubicBezTo>
                <a:cubicBezTo>
                  <a:pt x="2147" y="1676"/>
                  <a:pt x="2159" y="1688"/>
                  <a:pt x="2174" y="1688"/>
                </a:cubicBezTo>
                <a:close/>
                <a:moveTo>
                  <a:pt x="2261" y="1890"/>
                </a:moveTo>
                <a:cubicBezTo>
                  <a:pt x="2278" y="1890"/>
                  <a:pt x="2293" y="1876"/>
                  <a:pt x="2293" y="1858"/>
                </a:cubicBezTo>
                <a:cubicBezTo>
                  <a:pt x="2293" y="1840"/>
                  <a:pt x="2278" y="1826"/>
                  <a:pt x="2261" y="1826"/>
                </a:cubicBezTo>
                <a:cubicBezTo>
                  <a:pt x="2243" y="1826"/>
                  <a:pt x="2229" y="1840"/>
                  <a:pt x="2229" y="1858"/>
                </a:cubicBezTo>
                <a:cubicBezTo>
                  <a:pt x="2229" y="1876"/>
                  <a:pt x="2243" y="1890"/>
                  <a:pt x="2261" y="1890"/>
                </a:cubicBezTo>
                <a:close/>
                <a:moveTo>
                  <a:pt x="2336" y="2094"/>
                </a:moveTo>
                <a:cubicBezTo>
                  <a:pt x="2355" y="2094"/>
                  <a:pt x="2371" y="2079"/>
                  <a:pt x="2371" y="2060"/>
                </a:cubicBezTo>
                <a:cubicBezTo>
                  <a:pt x="2371" y="2040"/>
                  <a:pt x="2355" y="2025"/>
                  <a:pt x="2336" y="2025"/>
                </a:cubicBezTo>
                <a:cubicBezTo>
                  <a:pt x="2317" y="2025"/>
                  <a:pt x="2301" y="2040"/>
                  <a:pt x="2301" y="2060"/>
                </a:cubicBezTo>
                <a:cubicBezTo>
                  <a:pt x="2301" y="2079"/>
                  <a:pt x="2317" y="2094"/>
                  <a:pt x="2336" y="2094"/>
                </a:cubicBezTo>
                <a:close/>
                <a:moveTo>
                  <a:pt x="2400" y="2303"/>
                </a:moveTo>
                <a:cubicBezTo>
                  <a:pt x="2421" y="2303"/>
                  <a:pt x="2438" y="2286"/>
                  <a:pt x="2438" y="2265"/>
                </a:cubicBezTo>
                <a:cubicBezTo>
                  <a:pt x="2438" y="2244"/>
                  <a:pt x="2421" y="2228"/>
                  <a:pt x="2400" y="2228"/>
                </a:cubicBezTo>
                <a:cubicBezTo>
                  <a:pt x="2380" y="2228"/>
                  <a:pt x="2363" y="2244"/>
                  <a:pt x="2363" y="2265"/>
                </a:cubicBezTo>
                <a:cubicBezTo>
                  <a:pt x="2363" y="2286"/>
                  <a:pt x="2380" y="2303"/>
                  <a:pt x="2400" y="2303"/>
                </a:cubicBezTo>
                <a:close/>
                <a:moveTo>
                  <a:pt x="2412" y="2474"/>
                </a:moveTo>
                <a:cubicBezTo>
                  <a:pt x="2412" y="2497"/>
                  <a:pt x="2431" y="2515"/>
                  <a:pt x="2453" y="2515"/>
                </a:cubicBezTo>
                <a:cubicBezTo>
                  <a:pt x="2476" y="2515"/>
                  <a:pt x="2494" y="2497"/>
                  <a:pt x="2494" y="2474"/>
                </a:cubicBezTo>
                <a:cubicBezTo>
                  <a:pt x="2494" y="2451"/>
                  <a:pt x="2476" y="2433"/>
                  <a:pt x="2453" y="2433"/>
                </a:cubicBezTo>
                <a:cubicBezTo>
                  <a:pt x="2431" y="2433"/>
                  <a:pt x="2412" y="2451"/>
                  <a:pt x="2412" y="2474"/>
                </a:cubicBezTo>
                <a:close/>
                <a:moveTo>
                  <a:pt x="2449" y="2685"/>
                </a:moveTo>
                <a:cubicBezTo>
                  <a:pt x="2449" y="2711"/>
                  <a:pt x="2469" y="2731"/>
                  <a:pt x="2495" y="2731"/>
                </a:cubicBezTo>
                <a:cubicBezTo>
                  <a:pt x="2520" y="2731"/>
                  <a:pt x="2540" y="2711"/>
                  <a:pt x="2540" y="2685"/>
                </a:cubicBezTo>
                <a:cubicBezTo>
                  <a:pt x="2540" y="2660"/>
                  <a:pt x="2520" y="2640"/>
                  <a:pt x="2495" y="2640"/>
                </a:cubicBezTo>
                <a:cubicBezTo>
                  <a:pt x="2469" y="2640"/>
                  <a:pt x="2449" y="2660"/>
                  <a:pt x="2449" y="2685"/>
                </a:cubicBezTo>
                <a:close/>
                <a:moveTo>
                  <a:pt x="2524" y="2847"/>
                </a:moveTo>
                <a:cubicBezTo>
                  <a:pt x="2496" y="2847"/>
                  <a:pt x="2472" y="2870"/>
                  <a:pt x="2472" y="2899"/>
                </a:cubicBezTo>
                <a:cubicBezTo>
                  <a:pt x="2472" y="2927"/>
                  <a:pt x="2496" y="2951"/>
                  <a:pt x="2524" y="2951"/>
                </a:cubicBezTo>
                <a:cubicBezTo>
                  <a:pt x="2553" y="2951"/>
                  <a:pt x="2576" y="2927"/>
                  <a:pt x="2576" y="2899"/>
                </a:cubicBezTo>
                <a:cubicBezTo>
                  <a:pt x="2576" y="2870"/>
                  <a:pt x="2553" y="2847"/>
                  <a:pt x="2524" y="2847"/>
                </a:cubicBezTo>
                <a:close/>
                <a:moveTo>
                  <a:pt x="2484" y="3113"/>
                </a:moveTo>
                <a:cubicBezTo>
                  <a:pt x="2484" y="3145"/>
                  <a:pt x="2510" y="3171"/>
                  <a:pt x="2542" y="3171"/>
                </a:cubicBezTo>
                <a:cubicBezTo>
                  <a:pt x="2574" y="3171"/>
                  <a:pt x="2600" y="3145"/>
                  <a:pt x="2600" y="3113"/>
                </a:cubicBezTo>
                <a:cubicBezTo>
                  <a:pt x="2600" y="3082"/>
                  <a:pt x="2574" y="3056"/>
                  <a:pt x="2542" y="3056"/>
                </a:cubicBezTo>
                <a:cubicBezTo>
                  <a:pt x="2510" y="3056"/>
                  <a:pt x="2484" y="3082"/>
                  <a:pt x="2484" y="3113"/>
                </a:cubicBezTo>
                <a:close/>
                <a:moveTo>
                  <a:pt x="2754" y="3298"/>
                </a:moveTo>
                <a:cubicBezTo>
                  <a:pt x="2737" y="3298"/>
                  <a:pt x="2723" y="3312"/>
                  <a:pt x="2723" y="3329"/>
                </a:cubicBezTo>
                <a:cubicBezTo>
                  <a:pt x="2723" y="3346"/>
                  <a:pt x="2737" y="3360"/>
                  <a:pt x="2754" y="3360"/>
                </a:cubicBezTo>
                <a:cubicBezTo>
                  <a:pt x="2771" y="3360"/>
                  <a:pt x="2784" y="3346"/>
                  <a:pt x="2784" y="3329"/>
                </a:cubicBezTo>
                <a:cubicBezTo>
                  <a:pt x="2784" y="3312"/>
                  <a:pt x="2771" y="3298"/>
                  <a:pt x="2754" y="3298"/>
                </a:cubicBezTo>
                <a:close/>
                <a:moveTo>
                  <a:pt x="2748" y="3508"/>
                </a:moveTo>
                <a:cubicBezTo>
                  <a:pt x="2728" y="3508"/>
                  <a:pt x="2712" y="3524"/>
                  <a:pt x="2712" y="3544"/>
                </a:cubicBezTo>
                <a:cubicBezTo>
                  <a:pt x="2712" y="3564"/>
                  <a:pt x="2728" y="3580"/>
                  <a:pt x="2748" y="3580"/>
                </a:cubicBezTo>
                <a:cubicBezTo>
                  <a:pt x="2768" y="3580"/>
                  <a:pt x="2784" y="3564"/>
                  <a:pt x="2784" y="3544"/>
                </a:cubicBezTo>
                <a:cubicBezTo>
                  <a:pt x="2784" y="3524"/>
                  <a:pt x="2768" y="3508"/>
                  <a:pt x="2748" y="3508"/>
                </a:cubicBezTo>
                <a:close/>
                <a:moveTo>
                  <a:pt x="2731" y="3722"/>
                </a:moveTo>
                <a:cubicBezTo>
                  <a:pt x="2711" y="3722"/>
                  <a:pt x="2694" y="3738"/>
                  <a:pt x="2694" y="3759"/>
                </a:cubicBezTo>
                <a:cubicBezTo>
                  <a:pt x="2694" y="3779"/>
                  <a:pt x="2711" y="3796"/>
                  <a:pt x="2731" y="3796"/>
                </a:cubicBezTo>
                <a:cubicBezTo>
                  <a:pt x="2752" y="3796"/>
                  <a:pt x="2768" y="3779"/>
                  <a:pt x="2768" y="3759"/>
                </a:cubicBezTo>
                <a:cubicBezTo>
                  <a:pt x="2768" y="3738"/>
                  <a:pt x="2752" y="3722"/>
                  <a:pt x="2731" y="3722"/>
                </a:cubicBezTo>
                <a:close/>
                <a:moveTo>
                  <a:pt x="2703" y="3931"/>
                </a:moveTo>
                <a:cubicBezTo>
                  <a:pt x="2680" y="3931"/>
                  <a:pt x="2662" y="3950"/>
                  <a:pt x="2662" y="3972"/>
                </a:cubicBezTo>
                <a:cubicBezTo>
                  <a:pt x="2662" y="3995"/>
                  <a:pt x="2680" y="4013"/>
                  <a:pt x="2703" y="4013"/>
                </a:cubicBezTo>
                <a:cubicBezTo>
                  <a:pt x="2726" y="4013"/>
                  <a:pt x="2744" y="3995"/>
                  <a:pt x="2744" y="3972"/>
                </a:cubicBezTo>
                <a:cubicBezTo>
                  <a:pt x="2744" y="3950"/>
                  <a:pt x="2726" y="3931"/>
                  <a:pt x="2703" y="3931"/>
                </a:cubicBezTo>
                <a:close/>
                <a:moveTo>
                  <a:pt x="2664" y="4142"/>
                </a:moveTo>
                <a:cubicBezTo>
                  <a:pt x="2641" y="4142"/>
                  <a:pt x="2622" y="4161"/>
                  <a:pt x="2622" y="4184"/>
                </a:cubicBezTo>
                <a:cubicBezTo>
                  <a:pt x="2622" y="4207"/>
                  <a:pt x="2641" y="4226"/>
                  <a:pt x="2664" y="4226"/>
                </a:cubicBezTo>
                <a:cubicBezTo>
                  <a:pt x="2687" y="4226"/>
                  <a:pt x="2705" y="4207"/>
                  <a:pt x="2705" y="4184"/>
                </a:cubicBezTo>
                <a:cubicBezTo>
                  <a:pt x="2705" y="4161"/>
                  <a:pt x="2687" y="4142"/>
                  <a:pt x="2664" y="4142"/>
                </a:cubicBezTo>
                <a:close/>
                <a:moveTo>
                  <a:pt x="2613" y="4351"/>
                </a:moveTo>
                <a:cubicBezTo>
                  <a:pt x="2590" y="4351"/>
                  <a:pt x="2571" y="4370"/>
                  <a:pt x="2571" y="4394"/>
                </a:cubicBezTo>
                <a:cubicBezTo>
                  <a:pt x="2571" y="4417"/>
                  <a:pt x="2590" y="4436"/>
                  <a:pt x="2613" y="4436"/>
                </a:cubicBezTo>
                <a:cubicBezTo>
                  <a:pt x="2637" y="4436"/>
                  <a:pt x="2656" y="4417"/>
                  <a:pt x="2656" y="4394"/>
                </a:cubicBezTo>
                <a:cubicBezTo>
                  <a:pt x="2656" y="4370"/>
                  <a:pt x="2637" y="4351"/>
                  <a:pt x="2613" y="4351"/>
                </a:cubicBezTo>
                <a:close/>
                <a:moveTo>
                  <a:pt x="2552" y="4557"/>
                </a:moveTo>
                <a:cubicBezTo>
                  <a:pt x="2528" y="4557"/>
                  <a:pt x="2509" y="4576"/>
                  <a:pt x="2509" y="4600"/>
                </a:cubicBezTo>
                <a:cubicBezTo>
                  <a:pt x="2509" y="4624"/>
                  <a:pt x="2528" y="4643"/>
                  <a:pt x="2552" y="4643"/>
                </a:cubicBezTo>
                <a:cubicBezTo>
                  <a:pt x="2576" y="4643"/>
                  <a:pt x="2596" y="4624"/>
                  <a:pt x="2596" y="4600"/>
                </a:cubicBezTo>
                <a:cubicBezTo>
                  <a:pt x="2596" y="4576"/>
                  <a:pt x="2576" y="4557"/>
                  <a:pt x="2552" y="4557"/>
                </a:cubicBezTo>
                <a:close/>
                <a:moveTo>
                  <a:pt x="2480" y="4761"/>
                </a:moveTo>
                <a:cubicBezTo>
                  <a:pt x="2457" y="4761"/>
                  <a:pt x="2439" y="4780"/>
                  <a:pt x="2439" y="4803"/>
                </a:cubicBezTo>
                <a:cubicBezTo>
                  <a:pt x="2439" y="4826"/>
                  <a:pt x="2457" y="4845"/>
                  <a:pt x="2480" y="4845"/>
                </a:cubicBezTo>
                <a:cubicBezTo>
                  <a:pt x="2503" y="4845"/>
                  <a:pt x="2522" y="4826"/>
                  <a:pt x="2522" y="4803"/>
                </a:cubicBezTo>
                <a:cubicBezTo>
                  <a:pt x="2522" y="4780"/>
                  <a:pt x="2503" y="4761"/>
                  <a:pt x="2480" y="4761"/>
                </a:cubicBezTo>
                <a:close/>
                <a:moveTo>
                  <a:pt x="2398" y="4961"/>
                </a:moveTo>
                <a:cubicBezTo>
                  <a:pt x="2375" y="4961"/>
                  <a:pt x="2357" y="4979"/>
                  <a:pt x="2357" y="5002"/>
                </a:cubicBezTo>
                <a:cubicBezTo>
                  <a:pt x="2357" y="5025"/>
                  <a:pt x="2375" y="5043"/>
                  <a:pt x="2398" y="5043"/>
                </a:cubicBezTo>
                <a:cubicBezTo>
                  <a:pt x="2421" y="5043"/>
                  <a:pt x="2439" y="5025"/>
                  <a:pt x="2439" y="5002"/>
                </a:cubicBezTo>
                <a:cubicBezTo>
                  <a:pt x="2439" y="4979"/>
                  <a:pt x="2421" y="4961"/>
                  <a:pt x="2398" y="4961"/>
                </a:cubicBezTo>
                <a:close/>
                <a:moveTo>
                  <a:pt x="2305" y="5157"/>
                </a:moveTo>
                <a:cubicBezTo>
                  <a:pt x="2283" y="5157"/>
                  <a:pt x="2265" y="5175"/>
                  <a:pt x="2265" y="5197"/>
                </a:cubicBezTo>
                <a:cubicBezTo>
                  <a:pt x="2265" y="5219"/>
                  <a:pt x="2283" y="5236"/>
                  <a:pt x="2305" y="5236"/>
                </a:cubicBezTo>
                <a:cubicBezTo>
                  <a:pt x="2327" y="5236"/>
                  <a:pt x="2345" y="5219"/>
                  <a:pt x="2345" y="5197"/>
                </a:cubicBezTo>
                <a:cubicBezTo>
                  <a:pt x="2345" y="5175"/>
                  <a:pt x="2327" y="5157"/>
                  <a:pt x="2305" y="5157"/>
                </a:cubicBezTo>
                <a:close/>
                <a:moveTo>
                  <a:pt x="2202" y="5348"/>
                </a:moveTo>
                <a:cubicBezTo>
                  <a:pt x="2182" y="5348"/>
                  <a:pt x="2165" y="5365"/>
                  <a:pt x="2165" y="5386"/>
                </a:cubicBezTo>
                <a:cubicBezTo>
                  <a:pt x="2165" y="5407"/>
                  <a:pt x="2182" y="5424"/>
                  <a:pt x="2202" y="5424"/>
                </a:cubicBezTo>
                <a:cubicBezTo>
                  <a:pt x="2223" y="5424"/>
                  <a:pt x="2240" y="5407"/>
                  <a:pt x="2240" y="5386"/>
                </a:cubicBezTo>
                <a:cubicBezTo>
                  <a:pt x="2240" y="5365"/>
                  <a:pt x="2223" y="5348"/>
                  <a:pt x="2202" y="5348"/>
                </a:cubicBezTo>
                <a:close/>
                <a:moveTo>
                  <a:pt x="2090" y="5534"/>
                </a:moveTo>
                <a:cubicBezTo>
                  <a:pt x="2070" y="5534"/>
                  <a:pt x="2055" y="5550"/>
                  <a:pt x="2055" y="5570"/>
                </a:cubicBezTo>
                <a:cubicBezTo>
                  <a:pt x="2055" y="5589"/>
                  <a:pt x="2070" y="5605"/>
                  <a:pt x="2090" y="5605"/>
                </a:cubicBezTo>
                <a:cubicBezTo>
                  <a:pt x="2109" y="5605"/>
                  <a:pt x="2125" y="5589"/>
                  <a:pt x="2125" y="5570"/>
                </a:cubicBezTo>
                <a:cubicBezTo>
                  <a:pt x="2125" y="5550"/>
                  <a:pt x="2109" y="5534"/>
                  <a:pt x="2090" y="5534"/>
                </a:cubicBezTo>
                <a:close/>
                <a:moveTo>
                  <a:pt x="1968" y="5714"/>
                </a:moveTo>
                <a:cubicBezTo>
                  <a:pt x="1950" y="5714"/>
                  <a:pt x="1935" y="5729"/>
                  <a:pt x="1935" y="5747"/>
                </a:cubicBezTo>
                <a:cubicBezTo>
                  <a:pt x="1935" y="5765"/>
                  <a:pt x="1950" y="5780"/>
                  <a:pt x="1968" y="5780"/>
                </a:cubicBezTo>
                <a:cubicBezTo>
                  <a:pt x="1986" y="5780"/>
                  <a:pt x="2001" y="5765"/>
                  <a:pt x="2001" y="5747"/>
                </a:cubicBezTo>
                <a:cubicBezTo>
                  <a:pt x="2001" y="5729"/>
                  <a:pt x="1986" y="5714"/>
                  <a:pt x="1968" y="5714"/>
                </a:cubicBezTo>
                <a:close/>
                <a:moveTo>
                  <a:pt x="1837" y="5888"/>
                </a:moveTo>
                <a:cubicBezTo>
                  <a:pt x="1820" y="5888"/>
                  <a:pt x="1807" y="5901"/>
                  <a:pt x="1807" y="5918"/>
                </a:cubicBezTo>
                <a:cubicBezTo>
                  <a:pt x="1807" y="5935"/>
                  <a:pt x="1820" y="5948"/>
                  <a:pt x="1837" y="5948"/>
                </a:cubicBezTo>
                <a:cubicBezTo>
                  <a:pt x="1853" y="5948"/>
                  <a:pt x="1867" y="5935"/>
                  <a:pt x="1867" y="5918"/>
                </a:cubicBezTo>
                <a:cubicBezTo>
                  <a:pt x="1867" y="5901"/>
                  <a:pt x="1853" y="5888"/>
                  <a:pt x="1837" y="5888"/>
                </a:cubicBezTo>
                <a:close/>
                <a:moveTo>
                  <a:pt x="1697" y="6057"/>
                </a:moveTo>
                <a:cubicBezTo>
                  <a:pt x="1683" y="6057"/>
                  <a:pt x="1672" y="6068"/>
                  <a:pt x="1672" y="6082"/>
                </a:cubicBezTo>
                <a:cubicBezTo>
                  <a:pt x="1672" y="6096"/>
                  <a:pt x="1683" y="6107"/>
                  <a:pt x="1697" y="6107"/>
                </a:cubicBezTo>
                <a:cubicBezTo>
                  <a:pt x="1711" y="6107"/>
                  <a:pt x="1722" y="6096"/>
                  <a:pt x="1722" y="6082"/>
                </a:cubicBezTo>
                <a:cubicBezTo>
                  <a:pt x="1722" y="6068"/>
                  <a:pt x="1711" y="6057"/>
                  <a:pt x="1697" y="6057"/>
                </a:cubicBezTo>
                <a:close/>
                <a:moveTo>
                  <a:pt x="1549" y="6217"/>
                </a:moveTo>
                <a:cubicBezTo>
                  <a:pt x="1537" y="6217"/>
                  <a:pt x="1527" y="6226"/>
                  <a:pt x="1527" y="6238"/>
                </a:cubicBezTo>
                <a:cubicBezTo>
                  <a:pt x="1527" y="6250"/>
                  <a:pt x="1537" y="6259"/>
                  <a:pt x="1549" y="6259"/>
                </a:cubicBezTo>
                <a:cubicBezTo>
                  <a:pt x="1560" y="6259"/>
                  <a:pt x="1570" y="6250"/>
                  <a:pt x="1570" y="6238"/>
                </a:cubicBezTo>
                <a:cubicBezTo>
                  <a:pt x="1570" y="6226"/>
                  <a:pt x="1560" y="6217"/>
                  <a:pt x="1549" y="6217"/>
                </a:cubicBezTo>
                <a:close/>
                <a:moveTo>
                  <a:pt x="1392" y="6368"/>
                </a:moveTo>
                <a:cubicBezTo>
                  <a:pt x="1382" y="6368"/>
                  <a:pt x="1374" y="6376"/>
                  <a:pt x="1374" y="6386"/>
                </a:cubicBezTo>
                <a:cubicBezTo>
                  <a:pt x="1374" y="6396"/>
                  <a:pt x="1382" y="6404"/>
                  <a:pt x="1392" y="6404"/>
                </a:cubicBezTo>
                <a:cubicBezTo>
                  <a:pt x="1402" y="6404"/>
                  <a:pt x="1411" y="6396"/>
                  <a:pt x="1411" y="6386"/>
                </a:cubicBezTo>
                <a:cubicBezTo>
                  <a:pt x="1411" y="6376"/>
                  <a:pt x="1402" y="6368"/>
                  <a:pt x="1392" y="6368"/>
                </a:cubicBezTo>
                <a:close/>
                <a:moveTo>
                  <a:pt x="1229" y="6510"/>
                </a:moveTo>
                <a:cubicBezTo>
                  <a:pt x="1220" y="6510"/>
                  <a:pt x="1213" y="6517"/>
                  <a:pt x="1213" y="6526"/>
                </a:cubicBezTo>
                <a:cubicBezTo>
                  <a:pt x="1213" y="6535"/>
                  <a:pt x="1220" y="6542"/>
                  <a:pt x="1229" y="6542"/>
                </a:cubicBezTo>
                <a:cubicBezTo>
                  <a:pt x="1237" y="6542"/>
                  <a:pt x="1245" y="6535"/>
                  <a:pt x="1245" y="6526"/>
                </a:cubicBezTo>
                <a:cubicBezTo>
                  <a:pt x="1245" y="6517"/>
                  <a:pt x="1237" y="6510"/>
                  <a:pt x="1229" y="6510"/>
                </a:cubicBezTo>
                <a:close/>
                <a:moveTo>
                  <a:pt x="1058" y="6646"/>
                </a:moveTo>
                <a:cubicBezTo>
                  <a:pt x="1052" y="6646"/>
                  <a:pt x="1047" y="6651"/>
                  <a:pt x="1047" y="6657"/>
                </a:cubicBezTo>
                <a:cubicBezTo>
                  <a:pt x="1047" y="6663"/>
                  <a:pt x="1052" y="6668"/>
                  <a:pt x="1058" y="6668"/>
                </a:cubicBezTo>
                <a:cubicBezTo>
                  <a:pt x="1064" y="6668"/>
                  <a:pt x="1069" y="6663"/>
                  <a:pt x="1069" y="6657"/>
                </a:cubicBezTo>
                <a:cubicBezTo>
                  <a:pt x="1069" y="6651"/>
                  <a:pt x="1064" y="6646"/>
                  <a:pt x="1058" y="6646"/>
                </a:cubicBezTo>
                <a:close/>
                <a:moveTo>
                  <a:pt x="880" y="6772"/>
                </a:moveTo>
                <a:cubicBezTo>
                  <a:pt x="876" y="6772"/>
                  <a:pt x="873" y="6775"/>
                  <a:pt x="873" y="6779"/>
                </a:cubicBezTo>
                <a:cubicBezTo>
                  <a:pt x="873" y="6783"/>
                  <a:pt x="876" y="6787"/>
                  <a:pt x="880" y="6787"/>
                </a:cubicBezTo>
                <a:cubicBezTo>
                  <a:pt x="884" y="6787"/>
                  <a:pt x="888" y="6783"/>
                  <a:pt x="888" y="6779"/>
                </a:cubicBezTo>
                <a:cubicBezTo>
                  <a:pt x="888" y="6775"/>
                  <a:pt x="884" y="6772"/>
                  <a:pt x="880" y="6772"/>
                </a:cubicBezTo>
                <a:close/>
                <a:moveTo>
                  <a:pt x="697" y="6887"/>
                </a:moveTo>
                <a:cubicBezTo>
                  <a:pt x="694" y="6887"/>
                  <a:pt x="692" y="6889"/>
                  <a:pt x="692" y="6892"/>
                </a:cubicBezTo>
                <a:cubicBezTo>
                  <a:pt x="692" y="6894"/>
                  <a:pt x="694" y="6896"/>
                  <a:pt x="697" y="6896"/>
                </a:cubicBezTo>
                <a:cubicBezTo>
                  <a:pt x="699" y="6896"/>
                  <a:pt x="701" y="6894"/>
                  <a:pt x="701" y="6892"/>
                </a:cubicBezTo>
                <a:cubicBezTo>
                  <a:pt x="701" y="6889"/>
                  <a:pt x="699" y="6887"/>
                  <a:pt x="697" y="6887"/>
                </a:cubicBezTo>
                <a:close/>
                <a:moveTo>
                  <a:pt x="1058" y="1"/>
                </a:moveTo>
                <a:cubicBezTo>
                  <a:pt x="1058" y="1"/>
                  <a:pt x="1058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7" y="0"/>
                  <a:pt x="1057" y="0"/>
                  <a:pt x="1057" y="0"/>
                </a:cubicBezTo>
                <a:cubicBezTo>
                  <a:pt x="1057" y="0"/>
                  <a:pt x="1057" y="1"/>
                  <a:pt x="1058" y="1"/>
                </a:cubicBezTo>
                <a:close/>
                <a:moveTo>
                  <a:pt x="1229" y="132"/>
                </a:moveTo>
                <a:cubicBezTo>
                  <a:pt x="1229" y="132"/>
                  <a:pt x="1229" y="132"/>
                  <a:pt x="1229" y="131"/>
                </a:cubicBezTo>
                <a:cubicBezTo>
                  <a:pt x="1229" y="131"/>
                  <a:pt x="1229" y="131"/>
                  <a:pt x="1229" y="131"/>
                </a:cubicBezTo>
                <a:cubicBezTo>
                  <a:pt x="1228" y="131"/>
                  <a:pt x="1228" y="131"/>
                  <a:pt x="1228" y="131"/>
                </a:cubicBezTo>
                <a:cubicBezTo>
                  <a:pt x="1228" y="132"/>
                  <a:pt x="1228" y="132"/>
                  <a:pt x="1229" y="132"/>
                </a:cubicBezTo>
                <a:close/>
                <a:moveTo>
                  <a:pt x="1392" y="272"/>
                </a:moveTo>
                <a:cubicBezTo>
                  <a:pt x="1393" y="272"/>
                  <a:pt x="1394" y="272"/>
                  <a:pt x="1394" y="271"/>
                </a:cubicBezTo>
                <a:cubicBezTo>
                  <a:pt x="1394" y="271"/>
                  <a:pt x="1393" y="270"/>
                  <a:pt x="1392" y="270"/>
                </a:cubicBezTo>
                <a:cubicBezTo>
                  <a:pt x="1392" y="270"/>
                  <a:pt x="1391" y="271"/>
                  <a:pt x="1391" y="271"/>
                </a:cubicBezTo>
                <a:cubicBezTo>
                  <a:pt x="1391" y="272"/>
                  <a:pt x="1392" y="272"/>
                  <a:pt x="1392" y="272"/>
                </a:cubicBezTo>
                <a:close/>
                <a:moveTo>
                  <a:pt x="1549" y="421"/>
                </a:moveTo>
                <a:cubicBezTo>
                  <a:pt x="1549" y="421"/>
                  <a:pt x="1550" y="420"/>
                  <a:pt x="1550" y="419"/>
                </a:cubicBezTo>
                <a:cubicBezTo>
                  <a:pt x="1550" y="419"/>
                  <a:pt x="1549" y="418"/>
                  <a:pt x="1549" y="418"/>
                </a:cubicBezTo>
                <a:cubicBezTo>
                  <a:pt x="1548" y="418"/>
                  <a:pt x="1547" y="419"/>
                  <a:pt x="1547" y="419"/>
                </a:cubicBezTo>
                <a:cubicBezTo>
                  <a:pt x="1547" y="420"/>
                  <a:pt x="1548" y="421"/>
                  <a:pt x="1549" y="421"/>
                </a:cubicBezTo>
                <a:close/>
                <a:moveTo>
                  <a:pt x="1697" y="577"/>
                </a:moveTo>
                <a:cubicBezTo>
                  <a:pt x="1698" y="577"/>
                  <a:pt x="1698" y="576"/>
                  <a:pt x="1698" y="576"/>
                </a:cubicBezTo>
                <a:cubicBezTo>
                  <a:pt x="1698" y="575"/>
                  <a:pt x="1698" y="575"/>
                  <a:pt x="1697" y="575"/>
                </a:cubicBezTo>
                <a:cubicBezTo>
                  <a:pt x="1696" y="575"/>
                  <a:pt x="1696" y="575"/>
                  <a:pt x="1696" y="576"/>
                </a:cubicBezTo>
                <a:cubicBezTo>
                  <a:pt x="1696" y="576"/>
                  <a:pt x="1696" y="577"/>
                  <a:pt x="1697" y="577"/>
                </a:cubicBezTo>
                <a:close/>
                <a:moveTo>
                  <a:pt x="1837" y="741"/>
                </a:moveTo>
                <a:cubicBezTo>
                  <a:pt x="1838" y="741"/>
                  <a:pt x="1838" y="740"/>
                  <a:pt x="1838" y="740"/>
                </a:cubicBezTo>
                <a:cubicBezTo>
                  <a:pt x="1838" y="739"/>
                  <a:pt x="1838" y="738"/>
                  <a:pt x="1837" y="738"/>
                </a:cubicBezTo>
                <a:cubicBezTo>
                  <a:pt x="1836" y="738"/>
                  <a:pt x="1835" y="739"/>
                  <a:pt x="1835" y="740"/>
                </a:cubicBezTo>
                <a:cubicBezTo>
                  <a:pt x="1835" y="740"/>
                  <a:pt x="1836" y="741"/>
                  <a:pt x="1837" y="741"/>
                </a:cubicBezTo>
                <a:close/>
                <a:moveTo>
                  <a:pt x="1968" y="912"/>
                </a:moveTo>
                <a:cubicBezTo>
                  <a:pt x="1969" y="912"/>
                  <a:pt x="1970" y="911"/>
                  <a:pt x="1970" y="910"/>
                </a:cubicBezTo>
                <a:cubicBezTo>
                  <a:pt x="1970" y="909"/>
                  <a:pt x="1969" y="909"/>
                  <a:pt x="1968" y="909"/>
                </a:cubicBezTo>
                <a:cubicBezTo>
                  <a:pt x="1967" y="909"/>
                  <a:pt x="1966" y="909"/>
                  <a:pt x="1966" y="910"/>
                </a:cubicBezTo>
                <a:cubicBezTo>
                  <a:pt x="1966" y="911"/>
                  <a:pt x="1967" y="912"/>
                  <a:pt x="1968" y="912"/>
                </a:cubicBezTo>
                <a:close/>
                <a:moveTo>
                  <a:pt x="2090" y="1090"/>
                </a:moveTo>
                <a:cubicBezTo>
                  <a:pt x="2091" y="1090"/>
                  <a:pt x="2092" y="1089"/>
                  <a:pt x="2092" y="1088"/>
                </a:cubicBezTo>
                <a:cubicBezTo>
                  <a:pt x="2092" y="1087"/>
                  <a:pt x="2091" y="1086"/>
                  <a:pt x="2090" y="1086"/>
                </a:cubicBezTo>
                <a:cubicBezTo>
                  <a:pt x="2089" y="1086"/>
                  <a:pt x="2088" y="1087"/>
                  <a:pt x="2088" y="1088"/>
                </a:cubicBezTo>
                <a:cubicBezTo>
                  <a:pt x="2088" y="1089"/>
                  <a:pt x="2089" y="1090"/>
                  <a:pt x="2090" y="1090"/>
                </a:cubicBezTo>
                <a:close/>
                <a:moveTo>
                  <a:pt x="2202" y="1275"/>
                </a:moveTo>
                <a:cubicBezTo>
                  <a:pt x="2204" y="1275"/>
                  <a:pt x="2206" y="1273"/>
                  <a:pt x="2206" y="1272"/>
                </a:cubicBezTo>
                <a:cubicBezTo>
                  <a:pt x="2206" y="1270"/>
                  <a:pt x="2204" y="1268"/>
                  <a:pt x="2202" y="1268"/>
                </a:cubicBezTo>
                <a:cubicBezTo>
                  <a:pt x="2201" y="1268"/>
                  <a:pt x="2199" y="1270"/>
                  <a:pt x="2199" y="1272"/>
                </a:cubicBezTo>
                <a:cubicBezTo>
                  <a:pt x="2199" y="1273"/>
                  <a:pt x="2201" y="1275"/>
                  <a:pt x="2202" y="1275"/>
                </a:cubicBezTo>
                <a:close/>
                <a:moveTo>
                  <a:pt x="2305" y="1466"/>
                </a:moveTo>
                <a:cubicBezTo>
                  <a:pt x="2308" y="1466"/>
                  <a:pt x="2310" y="1464"/>
                  <a:pt x="2310" y="1461"/>
                </a:cubicBezTo>
                <a:cubicBezTo>
                  <a:pt x="2310" y="1458"/>
                  <a:pt x="2308" y="1456"/>
                  <a:pt x="2305" y="1456"/>
                </a:cubicBezTo>
                <a:cubicBezTo>
                  <a:pt x="2302" y="1456"/>
                  <a:pt x="2300" y="1458"/>
                  <a:pt x="2300" y="1461"/>
                </a:cubicBezTo>
                <a:cubicBezTo>
                  <a:pt x="2300" y="1464"/>
                  <a:pt x="2302" y="1466"/>
                  <a:pt x="2305" y="1466"/>
                </a:cubicBezTo>
                <a:close/>
                <a:moveTo>
                  <a:pt x="2398" y="1663"/>
                </a:moveTo>
                <a:cubicBezTo>
                  <a:pt x="2402" y="1663"/>
                  <a:pt x="2406" y="1660"/>
                  <a:pt x="2406" y="1655"/>
                </a:cubicBezTo>
                <a:cubicBezTo>
                  <a:pt x="2406" y="1651"/>
                  <a:pt x="2402" y="1647"/>
                  <a:pt x="2398" y="1647"/>
                </a:cubicBezTo>
                <a:cubicBezTo>
                  <a:pt x="2394" y="1647"/>
                  <a:pt x="2390" y="1651"/>
                  <a:pt x="2390" y="1655"/>
                </a:cubicBezTo>
                <a:cubicBezTo>
                  <a:pt x="2390" y="1660"/>
                  <a:pt x="2394" y="1663"/>
                  <a:pt x="2398" y="1663"/>
                </a:cubicBezTo>
                <a:close/>
                <a:moveTo>
                  <a:pt x="2480" y="1866"/>
                </a:moveTo>
                <a:cubicBezTo>
                  <a:pt x="2487" y="1866"/>
                  <a:pt x="2492" y="1861"/>
                  <a:pt x="2492" y="1854"/>
                </a:cubicBezTo>
                <a:cubicBezTo>
                  <a:pt x="2492" y="1848"/>
                  <a:pt x="2487" y="1843"/>
                  <a:pt x="2480" y="1843"/>
                </a:cubicBezTo>
                <a:cubicBezTo>
                  <a:pt x="2474" y="1843"/>
                  <a:pt x="2469" y="1848"/>
                  <a:pt x="2469" y="1854"/>
                </a:cubicBezTo>
                <a:cubicBezTo>
                  <a:pt x="2469" y="1861"/>
                  <a:pt x="2474" y="1866"/>
                  <a:pt x="2480" y="1866"/>
                </a:cubicBezTo>
                <a:close/>
                <a:moveTo>
                  <a:pt x="2552" y="2072"/>
                </a:moveTo>
                <a:cubicBezTo>
                  <a:pt x="2560" y="2072"/>
                  <a:pt x="2567" y="2066"/>
                  <a:pt x="2567" y="2057"/>
                </a:cubicBezTo>
                <a:cubicBezTo>
                  <a:pt x="2567" y="2049"/>
                  <a:pt x="2560" y="2042"/>
                  <a:pt x="2552" y="2042"/>
                </a:cubicBezTo>
                <a:cubicBezTo>
                  <a:pt x="2544" y="2042"/>
                  <a:pt x="2537" y="2049"/>
                  <a:pt x="2537" y="2057"/>
                </a:cubicBezTo>
                <a:cubicBezTo>
                  <a:pt x="2537" y="2066"/>
                  <a:pt x="2544" y="2072"/>
                  <a:pt x="2552" y="2072"/>
                </a:cubicBezTo>
                <a:close/>
                <a:moveTo>
                  <a:pt x="2613" y="2283"/>
                </a:moveTo>
                <a:cubicBezTo>
                  <a:pt x="2624" y="2283"/>
                  <a:pt x="2632" y="2274"/>
                  <a:pt x="2632" y="2264"/>
                </a:cubicBezTo>
                <a:cubicBezTo>
                  <a:pt x="2632" y="2253"/>
                  <a:pt x="2624" y="2245"/>
                  <a:pt x="2613" y="2245"/>
                </a:cubicBezTo>
                <a:cubicBezTo>
                  <a:pt x="2603" y="2245"/>
                  <a:pt x="2595" y="2253"/>
                  <a:pt x="2595" y="2264"/>
                </a:cubicBezTo>
                <a:cubicBezTo>
                  <a:pt x="2595" y="2274"/>
                  <a:pt x="2603" y="2283"/>
                  <a:pt x="2613" y="2283"/>
                </a:cubicBezTo>
                <a:close/>
                <a:moveTo>
                  <a:pt x="2664" y="2494"/>
                </a:moveTo>
                <a:cubicBezTo>
                  <a:pt x="2675" y="2494"/>
                  <a:pt x="2684" y="2485"/>
                  <a:pt x="2684" y="2473"/>
                </a:cubicBezTo>
                <a:cubicBezTo>
                  <a:pt x="2684" y="2462"/>
                  <a:pt x="2675" y="2453"/>
                  <a:pt x="2664" y="2453"/>
                </a:cubicBezTo>
                <a:cubicBezTo>
                  <a:pt x="2652" y="2453"/>
                  <a:pt x="2643" y="2462"/>
                  <a:pt x="2643" y="2473"/>
                </a:cubicBezTo>
                <a:cubicBezTo>
                  <a:pt x="2643" y="2485"/>
                  <a:pt x="2652" y="2494"/>
                  <a:pt x="2664" y="2494"/>
                </a:cubicBezTo>
                <a:close/>
                <a:moveTo>
                  <a:pt x="2703" y="2708"/>
                </a:moveTo>
                <a:cubicBezTo>
                  <a:pt x="2716" y="2708"/>
                  <a:pt x="2726" y="2698"/>
                  <a:pt x="2726" y="2685"/>
                </a:cubicBezTo>
                <a:cubicBezTo>
                  <a:pt x="2726" y="2672"/>
                  <a:pt x="2716" y="2662"/>
                  <a:pt x="2703" y="2662"/>
                </a:cubicBezTo>
                <a:cubicBezTo>
                  <a:pt x="2690" y="2662"/>
                  <a:pt x="2680" y="2672"/>
                  <a:pt x="2680" y="2685"/>
                </a:cubicBezTo>
                <a:cubicBezTo>
                  <a:pt x="2680" y="2698"/>
                  <a:pt x="2690" y="2708"/>
                  <a:pt x="2703" y="2708"/>
                </a:cubicBezTo>
                <a:close/>
                <a:moveTo>
                  <a:pt x="2708" y="2899"/>
                </a:moveTo>
                <a:cubicBezTo>
                  <a:pt x="2708" y="2911"/>
                  <a:pt x="2719" y="2921"/>
                  <a:pt x="2731" y="2921"/>
                </a:cubicBezTo>
                <a:cubicBezTo>
                  <a:pt x="2744" y="2921"/>
                  <a:pt x="2754" y="2911"/>
                  <a:pt x="2754" y="2899"/>
                </a:cubicBezTo>
                <a:cubicBezTo>
                  <a:pt x="2754" y="2886"/>
                  <a:pt x="2744" y="2876"/>
                  <a:pt x="2731" y="2876"/>
                </a:cubicBezTo>
                <a:cubicBezTo>
                  <a:pt x="2719" y="2876"/>
                  <a:pt x="2708" y="2886"/>
                  <a:pt x="2708" y="2899"/>
                </a:cubicBezTo>
                <a:close/>
                <a:moveTo>
                  <a:pt x="2719" y="3113"/>
                </a:moveTo>
                <a:cubicBezTo>
                  <a:pt x="2719" y="3129"/>
                  <a:pt x="2732" y="3142"/>
                  <a:pt x="2748" y="3142"/>
                </a:cubicBezTo>
                <a:cubicBezTo>
                  <a:pt x="2764" y="3142"/>
                  <a:pt x="2777" y="3129"/>
                  <a:pt x="2777" y="3113"/>
                </a:cubicBezTo>
                <a:cubicBezTo>
                  <a:pt x="2777" y="3098"/>
                  <a:pt x="2764" y="3085"/>
                  <a:pt x="2748" y="3085"/>
                </a:cubicBezTo>
                <a:cubicBezTo>
                  <a:pt x="2732" y="3085"/>
                  <a:pt x="2719" y="3098"/>
                  <a:pt x="2719" y="3113"/>
                </a:cubicBezTo>
                <a:close/>
              </a:path>
            </a:pathLst>
          </a:custGeom>
          <a:gradFill>
            <a:gsLst>
              <a:gs pos="0">
                <a:srgbClr val="00AB7A">
                  <a:alpha val="24000"/>
                </a:srgbClr>
              </a:gs>
              <a:gs pos="100000">
                <a:srgbClr val="00AB7A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620127" y="1586867"/>
            <a:ext cx="1903750" cy="470604"/>
            <a:chOff x="3360674" y="1589916"/>
            <a:chExt cx="2485488" cy="614408"/>
          </a:xfrm>
        </p:grpSpPr>
        <p:sp>
          <p:nvSpPr>
            <p:cNvPr id="15" name="任意多边形 10"/>
            <p:cNvSpPr/>
            <p:nvPr/>
          </p:nvSpPr>
          <p:spPr>
            <a:xfrm>
              <a:off x="4939537" y="1589916"/>
              <a:ext cx="906625" cy="614408"/>
            </a:xfrm>
            <a:custGeom>
              <a:avLst/>
              <a:gdLst>
                <a:gd name="connsiteX0" fmla="*/ 0 w 1335937"/>
                <a:gd name="connsiteY0" fmla="*/ 0 h 905346"/>
                <a:gd name="connsiteX1" fmla="*/ 1203150 w 1335937"/>
                <a:gd name="connsiteY1" fmla="*/ 0 h 905346"/>
                <a:gd name="connsiteX2" fmla="*/ 1335937 w 1335937"/>
                <a:gd name="connsiteY2" fmla="*/ 132787 h 905346"/>
                <a:gd name="connsiteX3" fmla="*/ 1335937 w 1335937"/>
                <a:gd name="connsiteY3" fmla="*/ 772559 h 905346"/>
                <a:gd name="connsiteX4" fmla="*/ 1203150 w 1335937"/>
                <a:gd name="connsiteY4" fmla="*/ 905346 h 905346"/>
                <a:gd name="connsiteX5" fmla="*/ 0 w 1335937"/>
                <a:gd name="connsiteY5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937" h="905346">
                  <a:moveTo>
                    <a:pt x="0" y="0"/>
                  </a:moveTo>
                  <a:lnTo>
                    <a:pt x="1203150" y="0"/>
                  </a:lnTo>
                  <a:cubicBezTo>
                    <a:pt x="1276486" y="0"/>
                    <a:pt x="1335937" y="59451"/>
                    <a:pt x="1335937" y="132787"/>
                  </a:cubicBezTo>
                  <a:lnTo>
                    <a:pt x="1335937" y="772559"/>
                  </a:lnTo>
                  <a:cubicBezTo>
                    <a:pt x="1335937" y="845895"/>
                    <a:pt x="1276486" y="905346"/>
                    <a:pt x="1203150" y="905346"/>
                  </a:cubicBezTo>
                  <a:lnTo>
                    <a:pt x="0" y="905346"/>
                  </a:lnTo>
                  <a:close/>
                </a:path>
              </a:pathLst>
            </a:custGeom>
            <a:solidFill>
              <a:srgbClr val="00AB7A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2"/>
            <p:cNvSpPr/>
            <p:nvPr/>
          </p:nvSpPr>
          <p:spPr>
            <a:xfrm>
              <a:off x="3360674" y="1589916"/>
              <a:ext cx="1578864" cy="614408"/>
            </a:xfrm>
            <a:custGeom>
              <a:avLst/>
              <a:gdLst>
                <a:gd name="connsiteX0" fmla="*/ 132787 w 2290286"/>
                <a:gd name="connsiteY0" fmla="*/ 0 h 905346"/>
                <a:gd name="connsiteX1" fmla="*/ 2290286 w 2290286"/>
                <a:gd name="connsiteY1" fmla="*/ 0 h 905346"/>
                <a:gd name="connsiteX2" fmla="*/ 2290286 w 2290286"/>
                <a:gd name="connsiteY2" fmla="*/ 905346 h 905346"/>
                <a:gd name="connsiteX3" fmla="*/ 132787 w 2290286"/>
                <a:gd name="connsiteY3" fmla="*/ 905346 h 905346"/>
                <a:gd name="connsiteX4" fmla="*/ 0 w 2290286"/>
                <a:gd name="connsiteY4" fmla="*/ 772559 h 905346"/>
                <a:gd name="connsiteX5" fmla="*/ 0 w 2290286"/>
                <a:gd name="connsiteY5" fmla="*/ 132787 h 905346"/>
                <a:gd name="connsiteX6" fmla="*/ 132787 w 2290286"/>
                <a:gd name="connsiteY6" fmla="*/ 0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286" h="905346">
                  <a:moveTo>
                    <a:pt x="132787" y="0"/>
                  </a:moveTo>
                  <a:lnTo>
                    <a:pt x="2290286" y="0"/>
                  </a:lnTo>
                  <a:lnTo>
                    <a:pt x="2290286" y="905346"/>
                  </a:lnTo>
                  <a:lnTo>
                    <a:pt x="132787" y="905346"/>
                  </a:lnTo>
                  <a:cubicBezTo>
                    <a:pt x="59451" y="905346"/>
                    <a:pt x="0" y="845895"/>
                    <a:pt x="0" y="772559"/>
                  </a:cubicBezTo>
                  <a:lnTo>
                    <a:pt x="0" y="132787"/>
                  </a:lnTo>
                  <a:cubicBezTo>
                    <a:pt x="0" y="59451"/>
                    <a:pt x="59451" y="0"/>
                    <a:pt x="132787" y="0"/>
                  </a:cubicBezTo>
                  <a:close/>
                </a:path>
              </a:pathLst>
            </a:custGeom>
            <a:solidFill>
              <a:srgbClr val="4E576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标题 10"/>
          <p:cNvSpPr>
            <a:spLocks noGrp="1"/>
          </p:cNvSpPr>
          <p:nvPr>
            <p:ph type="title"/>
          </p:nvPr>
        </p:nvSpPr>
        <p:spPr>
          <a:xfrm>
            <a:off x="2345672" y="2181792"/>
            <a:ext cx="4452656" cy="1444125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4E57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4896424" y="1580011"/>
            <a:ext cx="1640623" cy="4706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zh-CN" altLang="en-US" sz="2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88" y="0"/>
            <a:ext cx="9144000" cy="51435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305" y="4740220"/>
            <a:ext cx="771665" cy="203257"/>
          </a:xfrm>
          <a:prstGeom prst="rect">
            <a:avLst/>
          </a:prstGeom>
        </p:spPr>
        <p:txBody>
          <a:bodyPr/>
          <a:lstStyle>
            <a:lvl1pPr>
              <a:defRPr sz="82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7817226-A4A8-4CA8-8499-073E4B5E2127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02185" y="4877140"/>
            <a:ext cx="591979" cy="209210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E3A6F2A-4BD1-4B71-A85C-4AC4B8E4C9A9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126418" y="-4214"/>
            <a:ext cx="9144000" cy="426437"/>
          </a:xfrm>
          <a:prstGeom prst="rect">
            <a:avLst/>
          </a:prstGeom>
          <a:gradFill>
            <a:gsLst>
              <a:gs pos="90000">
                <a:srgbClr val="00AB7A">
                  <a:alpha val="0"/>
                </a:srgbClr>
              </a:gs>
              <a:gs pos="45000">
                <a:srgbClr val="00AB7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latin typeface="微软雅黑" panose="020B0503020204020204" pitchFamily="34" charset="-122"/>
            </a:endParaRPr>
          </a:p>
        </p:txBody>
      </p:sp>
      <p:sp>
        <p:nvSpPr>
          <p:cNvPr id="15" name="AutoShape 31"/>
          <p:cNvSpPr>
            <a:spLocks noChangeAspect="1" noChangeArrowheads="1" noTextEdit="1"/>
          </p:cNvSpPr>
          <p:nvPr userDrawn="1"/>
        </p:nvSpPr>
        <p:spPr bwMode="auto">
          <a:xfrm>
            <a:off x="423" y="177369"/>
            <a:ext cx="188339" cy="2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6" name="Freeform 34"/>
          <p:cNvSpPr/>
          <p:nvPr userDrawn="1"/>
        </p:nvSpPr>
        <p:spPr bwMode="auto">
          <a:xfrm>
            <a:off x="-69882" y="141136"/>
            <a:ext cx="109082" cy="109082"/>
          </a:xfrm>
          <a:custGeom>
            <a:avLst/>
            <a:gdLst>
              <a:gd name="T0" fmla="*/ 58 w 65"/>
              <a:gd name="T1" fmla="*/ 25 h 65"/>
              <a:gd name="T2" fmla="*/ 40 w 65"/>
              <a:gd name="T3" fmla="*/ 25 h 65"/>
              <a:gd name="T4" fmla="*/ 40 w 65"/>
              <a:gd name="T5" fmla="*/ 7 h 65"/>
              <a:gd name="T6" fmla="*/ 33 w 65"/>
              <a:gd name="T7" fmla="*/ 0 h 65"/>
              <a:gd name="T8" fmla="*/ 25 w 65"/>
              <a:gd name="T9" fmla="*/ 7 h 65"/>
              <a:gd name="T10" fmla="*/ 25 w 65"/>
              <a:gd name="T11" fmla="*/ 11 h 65"/>
              <a:gd name="T12" fmla="*/ 25 w 65"/>
              <a:gd name="T13" fmla="*/ 25 h 65"/>
              <a:gd name="T14" fmla="*/ 7 w 65"/>
              <a:gd name="T15" fmla="*/ 25 h 65"/>
              <a:gd name="T16" fmla="*/ 0 w 65"/>
              <a:gd name="T17" fmla="*/ 32 h 65"/>
              <a:gd name="T18" fmla="*/ 7 w 65"/>
              <a:gd name="T19" fmla="*/ 40 h 65"/>
              <a:gd name="T20" fmla="*/ 25 w 65"/>
              <a:gd name="T21" fmla="*/ 40 h 65"/>
              <a:gd name="T22" fmla="*/ 25 w 65"/>
              <a:gd name="T23" fmla="*/ 57 h 65"/>
              <a:gd name="T24" fmla="*/ 33 w 65"/>
              <a:gd name="T25" fmla="*/ 65 h 65"/>
              <a:gd name="T26" fmla="*/ 40 w 65"/>
              <a:gd name="T27" fmla="*/ 57 h 65"/>
              <a:gd name="T28" fmla="*/ 40 w 65"/>
              <a:gd name="T29" fmla="*/ 40 h 65"/>
              <a:gd name="T30" fmla="*/ 45 w 65"/>
              <a:gd name="T31" fmla="*/ 40 h 65"/>
              <a:gd name="T32" fmla="*/ 58 w 65"/>
              <a:gd name="T33" fmla="*/ 40 h 65"/>
              <a:gd name="T34" fmla="*/ 65 w 65"/>
              <a:gd name="T35" fmla="*/ 32 h 65"/>
              <a:gd name="T36" fmla="*/ 58 w 65"/>
              <a:gd name="T37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58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3"/>
                  <a:pt x="37" y="0"/>
                  <a:pt x="33" y="0"/>
                </a:cubicBezTo>
                <a:cubicBezTo>
                  <a:pt x="28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5"/>
                  <a:pt x="25" y="25"/>
                  <a:pt x="2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61"/>
                  <a:pt x="28" y="65"/>
                  <a:pt x="33" y="65"/>
                </a:cubicBezTo>
                <a:cubicBezTo>
                  <a:pt x="37" y="65"/>
                  <a:pt x="40" y="61"/>
                  <a:pt x="40" y="57"/>
                </a:cubicBezTo>
                <a:cubicBezTo>
                  <a:pt x="40" y="40"/>
                  <a:pt x="40" y="40"/>
                  <a:pt x="4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0"/>
                  <a:pt x="65" y="36"/>
                  <a:pt x="65" y="32"/>
                </a:cubicBezTo>
                <a:cubicBezTo>
                  <a:pt x="65" y="28"/>
                  <a:pt x="62" y="25"/>
                  <a:pt x="58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7" name="Freeform 34"/>
          <p:cNvSpPr/>
          <p:nvPr userDrawn="1"/>
        </p:nvSpPr>
        <p:spPr bwMode="auto">
          <a:xfrm>
            <a:off x="174599" y="237321"/>
            <a:ext cx="57791" cy="57791"/>
          </a:xfrm>
          <a:custGeom>
            <a:avLst/>
            <a:gdLst>
              <a:gd name="T0" fmla="*/ 58 w 65"/>
              <a:gd name="T1" fmla="*/ 25 h 65"/>
              <a:gd name="T2" fmla="*/ 40 w 65"/>
              <a:gd name="T3" fmla="*/ 25 h 65"/>
              <a:gd name="T4" fmla="*/ 40 w 65"/>
              <a:gd name="T5" fmla="*/ 7 h 65"/>
              <a:gd name="T6" fmla="*/ 33 w 65"/>
              <a:gd name="T7" fmla="*/ 0 h 65"/>
              <a:gd name="T8" fmla="*/ 25 w 65"/>
              <a:gd name="T9" fmla="*/ 7 h 65"/>
              <a:gd name="T10" fmla="*/ 25 w 65"/>
              <a:gd name="T11" fmla="*/ 11 h 65"/>
              <a:gd name="T12" fmla="*/ 25 w 65"/>
              <a:gd name="T13" fmla="*/ 25 h 65"/>
              <a:gd name="T14" fmla="*/ 7 w 65"/>
              <a:gd name="T15" fmla="*/ 25 h 65"/>
              <a:gd name="T16" fmla="*/ 0 w 65"/>
              <a:gd name="T17" fmla="*/ 32 h 65"/>
              <a:gd name="T18" fmla="*/ 7 w 65"/>
              <a:gd name="T19" fmla="*/ 40 h 65"/>
              <a:gd name="T20" fmla="*/ 25 w 65"/>
              <a:gd name="T21" fmla="*/ 40 h 65"/>
              <a:gd name="T22" fmla="*/ 25 w 65"/>
              <a:gd name="T23" fmla="*/ 57 h 65"/>
              <a:gd name="T24" fmla="*/ 33 w 65"/>
              <a:gd name="T25" fmla="*/ 65 h 65"/>
              <a:gd name="T26" fmla="*/ 40 w 65"/>
              <a:gd name="T27" fmla="*/ 57 h 65"/>
              <a:gd name="T28" fmla="*/ 40 w 65"/>
              <a:gd name="T29" fmla="*/ 40 h 65"/>
              <a:gd name="T30" fmla="*/ 45 w 65"/>
              <a:gd name="T31" fmla="*/ 40 h 65"/>
              <a:gd name="T32" fmla="*/ 58 w 65"/>
              <a:gd name="T33" fmla="*/ 40 h 65"/>
              <a:gd name="T34" fmla="*/ 65 w 65"/>
              <a:gd name="T35" fmla="*/ 32 h 65"/>
              <a:gd name="T36" fmla="*/ 58 w 65"/>
              <a:gd name="T37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58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3"/>
                  <a:pt x="37" y="0"/>
                  <a:pt x="33" y="0"/>
                </a:cubicBezTo>
                <a:cubicBezTo>
                  <a:pt x="28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5"/>
                  <a:pt x="25" y="25"/>
                  <a:pt x="2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61"/>
                  <a:pt x="28" y="65"/>
                  <a:pt x="33" y="65"/>
                </a:cubicBezTo>
                <a:cubicBezTo>
                  <a:pt x="37" y="65"/>
                  <a:pt x="40" y="61"/>
                  <a:pt x="40" y="57"/>
                </a:cubicBezTo>
                <a:cubicBezTo>
                  <a:pt x="40" y="40"/>
                  <a:pt x="40" y="40"/>
                  <a:pt x="4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0"/>
                  <a:pt x="65" y="36"/>
                  <a:pt x="65" y="32"/>
                </a:cubicBezTo>
                <a:cubicBezTo>
                  <a:pt x="65" y="28"/>
                  <a:pt x="62" y="25"/>
                  <a:pt x="58" y="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lvl="0"/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13376" y="5826"/>
            <a:ext cx="6197939" cy="416397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25" y="88520"/>
            <a:ext cx="976686" cy="240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43" y="92734"/>
            <a:ext cx="976686" cy="240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9144000" cy="426437"/>
          </a:xfrm>
          <a:prstGeom prst="rect">
            <a:avLst/>
          </a:prstGeom>
          <a:gradFill>
            <a:gsLst>
              <a:gs pos="90000">
                <a:srgbClr val="00AB7A">
                  <a:alpha val="0"/>
                </a:srgbClr>
              </a:gs>
              <a:gs pos="45000">
                <a:srgbClr val="00AB7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baseline="-25000" dirty="0">
              <a:cs typeface="微软雅黑" panose="020B0503020204020204" pitchFamily="34" charset="-122"/>
            </a:endParaRPr>
          </a:p>
        </p:txBody>
      </p:sp>
      <p:sp>
        <p:nvSpPr>
          <p:cNvPr id="10" name="AutoShape 31"/>
          <p:cNvSpPr>
            <a:spLocks noChangeAspect="1" noChangeArrowheads="1" noTextEdit="1"/>
          </p:cNvSpPr>
          <p:nvPr/>
        </p:nvSpPr>
        <p:spPr bwMode="auto">
          <a:xfrm>
            <a:off x="424" y="177369"/>
            <a:ext cx="188339" cy="2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Freeform 34"/>
          <p:cNvSpPr/>
          <p:nvPr/>
        </p:nvSpPr>
        <p:spPr bwMode="auto">
          <a:xfrm>
            <a:off x="56536" y="145350"/>
            <a:ext cx="109082" cy="109082"/>
          </a:xfrm>
          <a:custGeom>
            <a:avLst/>
            <a:gdLst>
              <a:gd name="T0" fmla="*/ 58 w 65"/>
              <a:gd name="T1" fmla="*/ 25 h 65"/>
              <a:gd name="T2" fmla="*/ 40 w 65"/>
              <a:gd name="T3" fmla="*/ 25 h 65"/>
              <a:gd name="T4" fmla="*/ 40 w 65"/>
              <a:gd name="T5" fmla="*/ 7 h 65"/>
              <a:gd name="T6" fmla="*/ 33 w 65"/>
              <a:gd name="T7" fmla="*/ 0 h 65"/>
              <a:gd name="T8" fmla="*/ 25 w 65"/>
              <a:gd name="T9" fmla="*/ 7 h 65"/>
              <a:gd name="T10" fmla="*/ 25 w 65"/>
              <a:gd name="T11" fmla="*/ 11 h 65"/>
              <a:gd name="T12" fmla="*/ 25 w 65"/>
              <a:gd name="T13" fmla="*/ 25 h 65"/>
              <a:gd name="T14" fmla="*/ 7 w 65"/>
              <a:gd name="T15" fmla="*/ 25 h 65"/>
              <a:gd name="T16" fmla="*/ 0 w 65"/>
              <a:gd name="T17" fmla="*/ 32 h 65"/>
              <a:gd name="T18" fmla="*/ 7 w 65"/>
              <a:gd name="T19" fmla="*/ 40 h 65"/>
              <a:gd name="T20" fmla="*/ 25 w 65"/>
              <a:gd name="T21" fmla="*/ 40 h 65"/>
              <a:gd name="T22" fmla="*/ 25 w 65"/>
              <a:gd name="T23" fmla="*/ 57 h 65"/>
              <a:gd name="T24" fmla="*/ 33 w 65"/>
              <a:gd name="T25" fmla="*/ 65 h 65"/>
              <a:gd name="T26" fmla="*/ 40 w 65"/>
              <a:gd name="T27" fmla="*/ 57 h 65"/>
              <a:gd name="T28" fmla="*/ 40 w 65"/>
              <a:gd name="T29" fmla="*/ 40 h 65"/>
              <a:gd name="T30" fmla="*/ 45 w 65"/>
              <a:gd name="T31" fmla="*/ 40 h 65"/>
              <a:gd name="T32" fmla="*/ 58 w 65"/>
              <a:gd name="T33" fmla="*/ 40 h 65"/>
              <a:gd name="T34" fmla="*/ 65 w 65"/>
              <a:gd name="T35" fmla="*/ 32 h 65"/>
              <a:gd name="T36" fmla="*/ 58 w 65"/>
              <a:gd name="T37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58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3"/>
                  <a:pt x="37" y="0"/>
                  <a:pt x="33" y="0"/>
                </a:cubicBezTo>
                <a:cubicBezTo>
                  <a:pt x="28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5"/>
                  <a:pt x="25" y="25"/>
                  <a:pt x="2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61"/>
                  <a:pt x="28" y="65"/>
                  <a:pt x="33" y="65"/>
                </a:cubicBezTo>
                <a:cubicBezTo>
                  <a:pt x="37" y="65"/>
                  <a:pt x="40" y="61"/>
                  <a:pt x="40" y="57"/>
                </a:cubicBezTo>
                <a:cubicBezTo>
                  <a:pt x="40" y="40"/>
                  <a:pt x="40" y="40"/>
                  <a:pt x="4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0"/>
                  <a:pt x="65" y="36"/>
                  <a:pt x="65" y="32"/>
                </a:cubicBezTo>
                <a:cubicBezTo>
                  <a:pt x="65" y="28"/>
                  <a:pt x="62" y="25"/>
                  <a:pt x="58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Freeform 34"/>
          <p:cNvSpPr/>
          <p:nvPr userDrawn="1"/>
        </p:nvSpPr>
        <p:spPr bwMode="auto">
          <a:xfrm>
            <a:off x="174599" y="237321"/>
            <a:ext cx="57791" cy="57791"/>
          </a:xfrm>
          <a:custGeom>
            <a:avLst/>
            <a:gdLst>
              <a:gd name="T0" fmla="*/ 58 w 65"/>
              <a:gd name="T1" fmla="*/ 25 h 65"/>
              <a:gd name="T2" fmla="*/ 40 w 65"/>
              <a:gd name="T3" fmla="*/ 25 h 65"/>
              <a:gd name="T4" fmla="*/ 40 w 65"/>
              <a:gd name="T5" fmla="*/ 7 h 65"/>
              <a:gd name="T6" fmla="*/ 33 w 65"/>
              <a:gd name="T7" fmla="*/ 0 h 65"/>
              <a:gd name="T8" fmla="*/ 25 w 65"/>
              <a:gd name="T9" fmla="*/ 7 h 65"/>
              <a:gd name="T10" fmla="*/ 25 w 65"/>
              <a:gd name="T11" fmla="*/ 11 h 65"/>
              <a:gd name="T12" fmla="*/ 25 w 65"/>
              <a:gd name="T13" fmla="*/ 25 h 65"/>
              <a:gd name="T14" fmla="*/ 7 w 65"/>
              <a:gd name="T15" fmla="*/ 25 h 65"/>
              <a:gd name="T16" fmla="*/ 0 w 65"/>
              <a:gd name="T17" fmla="*/ 32 h 65"/>
              <a:gd name="T18" fmla="*/ 7 w 65"/>
              <a:gd name="T19" fmla="*/ 40 h 65"/>
              <a:gd name="T20" fmla="*/ 25 w 65"/>
              <a:gd name="T21" fmla="*/ 40 h 65"/>
              <a:gd name="T22" fmla="*/ 25 w 65"/>
              <a:gd name="T23" fmla="*/ 57 h 65"/>
              <a:gd name="T24" fmla="*/ 33 w 65"/>
              <a:gd name="T25" fmla="*/ 65 h 65"/>
              <a:gd name="T26" fmla="*/ 40 w 65"/>
              <a:gd name="T27" fmla="*/ 57 h 65"/>
              <a:gd name="T28" fmla="*/ 40 w 65"/>
              <a:gd name="T29" fmla="*/ 40 h 65"/>
              <a:gd name="T30" fmla="*/ 45 w 65"/>
              <a:gd name="T31" fmla="*/ 40 h 65"/>
              <a:gd name="T32" fmla="*/ 58 w 65"/>
              <a:gd name="T33" fmla="*/ 40 h 65"/>
              <a:gd name="T34" fmla="*/ 65 w 65"/>
              <a:gd name="T35" fmla="*/ 32 h 65"/>
              <a:gd name="T36" fmla="*/ 58 w 65"/>
              <a:gd name="T37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5">
                <a:moveTo>
                  <a:pt x="58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3"/>
                  <a:pt x="37" y="0"/>
                  <a:pt x="33" y="0"/>
                </a:cubicBezTo>
                <a:cubicBezTo>
                  <a:pt x="28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5"/>
                  <a:pt x="25" y="25"/>
                  <a:pt x="25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8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61"/>
                  <a:pt x="28" y="65"/>
                  <a:pt x="33" y="65"/>
                </a:cubicBezTo>
                <a:cubicBezTo>
                  <a:pt x="37" y="65"/>
                  <a:pt x="40" y="61"/>
                  <a:pt x="40" y="57"/>
                </a:cubicBezTo>
                <a:cubicBezTo>
                  <a:pt x="40" y="40"/>
                  <a:pt x="40" y="40"/>
                  <a:pt x="40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2" y="40"/>
                  <a:pt x="65" y="36"/>
                  <a:pt x="65" y="32"/>
                </a:cubicBezTo>
                <a:cubicBezTo>
                  <a:pt x="65" y="28"/>
                  <a:pt x="62" y="25"/>
                  <a:pt x="58" y="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lvl="0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Freeform 14"/>
          <p:cNvSpPr/>
          <p:nvPr userDrawn="1"/>
        </p:nvSpPr>
        <p:spPr bwMode="auto">
          <a:xfrm>
            <a:off x="-228281" y="-343564"/>
            <a:ext cx="2008627" cy="1195991"/>
          </a:xfrm>
          <a:custGeom>
            <a:avLst/>
            <a:gdLst>
              <a:gd name="T0" fmla="*/ 233 w 240"/>
              <a:gd name="T1" fmla="*/ 98 h 143"/>
              <a:gd name="T2" fmla="*/ 0 w 240"/>
              <a:gd name="T3" fmla="*/ 52 h 143"/>
              <a:gd name="T4" fmla="*/ 5 w 240"/>
              <a:gd name="T5" fmla="*/ 66 h 143"/>
              <a:gd name="T6" fmla="*/ 37 w 240"/>
              <a:gd name="T7" fmla="*/ 58 h 143"/>
              <a:gd name="T8" fmla="*/ 71 w 240"/>
              <a:gd name="T9" fmla="*/ 58 h 143"/>
              <a:gd name="T10" fmla="*/ 112 w 240"/>
              <a:gd name="T11" fmla="*/ 71 h 143"/>
              <a:gd name="T12" fmla="*/ 148 w 240"/>
              <a:gd name="T13" fmla="*/ 97 h 143"/>
              <a:gd name="T14" fmla="*/ 174 w 240"/>
              <a:gd name="T15" fmla="*/ 122 h 143"/>
              <a:gd name="T16" fmla="*/ 194 w 240"/>
              <a:gd name="T17" fmla="*/ 136 h 143"/>
              <a:gd name="T18" fmla="*/ 233 w 240"/>
              <a:gd name="T19" fmla="*/ 129 h 143"/>
              <a:gd name="T20" fmla="*/ 233 w 240"/>
              <a:gd name="T21" fmla="*/ 9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143">
                <a:moveTo>
                  <a:pt x="233" y="98"/>
                </a:moveTo>
                <a:cubicBezTo>
                  <a:pt x="183" y="22"/>
                  <a:pt x="77" y="0"/>
                  <a:pt x="0" y="52"/>
                </a:cubicBezTo>
                <a:cubicBezTo>
                  <a:pt x="5" y="66"/>
                  <a:pt x="5" y="66"/>
                  <a:pt x="5" y="66"/>
                </a:cubicBezTo>
                <a:cubicBezTo>
                  <a:pt x="19" y="61"/>
                  <a:pt x="28" y="59"/>
                  <a:pt x="37" y="58"/>
                </a:cubicBezTo>
                <a:cubicBezTo>
                  <a:pt x="47" y="57"/>
                  <a:pt x="58" y="56"/>
                  <a:pt x="71" y="58"/>
                </a:cubicBezTo>
                <a:cubicBezTo>
                  <a:pt x="84" y="60"/>
                  <a:pt x="98" y="64"/>
                  <a:pt x="112" y="71"/>
                </a:cubicBezTo>
                <a:cubicBezTo>
                  <a:pt x="125" y="77"/>
                  <a:pt x="138" y="87"/>
                  <a:pt x="148" y="97"/>
                </a:cubicBezTo>
                <a:cubicBezTo>
                  <a:pt x="159" y="106"/>
                  <a:pt x="166" y="115"/>
                  <a:pt x="174" y="122"/>
                </a:cubicBezTo>
                <a:cubicBezTo>
                  <a:pt x="181" y="129"/>
                  <a:pt x="187" y="133"/>
                  <a:pt x="194" y="136"/>
                </a:cubicBezTo>
                <a:cubicBezTo>
                  <a:pt x="213" y="143"/>
                  <a:pt x="227" y="135"/>
                  <a:pt x="233" y="129"/>
                </a:cubicBezTo>
                <a:cubicBezTo>
                  <a:pt x="240" y="123"/>
                  <a:pt x="238" y="106"/>
                  <a:pt x="233" y="98"/>
                </a:cubicBezTo>
                <a:close/>
              </a:path>
            </a:pathLst>
          </a:custGeom>
          <a:solidFill>
            <a:srgbClr val="FFFFFF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43" y="92734"/>
            <a:ext cx="976686" cy="240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1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73.svg"/><Relationship Id="rId26" Type="http://schemas.openxmlformats.org/officeDocument/2006/relationships/image" Target="../media/image81.svg"/><Relationship Id="rId39" Type="http://schemas.openxmlformats.org/officeDocument/2006/relationships/image" Target="../media/image62.png"/><Relationship Id="rId21" Type="http://schemas.openxmlformats.org/officeDocument/2006/relationships/image" Target="../media/image53.png"/><Relationship Id="rId34" Type="http://schemas.openxmlformats.org/officeDocument/2006/relationships/image" Target="../media/image89.svg"/><Relationship Id="rId42" Type="http://schemas.openxmlformats.org/officeDocument/2006/relationships/image" Target="../media/image97.svg"/><Relationship Id="rId47" Type="http://schemas.openxmlformats.org/officeDocument/2006/relationships/image" Target="../media/image66.png"/><Relationship Id="rId50" Type="http://schemas.openxmlformats.org/officeDocument/2006/relationships/image" Target="../media/image105.sv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png"/><Relationship Id="rId29" Type="http://schemas.openxmlformats.org/officeDocument/2006/relationships/image" Target="../media/image57.png"/><Relationship Id="rId11" Type="http://schemas.openxmlformats.org/officeDocument/2006/relationships/image" Target="../media/image46.png"/><Relationship Id="rId24" Type="http://schemas.openxmlformats.org/officeDocument/2006/relationships/image" Target="../media/image79.svg"/><Relationship Id="rId32" Type="http://schemas.openxmlformats.org/officeDocument/2006/relationships/image" Target="../media/image87.svg"/><Relationship Id="rId37" Type="http://schemas.openxmlformats.org/officeDocument/2006/relationships/image" Target="../media/image61.png"/><Relationship Id="rId40" Type="http://schemas.openxmlformats.org/officeDocument/2006/relationships/image" Target="../media/image95.svg"/><Relationship Id="rId45" Type="http://schemas.openxmlformats.org/officeDocument/2006/relationships/image" Target="../media/image65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23" Type="http://schemas.openxmlformats.org/officeDocument/2006/relationships/image" Target="../media/image54.png"/><Relationship Id="rId28" Type="http://schemas.openxmlformats.org/officeDocument/2006/relationships/image" Target="../media/image83.svg"/><Relationship Id="rId36" Type="http://schemas.openxmlformats.org/officeDocument/2006/relationships/image" Target="../media/image91.svg"/><Relationship Id="rId49" Type="http://schemas.openxmlformats.org/officeDocument/2006/relationships/image" Target="../media/image67.png"/><Relationship Id="rId10" Type="http://schemas.openxmlformats.org/officeDocument/2006/relationships/image" Target="../media/image65.svg"/><Relationship Id="rId19" Type="http://schemas.openxmlformats.org/officeDocument/2006/relationships/image" Target="../media/image52.png"/><Relationship Id="rId31" Type="http://schemas.openxmlformats.org/officeDocument/2006/relationships/image" Target="../media/image58.png"/><Relationship Id="rId44" Type="http://schemas.openxmlformats.org/officeDocument/2006/relationships/image" Target="../media/image99.svg"/><Relationship Id="rId4" Type="http://schemas.openxmlformats.org/officeDocument/2006/relationships/image" Target="../media/image59.svg"/><Relationship Id="rId9" Type="http://schemas.openxmlformats.org/officeDocument/2006/relationships/image" Target="../media/image45.png"/><Relationship Id="rId14" Type="http://schemas.openxmlformats.org/officeDocument/2006/relationships/image" Target="../media/image48.png"/><Relationship Id="rId22" Type="http://schemas.openxmlformats.org/officeDocument/2006/relationships/image" Target="../media/image77.svg"/><Relationship Id="rId27" Type="http://schemas.openxmlformats.org/officeDocument/2006/relationships/image" Target="../media/image56.png"/><Relationship Id="rId30" Type="http://schemas.openxmlformats.org/officeDocument/2006/relationships/image" Target="../media/image85.svg"/><Relationship Id="rId35" Type="http://schemas.openxmlformats.org/officeDocument/2006/relationships/image" Target="../media/image60.png"/><Relationship Id="rId43" Type="http://schemas.openxmlformats.org/officeDocument/2006/relationships/image" Target="../media/image64.png"/><Relationship Id="rId48" Type="http://schemas.openxmlformats.org/officeDocument/2006/relationships/image" Target="../media/image103.svg"/><Relationship Id="rId8" Type="http://schemas.openxmlformats.org/officeDocument/2006/relationships/image" Target="../media/image63.svg"/><Relationship Id="rId3" Type="http://schemas.openxmlformats.org/officeDocument/2006/relationships/image" Target="../media/image42.png"/><Relationship Id="rId12" Type="http://schemas.openxmlformats.org/officeDocument/2006/relationships/image" Target="../media/image67.svg"/><Relationship Id="rId17" Type="http://schemas.openxmlformats.org/officeDocument/2006/relationships/image" Target="../media/image51.png"/><Relationship Id="rId25" Type="http://schemas.openxmlformats.org/officeDocument/2006/relationships/image" Target="../media/image55.png"/><Relationship Id="rId33" Type="http://schemas.openxmlformats.org/officeDocument/2006/relationships/image" Target="../media/image59.png"/><Relationship Id="rId38" Type="http://schemas.openxmlformats.org/officeDocument/2006/relationships/image" Target="../media/image93.svg"/><Relationship Id="rId46" Type="http://schemas.openxmlformats.org/officeDocument/2006/relationships/image" Target="../media/image101.svg"/><Relationship Id="rId20" Type="http://schemas.openxmlformats.org/officeDocument/2006/relationships/image" Target="../media/image75.sv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79.xml"/><Relationship Id="rId21" Type="http://schemas.openxmlformats.org/officeDocument/2006/relationships/tags" Target="../tags/tag83.xml"/><Relationship Id="rId42" Type="http://schemas.openxmlformats.org/officeDocument/2006/relationships/tags" Target="../tags/tag104.xml"/><Relationship Id="rId63" Type="http://schemas.openxmlformats.org/officeDocument/2006/relationships/tags" Target="../tags/tag125.xml"/><Relationship Id="rId84" Type="http://schemas.openxmlformats.org/officeDocument/2006/relationships/tags" Target="../tags/tag146.xml"/><Relationship Id="rId138" Type="http://schemas.openxmlformats.org/officeDocument/2006/relationships/image" Target="../media/image78.jpeg"/><Relationship Id="rId107" Type="http://schemas.openxmlformats.org/officeDocument/2006/relationships/tags" Target="../tags/tag169.xml"/><Relationship Id="rId11" Type="http://schemas.openxmlformats.org/officeDocument/2006/relationships/tags" Target="../tags/tag73.xml"/><Relationship Id="rId32" Type="http://schemas.openxmlformats.org/officeDocument/2006/relationships/tags" Target="../tags/tag94.xml"/><Relationship Id="rId37" Type="http://schemas.openxmlformats.org/officeDocument/2006/relationships/tags" Target="../tags/tag99.xml"/><Relationship Id="rId53" Type="http://schemas.openxmlformats.org/officeDocument/2006/relationships/tags" Target="../tags/tag115.xml"/><Relationship Id="rId58" Type="http://schemas.openxmlformats.org/officeDocument/2006/relationships/tags" Target="../tags/tag120.xml"/><Relationship Id="rId74" Type="http://schemas.openxmlformats.org/officeDocument/2006/relationships/tags" Target="../tags/tag136.xml"/><Relationship Id="rId79" Type="http://schemas.openxmlformats.org/officeDocument/2006/relationships/tags" Target="../tags/tag141.xml"/><Relationship Id="rId102" Type="http://schemas.openxmlformats.org/officeDocument/2006/relationships/tags" Target="../tags/tag164.xml"/><Relationship Id="rId123" Type="http://schemas.openxmlformats.org/officeDocument/2006/relationships/tags" Target="../tags/tag185.xml"/><Relationship Id="rId128" Type="http://schemas.openxmlformats.org/officeDocument/2006/relationships/image" Target="../media/image68.jpeg"/><Relationship Id="rId5" Type="http://schemas.openxmlformats.org/officeDocument/2006/relationships/tags" Target="../tags/tag67.xml"/><Relationship Id="rId90" Type="http://schemas.openxmlformats.org/officeDocument/2006/relationships/tags" Target="../tags/tag152.xml"/><Relationship Id="rId95" Type="http://schemas.openxmlformats.org/officeDocument/2006/relationships/tags" Target="../tags/tag157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43" Type="http://schemas.openxmlformats.org/officeDocument/2006/relationships/tags" Target="../tags/tag105.xml"/><Relationship Id="rId48" Type="http://schemas.openxmlformats.org/officeDocument/2006/relationships/tags" Target="../tags/tag110.xml"/><Relationship Id="rId64" Type="http://schemas.openxmlformats.org/officeDocument/2006/relationships/tags" Target="../tags/tag126.xml"/><Relationship Id="rId69" Type="http://schemas.openxmlformats.org/officeDocument/2006/relationships/tags" Target="../tags/tag131.xml"/><Relationship Id="rId113" Type="http://schemas.openxmlformats.org/officeDocument/2006/relationships/tags" Target="../tags/tag175.xml"/><Relationship Id="rId118" Type="http://schemas.openxmlformats.org/officeDocument/2006/relationships/tags" Target="../tags/tag180.xml"/><Relationship Id="rId134" Type="http://schemas.openxmlformats.org/officeDocument/2006/relationships/image" Target="../media/image74.jpeg"/><Relationship Id="rId139" Type="http://schemas.openxmlformats.org/officeDocument/2006/relationships/image" Target="../media/image79.png"/><Relationship Id="rId80" Type="http://schemas.openxmlformats.org/officeDocument/2006/relationships/tags" Target="../tags/tag142.xml"/><Relationship Id="rId85" Type="http://schemas.openxmlformats.org/officeDocument/2006/relationships/tags" Target="../tags/tag147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33" Type="http://schemas.openxmlformats.org/officeDocument/2006/relationships/tags" Target="../tags/tag95.xml"/><Relationship Id="rId38" Type="http://schemas.openxmlformats.org/officeDocument/2006/relationships/tags" Target="../tags/tag100.xml"/><Relationship Id="rId59" Type="http://schemas.openxmlformats.org/officeDocument/2006/relationships/tags" Target="../tags/tag121.xml"/><Relationship Id="rId103" Type="http://schemas.openxmlformats.org/officeDocument/2006/relationships/tags" Target="../tags/tag165.xml"/><Relationship Id="rId108" Type="http://schemas.openxmlformats.org/officeDocument/2006/relationships/tags" Target="../tags/tag170.xml"/><Relationship Id="rId124" Type="http://schemas.openxmlformats.org/officeDocument/2006/relationships/tags" Target="../tags/tag186.xml"/><Relationship Id="rId129" Type="http://schemas.openxmlformats.org/officeDocument/2006/relationships/image" Target="../media/image69.jpeg"/><Relationship Id="rId54" Type="http://schemas.openxmlformats.org/officeDocument/2006/relationships/tags" Target="../tags/tag116.xml"/><Relationship Id="rId70" Type="http://schemas.openxmlformats.org/officeDocument/2006/relationships/tags" Target="../tags/tag132.xml"/><Relationship Id="rId75" Type="http://schemas.openxmlformats.org/officeDocument/2006/relationships/tags" Target="../tags/tag137.xml"/><Relationship Id="rId91" Type="http://schemas.openxmlformats.org/officeDocument/2006/relationships/tags" Target="../tags/tag153.xml"/><Relationship Id="rId96" Type="http://schemas.openxmlformats.org/officeDocument/2006/relationships/tags" Target="../tags/tag158.xml"/><Relationship Id="rId140" Type="http://schemas.openxmlformats.org/officeDocument/2006/relationships/image" Target="../media/image80.jpe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49" Type="http://schemas.openxmlformats.org/officeDocument/2006/relationships/tags" Target="../tags/tag111.xml"/><Relationship Id="rId114" Type="http://schemas.openxmlformats.org/officeDocument/2006/relationships/tags" Target="../tags/tag176.xml"/><Relationship Id="rId119" Type="http://schemas.openxmlformats.org/officeDocument/2006/relationships/tags" Target="../tags/tag181.xml"/><Relationship Id="rId44" Type="http://schemas.openxmlformats.org/officeDocument/2006/relationships/tags" Target="../tags/tag106.xml"/><Relationship Id="rId60" Type="http://schemas.openxmlformats.org/officeDocument/2006/relationships/tags" Target="../tags/tag122.xml"/><Relationship Id="rId65" Type="http://schemas.openxmlformats.org/officeDocument/2006/relationships/tags" Target="../tags/tag127.xml"/><Relationship Id="rId81" Type="http://schemas.openxmlformats.org/officeDocument/2006/relationships/tags" Target="../tags/tag143.xml"/><Relationship Id="rId86" Type="http://schemas.openxmlformats.org/officeDocument/2006/relationships/tags" Target="../tags/tag148.xml"/><Relationship Id="rId130" Type="http://schemas.openxmlformats.org/officeDocument/2006/relationships/image" Target="../media/image70.jpeg"/><Relationship Id="rId135" Type="http://schemas.openxmlformats.org/officeDocument/2006/relationships/image" Target="../media/image75.jpeg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9" Type="http://schemas.openxmlformats.org/officeDocument/2006/relationships/tags" Target="../tags/tag101.xml"/><Relationship Id="rId109" Type="http://schemas.openxmlformats.org/officeDocument/2006/relationships/tags" Target="../tags/tag171.xml"/><Relationship Id="rId34" Type="http://schemas.openxmlformats.org/officeDocument/2006/relationships/tags" Target="../tags/tag96.xml"/><Relationship Id="rId50" Type="http://schemas.openxmlformats.org/officeDocument/2006/relationships/tags" Target="../tags/tag112.xml"/><Relationship Id="rId55" Type="http://schemas.openxmlformats.org/officeDocument/2006/relationships/tags" Target="../tags/tag117.xml"/><Relationship Id="rId76" Type="http://schemas.openxmlformats.org/officeDocument/2006/relationships/tags" Target="../tags/tag138.xml"/><Relationship Id="rId97" Type="http://schemas.openxmlformats.org/officeDocument/2006/relationships/tags" Target="../tags/tag159.xml"/><Relationship Id="rId104" Type="http://schemas.openxmlformats.org/officeDocument/2006/relationships/tags" Target="../tags/tag166.xml"/><Relationship Id="rId120" Type="http://schemas.openxmlformats.org/officeDocument/2006/relationships/tags" Target="../tags/tag182.xml"/><Relationship Id="rId125" Type="http://schemas.openxmlformats.org/officeDocument/2006/relationships/tags" Target="../tags/tag187.xml"/><Relationship Id="rId141" Type="http://schemas.openxmlformats.org/officeDocument/2006/relationships/image" Target="../media/image81.png"/><Relationship Id="rId7" Type="http://schemas.openxmlformats.org/officeDocument/2006/relationships/tags" Target="../tags/tag69.xml"/><Relationship Id="rId71" Type="http://schemas.openxmlformats.org/officeDocument/2006/relationships/tags" Target="../tags/tag133.xml"/><Relationship Id="rId92" Type="http://schemas.openxmlformats.org/officeDocument/2006/relationships/tags" Target="../tags/tag154.xml"/><Relationship Id="rId2" Type="http://schemas.openxmlformats.org/officeDocument/2006/relationships/tags" Target="../tags/tag64.xml"/><Relationship Id="rId29" Type="http://schemas.openxmlformats.org/officeDocument/2006/relationships/tags" Target="../tags/tag91.xml"/><Relationship Id="rId24" Type="http://schemas.openxmlformats.org/officeDocument/2006/relationships/tags" Target="../tags/tag86.xml"/><Relationship Id="rId40" Type="http://schemas.openxmlformats.org/officeDocument/2006/relationships/tags" Target="../tags/tag102.xml"/><Relationship Id="rId45" Type="http://schemas.openxmlformats.org/officeDocument/2006/relationships/tags" Target="../tags/tag107.xml"/><Relationship Id="rId66" Type="http://schemas.openxmlformats.org/officeDocument/2006/relationships/tags" Target="../tags/tag128.xml"/><Relationship Id="rId87" Type="http://schemas.openxmlformats.org/officeDocument/2006/relationships/tags" Target="../tags/tag149.xml"/><Relationship Id="rId110" Type="http://schemas.openxmlformats.org/officeDocument/2006/relationships/tags" Target="../tags/tag172.xml"/><Relationship Id="rId115" Type="http://schemas.openxmlformats.org/officeDocument/2006/relationships/tags" Target="../tags/tag177.xml"/><Relationship Id="rId131" Type="http://schemas.openxmlformats.org/officeDocument/2006/relationships/image" Target="../media/image71.jpeg"/><Relationship Id="rId136" Type="http://schemas.openxmlformats.org/officeDocument/2006/relationships/image" Target="../media/image76.jpeg"/><Relationship Id="rId61" Type="http://schemas.openxmlformats.org/officeDocument/2006/relationships/tags" Target="../tags/tag123.xml"/><Relationship Id="rId82" Type="http://schemas.openxmlformats.org/officeDocument/2006/relationships/tags" Target="../tags/tag144.xml"/><Relationship Id="rId19" Type="http://schemas.openxmlformats.org/officeDocument/2006/relationships/tags" Target="../tags/tag81.xml"/><Relationship Id="rId14" Type="http://schemas.openxmlformats.org/officeDocument/2006/relationships/tags" Target="../tags/tag76.xml"/><Relationship Id="rId30" Type="http://schemas.openxmlformats.org/officeDocument/2006/relationships/tags" Target="../tags/tag92.xml"/><Relationship Id="rId35" Type="http://schemas.openxmlformats.org/officeDocument/2006/relationships/tags" Target="../tags/tag97.xml"/><Relationship Id="rId56" Type="http://schemas.openxmlformats.org/officeDocument/2006/relationships/tags" Target="../tags/tag118.xml"/><Relationship Id="rId77" Type="http://schemas.openxmlformats.org/officeDocument/2006/relationships/tags" Target="../tags/tag139.xml"/><Relationship Id="rId100" Type="http://schemas.openxmlformats.org/officeDocument/2006/relationships/tags" Target="../tags/tag162.xml"/><Relationship Id="rId105" Type="http://schemas.openxmlformats.org/officeDocument/2006/relationships/tags" Target="../tags/tag167.xml"/><Relationship Id="rId126" Type="http://schemas.openxmlformats.org/officeDocument/2006/relationships/slideLayout" Target="../slideLayouts/slideLayout6.xml"/><Relationship Id="rId8" Type="http://schemas.openxmlformats.org/officeDocument/2006/relationships/tags" Target="../tags/tag70.xml"/><Relationship Id="rId51" Type="http://schemas.openxmlformats.org/officeDocument/2006/relationships/tags" Target="../tags/tag113.xml"/><Relationship Id="rId72" Type="http://schemas.openxmlformats.org/officeDocument/2006/relationships/tags" Target="../tags/tag134.xml"/><Relationship Id="rId93" Type="http://schemas.openxmlformats.org/officeDocument/2006/relationships/tags" Target="../tags/tag155.xml"/><Relationship Id="rId98" Type="http://schemas.openxmlformats.org/officeDocument/2006/relationships/tags" Target="../tags/tag160.xml"/><Relationship Id="rId121" Type="http://schemas.openxmlformats.org/officeDocument/2006/relationships/tags" Target="../tags/tag183.xml"/><Relationship Id="rId142" Type="http://schemas.openxmlformats.org/officeDocument/2006/relationships/image" Target="../media/image82.png"/><Relationship Id="rId3" Type="http://schemas.openxmlformats.org/officeDocument/2006/relationships/tags" Target="../tags/tag65.xml"/><Relationship Id="rId25" Type="http://schemas.openxmlformats.org/officeDocument/2006/relationships/tags" Target="../tags/tag87.xml"/><Relationship Id="rId46" Type="http://schemas.openxmlformats.org/officeDocument/2006/relationships/tags" Target="../tags/tag108.xml"/><Relationship Id="rId67" Type="http://schemas.openxmlformats.org/officeDocument/2006/relationships/tags" Target="../tags/tag129.xml"/><Relationship Id="rId116" Type="http://schemas.openxmlformats.org/officeDocument/2006/relationships/tags" Target="../tags/tag178.xml"/><Relationship Id="rId137" Type="http://schemas.openxmlformats.org/officeDocument/2006/relationships/image" Target="../media/image77.jpeg"/><Relationship Id="rId20" Type="http://schemas.openxmlformats.org/officeDocument/2006/relationships/tags" Target="../tags/tag82.xml"/><Relationship Id="rId41" Type="http://schemas.openxmlformats.org/officeDocument/2006/relationships/tags" Target="../tags/tag103.xml"/><Relationship Id="rId62" Type="http://schemas.openxmlformats.org/officeDocument/2006/relationships/tags" Target="../tags/tag124.xml"/><Relationship Id="rId83" Type="http://schemas.openxmlformats.org/officeDocument/2006/relationships/tags" Target="../tags/tag145.xml"/><Relationship Id="rId88" Type="http://schemas.openxmlformats.org/officeDocument/2006/relationships/tags" Target="../tags/tag150.xml"/><Relationship Id="rId111" Type="http://schemas.openxmlformats.org/officeDocument/2006/relationships/tags" Target="../tags/tag173.xml"/><Relationship Id="rId132" Type="http://schemas.openxmlformats.org/officeDocument/2006/relationships/image" Target="../media/image72.jpeg"/><Relationship Id="rId15" Type="http://schemas.openxmlformats.org/officeDocument/2006/relationships/tags" Target="../tags/tag77.xml"/><Relationship Id="rId36" Type="http://schemas.openxmlformats.org/officeDocument/2006/relationships/tags" Target="../tags/tag98.xml"/><Relationship Id="rId57" Type="http://schemas.openxmlformats.org/officeDocument/2006/relationships/tags" Target="../tags/tag119.xml"/><Relationship Id="rId106" Type="http://schemas.openxmlformats.org/officeDocument/2006/relationships/tags" Target="../tags/tag168.xml"/><Relationship Id="rId127" Type="http://schemas.openxmlformats.org/officeDocument/2006/relationships/notesSlide" Target="../notesSlides/notesSlide12.xml"/><Relationship Id="rId10" Type="http://schemas.openxmlformats.org/officeDocument/2006/relationships/tags" Target="../tags/tag72.xml"/><Relationship Id="rId31" Type="http://schemas.openxmlformats.org/officeDocument/2006/relationships/tags" Target="../tags/tag93.xml"/><Relationship Id="rId52" Type="http://schemas.openxmlformats.org/officeDocument/2006/relationships/tags" Target="../tags/tag114.xml"/><Relationship Id="rId73" Type="http://schemas.openxmlformats.org/officeDocument/2006/relationships/tags" Target="../tags/tag135.xml"/><Relationship Id="rId78" Type="http://schemas.openxmlformats.org/officeDocument/2006/relationships/tags" Target="../tags/tag140.xml"/><Relationship Id="rId94" Type="http://schemas.openxmlformats.org/officeDocument/2006/relationships/tags" Target="../tags/tag156.xml"/><Relationship Id="rId99" Type="http://schemas.openxmlformats.org/officeDocument/2006/relationships/tags" Target="../tags/tag161.xml"/><Relationship Id="rId101" Type="http://schemas.openxmlformats.org/officeDocument/2006/relationships/tags" Target="../tags/tag163.xml"/><Relationship Id="rId122" Type="http://schemas.openxmlformats.org/officeDocument/2006/relationships/tags" Target="../tags/tag184.xml"/><Relationship Id="rId143" Type="http://schemas.openxmlformats.org/officeDocument/2006/relationships/image" Target="../media/image83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26" Type="http://schemas.openxmlformats.org/officeDocument/2006/relationships/tags" Target="../tags/tag88.xml"/><Relationship Id="rId47" Type="http://schemas.openxmlformats.org/officeDocument/2006/relationships/tags" Target="../tags/tag109.xml"/><Relationship Id="rId68" Type="http://schemas.openxmlformats.org/officeDocument/2006/relationships/tags" Target="../tags/tag130.xml"/><Relationship Id="rId89" Type="http://schemas.openxmlformats.org/officeDocument/2006/relationships/tags" Target="../tags/tag151.xml"/><Relationship Id="rId112" Type="http://schemas.openxmlformats.org/officeDocument/2006/relationships/tags" Target="../tags/tag174.xml"/><Relationship Id="rId133" Type="http://schemas.openxmlformats.org/officeDocument/2006/relationships/image" Target="../media/image73.jpeg"/><Relationship Id="rId16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12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34" Type="http://schemas.openxmlformats.org/officeDocument/2006/relationships/image" Target="../media/image91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image" Target="../media/image90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notesSlide" Target="../notesSlides/notesSlide15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tags" Target="../tags/tag217.xml"/><Relationship Id="rId35" Type="http://schemas.openxmlformats.org/officeDocument/2006/relationships/image" Target="../media/image131.svg"/><Relationship Id="rId8" Type="http://schemas.openxmlformats.org/officeDocument/2006/relationships/tags" Target="../tags/tag1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notesSlide" Target="../notesSlides/notesSlide19.xml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image" Target="../media/image106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microsoft.com/office/2007/relationships/hdphoto" Target="../media/hdphoto1.wdp"/><Relationship Id="rId10" Type="http://schemas.openxmlformats.org/officeDocument/2006/relationships/image" Target="../media/image119.emf"/><Relationship Id="rId4" Type="http://schemas.openxmlformats.org/officeDocument/2006/relationships/image" Target="../media/image114.png"/><Relationship Id="rId9" Type="http://schemas.openxmlformats.org/officeDocument/2006/relationships/image" Target="../media/image1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openxmlformats.org/officeDocument/2006/relationships/image" Target="../media/image1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microsoft.com/office/2007/relationships/hdphoto" Target="../media/hdphoto1.wdp"/><Relationship Id="rId4" Type="http://schemas.openxmlformats.org/officeDocument/2006/relationships/image" Target="../media/image114.pn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slideLayout" Target="../slideLayouts/slideLayout8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emf"/><Relationship Id="rId3" Type="http://schemas.openxmlformats.org/officeDocument/2006/relationships/image" Target="../media/image130.emf"/><Relationship Id="rId7" Type="http://schemas.microsoft.com/office/2007/relationships/hdphoto" Target="../media/hdphoto2.wdp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11" Type="http://schemas.openxmlformats.org/officeDocument/2006/relationships/image" Target="../media/image136.emf"/><Relationship Id="rId5" Type="http://schemas.openxmlformats.org/officeDocument/2006/relationships/image" Target="../media/image131.png"/><Relationship Id="rId10" Type="http://schemas.openxmlformats.org/officeDocument/2006/relationships/image" Target="../media/image135.emf"/><Relationship Id="rId4" Type="http://schemas.openxmlformats.org/officeDocument/2006/relationships/image" Target="../media/image118.emf"/><Relationship Id="rId9" Type="http://schemas.openxmlformats.org/officeDocument/2006/relationships/image" Target="../media/image134.emf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6.emf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.emf"/><Relationship Id="rId11" Type="http://schemas.openxmlformats.org/officeDocument/2006/relationships/image" Target="../media/image138.emf"/><Relationship Id="rId5" Type="http://schemas.openxmlformats.org/officeDocument/2006/relationships/image" Target="../media/image118.emf"/><Relationship Id="rId10" Type="http://schemas.openxmlformats.org/officeDocument/2006/relationships/image" Target="../media/image139.png"/><Relationship Id="rId4" Type="http://schemas.openxmlformats.org/officeDocument/2006/relationships/image" Target="../media/image130.emf"/><Relationship Id="rId9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130.emf"/><Relationship Id="rId7" Type="http://schemas.microsoft.com/office/2007/relationships/hdphoto" Target="../media/hdphoto2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11" Type="http://schemas.openxmlformats.org/officeDocument/2006/relationships/image" Target="../media/image138.emf"/><Relationship Id="rId5" Type="http://schemas.openxmlformats.org/officeDocument/2006/relationships/image" Target="../media/image131.png"/><Relationship Id="rId10" Type="http://schemas.openxmlformats.org/officeDocument/2006/relationships/image" Target="../media/image135.emf"/><Relationship Id="rId4" Type="http://schemas.openxmlformats.org/officeDocument/2006/relationships/image" Target="../media/image118.emf"/><Relationship Id="rId9" Type="http://schemas.openxmlformats.org/officeDocument/2006/relationships/image" Target="../media/image13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3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26.svg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22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26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1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image" Target="../media/image48.svg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image" Target="../media/image37.png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notesSlide" Target="../notesSlides/notesSlide8.xml"/><Relationship Id="rId40" Type="http://schemas.openxmlformats.org/officeDocument/2006/relationships/image" Target="../media/image36.png"/><Relationship Id="rId45" Type="http://schemas.openxmlformats.org/officeDocument/2006/relationships/image" Target="../media/image54.svg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4" Type="http://schemas.openxmlformats.org/officeDocument/2006/relationships/image" Target="../media/image38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image" Target="../media/image52.svg"/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image" Target="../media/image35.png"/><Relationship Id="rId20" Type="http://schemas.openxmlformats.org/officeDocument/2006/relationships/tags" Target="../tags/tag29.xml"/><Relationship Id="rId41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9428" y="1575077"/>
            <a:ext cx="8325144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360</a:t>
            </a: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上网行为审计产品介绍</a:t>
            </a:r>
            <a:endParaRPr kumimoji="0" lang="en-US" altLang="zh-CN" sz="3600" b="1" i="0" u="none" strike="noStrike" kern="1200" cap="none" spc="30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zh-CN" altLang="en-US" sz="3600" b="1" spc="3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商务</a:t>
            </a:r>
            <a:r>
              <a:rPr kumimoji="0" lang="zh-CN" altLang="en-US" sz="3600" b="1" i="0" u="none" strike="noStrike" kern="1200" cap="none" spc="3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</a:t>
            </a: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8" y="854535"/>
            <a:ext cx="2021606" cy="498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 1"/>
          <p:cNvSpPr txBox="1">
            <a:spLocks noChangeArrowheads="1"/>
          </p:cNvSpPr>
          <p:nvPr/>
        </p:nvSpPr>
        <p:spPr bwMode="auto">
          <a:xfrm>
            <a:off x="172687" y="13488"/>
            <a:ext cx="6858000" cy="3744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用户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实名</a:t>
            </a: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认证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" name="矩形 50"/>
          <p:cNvSpPr/>
          <p:nvPr>
            <p:custDataLst>
              <p:tags r:id="rId1"/>
            </p:custDataLst>
          </p:nvPr>
        </p:nvSpPr>
        <p:spPr>
          <a:xfrm>
            <a:off x="2590207" y="522380"/>
            <a:ext cx="3963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种认证方式和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种第三方用户同步方式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满足各行各业用户实名审计的诉求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不同认证方式模块化，灵活扩展、灵活组合</a:t>
            </a: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327660" y="1924307"/>
            <a:ext cx="3046303" cy="901616"/>
          </a:xfrm>
          <a:prstGeom prst="rect">
            <a:avLst/>
          </a:prstGeom>
          <a:noFill/>
        </p:spPr>
        <p:txBody>
          <a:bodyPr wrap="square" rtlCol="0"/>
          <a:lstStyle/>
          <a:p>
            <a:pPr marL="171450" indent="-17145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满足政府、军队、大型企业、SMB等行业身份认证需求，实现实名上网；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认证方式包含：本地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单点登录、用户自注册、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卡认证。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900" spc="1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3"/>
            </p:custDataLst>
          </p:nvPr>
        </p:nvSpPr>
        <p:spPr>
          <a:xfrm>
            <a:off x="889381" y="1688782"/>
            <a:ext cx="2354484" cy="3193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05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传统类用户认证</a:t>
            </a:r>
          </a:p>
        </p:txBody>
      </p:sp>
      <p:grpSp>
        <p:nvGrpSpPr>
          <p:cNvPr id="13" name="组合 12"/>
          <p:cNvGrpSpPr/>
          <p:nvPr>
            <p:custDataLst>
              <p:tags r:id="rId4"/>
            </p:custDataLst>
          </p:nvPr>
        </p:nvGrpSpPr>
        <p:grpSpPr>
          <a:xfrm>
            <a:off x="3303964" y="1838225"/>
            <a:ext cx="2219968" cy="2237226"/>
            <a:chOff x="3084565" y="1613777"/>
            <a:chExt cx="2818296" cy="2840205"/>
          </a:xfrm>
        </p:grpSpPr>
        <p:sp>
          <p:nvSpPr>
            <p:cNvPr id="44" name="箭头: 上弧形 14"/>
            <p:cNvSpPr/>
            <p:nvPr>
              <p:custDataLst>
                <p:tags r:id="rId11"/>
              </p:custDataLst>
            </p:nvPr>
          </p:nvSpPr>
          <p:spPr>
            <a:xfrm rot="13500000">
              <a:off x="3108804" y="3441288"/>
              <a:ext cx="1458093" cy="567295"/>
            </a:xfrm>
            <a:prstGeom prst="curvedDownArrow">
              <a:avLst>
                <a:gd name="adj1" fmla="val 50000"/>
                <a:gd name="adj2" fmla="val 50000"/>
                <a:gd name="adj3" fmla="val 238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5" name="AutoShape 8"/>
            <p:cNvSpPr/>
            <p:nvPr>
              <p:custDataLst>
                <p:tags r:id="rId12"/>
              </p:custDataLst>
            </p:nvPr>
          </p:nvSpPr>
          <p:spPr bwMode="auto">
            <a:xfrm>
              <a:off x="3733550" y="2279487"/>
              <a:ext cx="338438" cy="335793"/>
            </a:xfrm>
            <a:custGeom>
              <a:avLst/>
              <a:gdLst>
                <a:gd name="T0" fmla="*/ 0 w 21600"/>
                <a:gd name="T1" fmla="*/ 17264004 h 21600"/>
                <a:gd name="T2" fmla="*/ 35037639 w 21600"/>
                <a:gd name="T3" fmla="*/ 17264004 h 21600"/>
                <a:gd name="T4" fmla="*/ 24234350 w 21600"/>
                <a:gd name="T5" fmla="*/ 6905601 h 21600"/>
                <a:gd name="T6" fmla="*/ 25110301 w 21600"/>
                <a:gd name="T7" fmla="*/ 4028254 h 21600"/>
                <a:gd name="T8" fmla="*/ 25110301 w 21600"/>
                <a:gd name="T9" fmla="*/ 8056548 h 21600"/>
                <a:gd name="T10" fmla="*/ 13723058 w 21600"/>
                <a:gd name="T11" fmla="*/ 22155458 h 21600"/>
                <a:gd name="T12" fmla="*/ 11971197 w 21600"/>
                <a:gd name="T13" fmla="*/ 25320552 h 21600"/>
                <a:gd name="T14" fmla="*/ 11095246 w 21600"/>
                <a:gd name="T15" fmla="*/ 27334659 h 21600"/>
                <a:gd name="T16" fmla="*/ 10803289 w 21600"/>
                <a:gd name="T17" fmla="*/ 31650660 h 21600"/>
                <a:gd name="T18" fmla="*/ 9051387 w 21600"/>
                <a:gd name="T19" fmla="*/ 28485606 h 21600"/>
                <a:gd name="T20" fmla="*/ 7591482 w 21600"/>
                <a:gd name="T21" fmla="*/ 25608259 h 21600"/>
                <a:gd name="T22" fmla="*/ 4963669 w 21600"/>
                <a:gd name="T23" fmla="*/ 23594152 h 21600"/>
                <a:gd name="T24" fmla="*/ 4671672 w 21600"/>
                <a:gd name="T25" fmla="*/ 19565858 h 21600"/>
                <a:gd name="T26" fmla="*/ 4379715 w 21600"/>
                <a:gd name="T27" fmla="*/ 17264004 h 21600"/>
                <a:gd name="T28" fmla="*/ 2919810 w 21600"/>
                <a:gd name="T29" fmla="*/ 15537603 h 21600"/>
                <a:gd name="T30" fmla="*/ 2919810 w 21600"/>
                <a:gd name="T31" fmla="*/ 12948003 h 21600"/>
                <a:gd name="T32" fmla="*/ 11095246 w 21600"/>
                <a:gd name="T33" fmla="*/ 5754655 h 21600"/>
                <a:gd name="T34" fmla="*/ 9051387 w 21600"/>
                <a:gd name="T35" fmla="*/ 5754655 h 21600"/>
                <a:gd name="T36" fmla="*/ 8175436 w 21600"/>
                <a:gd name="T37" fmla="*/ 7481055 h 21600"/>
                <a:gd name="T38" fmla="*/ 9343384 w 21600"/>
                <a:gd name="T39" fmla="*/ 8056548 h 21600"/>
                <a:gd name="T40" fmla="*/ 9051387 w 21600"/>
                <a:gd name="T41" fmla="*/ 6905601 h 21600"/>
                <a:gd name="T42" fmla="*/ 13723058 w 21600"/>
                <a:gd name="T43" fmla="*/ 8632002 h 21600"/>
                <a:gd name="T44" fmla="*/ 11971197 w 21600"/>
                <a:gd name="T45" fmla="*/ 9782949 h 21600"/>
                <a:gd name="T46" fmla="*/ 10803289 w 21600"/>
                <a:gd name="T47" fmla="*/ 10358402 h 21600"/>
                <a:gd name="T48" fmla="*/ 11095246 w 21600"/>
                <a:gd name="T49" fmla="*/ 12372549 h 21600"/>
                <a:gd name="T50" fmla="*/ 9635341 w 21600"/>
                <a:gd name="T51" fmla="*/ 14098950 h 21600"/>
                <a:gd name="T52" fmla="*/ 8467433 w 21600"/>
                <a:gd name="T53" fmla="*/ 14674403 h 21600"/>
                <a:gd name="T54" fmla="*/ 6131577 w 21600"/>
                <a:gd name="T55" fmla="*/ 14098950 h 21600"/>
                <a:gd name="T56" fmla="*/ 4379715 w 21600"/>
                <a:gd name="T57" fmla="*/ 15537603 h 21600"/>
                <a:gd name="T58" fmla="*/ 4671672 w 21600"/>
                <a:gd name="T59" fmla="*/ 16688550 h 21600"/>
                <a:gd name="T60" fmla="*/ 7883479 w 21600"/>
                <a:gd name="T61" fmla="*/ 17839457 h 21600"/>
                <a:gd name="T62" fmla="*/ 11971197 w 21600"/>
                <a:gd name="T63" fmla="*/ 18990404 h 21600"/>
                <a:gd name="T64" fmla="*/ 13723058 w 21600"/>
                <a:gd name="T65" fmla="*/ 22155458 h 21600"/>
                <a:gd name="T66" fmla="*/ 16058915 w 21600"/>
                <a:gd name="T67" fmla="*/ 6042401 h 21600"/>
                <a:gd name="T68" fmla="*/ 12847148 w 21600"/>
                <a:gd name="T69" fmla="*/ 4316001 h 21600"/>
                <a:gd name="T70" fmla="*/ 18394771 w 21600"/>
                <a:gd name="T71" fmla="*/ 2877347 h 21600"/>
                <a:gd name="T72" fmla="*/ 31241878 w 21600"/>
                <a:gd name="T73" fmla="*/ 17839457 h 21600"/>
                <a:gd name="T74" fmla="*/ 26862203 w 21600"/>
                <a:gd name="T75" fmla="*/ 29348806 h 21600"/>
                <a:gd name="T76" fmla="*/ 26570206 w 21600"/>
                <a:gd name="T77" fmla="*/ 26471459 h 21600"/>
                <a:gd name="T78" fmla="*/ 24526347 w 21600"/>
                <a:gd name="T79" fmla="*/ 23306405 h 21600"/>
                <a:gd name="T80" fmla="*/ 19270722 w 21600"/>
                <a:gd name="T81" fmla="*/ 19278151 h 21600"/>
                <a:gd name="T82" fmla="*/ 28322108 w 21600"/>
                <a:gd name="T83" fmla="*/ 16113057 h 21600"/>
                <a:gd name="T84" fmla="*/ 30657924 w 21600"/>
                <a:gd name="T85" fmla="*/ 14098950 h 21600"/>
                <a:gd name="T86" fmla="*/ 27154160 w 21600"/>
                <a:gd name="T87" fmla="*/ 11221602 h 21600"/>
                <a:gd name="T88" fmla="*/ 26570206 w 21600"/>
                <a:gd name="T89" fmla="*/ 14962150 h 21600"/>
                <a:gd name="T90" fmla="*/ 23066442 w 21600"/>
                <a:gd name="T91" fmla="*/ 14098950 h 21600"/>
                <a:gd name="T92" fmla="*/ 21314581 w 21600"/>
                <a:gd name="T93" fmla="*/ 12660256 h 21600"/>
                <a:gd name="T94" fmla="*/ 22190491 w 21600"/>
                <a:gd name="T95" fmla="*/ 10070656 h 21600"/>
                <a:gd name="T96" fmla="*/ 26278249 w 21600"/>
                <a:gd name="T97" fmla="*/ 10358402 h 21600"/>
                <a:gd name="T98" fmla="*/ 29198019 w 21600"/>
                <a:gd name="T99" fmla="*/ 10358402 h 21600"/>
                <a:gd name="T100" fmla="*/ 30657924 w 21600"/>
                <a:gd name="T101" fmla="*/ 9207455 h 21600"/>
                <a:gd name="T102" fmla="*/ 32117829 w 21600"/>
                <a:gd name="T103" fmla="*/ 16400804 h 21600"/>
                <a:gd name="T104" fmla="*/ 31241878 w 21600"/>
                <a:gd name="T105" fmla="*/ 17839457 h 216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60" y="0"/>
                    <a:pt x="0" y="4860"/>
                    <a:pt x="0" y="10800"/>
                  </a:cubicBezTo>
                  <a:cubicBezTo>
                    <a:pt x="0" y="16740"/>
                    <a:pt x="4860" y="21600"/>
                    <a:pt x="10800" y="21600"/>
                  </a:cubicBezTo>
                  <a:cubicBezTo>
                    <a:pt x="16740" y="21600"/>
                    <a:pt x="21600" y="16740"/>
                    <a:pt x="21600" y="10800"/>
                  </a:cubicBezTo>
                  <a:cubicBezTo>
                    <a:pt x="21600" y="4860"/>
                    <a:pt x="16740" y="0"/>
                    <a:pt x="10800" y="0"/>
                  </a:cubicBezTo>
                  <a:close/>
                  <a:moveTo>
                    <a:pt x="14940" y="4320"/>
                  </a:moveTo>
                  <a:cubicBezTo>
                    <a:pt x="15660" y="3780"/>
                    <a:pt x="15660" y="3780"/>
                    <a:pt x="15660" y="3780"/>
                  </a:cubicBezTo>
                  <a:cubicBezTo>
                    <a:pt x="15660" y="3780"/>
                    <a:pt x="15300" y="3060"/>
                    <a:pt x="15480" y="2520"/>
                  </a:cubicBezTo>
                  <a:cubicBezTo>
                    <a:pt x="15660" y="2520"/>
                    <a:pt x="16380" y="2880"/>
                    <a:pt x="16920" y="3600"/>
                  </a:cubicBezTo>
                  <a:cubicBezTo>
                    <a:pt x="16560" y="5220"/>
                    <a:pt x="15480" y="5040"/>
                    <a:pt x="15480" y="5040"/>
                  </a:cubicBezTo>
                  <a:cubicBezTo>
                    <a:pt x="15480" y="5040"/>
                    <a:pt x="14760" y="5040"/>
                    <a:pt x="14940" y="4320"/>
                  </a:cubicBezTo>
                  <a:close/>
                  <a:moveTo>
                    <a:pt x="8460" y="13860"/>
                  </a:moveTo>
                  <a:cubicBezTo>
                    <a:pt x="8280" y="14040"/>
                    <a:pt x="8100" y="14580"/>
                    <a:pt x="7920" y="15120"/>
                  </a:cubicBezTo>
                  <a:cubicBezTo>
                    <a:pt x="7740" y="15480"/>
                    <a:pt x="7560" y="15660"/>
                    <a:pt x="7380" y="15840"/>
                  </a:cubicBezTo>
                  <a:cubicBezTo>
                    <a:pt x="7020" y="16020"/>
                    <a:pt x="7020" y="16380"/>
                    <a:pt x="7020" y="16380"/>
                  </a:cubicBezTo>
                  <a:cubicBezTo>
                    <a:pt x="6840" y="17100"/>
                    <a:pt x="6840" y="17100"/>
                    <a:pt x="6840" y="17100"/>
                  </a:cubicBezTo>
                  <a:cubicBezTo>
                    <a:pt x="6840" y="17100"/>
                    <a:pt x="7020" y="17820"/>
                    <a:pt x="7200" y="18000"/>
                  </a:cubicBezTo>
                  <a:cubicBezTo>
                    <a:pt x="7200" y="18360"/>
                    <a:pt x="6660" y="19800"/>
                    <a:pt x="6660" y="19800"/>
                  </a:cubicBezTo>
                  <a:cubicBezTo>
                    <a:pt x="6120" y="19620"/>
                    <a:pt x="5940" y="19080"/>
                    <a:pt x="5760" y="18720"/>
                  </a:cubicBezTo>
                  <a:cubicBezTo>
                    <a:pt x="5760" y="18360"/>
                    <a:pt x="5400" y="18180"/>
                    <a:pt x="5580" y="17820"/>
                  </a:cubicBezTo>
                  <a:cubicBezTo>
                    <a:pt x="5580" y="17280"/>
                    <a:pt x="5220" y="17100"/>
                    <a:pt x="5040" y="16920"/>
                  </a:cubicBezTo>
                  <a:cubicBezTo>
                    <a:pt x="4860" y="16560"/>
                    <a:pt x="4680" y="16200"/>
                    <a:pt x="4680" y="16020"/>
                  </a:cubicBezTo>
                  <a:cubicBezTo>
                    <a:pt x="4680" y="15840"/>
                    <a:pt x="4140" y="15480"/>
                    <a:pt x="4140" y="15480"/>
                  </a:cubicBezTo>
                  <a:cubicBezTo>
                    <a:pt x="4140" y="15480"/>
                    <a:pt x="3240" y="14940"/>
                    <a:pt x="3060" y="14760"/>
                  </a:cubicBezTo>
                  <a:cubicBezTo>
                    <a:pt x="2880" y="14580"/>
                    <a:pt x="2700" y="13860"/>
                    <a:pt x="2700" y="13500"/>
                  </a:cubicBezTo>
                  <a:cubicBezTo>
                    <a:pt x="2700" y="13140"/>
                    <a:pt x="2880" y="12240"/>
                    <a:pt x="2880" y="12240"/>
                  </a:cubicBezTo>
                  <a:cubicBezTo>
                    <a:pt x="2880" y="12240"/>
                    <a:pt x="3240" y="11880"/>
                    <a:pt x="3060" y="11700"/>
                  </a:cubicBezTo>
                  <a:cubicBezTo>
                    <a:pt x="2700" y="11520"/>
                    <a:pt x="2700" y="10800"/>
                    <a:pt x="2700" y="10800"/>
                  </a:cubicBezTo>
                  <a:cubicBezTo>
                    <a:pt x="2340" y="10440"/>
                    <a:pt x="2340" y="10440"/>
                    <a:pt x="2340" y="10440"/>
                  </a:cubicBezTo>
                  <a:cubicBezTo>
                    <a:pt x="2340" y="10440"/>
                    <a:pt x="1980" y="9900"/>
                    <a:pt x="1800" y="9720"/>
                  </a:cubicBezTo>
                  <a:cubicBezTo>
                    <a:pt x="1800" y="9360"/>
                    <a:pt x="1800" y="9180"/>
                    <a:pt x="1980" y="9000"/>
                  </a:cubicBezTo>
                  <a:cubicBezTo>
                    <a:pt x="1980" y="8820"/>
                    <a:pt x="1800" y="8280"/>
                    <a:pt x="1800" y="8100"/>
                  </a:cubicBezTo>
                  <a:cubicBezTo>
                    <a:pt x="3600" y="3600"/>
                    <a:pt x="6660" y="2700"/>
                    <a:pt x="6660" y="2700"/>
                  </a:cubicBezTo>
                  <a:cubicBezTo>
                    <a:pt x="6840" y="3600"/>
                    <a:pt x="6840" y="3600"/>
                    <a:pt x="6840" y="3600"/>
                  </a:cubicBezTo>
                  <a:cubicBezTo>
                    <a:pt x="6840" y="3600"/>
                    <a:pt x="6300" y="3780"/>
                    <a:pt x="6120" y="3780"/>
                  </a:cubicBezTo>
                  <a:cubicBezTo>
                    <a:pt x="5760" y="3600"/>
                    <a:pt x="5580" y="3600"/>
                    <a:pt x="5580" y="3600"/>
                  </a:cubicBezTo>
                  <a:cubicBezTo>
                    <a:pt x="5220" y="4140"/>
                    <a:pt x="5220" y="4140"/>
                    <a:pt x="5220" y="4140"/>
                  </a:cubicBezTo>
                  <a:cubicBezTo>
                    <a:pt x="5220" y="4140"/>
                    <a:pt x="5040" y="4500"/>
                    <a:pt x="5040" y="4680"/>
                  </a:cubicBezTo>
                  <a:cubicBezTo>
                    <a:pt x="5040" y="4860"/>
                    <a:pt x="5220" y="5220"/>
                    <a:pt x="5220" y="5220"/>
                  </a:cubicBezTo>
                  <a:cubicBezTo>
                    <a:pt x="5220" y="5220"/>
                    <a:pt x="5760" y="5220"/>
                    <a:pt x="5760" y="5040"/>
                  </a:cubicBezTo>
                  <a:cubicBezTo>
                    <a:pt x="5760" y="4860"/>
                    <a:pt x="5760" y="4680"/>
                    <a:pt x="5760" y="4680"/>
                  </a:cubicBezTo>
                  <a:cubicBezTo>
                    <a:pt x="5580" y="4320"/>
                    <a:pt x="5580" y="4320"/>
                    <a:pt x="5580" y="4320"/>
                  </a:cubicBezTo>
                  <a:cubicBezTo>
                    <a:pt x="5580" y="4320"/>
                    <a:pt x="6120" y="4140"/>
                    <a:pt x="7200" y="4320"/>
                  </a:cubicBezTo>
                  <a:cubicBezTo>
                    <a:pt x="8460" y="4320"/>
                    <a:pt x="7920" y="5220"/>
                    <a:pt x="8460" y="5400"/>
                  </a:cubicBezTo>
                  <a:cubicBezTo>
                    <a:pt x="9000" y="5580"/>
                    <a:pt x="8100" y="6300"/>
                    <a:pt x="7920" y="6660"/>
                  </a:cubicBezTo>
                  <a:cubicBezTo>
                    <a:pt x="7740" y="7020"/>
                    <a:pt x="7380" y="6120"/>
                    <a:pt x="7380" y="6120"/>
                  </a:cubicBezTo>
                  <a:cubicBezTo>
                    <a:pt x="7380" y="6120"/>
                    <a:pt x="7740" y="5760"/>
                    <a:pt x="7200" y="5760"/>
                  </a:cubicBezTo>
                  <a:cubicBezTo>
                    <a:pt x="6660" y="5580"/>
                    <a:pt x="6300" y="6480"/>
                    <a:pt x="6660" y="6480"/>
                  </a:cubicBezTo>
                  <a:cubicBezTo>
                    <a:pt x="6840" y="6480"/>
                    <a:pt x="7200" y="6840"/>
                    <a:pt x="7020" y="7020"/>
                  </a:cubicBezTo>
                  <a:cubicBezTo>
                    <a:pt x="7020" y="7200"/>
                    <a:pt x="7020" y="7200"/>
                    <a:pt x="6840" y="7740"/>
                  </a:cubicBezTo>
                  <a:cubicBezTo>
                    <a:pt x="6480" y="8280"/>
                    <a:pt x="6120" y="8640"/>
                    <a:pt x="6120" y="8640"/>
                  </a:cubicBezTo>
                  <a:cubicBezTo>
                    <a:pt x="6120" y="8640"/>
                    <a:pt x="5760" y="8460"/>
                    <a:pt x="5940" y="8820"/>
                  </a:cubicBezTo>
                  <a:cubicBezTo>
                    <a:pt x="6120" y="9180"/>
                    <a:pt x="5940" y="9720"/>
                    <a:pt x="5940" y="9900"/>
                  </a:cubicBezTo>
                  <a:cubicBezTo>
                    <a:pt x="5940" y="10260"/>
                    <a:pt x="5220" y="9720"/>
                    <a:pt x="5220" y="9180"/>
                  </a:cubicBezTo>
                  <a:cubicBezTo>
                    <a:pt x="5040" y="8640"/>
                    <a:pt x="4500" y="9180"/>
                    <a:pt x="4320" y="9180"/>
                  </a:cubicBezTo>
                  <a:cubicBezTo>
                    <a:pt x="4140" y="9180"/>
                    <a:pt x="3780" y="9000"/>
                    <a:pt x="3780" y="8820"/>
                  </a:cubicBezTo>
                  <a:cubicBezTo>
                    <a:pt x="3600" y="8640"/>
                    <a:pt x="2700" y="9360"/>
                    <a:pt x="2520" y="9360"/>
                  </a:cubicBezTo>
                  <a:cubicBezTo>
                    <a:pt x="2340" y="9540"/>
                    <a:pt x="2340" y="9900"/>
                    <a:pt x="2700" y="9720"/>
                  </a:cubicBezTo>
                  <a:cubicBezTo>
                    <a:pt x="3060" y="9540"/>
                    <a:pt x="3420" y="9720"/>
                    <a:pt x="3420" y="10080"/>
                  </a:cubicBezTo>
                  <a:cubicBezTo>
                    <a:pt x="3240" y="10440"/>
                    <a:pt x="2880" y="10260"/>
                    <a:pt x="2880" y="10440"/>
                  </a:cubicBezTo>
                  <a:cubicBezTo>
                    <a:pt x="3060" y="10800"/>
                    <a:pt x="3420" y="10980"/>
                    <a:pt x="3420" y="11340"/>
                  </a:cubicBezTo>
                  <a:cubicBezTo>
                    <a:pt x="3600" y="11700"/>
                    <a:pt x="4500" y="11340"/>
                    <a:pt x="4860" y="11160"/>
                  </a:cubicBezTo>
                  <a:cubicBezTo>
                    <a:pt x="5040" y="11160"/>
                    <a:pt x="5940" y="10980"/>
                    <a:pt x="5940" y="11340"/>
                  </a:cubicBezTo>
                  <a:cubicBezTo>
                    <a:pt x="6120" y="11700"/>
                    <a:pt x="7020" y="11880"/>
                    <a:pt x="7380" y="11880"/>
                  </a:cubicBezTo>
                  <a:cubicBezTo>
                    <a:pt x="7740" y="12060"/>
                    <a:pt x="8280" y="12060"/>
                    <a:pt x="8820" y="12420"/>
                  </a:cubicBezTo>
                  <a:cubicBezTo>
                    <a:pt x="9180" y="12960"/>
                    <a:pt x="8460" y="13680"/>
                    <a:pt x="8460" y="13860"/>
                  </a:cubicBezTo>
                  <a:close/>
                  <a:moveTo>
                    <a:pt x="10620" y="2520"/>
                  </a:moveTo>
                  <a:cubicBezTo>
                    <a:pt x="10440" y="3060"/>
                    <a:pt x="9720" y="3600"/>
                    <a:pt x="9900" y="3780"/>
                  </a:cubicBezTo>
                  <a:cubicBezTo>
                    <a:pt x="9900" y="3960"/>
                    <a:pt x="9900" y="4860"/>
                    <a:pt x="9180" y="4140"/>
                  </a:cubicBezTo>
                  <a:cubicBezTo>
                    <a:pt x="8460" y="3420"/>
                    <a:pt x="7740" y="3240"/>
                    <a:pt x="7920" y="2700"/>
                  </a:cubicBezTo>
                  <a:cubicBezTo>
                    <a:pt x="7920" y="2520"/>
                    <a:pt x="8640" y="2520"/>
                    <a:pt x="8640" y="2340"/>
                  </a:cubicBezTo>
                  <a:cubicBezTo>
                    <a:pt x="9540" y="1260"/>
                    <a:pt x="11160" y="1440"/>
                    <a:pt x="11340" y="1800"/>
                  </a:cubicBezTo>
                  <a:cubicBezTo>
                    <a:pt x="10980" y="2160"/>
                    <a:pt x="10620" y="1980"/>
                    <a:pt x="10620" y="2520"/>
                  </a:cubicBezTo>
                  <a:close/>
                  <a:moveTo>
                    <a:pt x="19260" y="11160"/>
                  </a:moveTo>
                  <a:cubicBezTo>
                    <a:pt x="19260" y="11160"/>
                    <a:pt x="19620" y="11700"/>
                    <a:pt x="20160" y="11700"/>
                  </a:cubicBezTo>
                  <a:cubicBezTo>
                    <a:pt x="19800" y="15660"/>
                    <a:pt x="16560" y="18360"/>
                    <a:pt x="16560" y="18360"/>
                  </a:cubicBezTo>
                  <a:cubicBezTo>
                    <a:pt x="16020" y="17820"/>
                    <a:pt x="16200" y="17280"/>
                    <a:pt x="16200" y="17280"/>
                  </a:cubicBezTo>
                  <a:cubicBezTo>
                    <a:pt x="16380" y="16560"/>
                    <a:pt x="16380" y="16560"/>
                    <a:pt x="16380" y="16560"/>
                  </a:cubicBezTo>
                  <a:cubicBezTo>
                    <a:pt x="16380" y="15300"/>
                    <a:pt x="16380" y="15300"/>
                    <a:pt x="16380" y="15300"/>
                  </a:cubicBezTo>
                  <a:cubicBezTo>
                    <a:pt x="16380" y="15300"/>
                    <a:pt x="16380" y="13860"/>
                    <a:pt x="15120" y="14580"/>
                  </a:cubicBezTo>
                  <a:cubicBezTo>
                    <a:pt x="13860" y="14940"/>
                    <a:pt x="14400" y="14940"/>
                    <a:pt x="12960" y="14940"/>
                  </a:cubicBezTo>
                  <a:cubicBezTo>
                    <a:pt x="11520" y="15120"/>
                    <a:pt x="11880" y="12060"/>
                    <a:pt x="11880" y="12060"/>
                  </a:cubicBezTo>
                  <a:cubicBezTo>
                    <a:pt x="11880" y="7740"/>
                    <a:pt x="15120" y="10980"/>
                    <a:pt x="15120" y="10980"/>
                  </a:cubicBezTo>
                  <a:cubicBezTo>
                    <a:pt x="17100" y="12420"/>
                    <a:pt x="17460" y="10080"/>
                    <a:pt x="17460" y="10080"/>
                  </a:cubicBezTo>
                  <a:cubicBezTo>
                    <a:pt x="18720" y="9540"/>
                    <a:pt x="18720" y="9540"/>
                    <a:pt x="18720" y="9540"/>
                  </a:cubicBezTo>
                  <a:cubicBezTo>
                    <a:pt x="18900" y="8820"/>
                    <a:pt x="18900" y="8820"/>
                    <a:pt x="18900" y="8820"/>
                  </a:cubicBezTo>
                  <a:cubicBezTo>
                    <a:pt x="18720" y="7920"/>
                    <a:pt x="18720" y="7920"/>
                    <a:pt x="18720" y="7920"/>
                  </a:cubicBezTo>
                  <a:cubicBezTo>
                    <a:pt x="16740" y="7020"/>
                    <a:pt x="16740" y="7020"/>
                    <a:pt x="16740" y="7020"/>
                  </a:cubicBezTo>
                  <a:cubicBezTo>
                    <a:pt x="16740" y="7020"/>
                    <a:pt x="16380" y="7740"/>
                    <a:pt x="16920" y="8640"/>
                  </a:cubicBezTo>
                  <a:cubicBezTo>
                    <a:pt x="16920" y="8640"/>
                    <a:pt x="16740" y="9540"/>
                    <a:pt x="16380" y="9360"/>
                  </a:cubicBezTo>
                  <a:cubicBezTo>
                    <a:pt x="15120" y="8640"/>
                    <a:pt x="15120" y="8640"/>
                    <a:pt x="15120" y="8640"/>
                  </a:cubicBezTo>
                  <a:cubicBezTo>
                    <a:pt x="15120" y="8640"/>
                    <a:pt x="14760" y="8460"/>
                    <a:pt x="14220" y="8820"/>
                  </a:cubicBezTo>
                  <a:cubicBezTo>
                    <a:pt x="13500" y="9360"/>
                    <a:pt x="12420" y="8820"/>
                    <a:pt x="12420" y="8820"/>
                  </a:cubicBezTo>
                  <a:cubicBezTo>
                    <a:pt x="12420" y="8820"/>
                    <a:pt x="12420" y="8280"/>
                    <a:pt x="13140" y="7920"/>
                  </a:cubicBezTo>
                  <a:cubicBezTo>
                    <a:pt x="13680" y="7560"/>
                    <a:pt x="13680" y="7560"/>
                    <a:pt x="13680" y="7560"/>
                  </a:cubicBezTo>
                  <a:cubicBezTo>
                    <a:pt x="13680" y="7560"/>
                    <a:pt x="13500" y="6840"/>
                    <a:pt x="13680" y="6300"/>
                  </a:cubicBezTo>
                  <a:cubicBezTo>
                    <a:pt x="13860" y="5760"/>
                    <a:pt x="14040" y="6300"/>
                    <a:pt x="14580" y="5940"/>
                  </a:cubicBezTo>
                  <a:cubicBezTo>
                    <a:pt x="15120" y="5580"/>
                    <a:pt x="15480" y="6660"/>
                    <a:pt x="16200" y="6480"/>
                  </a:cubicBezTo>
                  <a:cubicBezTo>
                    <a:pt x="16920" y="6480"/>
                    <a:pt x="16560" y="6300"/>
                    <a:pt x="17100" y="5940"/>
                  </a:cubicBezTo>
                  <a:cubicBezTo>
                    <a:pt x="17640" y="5760"/>
                    <a:pt x="18000" y="6480"/>
                    <a:pt x="18000" y="6480"/>
                  </a:cubicBezTo>
                  <a:cubicBezTo>
                    <a:pt x="19080" y="6660"/>
                    <a:pt x="19080" y="6660"/>
                    <a:pt x="19080" y="6660"/>
                  </a:cubicBezTo>
                  <a:cubicBezTo>
                    <a:pt x="19080" y="6660"/>
                    <a:pt x="18900" y="5400"/>
                    <a:pt x="18900" y="5760"/>
                  </a:cubicBezTo>
                  <a:cubicBezTo>
                    <a:pt x="19620" y="6840"/>
                    <a:pt x="20520" y="9900"/>
                    <a:pt x="20160" y="10440"/>
                  </a:cubicBezTo>
                  <a:cubicBezTo>
                    <a:pt x="19980" y="10260"/>
                    <a:pt x="19800" y="10260"/>
                    <a:pt x="19800" y="10260"/>
                  </a:cubicBezTo>
                  <a:cubicBezTo>
                    <a:pt x="18540" y="10260"/>
                    <a:pt x="18540" y="10260"/>
                    <a:pt x="18540" y="10260"/>
                  </a:cubicBezTo>
                  <a:lnTo>
                    <a:pt x="19260" y="11160"/>
                  </a:lnTo>
                  <a:close/>
                  <a:moveTo>
                    <a:pt x="19260" y="1116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6" name="箭头: 上弧形 22"/>
            <p:cNvSpPr/>
            <p:nvPr>
              <p:custDataLst>
                <p:tags r:id="rId13"/>
              </p:custDataLst>
            </p:nvPr>
          </p:nvSpPr>
          <p:spPr>
            <a:xfrm rot="8100000">
              <a:off x="4444768" y="3441288"/>
              <a:ext cx="1458093" cy="567295"/>
            </a:xfrm>
            <a:prstGeom prst="curvedDownArrow">
              <a:avLst>
                <a:gd name="adj1" fmla="val 50000"/>
                <a:gd name="adj2" fmla="val 50000"/>
                <a:gd name="adj3" fmla="val 238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7" name="箭头: 上弧形 28"/>
            <p:cNvSpPr/>
            <p:nvPr>
              <p:custDataLst>
                <p:tags r:id="rId14"/>
              </p:custDataLst>
            </p:nvPr>
          </p:nvSpPr>
          <p:spPr>
            <a:xfrm rot="18900000">
              <a:off x="3084565" y="2059176"/>
              <a:ext cx="1458093" cy="567295"/>
            </a:xfrm>
            <a:prstGeom prst="curvedDownArrow">
              <a:avLst>
                <a:gd name="adj1" fmla="val 50000"/>
                <a:gd name="adj2" fmla="val 50000"/>
                <a:gd name="adj3" fmla="val 238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8" name="箭头: 上弧形 29"/>
            <p:cNvSpPr/>
            <p:nvPr>
              <p:custDataLst>
                <p:tags r:id="rId15"/>
              </p:custDataLst>
            </p:nvPr>
          </p:nvSpPr>
          <p:spPr>
            <a:xfrm rot="2700000">
              <a:off x="4420063" y="2059176"/>
              <a:ext cx="1458093" cy="567295"/>
            </a:xfrm>
            <a:prstGeom prst="curvedDownArrow">
              <a:avLst>
                <a:gd name="adj1" fmla="val 50000"/>
                <a:gd name="adj2" fmla="val 50000"/>
                <a:gd name="adj3" fmla="val 238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9" name="AutoShape 11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879922" y="2279487"/>
              <a:ext cx="353206" cy="297706"/>
            </a:xfrm>
            <a:custGeom>
              <a:avLst/>
              <a:gdLst>
                <a:gd name="T0" fmla="*/ 22164047 w 21600"/>
                <a:gd name="T1" fmla="*/ 2448170 h 21600"/>
                <a:gd name="T2" fmla="*/ 23197674 w 21600"/>
                <a:gd name="T3" fmla="*/ 2821150 h 21600"/>
                <a:gd name="T4" fmla="*/ 23626465 w 21600"/>
                <a:gd name="T5" fmla="*/ 3695433 h 21600"/>
                <a:gd name="T6" fmla="*/ 23626465 w 21600"/>
                <a:gd name="T7" fmla="*/ 15179792 h 21600"/>
                <a:gd name="T8" fmla="*/ 23197674 w 21600"/>
                <a:gd name="T9" fmla="*/ 16043437 h 21600"/>
                <a:gd name="T10" fmla="*/ 22164047 w 21600"/>
                <a:gd name="T11" fmla="*/ 16407295 h 21600"/>
                <a:gd name="T12" fmla="*/ 1475548 w 21600"/>
                <a:gd name="T13" fmla="*/ 16407295 h 21600"/>
                <a:gd name="T14" fmla="*/ 436430 w 21600"/>
                <a:gd name="T15" fmla="*/ 16043437 h 21600"/>
                <a:gd name="T16" fmla="*/ 0 w 21600"/>
                <a:gd name="T17" fmla="*/ 15179792 h 21600"/>
                <a:gd name="T18" fmla="*/ 0 w 21600"/>
                <a:gd name="T19" fmla="*/ 3695433 h 21600"/>
                <a:gd name="T20" fmla="*/ 436430 w 21600"/>
                <a:gd name="T21" fmla="*/ 2821150 h 21600"/>
                <a:gd name="T22" fmla="*/ 1475548 w 21600"/>
                <a:gd name="T23" fmla="*/ 2448170 h 21600"/>
                <a:gd name="T24" fmla="*/ 6166941 w 21600"/>
                <a:gd name="T25" fmla="*/ 2448170 h 21600"/>
                <a:gd name="T26" fmla="*/ 6911843 w 21600"/>
                <a:gd name="T27" fmla="*/ 1109019 h 21600"/>
                <a:gd name="T28" fmla="*/ 7755169 w 21600"/>
                <a:gd name="T29" fmla="*/ 323591 h 21600"/>
                <a:gd name="T30" fmla="*/ 8973674 w 21600"/>
                <a:gd name="T31" fmla="*/ 0 h 21600"/>
                <a:gd name="T32" fmla="*/ 14652790 w 21600"/>
                <a:gd name="T33" fmla="*/ 0 h 21600"/>
                <a:gd name="T34" fmla="*/ 15871296 w 21600"/>
                <a:gd name="T35" fmla="*/ 323591 h 21600"/>
                <a:gd name="T36" fmla="*/ 16728843 w 21600"/>
                <a:gd name="T37" fmla="*/ 1109019 h 21600"/>
                <a:gd name="T38" fmla="*/ 17459523 w 21600"/>
                <a:gd name="T39" fmla="*/ 2448170 h 21600"/>
                <a:gd name="T40" fmla="*/ 22164047 w 21600"/>
                <a:gd name="T41" fmla="*/ 2448170 h 21600"/>
                <a:gd name="T42" fmla="*/ 11819797 w 21600"/>
                <a:gd name="T43" fmla="*/ 14572876 h 21600"/>
                <a:gd name="T44" fmla="*/ 14205413 w 21600"/>
                <a:gd name="T45" fmla="*/ 14166493 h 21600"/>
                <a:gd name="T46" fmla="*/ 16161147 w 21600"/>
                <a:gd name="T47" fmla="*/ 13062022 h 21600"/>
                <a:gd name="T48" fmla="*/ 17472653 w 21600"/>
                <a:gd name="T49" fmla="*/ 11430423 h 21600"/>
                <a:gd name="T50" fmla="*/ 17960479 w 21600"/>
                <a:gd name="T51" fmla="*/ 9435711 h 21600"/>
                <a:gd name="T52" fmla="*/ 17472653 w 21600"/>
                <a:gd name="T53" fmla="*/ 7440255 h 21600"/>
                <a:gd name="T54" fmla="*/ 16161147 w 21600"/>
                <a:gd name="T55" fmla="*/ 5807113 h 21600"/>
                <a:gd name="T56" fmla="*/ 14205413 w 21600"/>
                <a:gd name="T57" fmla="*/ 4708733 h 21600"/>
                <a:gd name="T58" fmla="*/ 11819797 w 21600"/>
                <a:gd name="T59" fmla="*/ 4304637 h 21600"/>
                <a:gd name="T60" fmla="*/ 9428725 w 21600"/>
                <a:gd name="T61" fmla="*/ 4708733 h 21600"/>
                <a:gd name="T62" fmla="*/ 7468592 w 21600"/>
                <a:gd name="T63" fmla="*/ 5807113 h 21600"/>
                <a:gd name="T64" fmla="*/ 6153811 w 21600"/>
                <a:gd name="T65" fmla="*/ 7435707 h 21600"/>
                <a:gd name="T66" fmla="*/ 5665986 w 21600"/>
                <a:gd name="T67" fmla="*/ 9435711 h 21600"/>
                <a:gd name="T68" fmla="*/ 6153811 w 21600"/>
                <a:gd name="T69" fmla="*/ 11430423 h 21600"/>
                <a:gd name="T70" fmla="*/ 7468592 w 21600"/>
                <a:gd name="T71" fmla="*/ 13062022 h 21600"/>
                <a:gd name="T72" fmla="*/ 9428725 w 21600"/>
                <a:gd name="T73" fmla="*/ 14166493 h 21600"/>
                <a:gd name="T74" fmla="*/ 11819797 w 21600"/>
                <a:gd name="T75" fmla="*/ 14572876 h 21600"/>
                <a:gd name="T76" fmla="*/ 11819797 w 21600"/>
                <a:gd name="T77" fmla="*/ 5949933 h 21600"/>
                <a:gd name="T78" fmla="*/ 13448506 w 21600"/>
                <a:gd name="T79" fmla="*/ 6221848 h 21600"/>
                <a:gd name="T80" fmla="*/ 14768744 w 21600"/>
                <a:gd name="T81" fmla="*/ 6964749 h 21600"/>
                <a:gd name="T82" fmla="*/ 15660191 w 21600"/>
                <a:gd name="T83" fmla="*/ 8069964 h 21600"/>
                <a:gd name="T84" fmla="*/ 15986158 w 21600"/>
                <a:gd name="T85" fmla="*/ 9435711 h 21600"/>
                <a:gd name="T86" fmla="*/ 15660191 w 21600"/>
                <a:gd name="T87" fmla="*/ 10790076 h 21600"/>
                <a:gd name="T88" fmla="*/ 14768744 w 21600"/>
                <a:gd name="T89" fmla="*/ 11901354 h 21600"/>
                <a:gd name="T90" fmla="*/ 13443016 w 21600"/>
                <a:gd name="T91" fmla="*/ 12655638 h 21600"/>
                <a:gd name="T92" fmla="*/ 11819797 w 21600"/>
                <a:gd name="T93" fmla="*/ 12926064 h 21600"/>
                <a:gd name="T94" fmla="*/ 10186723 w 21600"/>
                <a:gd name="T95" fmla="*/ 12655638 h 21600"/>
                <a:gd name="T96" fmla="*/ 8861028 w 21600"/>
                <a:gd name="T97" fmla="*/ 11901354 h 21600"/>
                <a:gd name="T98" fmla="*/ 7969548 w 21600"/>
                <a:gd name="T99" fmla="*/ 10785528 h 21600"/>
                <a:gd name="T100" fmla="*/ 7640307 w 21600"/>
                <a:gd name="T101" fmla="*/ 9435711 h 21600"/>
                <a:gd name="T102" fmla="*/ 7969548 w 21600"/>
                <a:gd name="T103" fmla="*/ 8069964 h 21600"/>
                <a:gd name="T104" fmla="*/ 8861028 w 21600"/>
                <a:gd name="T105" fmla="*/ 6964749 h 21600"/>
                <a:gd name="T106" fmla="*/ 10186723 w 21600"/>
                <a:gd name="T107" fmla="*/ 6221848 h 21600"/>
                <a:gd name="T108" fmla="*/ 11819797 w 21600"/>
                <a:gd name="T109" fmla="*/ 5949933 h 21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00" h="21600">
                  <a:moveTo>
                    <a:pt x="20263" y="3223"/>
                  </a:moveTo>
                  <a:cubicBezTo>
                    <a:pt x="20633" y="3223"/>
                    <a:pt x="20946" y="3385"/>
                    <a:pt x="21208" y="3714"/>
                  </a:cubicBezTo>
                  <a:cubicBezTo>
                    <a:pt x="21470" y="4043"/>
                    <a:pt x="21600" y="4428"/>
                    <a:pt x="21600" y="4865"/>
                  </a:cubicBezTo>
                  <a:lnTo>
                    <a:pt x="21600" y="19984"/>
                  </a:lnTo>
                  <a:cubicBezTo>
                    <a:pt x="21600" y="20422"/>
                    <a:pt x="21470" y="20804"/>
                    <a:pt x="21208" y="21121"/>
                  </a:cubicBezTo>
                  <a:cubicBezTo>
                    <a:pt x="20946" y="21441"/>
                    <a:pt x="20633" y="21600"/>
                    <a:pt x="20263" y="21600"/>
                  </a:cubicBezTo>
                  <a:lnTo>
                    <a:pt x="1349" y="21600"/>
                  </a:lnTo>
                  <a:cubicBezTo>
                    <a:pt x="982" y="21600"/>
                    <a:pt x="663" y="21441"/>
                    <a:pt x="399" y="21121"/>
                  </a:cubicBezTo>
                  <a:cubicBezTo>
                    <a:pt x="135" y="20804"/>
                    <a:pt x="0" y="20422"/>
                    <a:pt x="0" y="19984"/>
                  </a:cubicBezTo>
                  <a:lnTo>
                    <a:pt x="0" y="4865"/>
                  </a:lnTo>
                  <a:cubicBezTo>
                    <a:pt x="0" y="4428"/>
                    <a:pt x="135" y="4043"/>
                    <a:pt x="399" y="3714"/>
                  </a:cubicBezTo>
                  <a:cubicBezTo>
                    <a:pt x="663" y="3385"/>
                    <a:pt x="982" y="3223"/>
                    <a:pt x="1349" y="3223"/>
                  </a:cubicBezTo>
                  <a:lnTo>
                    <a:pt x="5638" y="3223"/>
                  </a:lnTo>
                  <a:lnTo>
                    <a:pt x="6319" y="1460"/>
                  </a:lnTo>
                  <a:cubicBezTo>
                    <a:pt x="6458" y="1058"/>
                    <a:pt x="6718" y="714"/>
                    <a:pt x="7090" y="426"/>
                  </a:cubicBezTo>
                  <a:cubicBezTo>
                    <a:pt x="7467" y="144"/>
                    <a:pt x="7839" y="0"/>
                    <a:pt x="8204" y="0"/>
                  </a:cubicBezTo>
                  <a:lnTo>
                    <a:pt x="13396" y="0"/>
                  </a:lnTo>
                  <a:cubicBezTo>
                    <a:pt x="13763" y="0"/>
                    <a:pt x="14136" y="144"/>
                    <a:pt x="14510" y="426"/>
                  </a:cubicBezTo>
                  <a:cubicBezTo>
                    <a:pt x="14885" y="714"/>
                    <a:pt x="15147" y="1058"/>
                    <a:pt x="15294" y="1460"/>
                  </a:cubicBezTo>
                  <a:lnTo>
                    <a:pt x="15962" y="3223"/>
                  </a:lnTo>
                  <a:lnTo>
                    <a:pt x="20263" y="3223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3"/>
                    <a:pt x="12987" y="18650"/>
                  </a:cubicBezTo>
                  <a:cubicBezTo>
                    <a:pt x="13673" y="18295"/>
                    <a:pt x="14270" y="17810"/>
                    <a:pt x="14775" y="17196"/>
                  </a:cubicBezTo>
                  <a:cubicBezTo>
                    <a:pt x="15279" y="16582"/>
                    <a:pt x="15678" y="15862"/>
                    <a:pt x="15974" y="15048"/>
                  </a:cubicBezTo>
                  <a:cubicBezTo>
                    <a:pt x="16270" y="14235"/>
                    <a:pt x="16420" y="13356"/>
                    <a:pt x="16420" y="12422"/>
                  </a:cubicBezTo>
                  <a:cubicBezTo>
                    <a:pt x="16420" y="11499"/>
                    <a:pt x="16270" y="10624"/>
                    <a:pt x="15974" y="9795"/>
                  </a:cubicBezTo>
                  <a:cubicBezTo>
                    <a:pt x="15678" y="8967"/>
                    <a:pt x="15279" y="8250"/>
                    <a:pt x="14775" y="7645"/>
                  </a:cubicBezTo>
                  <a:cubicBezTo>
                    <a:pt x="14270" y="7036"/>
                    <a:pt x="13673" y="6558"/>
                    <a:pt x="12987" y="6199"/>
                  </a:cubicBezTo>
                  <a:cubicBezTo>
                    <a:pt x="12299" y="5844"/>
                    <a:pt x="11572" y="5667"/>
                    <a:pt x="10806" y="5667"/>
                  </a:cubicBezTo>
                  <a:cubicBezTo>
                    <a:pt x="10040" y="5667"/>
                    <a:pt x="9313" y="5847"/>
                    <a:pt x="8620" y="6199"/>
                  </a:cubicBezTo>
                  <a:cubicBezTo>
                    <a:pt x="7930" y="6558"/>
                    <a:pt x="7332" y="7036"/>
                    <a:pt x="6828" y="7645"/>
                  </a:cubicBezTo>
                  <a:cubicBezTo>
                    <a:pt x="6324" y="8250"/>
                    <a:pt x="5922" y="8964"/>
                    <a:pt x="5626" y="9789"/>
                  </a:cubicBezTo>
                  <a:cubicBezTo>
                    <a:pt x="5330" y="10612"/>
                    <a:pt x="5180" y="11491"/>
                    <a:pt x="5180" y="12422"/>
                  </a:cubicBezTo>
                  <a:cubicBezTo>
                    <a:pt x="5180" y="13356"/>
                    <a:pt x="5330" y="14235"/>
                    <a:pt x="5626" y="15048"/>
                  </a:cubicBezTo>
                  <a:cubicBezTo>
                    <a:pt x="5922" y="15862"/>
                    <a:pt x="6324" y="16582"/>
                    <a:pt x="6828" y="17196"/>
                  </a:cubicBezTo>
                  <a:cubicBezTo>
                    <a:pt x="7332" y="17810"/>
                    <a:pt x="7930" y="18295"/>
                    <a:pt x="8620" y="18650"/>
                  </a:cubicBezTo>
                  <a:cubicBezTo>
                    <a:pt x="9313" y="19006"/>
                    <a:pt x="10040" y="19185"/>
                    <a:pt x="10806" y="19185"/>
                  </a:cubicBezTo>
                  <a:moveTo>
                    <a:pt x="10806" y="7833"/>
                  </a:moveTo>
                  <a:cubicBezTo>
                    <a:pt x="11337" y="7833"/>
                    <a:pt x="11834" y="7953"/>
                    <a:pt x="12295" y="8191"/>
                  </a:cubicBezTo>
                  <a:cubicBezTo>
                    <a:pt x="12755" y="8432"/>
                    <a:pt x="13159" y="8755"/>
                    <a:pt x="13502" y="9169"/>
                  </a:cubicBezTo>
                  <a:cubicBezTo>
                    <a:pt x="13847" y="9584"/>
                    <a:pt x="14118" y="10069"/>
                    <a:pt x="14317" y="10624"/>
                  </a:cubicBezTo>
                  <a:cubicBezTo>
                    <a:pt x="14515" y="11185"/>
                    <a:pt x="14615" y="11781"/>
                    <a:pt x="14615" y="12422"/>
                  </a:cubicBezTo>
                  <a:cubicBezTo>
                    <a:pt x="14615" y="13056"/>
                    <a:pt x="14515" y="13650"/>
                    <a:pt x="14317" y="14205"/>
                  </a:cubicBezTo>
                  <a:cubicBezTo>
                    <a:pt x="14118" y="14757"/>
                    <a:pt x="13847" y="15245"/>
                    <a:pt x="13502" y="15668"/>
                  </a:cubicBezTo>
                  <a:cubicBezTo>
                    <a:pt x="13159" y="16091"/>
                    <a:pt x="12752" y="16420"/>
                    <a:pt x="12290" y="16661"/>
                  </a:cubicBezTo>
                  <a:cubicBezTo>
                    <a:pt x="11825" y="16899"/>
                    <a:pt x="11330" y="17017"/>
                    <a:pt x="10806" y="17017"/>
                  </a:cubicBezTo>
                  <a:cubicBezTo>
                    <a:pt x="10275" y="17017"/>
                    <a:pt x="9778" y="16899"/>
                    <a:pt x="9313" y="16661"/>
                  </a:cubicBezTo>
                  <a:cubicBezTo>
                    <a:pt x="8848" y="16420"/>
                    <a:pt x="8444" y="16091"/>
                    <a:pt x="8101" y="15668"/>
                  </a:cubicBezTo>
                  <a:cubicBezTo>
                    <a:pt x="7756" y="15245"/>
                    <a:pt x="7484" y="14755"/>
                    <a:pt x="7286" y="14199"/>
                  </a:cubicBezTo>
                  <a:cubicBezTo>
                    <a:pt x="7085" y="13641"/>
                    <a:pt x="6985" y="13045"/>
                    <a:pt x="6985" y="12422"/>
                  </a:cubicBezTo>
                  <a:cubicBezTo>
                    <a:pt x="6985" y="11781"/>
                    <a:pt x="7085" y="11185"/>
                    <a:pt x="7286" y="10624"/>
                  </a:cubicBezTo>
                  <a:cubicBezTo>
                    <a:pt x="7484" y="10068"/>
                    <a:pt x="7756" y="9584"/>
                    <a:pt x="8101" y="9169"/>
                  </a:cubicBezTo>
                  <a:cubicBezTo>
                    <a:pt x="8444" y="8755"/>
                    <a:pt x="8848" y="8432"/>
                    <a:pt x="9313" y="8191"/>
                  </a:cubicBezTo>
                  <a:cubicBezTo>
                    <a:pt x="9778" y="7953"/>
                    <a:pt x="10275" y="7833"/>
                    <a:pt x="10806" y="783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1" name="AutoShape 14"/>
            <p:cNvSpPr/>
            <p:nvPr>
              <p:custDataLst>
                <p:tags r:id="rId17"/>
              </p:custDataLst>
            </p:nvPr>
          </p:nvSpPr>
          <p:spPr bwMode="auto">
            <a:xfrm>
              <a:off x="4922042" y="3484206"/>
              <a:ext cx="311086" cy="311086"/>
            </a:xfrm>
            <a:custGeom>
              <a:avLst/>
              <a:gdLst>
                <a:gd name="T0" fmla="*/ 20487631 w 21600"/>
                <a:gd name="T1" fmla="*/ 0 h 21600"/>
                <a:gd name="T2" fmla="*/ 22563709 w 21600"/>
                <a:gd name="T3" fmla="*/ 862956 h 21600"/>
                <a:gd name="T4" fmla="*/ 23416919 w 21600"/>
                <a:gd name="T5" fmla="*/ 2939034 h 21600"/>
                <a:gd name="T6" fmla="*/ 23416919 w 21600"/>
                <a:gd name="T7" fmla="*/ 20471365 h 21600"/>
                <a:gd name="T8" fmla="*/ 23181663 w 21600"/>
                <a:gd name="T9" fmla="*/ 21630292 h 21600"/>
                <a:gd name="T10" fmla="*/ 22553963 w 21600"/>
                <a:gd name="T11" fmla="*/ 22553963 h 21600"/>
                <a:gd name="T12" fmla="*/ 21617286 w 21600"/>
                <a:gd name="T13" fmla="*/ 23175176 h 21600"/>
                <a:gd name="T14" fmla="*/ 20487631 w 21600"/>
                <a:gd name="T15" fmla="*/ 23410399 h 21600"/>
                <a:gd name="T16" fmla="*/ 13080944 w 21600"/>
                <a:gd name="T17" fmla="*/ 23410399 h 21600"/>
                <a:gd name="T18" fmla="*/ 13080944 w 21600"/>
                <a:gd name="T19" fmla="*/ 13607824 h 21600"/>
                <a:gd name="T20" fmla="*/ 15704514 w 21600"/>
                <a:gd name="T21" fmla="*/ 13607824 h 21600"/>
                <a:gd name="T22" fmla="*/ 16033016 w 21600"/>
                <a:gd name="T23" fmla="*/ 13487480 h 21600"/>
                <a:gd name="T24" fmla="*/ 16176112 w 21600"/>
                <a:gd name="T25" fmla="*/ 13165497 h 21600"/>
                <a:gd name="T26" fmla="*/ 16357139 w 21600"/>
                <a:gd name="T27" fmla="*/ 10601588 h 21600"/>
                <a:gd name="T28" fmla="*/ 16236828 w 21600"/>
                <a:gd name="T29" fmla="*/ 10238383 h 21600"/>
                <a:gd name="T30" fmla="*/ 15886660 w 21600"/>
                <a:gd name="T31" fmla="*/ 10085540 h 21600"/>
                <a:gd name="T32" fmla="*/ 13080944 w 21600"/>
                <a:gd name="T33" fmla="*/ 10085540 h 21600"/>
                <a:gd name="T34" fmla="*/ 13080944 w 21600"/>
                <a:gd name="T35" fmla="*/ 8958058 h 21600"/>
                <a:gd name="T36" fmla="*/ 13243565 w 21600"/>
                <a:gd name="T37" fmla="*/ 8127633 h 21600"/>
                <a:gd name="T38" fmla="*/ 14055584 w 21600"/>
                <a:gd name="T39" fmla="*/ 7923822 h 21600"/>
                <a:gd name="T40" fmla="*/ 14902274 w 21600"/>
                <a:gd name="T41" fmla="*/ 7986677 h 21600"/>
                <a:gd name="T42" fmla="*/ 15793414 w 21600"/>
                <a:gd name="T43" fmla="*/ 8152558 h 21600"/>
                <a:gd name="T44" fmla="*/ 16000485 w 21600"/>
                <a:gd name="T45" fmla="*/ 8129806 h 21600"/>
                <a:gd name="T46" fmla="*/ 16176112 w 21600"/>
                <a:gd name="T47" fmla="*/ 8047393 h 21600"/>
                <a:gd name="T48" fmla="*/ 16389670 w 21600"/>
                <a:gd name="T49" fmla="*/ 7713491 h 21600"/>
                <a:gd name="T50" fmla="*/ 16736577 w 21600"/>
                <a:gd name="T51" fmla="*/ 5244968 h 21600"/>
                <a:gd name="T52" fmla="*/ 16357139 w 21600"/>
                <a:gd name="T53" fmla="*/ 4712655 h 21600"/>
                <a:gd name="T54" fmla="*/ 13491826 w 21600"/>
                <a:gd name="T55" fmla="*/ 4347309 h 21600"/>
                <a:gd name="T56" fmla="*/ 8902775 w 21600"/>
                <a:gd name="T57" fmla="*/ 8811702 h 21600"/>
                <a:gd name="T58" fmla="*/ 8902775 w 21600"/>
                <a:gd name="T59" fmla="*/ 10092027 h 21600"/>
                <a:gd name="T60" fmla="*/ 7332966 w 21600"/>
                <a:gd name="T61" fmla="*/ 10092027 h 21600"/>
                <a:gd name="T62" fmla="*/ 6849449 w 21600"/>
                <a:gd name="T63" fmla="*/ 10578804 h 21600"/>
                <a:gd name="T64" fmla="*/ 6849449 w 21600"/>
                <a:gd name="T65" fmla="*/ 13139486 h 21600"/>
                <a:gd name="T66" fmla="*/ 6986058 w 21600"/>
                <a:gd name="T67" fmla="*/ 13471247 h 21600"/>
                <a:gd name="T68" fmla="*/ 7332966 w 21600"/>
                <a:gd name="T69" fmla="*/ 13614344 h 21600"/>
                <a:gd name="T70" fmla="*/ 8902775 w 21600"/>
                <a:gd name="T71" fmla="*/ 13614344 h 21600"/>
                <a:gd name="T72" fmla="*/ 8902775 w 21600"/>
                <a:gd name="T73" fmla="*/ 23416919 h 21600"/>
                <a:gd name="T74" fmla="*/ 2910849 w 21600"/>
                <a:gd name="T75" fmla="*/ 23416919 h 21600"/>
                <a:gd name="T76" fmla="*/ 1786627 w 21600"/>
                <a:gd name="T77" fmla="*/ 23181663 h 21600"/>
                <a:gd name="T78" fmla="*/ 862956 w 21600"/>
                <a:gd name="T79" fmla="*/ 22560482 h 21600"/>
                <a:gd name="T80" fmla="*/ 238515 w 21600"/>
                <a:gd name="T81" fmla="*/ 21636811 h 21600"/>
                <a:gd name="T82" fmla="*/ 0 w 21600"/>
                <a:gd name="T83" fmla="*/ 20477885 h 21600"/>
                <a:gd name="T84" fmla="*/ 0 w 21600"/>
                <a:gd name="T85" fmla="*/ 2945553 h 21600"/>
                <a:gd name="T86" fmla="*/ 238515 w 21600"/>
                <a:gd name="T87" fmla="*/ 1801805 h 21600"/>
                <a:gd name="T88" fmla="*/ 862956 w 21600"/>
                <a:gd name="T89" fmla="*/ 869475 h 21600"/>
                <a:gd name="T90" fmla="*/ 1786627 w 21600"/>
                <a:gd name="T91" fmla="*/ 241742 h 21600"/>
                <a:gd name="T92" fmla="*/ 2910849 w 21600"/>
                <a:gd name="T93" fmla="*/ 6519 h 21600"/>
                <a:gd name="T94" fmla="*/ 20487631 w 21600"/>
                <a:gd name="T95" fmla="*/ 6519 h 21600"/>
                <a:gd name="T96" fmla="*/ 20487631 w 21600"/>
                <a:gd name="T97" fmla="*/ 0 h 21600"/>
                <a:gd name="T98" fmla="*/ 20487631 w 21600"/>
                <a:gd name="T99" fmla="*/ 0 h 216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600" h="21600">
                  <a:moveTo>
                    <a:pt x="18898" y="0"/>
                  </a:moveTo>
                  <a:cubicBezTo>
                    <a:pt x="19650" y="0"/>
                    <a:pt x="20287" y="264"/>
                    <a:pt x="20813" y="796"/>
                  </a:cubicBezTo>
                  <a:cubicBezTo>
                    <a:pt x="21336" y="1322"/>
                    <a:pt x="21600" y="1962"/>
                    <a:pt x="21600" y="2711"/>
                  </a:cubicBezTo>
                  <a:lnTo>
                    <a:pt x="21600" y="18883"/>
                  </a:lnTo>
                  <a:cubicBezTo>
                    <a:pt x="21600" y="19268"/>
                    <a:pt x="21527" y="19623"/>
                    <a:pt x="21383" y="19952"/>
                  </a:cubicBezTo>
                  <a:cubicBezTo>
                    <a:pt x="21236" y="20281"/>
                    <a:pt x="21042" y="20563"/>
                    <a:pt x="20804" y="20804"/>
                  </a:cubicBezTo>
                  <a:cubicBezTo>
                    <a:pt x="20566" y="21042"/>
                    <a:pt x="20278" y="21233"/>
                    <a:pt x="19940" y="21377"/>
                  </a:cubicBezTo>
                  <a:cubicBezTo>
                    <a:pt x="19603" y="21524"/>
                    <a:pt x="19256" y="21594"/>
                    <a:pt x="18898" y="21594"/>
                  </a:cubicBezTo>
                  <a:lnTo>
                    <a:pt x="12066" y="21594"/>
                  </a:lnTo>
                  <a:lnTo>
                    <a:pt x="12066" y="12552"/>
                  </a:lnTo>
                  <a:lnTo>
                    <a:pt x="14486" y="12552"/>
                  </a:lnTo>
                  <a:cubicBezTo>
                    <a:pt x="14595" y="12552"/>
                    <a:pt x="14698" y="12517"/>
                    <a:pt x="14789" y="12441"/>
                  </a:cubicBezTo>
                  <a:cubicBezTo>
                    <a:pt x="14877" y="12367"/>
                    <a:pt x="14921" y="12267"/>
                    <a:pt x="14921" y="12144"/>
                  </a:cubicBezTo>
                  <a:lnTo>
                    <a:pt x="15088" y="9779"/>
                  </a:lnTo>
                  <a:cubicBezTo>
                    <a:pt x="15088" y="9650"/>
                    <a:pt x="15050" y="9538"/>
                    <a:pt x="14977" y="9444"/>
                  </a:cubicBezTo>
                  <a:cubicBezTo>
                    <a:pt x="14883" y="9350"/>
                    <a:pt x="14774" y="9303"/>
                    <a:pt x="14654" y="9303"/>
                  </a:cubicBezTo>
                  <a:lnTo>
                    <a:pt x="12066" y="9303"/>
                  </a:lnTo>
                  <a:lnTo>
                    <a:pt x="12066" y="8263"/>
                  </a:lnTo>
                  <a:cubicBezTo>
                    <a:pt x="12066" y="7879"/>
                    <a:pt x="12116" y="7623"/>
                    <a:pt x="12216" y="7497"/>
                  </a:cubicBezTo>
                  <a:cubicBezTo>
                    <a:pt x="12313" y="7370"/>
                    <a:pt x="12565" y="7309"/>
                    <a:pt x="12965" y="7309"/>
                  </a:cubicBezTo>
                  <a:cubicBezTo>
                    <a:pt x="13203" y="7309"/>
                    <a:pt x="13458" y="7326"/>
                    <a:pt x="13746" y="7367"/>
                  </a:cubicBezTo>
                  <a:cubicBezTo>
                    <a:pt x="14034" y="7406"/>
                    <a:pt x="14307" y="7456"/>
                    <a:pt x="14568" y="7520"/>
                  </a:cubicBezTo>
                  <a:cubicBezTo>
                    <a:pt x="14624" y="7520"/>
                    <a:pt x="14686" y="7514"/>
                    <a:pt x="14759" y="7499"/>
                  </a:cubicBezTo>
                  <a:cubicBezTo>
                    <a:pt x="14830" y="7485"/>
                    <a:pt x="14883" y="7458"/>
                    <a:pt x="14921" y="7423"/>
                  </a:cubicBezTo>
                  <a:cubicBezTo>
                    <a:pt x="15015" y="7367"/>
                    <a:pt x="15079" y="7264"/>
                    <a:pt x="15118" y="7115"/>
                  </a:cubicBezTo>
                  <a:lnTo>
                    <a:pt x="15438" y="4838"/>
                  </a:lnTo>
                  <a:cubicBezTo>
                    <a:pt x="15479" y="4565"/>
                    <a:pt x="15361" y="4403"/>
                    <a:pt x="15088" y="4347"/>
                  </a:cubicBezTo>
                  <a:cubicBezTo>
                    <a:pt x="14245" y="4112"/>
                    <a:pt x="13364" y="4001"/>
                    <a:pt x="12445" y="4010"/>
                  </a:cubicBezTo>
                  <a:cubicBezTo>
                    <a:pt x="9625" y="4010"/>
                    <a:pt x="8212" y="5384"/>
                    <a:pt x="8212" y="8128"/>
                  </a:cubicBezTo>
                  <a:lnTo>
                    <a:pt x="8212" y="9309"/>
                  </a:lnTo>
                  <a:lnTo>
                    <a:pt x="6764" y="9309"/>
                  </a:lnTo>
                  <a:cubicBezTo>
                    <a:pt x="6456" y="9309"/>
                    <a:pt x="6306" y="9459"/>
                    <a:pt x="6318" y="9758"/>
                  </a:cubicBezTo>
                  <a:lnTo>
                    <a:pt x="6318" y="12120"/>
                  </a:lnTo>
                  <a:cubicBezTo>
                    <a:pt x="6318" y="12235"/>
                    <a:pt x="6356" y="12335"/>
                    <a:pt x="6444" y="12426"/>
                  </a:cubicBezTo>
                  <a:cubicBezTo>
                    <a:pt x="6526" y="12514"/>
                    <a:pt x="6632" y="12558"/>
                    <a:pt x="6764" y="12558"/>
                  </a:cubicBezTo>
                  <a:lnTo>
                    <a:pt x="8212" y="12558"/>
                  </a:lnTo>
                  <a:lnTo>
                    <a:pt x="8212" y="21600"/>
                  </a:lnTo>
                  <a:lnTo>
                    <a:pt x="2685" y="21600"/>
                  </a:lnTo>
                  <a:cubicBezTo>
                    <a:pt x="2320" y="21600"/>
                    <a:pt x="1974" y="21530"/>
                    <a:pt x="1648" y="21383"/>
                  </a:cubicBezTo>
                  <a:cubicBezTo>
                    <a:pt x="1322" y="21239"/>
                    <a:pt x="1034" y="21048"/>
                    <a:pt x="796" y="20810"/>
                  </a:cubicBezTo>
                  <a:cubicBezTo>
                    <a:pt x="558" y="20569"/>
                    <a:pt x="364" y="20287"/>
                    <a:pt x="220" y="19958"/>
                  </a:cubicBezTo>
                  <a:cubicBezTo>
                    <a:pt x="76" y="19629"/>
                    <a:pt x="0" y="19274"/>
                    <a:pt x="0" y="18889"/>
                  </a:cubicBezTo>
                  <a:lnTo>
                    <a:pt x="0" y="2717"/>
                  </a:lnTo>
                  <a:cubicBezTo>
                    <a:pt x="0" y="2353"/>
                    <a:pt x="76" y="2000"/>
                    <a:pt x="220" y="1662"/>
                  </a:cubicBezTo>
                  <a:cubicBezTo>
                    <a:pt x="364" y="1328"/>
                    <a:pt x="558" y="1037"/>
                    <a:pt x="796" y="802"/>
                  </a:cubicBezTo>
                  <a:cubicBezTo>
                    <a:pt x="1034" y="558"/>
                    <a:pt x="1322" y="370"/>
                    <a:pt x="1648" y="223"/>
                  </a:cubicBezTo>
                  <a:cubicBezTo>
                    <a:pt x="1974" y="76"/>
                    <a:pt x="2320" y="6"/>
                    <a:pt x="2685" y="6"/>
                  </a:cubicBezTo>
                  <a:lnTo>
                    <a:pt x="18898" y="6"/>
                  </a:lnTo>
                  <a:lnTo>
                    <a:pt x="18898" y="0"/>
                  </a:lnTo>
                  <a:close/>
                  <a:moveTo>
                    <a:pt x="18898" y="0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2" name="AutoShape 12"/>
            <p:cNvSpPr/>
            <p:nvPr>
              <p:custDataLst>
                <p:tags r:id="rId18"/>
              </p:custDataLst>
            </p:nvPr>
          </p:nvSpPr>
          <p:spPr bwMode="auto">
            <a:xfrm>
              <a:off x="3759159" y="3484206"/>
              <a:ext cx="337709" cy="304561"/>
            </a:xfrm>
            <a:custGeom>
              <a:avLst/>
              <a:gdLst>
                <a:gd name="T0" fmla="*/ 23626465 w 21600"/>
                <a:gd name="T1" fmla="*/ 7147248 h 21579"/>
                <a:gd name="T2" fmla="*/ 23208622 w 21600"/>
                <a:gd name="T3" fmla="*/ 8141200 h 21579"/>
                <a:gd name="T4" fmla="*/ 22164047 w 21600"/>
                <a:gd name="T5" fmla="*/ 8697558 h 21579"/>
                <a:gd name="T6" fmla="*/ 22164047 w 21600"/>
                <a:gd name="T7" fmla="*/ 12642193 h 21579"/>
                <a:gd name="T8" fmla="*/ 21581037 w 21600"/>
                <a:gd name="T9" fmla="*/ 13796733 h 21579"/>
                <a:gd name="T10" fmla="*/ 20190784 w 21600"/>
                <a:gd name="T11" fmla="*/ 14276977 h 21579"/>
                <a:gd name="T12" fmla="*/ 18088471 w 21600"/>
                <a:gd name="T13" fmla="*/ 12865184 h 21579"/>
                <a:gd name="T14" fmla="*/ 15440323 w 21600"/>
                <a:gd name="T15" fmla="*/ 11610170 h 21579"/>
                <a:gd name="T16" fmla="*/ 12524217 w 21600"/>
                <a:gd name="T17" fmla="*/ 10631446 h 21579"/>
                <a:gd name="T18" fmla="*/ 9613569 w 21600"/>
                <a:gd name="T19" fmla="*/ 10097930 h 21579"/>
                <a:gd name="T20" fmla="*/ 8716632 w 21600"/>
                <a:gd name="T21" fmla="*/ 10524876 h 21579"/>
                <a:gd name="T22" fmla="*/ 8241903 w 21600"/>
                <a:gd name="T23" fmla="*/ 11192357 h 21579"/>
                <a:gd name="T24" fmla="*/ 8215676 w 21600"/>
                <a:gd name="T25" fmla="*/ 11947345 h 21579"/>
                <a:gd name="T26" fmla="*/ 8692555 w 21600"/>
                <a:gd name="T27" fmla="*/ 12642193 h 21579"/>
                <a:gd name="T28" fmla="*/ 8397247 w 21600"/>
                <a:gd name="T29" fmla="*/ 13450454 h 21579"/>
                <a:gd name="T30" fmla="*/ 8659746 w 21600"/>
                <a:gd name="T31" fmla="*/ 14160530 h 21579"/>
                <a:gd name="T32" fmla="*/ 9295276 w 21600"/>
                <a:gd name="T33" fmla="*/ 14817335 h 21579"/>
                <a:gd name="T34" fmla="*/ 10140785 w 21600"/>
                <a:gd name="T35" fmla="*/ 15442938 h 21579"/>
                <a:gd name="T36" fmla="*/ 9249337 w 21600"/>
                <a:gd name="T37" fmla="*/ 16144655 h 21579"/>
                <a:gd name="T38" fmla="*/ 7888618 w 21600"/>
                <a:gd name="T39" fmla="*/ 16417110 h 21579"/>
                <a:gd name="T40" fmla="*/ 6472105 w 21600"/>
                <a:gd name="T41" fmla="*/ 16305242 h 21579"/>
                <a:gd name="T42" fmla="*/ 5384866 w 21600"/>
                <a:gd name="T43" fmla="*/ 15838709 h 21579"/>
                <a:gd name="T44" fmla="*/ 4870781 w 21600"/>
                <a:gd name="T45" fmla="*/ 14503030 h 21579"/>
                <a:gd name="T46" fmla="*/ 4410273 w 21600"/>
                <a:gd name="T47" fmla="*/ 13108727 h 21579"/>
                <a:gd name="T48" fmla="*/ 4230886 w 21600"/>
                <a:gd name="T49" fmla="*/ 11629978 h 21579"/>
                <a:gd name="T50" fmla="*/ 4539357 w 21600"/>
                <a:gd name="T51" fmla="*/ 10011168 h 21579"/>
                <a:gd name="T52" fmla="*/ 1973262 w 21600"/>
                <a:gd name="T53" fmla="*/ 10011168 h 21579"/>
                <a:gd name="T54" fmla="*/ 584101 w 21600"/>
                <a:gd name="T55" fmla="*/ 9530923 h 21579"/>
                <a:gd name="T56" fmla="*/ 0 w 21600"/>
                <a:gd name="T57" fmla="*/ 8364963 h 21579"/>
                <a:gd name="T58" fmla="*/ 0 w 21600"/>
                <a:gd name="T59" fmla="*/ 5916594 h 21579"/>
                <a:gd name="T60" fmla="*/ 575336 w 21600"/>
                <a:gd name="T61" fmla="*/ 4752896 h 21579"/>
                <a:gd name="T62" fmla="*/ 1973262 w 21600"/>
                <a:gd name="T63" fmla="*/ 4265810 h 21579"/>
                <a:gd name="T64" fmla="*/ 8370987 w 21600"/>
                <a:gd name="T65" fmla="*/ 4265810 h 21579"/>
                <a:gd name="T66" fmla="*/ 11512418 w 21600"/>
                <a:gd name="T67" fmla="*/ 3908882 h 21579"/>
                <a:gd name="T68" fmla="*/ 14778567 w 21600"/>
                <a:gd name="T69" fmla="*/ 2948393 h 21579"/>
                <a:gd name="T70" fmla="*/ 17799711 w 21600"/>
                <a:gd name="T71" fmla="*/ 1576933 h 21579"/>
                <a:gd name="T72" fmla="*/ 20190784 w 21600"/>
                <a:gd name="T73" fmla="*/ 0 h 21579"/>
                <a:gd name="T74" fmla="*/ 21581037 w 21600"/>
                <a:gd name="T75" fmla="*/ 482534 h 21579"/>
                <a:gd name="T76" fmla="*/ 22164047 w 21600"/>
                <a:gd name="T77" fmla="*/ 1648495 h 21579"/>
                <a:gd name="T78" fmla="*/ 22164047 w 21600"/>
                <a:gd name="T79" fmla="*/ 5581709 h 21579"/>
                <a:gd name="T80" fmla="*/ 23208622 w 21600"/>
                <a:gd name="T81" fmla="*/ 6142619 h 21579"/>
                <a:gd name="T82" fmla="*/ 23626465 w 21600"/>
                <a:gd name="T83" fmla="*/ 7147248 h 21579"/>
                <a:gd name="T84" fmla="*/ 20190784 w 21600"/>
                <a:gd name="T85" fmla="*/ 2172852 h 21579"/>
                <a:gd name="T86" fmla="*/ 18062211 w 21600"/>
                <a:gd name="T87" fmla="*/ 3388304 h 21579"/>
                <a:gd name="T88" fmla="*/ 15619710 w 21600"/>
                <a:gd name="T89" fmla="*/ 4440108 h 21579"/>
                <a:gd name="T90" fmla="*/ 12992365 w 21600"/>
                <a:gd name="T91" fmla="*/ 5268921 h 21579"/>
                <a:gd name="T92" fmla="*/ 10344249 w 21600"/>
                <a:gd name="T93" fmla="*/ 5787208 h 21579"/>
                <a:gd name="T94" fmla="*/ 10344249 w 21600"/>
                <a:gd name="T95" fmla="*/ 8503480 h 21579"/>
                <a:gd name="T96" fmla="*/ 12992365 w 21600"/>
                <a:gd name="T97" fmla="*/ 9027864 h 21579"/>
                <a:gd name="T98" fmla="*/ 15619710 w 21600"/>
                <a:gd name="T99" fmla="*/ 9861229 h 21579"/>
                <a:gd name="T100" fmla="*/ 18075341 w 21600"/>
                <a:gd name="T101" fmla="*/ 10919874 h 21579"/>
                <a:gd name="T102" fmla="*/ 20190784 w 21600"/>
                <a:gd name="T103" fmla="*/ 12117064 h 21579"/>
                <a:gd name="T104" fmla="*/ 20190784 w 21600"/>
                <a:gd name="T105" fmla="*/ 2172852 h 21579"/>
                <a:gd name="T106" fmla="*/ 20190784 w 21600"/>
                <a:gd name="T107" fmla="*/ 2172852 h 215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3" y="10321"/>
                    <a:pt x="21218" y="10697"/>
                  </a:cubicBezTo>
                  <a:cubicBezTo>
                    <a:pt x="20963" y="11073"/>
                    <a:pt x="20648" y="11313"/>
                    <a:pt x="20263" y="11428"/>
                  </a:cubicBezTo>
                  <a:lnTo>
                    <a:pt x="20263" y="16611"/>
                  </a:lnTo>
                  <a:cubicBezTo>
                    <a:pt x="20263" y="17201"/>
                    <a:pt x="20087" y="17708"/>
                    <a:pt x="19730" y="18128"/>
                  </a:cubicBezTo>
                  <a:cubicBezTo>
                    <a:pt x="19375" y="18551"/>
                    <a:pt x="18951" y="18759"/>
                    <a:pt x="18459" y="18759"/>
                  </a:cubicBezTo>
                  <a:cubicBezTo>
                    <a:pt x="17928" y="18122"/>
                    <a:pt x="17286" y="17506"/>
                    <a:pt x="16537" y="16904"/>
                  </a:cubicBezTo>
                  <a:cubicBezTo>
                    <a:pt x="15786" y="16306"/>
                    <a:pt x="14980" y="15757"/>
                    <a:pt x="14116" y="15255"/>
                  </a:cubicBezTo>
                  <a:cubicBezTo>
                    <a:pt x="13254" y="14756"/>
                    <a:pt x="12363" y="14325"/>
                    <a:pt x="11450" y="13969"/>
                  </a:cubicBezTo>
                  <a:cubicBezTo>
                    <a:pt x="10537" y="13614"/>
                    <a:pt x="9648" y="13380"/>
                    <a:pt x="8789" y="13268"/>
                  </a:cubicBezTo>
                  <a:cubicBezTo>
                    <a:pt x="8453" y="13379"/>
                    <a:pt x="8179" y="13564"/>
                    <a:pt x="7969" y="13829"/>
                  </a:cubicBezTo>
                  <a:cubicBezTo>
                    <a:pt x="7758" y="14093"/>
                    <a:pt x="7614" y="14386"/>
                    <a:pt x="7535" y="14706"/>
                  </a:cubicBezTo>
                  <a:cubicBezTo>
                    <a:pt x="7457" y="15029"/>
                    <a:pt x="7450" y="15361"/>
                    <a:pt x="7511" y="15698"/>
                  </a:cubicBezTo>
                  <a:cubicBezTo>
                    <a:pt x="7575" y="16036"/>
                    <a:pt x="7719" y="16341"/>
                    <a:pt x="7947" y="16611"/>
                  </a:cubicBezTo>
                  <a:cubicBezTo>
                    <a:pt x="7751" y="16992"/>
                    <a:pt x="7660" y="17347"/>
                    <a:pt x="7677" y="17673"/>
                  </a:cubicBezTo>
                  <a:cubicBezTo>
                    <a:pt x="7692" y="17993"/>
                    <a:pt x="7773" y="18307"/>
                    <a:pt x="7917" y="18606"/>
                  </a:cubicBezTo>
                  <a:cubicBezTo>
                    <a:pt x="8059" y="18909"/>
                    <a:pt x="8255" y="19193"/>
                    <a:pt x="8498" y="19469"/>
                  </a:cubicBezTo>
                  <a:cubicBezTo>
                    <a:pt x="8737" y="19745"/>
                    <a:pt x="8997" y="20021"/>
                    <a:pt x="9271" y="20291"/>
                  </a:cubicBezTo>
                  <a:cubicBezTo>
                    <a:pt x="9114" y="20696"/>
                    <a:pt x="8843" y="21001"/>
                    <a:pt x="8456" y="21213"/>
                  </a:cubicBezTo>
                  <a:cubicBezTo>
                    <a:pt x="8069" y="21424"/>
                    <a:pt x="7655" y="21541"/>
                    <a:pt x="7212" y="21571"/>
                  </a:cubicBezTo>
                  <a:cubicBezTo>
                    <a:pt x="6772" y="21600"/>
                    <a:pt x="6341" y="21550"/>
                    <a:pt x="5917" y="21424"/>
                  </a:cubicBezTo>
                  <a:cubicBezTo>
                    <a:pt x="5496" y="21295"/>
                    <a:pt x="5163" y="21092"/>
                    <a:pt x="4923" y="20811"/>
                  </a:cubicBezTo>
                  <a:cubicBezTo>
                    <a:pt x="4781" y="20241"/>
                    <a:pt x="4625" y="19657"/>
                    <a:pt x="4453" y="19056"/>
                  </a:cubicBezTo>
                  <a:cubicBezTo>
                    <a:pt x="4282" y="18454"/>
                    <a:pt x="4140" y="17843"/>
                    <a:pt x="4032" y="17224"/>
                  </a:cubicBezTo>
                  <a:cubicBezTo>
                    <a:pt x="3922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50" y="13154"/>
                  </a:cubicBezTo>
                  <a:lnTo>
                    <a:pt x="1804" y="13154"/>
                  </a:lnTo>
                  <a:cubicBezTo>
                    <a:pt x="1312" y="13154"/>
                    <a:pt x="889" y="12945"/>
                    <a:pt x="534" y="12523"/>
                  </a:cubicBezTo>
                  <a:cubicBezTo>
                    <a:pt x="176" y="12100"/>
                    <a:pt x="0" y="11592"/>
                    <a:pt x="0" y="10991"/>
                  </a:cubicBezTo>
                  <a:lnTo>
                    <a:pt x="0" y="7774"/>
                  </a:lnTo>
                  <a:cubicBezTo>
                    <a:pt x="0" y="7184"/>
                    <a:pt x="176" y="6677"/>
                    <a:pt x="526" y="6245"/>
                  </a:cubicBezTo>
                  <a:cubicBezTo>
                    <a:pt x="879" y="5820"/>
                    <a:pt x="1305" y="5605"/>
                    <a:pt x="1804" y="5605"/>
                  </a:cubicBezTo>
                  <a:lnTo>
                    <a:pt x="7653" y="5605"/>
                  </a:lnTo>
                  <a:cubicBezTo>
                    <a:pt x="8551" y="5605"/>
                    <a:pt x="9509" y="5450"/>
                    <a:pt x="10525" y="5136"/>
                  </a:cubicBezTo>
                  <a:cubicBezTo>
                    <a:pt x="11541" y="4822"/>
                    <a:pt x="12537" y="4399"/>
                    <a:pt x="13511" y="3874"/>
                  </a:cubicBezTo>
                  <a:cubicBezTo>
                    <a:pt x="14488" y="3343"/>
                    <a:pt x="15409" y="2744"/>
                    <a:pt x="16273" y="2072"/>
                  </a:cubicBezTo>
                  <a:cubicBezTo>
                    <a:pt x="17135" y="1406"/>
                    <a:pt x="17864" y="713"/>
                    <a:pt x="18459" y="0"/>
                  </a:cubicBezTo>
                  <a:cubicBezTo>
                    <a:pt x="18951" y="0"/>
                    <a:pt x="19375" y="214"/>
                    <a:pt x="19730" y="634"/>
                  </a:cubicBezTo>
                  <a:cubicBezTo>
                    <a:pt x="20087" y="1057"/>
                    <a:pt x="20263" y="1567"/>
                    <a:pt x="20263" y="2166"/>
                  </a:cubicBezTo>
                  <a:lnTo>
                    <a:pt x="20263" y="7334"/>
                  </a:lnTo>
                  <a:cubicBezTo>
                    <a:pt x="20648" y="7446"/>
                    <a:pt x="20963" y="7692"/>
                    <a:pt x="21218" y="8071"/>
                  </a:cubicBezTo>
                  <a:cubicBezTo>
                    <a:pt x="21473" y="8455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3" y="4452"/>
                  </a:cubicBezTo>
                  <a:cubicBezTo>
                    <a:pt x="15810" y="4963"/>
                    <a:pt x="15066" y="5423"/>
                    <a:pt x="14280" y="5834"/>
                  </a:cubicBezTo>
                  <a:cubicBezTo>
                    <a:pt x="13494" y="6245"/>
                    <a:pt x="12694" y="6609"/>
                    <a:pt x="11878" y="6923"/>
                  </a:cubicBezTo>
                  <a:cubicBezTo>
                    <a:pt x="11061" y="7237"/>
                    <a:pt x="10255" y="7463"/>
                    <a:pt x="9457" y="7604"/>
                  </a:cubicBezTo>
                  <a:lnTo>
                    <a:pt x="9457" y="11173"/>
                  </a:lnTo>
                  <a:cubicBezTo>
                    <a:pt x="10255" y="11325"/>
                    <a:pt x="11061" y="11554"/>
                    <a:pt x="11878" y="11862"/>
                  </a:cubicBezTo>
                  <a:cubicBezTo>
                    <a:pt x="12694" y="12170"/>
                    <a:pt x="13494" y="12537"/>
                    <a:pt x="14280" y="12957"/>
                  </a:cubicBezTo>
                  <a:cubicBezTo>
                    <a:pt x="15066" y="13379"/>
                    <a:pt x="15813" y="13843"/>
                    <a:pt x="16525" y="14348"/>
                  </a:cubicBezTo>
                  <a:cubicBezTo>
                    <a:pt x="17235" y="14856"/>
                    <a:pt x="17881" y="15381"/>
                    <a:pt x="18459" y="15921"/>
                  </a:cubicBezTo>
                  <a:lnTo>
                    <a:pt x="18459" y="2855"/>
                  </a:lnTo>
                  <a:close/>
                  <a:moveTo>
                    <a:pt x="18459" y="2855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</p:grpSp>
      <p:sp>
        <p:nvSpPr>
          <p:cNvPr id="53" name="文本框 52"/>
          <p:cNvSpPr txBox="1"/>
          <p:nvPr>
            <p:custDataLst>
              <p:tags r:id="rId5"/>
            </p:custDataLst>
          </p:nvPr>
        </p:nvSpPr>
        <p:spPr>
          <a:xfrm>
            <a:off x="889008" y="3180437"/>
            <a:ext cx="2354484" cy="3193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增强类用户认证</a:t>
            </a:r>
          </a:p>
        </p:txBody>
      </p:sp>
      <p:sp>
        <p:nvSpPr>
          <p:cNvPr id="54" name="文本框 53"/>
          <p:cNvSpPr txBox="1"/>
          <p:nvPr>
            <p:custDataLst>
              <p:tags r:id="rId6"/>
            </p:custDataLst>
          </p:nvPr>
        </p:nvSpPr>
        <p:spPr>
          <a:xfrm>
            <a:off x="5600468" y="1688782"/>
            <a:ext cx="2354484" cy="3193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营销类用户认证</a:t>
            </a:r>
          </a:p>
        </p:txBody>
      </p:sp>
      <p:sp>
        <p:nvSpPr>
          <p:cNvPr id="55" name="文本框 54"/>
          <p:cNvSpPr txBox="1"/>
          <p:nvPr>
            <p:custDataLst>
              <p:tags r:id="rId7"/>
            </p:custDataLst>
          </p:nvPr>
        </p:nvSpPr>
        <p:spPr>
          <a:xfrm>
            <a:off x="5600468" y="3180437"/>
            <a:ext cx="2354484" cy="3193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第三方用户同步</a:t>
            </a:r>
          </a:p>
        </p:txBody>
      </p:sp>
      <p:sp>
        <p:nvSpPr>
          <p:cNvPr id="56" name="文本框 55"/>
          <p:cNvSpPr txBox="1"/>
          <p:nvPr>
            <p:custDataLst>
              <p:tags r:id="rId8"/>
            </p:custDataLst>
          </p:nvPr>
        </p:nvSpPr>
        <p:spPr>
          <a:xfrm>
            <a:off x="5466951" y="1924307"/>
            <a:ext cx="3197823" cy="901616"/>
          </a:xfrm>
          <a:prstGeom prst="rect">
            <a:avLst/>
          </a:prstGeom>
          <a:noFill/>
        </p:spPr>
        <p:txBody>
          <a:bodyPr wrap="square" rtlCol="0"/>
          <a:lstStyle/>
          <a:p>
            <a:pPr marL="171450" indent="-17145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适用于金融、酒店、商超等行业，提供</a:t>
            </a:r>
            <a:r>
              <a:rPr lang="zh-CN" altLang="en-US" sz="1000" b="1" spc="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专业、合规和简易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的认证上网服务；</a:t>
            </a:r>
            <a:endParaRPr lang="en-US" altLang="zh-CN" sz="1000" spc="1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认证方式包含：短信认证、微信认证、钉钉认证、企业微信认证、</a:t>
            </a:r>
            <a:r>
              <a:rPr lang="en-US" altLang="zh-CN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Portal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认证。</a:t>
            </a:r>
          </a:p>
        </p:txBody>
      </p:sp>
      <p:sp>
        <p:nvSpPr>
          <p:cNvPr id="62" name="文本框 61"/>
          <p:cNvSpPr txBox="1"/>
          <p:nvPr>
            <p:custDataLst>
              <p:tags r:id="rId9"/>
            </p:custDataLst>
          </p:nvPr>
        </p:nvSpPr>
        <p:spPr>
          <a:xfrm>
            <a:off x="5430282" y="3405442"/>
            <a:ext cx="3234491" cy="1103043"/>
          </a:xfrm>
          <a:prstGeom prst="rect">
            <a:avLst/>
          </a:prstGeom>
          <a:noFill/>
        </p:spPr>
        <p:txBody>
          <a:bodyPr wrap="square" rtlCol="0"/>
          <a:lstStyle/>
          <a:p>
            <a:pPr marL="171450" indent="-17145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支持与多个第三方用户认证平台对接，获取用户实名信息，</a:t>
            </a:r>
            <a:r>
              <a:rPr lang="zh-CN" altLang="en-US" sz="1000" b="1" spc="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接口灵活、易用性高；</a:t>
            </a:r>
            <a:endParaRPr lang="en-US" altLang="zh-CN" sz="1000" b="1" spc="1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认证方式包含：</a:t>
            </a:r>
            <a:r>
              <a:rPr lang="zh-CN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数据库用户同步、</a:t>
            </a:r>
            <a:r>
              <a:rPr lang="en-US" altLang="zh-CN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Radius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用户同步、</a:t>
            </a:r>
            <a:r>
              <a:rPr lang="en-US" altLang="zh-CN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Web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用户同步、深澜、城市热点、</a:t>
            </a:r>
            <a:r>
              <a:rPr lang="en-US" altLang="zh-CN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PPPOE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、安美、</a:t>
            </a:r>
            <a:r>
              <a:rPr lang="en-US" altLang="zh-CN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IMC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1000" spc="1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10"/>
            </p:custDataLst>
          </p:nvPr>
        </p:nvSpPr>
        <p:spPr>
          <a:xfrm>
            <a:off x="93951" y="3405442"/>
            <a:ext cx="3515097" cy="838703"/>
          </a:xfrm>
          <a:prstGeom prst="rect">
            <a:avLst/>
          </a:prstGeom>
          <a:noFill/>
        </p:spPr>
        <p:txBody>
          <a:bodyPr wrap="square" rtlCol="0"/>
          <a:lstStyle/>
          <a:p>
            <a:pPr marL="228600" indent="-22860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适用于金融、政府、大企业、高校等行业，保障</a:t>
            </a:r>
            <a:r>
              <a:rPr lang="zh-CN" altLang="en-US" sz="1000" b="1" spc="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用户认证场景高可靠性，提供高适应性</a:t>
            </a:r>
            <a:r>
              <a:rPr lang="zh-CN" altLang="en-US" sz="10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的用户认证机制；</a:t>
            </a:r>
            <a:endParaRPr lang="en-US" altLang="zh-CN" sz="1000" spc="1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30000"/>
              </a:lnSpc>
              <a:buSzPct val="100000"/>
              <a:buFont typeface="Arial" panose="020B0604020202090204" pitchFamily="34" charset="0"/>
              <a:buChar char="•"/>
            </a:pPr>
            <a:r>
              <a:rPr lang="zh-CN" altLang="en-US" sz="1000" spc="15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认证方式包含：</a:t>
            </a:r>
            <a:r>
              <a:rPr lang="en-US" altLang="zh-CN" sz="1000" spc="1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802.1X</a:t>
            </a:r>
            <a:r>
              <a:rPr lang="zh-CN" altLang="en-US" sz="1000" spc="15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认证、</a:t>
            </a:r>
            <a:r>
              <a:rPr lang="en-US" altLang="zh-CN" sz="1000" spc="15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CAS</a:t>
            </a:r>
            <a:r>
              <a:rPr lang="zh-CN" altLang="en-US" sz="1000" spc="15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认证、</a:t>
            </a:r>
            <a:r>
              <a:rPr lang="en-US" altLang="zh-CN" sz="1000" spc="15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OAUTH</a:t>
            </a:r>
            <a:r>
              <a:rPr lang="zh-CN" altLang="en-US" sz="1000" spc="15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认证、旁路认证、混合认证。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altLang="en-US" sz="1000" spc="1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228310" y="17650"/>
            <a:ext cx="6858000" cy="39907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共享接入管理</a:t>
            </a:r>
          </a:p>
        </p:txBody>
      </p:sp>
      <p:sp>
        <p:nvSpPr>
          <p:cNvPr id="61" name="矩形 50"/>
          <p:cNvSpPr/>
          <p:nvPr/>
        </p:nvSpPr>
        <p:spPr>
          <a:xfrm>
            <a:off x="276914" y="562182"/>
            <a:ext cx="859017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共享接入管理，针对私接路由器、使用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Wi-FI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共享软件和使用随身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Wi-Fi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等行为进行识别和管理，有效管理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12557" y="1207249"/>
            <a:ext cx="8142166" cy="3272360"/>
            <a:chOff x="550075" y="1609664"/>
            <a:chExt cx="10856221" cy="4363147"/>
          </a:xfrm>
        </p:grpSpPr>
        <p:sp>
          <p:nvSpPr>
            <p:cNvPr id="83" name="矩形 82"/>
            <p:cNvSpPr/>
            <p:nvPr/>
          </p:nvSpPr>
          <p:spPr bwMode="auto">
            <a:xfrm>
              <a:off x="2312430" y="2197481"/>
              <a:ext cx="6020667" cy="313559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accent6">
                  <a:lumMod val="5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58" tIns="45729" rIns="91458" bIns="45729" numCol="1" rtlCol="0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anose="05000000000000000000" pitchFamily="2" charset="2"/>
                <a:buChar char="n"/>
              </a:pPr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标题 1"/>
            <p:cNvSpPr txBox="1"/>
            <p:nvPr/>
          </p:nvSpPr>
          <p:spPr>
            <a:xfrm>
              <a:off x="2482728" y="2684285"/>
              <a:ext cx="2815936" cy="335143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时间戳</a:t>
              </a:r>
            </a:p>
          </p:txBody>
        </p:sp>
        <p:sp>
          <p:nvSpPr>
            <p:cNvPr id="85" name="标题 1"/>
            <p:cNvSpPr txBox="1"/>
            <p:nvPr/>
          </p:nvSpPr>
          <p:spPr>
            <a:xfrm>
              <a:off x="2482728" y="3153661"/>
              <a:ext cx="2815936" cy="335143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UA</a:t>
              </a: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识别</a:t>
              </a:r>
            </a:p>
          </p:txBody>
        </p:sp>
        <p:sp>
          <p:nvSpPr>
            <p:cNvPr id="86" name="标题 1"/>
            <p:cNvSpPr txBox="1"/>
            <p:nvPr/>
          </p:nvSpPr>
          <p:spPr>
            <a:xfrm>
              <a:off x="2482728" y="3623037"/>
              <a:ext cx="2815936" cy="335143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应用特征</a:t>
              </a:r>
            </a:p>
          </p:txBody>
        </p:sp>
        <p:sp>
          <p:nvSpPr>
            <p:cNvPr id="87" name="标题 1"/>
            <p:cNvSpPr txBox="1"/>
            <p:nvPr/>
          </p:nvSpPr>
          <p:spPr>
            <a:xfrm>
              <a:off x="2482728" y="4092413"/>
              <a:ext cx="2815936" cy="335143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Flash Cookie</a:t>
              </a:r>
            </a:p>
          </p:txBody>
        </p:sp>
        <p:sp>
          <p:nvSpPr>
            <p:cNvPr id="88" name="标题 1"/>
            <p:cNvSpPr txBox="1"/>
            <p:nvPr/>
          </p:nvSpPr>
          <p:spPr>
            <a:xfrm>
              <a:off x="2482728" y="4561789"/>
              <a:ext cx="2815936" cy="335143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微信长连接</a:t>
              </a:r>
              <a:endPara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9" name="直接连接符 88"/>
            <p:cNvCxnSpPr/>
            <p:nvPr/>
          </p:nvCxnSpPr>
          <p:spPr bwMode="auto">
            <a:xfrm>
              <a:off x="912176" y="3784385"/>
              <a:ext cx="140025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矩形 89"/>
            <p:cNvSpPr/>
            <p:nvPr/>
          </p:nvSpPr>
          <p:spPr>
            <a:xfrm>
              <a:off x="1165759" y="3422672"/>
              <a:ext cx="1017219" cy="408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流量接入</a:t>
              </a:r>
              <a:endPara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352369" y="2376661"/>
              <a:ext cx="2385155" cy="408232"/>
              <a:chOff x="9195716" y="2333680"/>
              <a:chExt cx="2385155" cy="408232"/>
            </a:xfrm>
          </p:grpSpPr>
          <p:cxnSp>
            <p:nvCxnSpPr>
              <p:cNvPr id="111" name="直接连接符 110"/>
              <p:cNvCxnSpPr/>
              <p:nvPr/>
            </p:nvCxnSpPr>
            <p:spPr bwMode="auto">
              <a:xfrm>
                <a:off x="9195716" y="2670425"/>
                <a:ext cx="2385155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2" name="矩形 111"/>
              <p:cNvSpPr/>
              <p:nvPr/>
            </p:nvSpPr>
            <p:spPr>
              <a:xfrm>
                <a:off x="10760355" y="2333680"/>
                <a:ext cx="817143" cy="40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放行</a:t>
                </a:r>
                <a:endParaRPr lang="en-US" altLang="zh-CN" sz="105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等腰三角形 91"/>
            <p:cNvSpPr/>
            <p:nvPr/>
          </p:nvSpPr>
          <p:spPr bwMode="auto">
            <a:xfrm rot="5400000" flipH="1">
              <a:off x="3460540" y="3447787"/>
              <a:ext cx="4363147" cy="686901"/>
            </a:xfrm>
            <a:prstGeom prst="triangl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36000">
                  <a:schemeClr val="tx2">
                    <a:lumMod val="20000"/>
                    <a:lumOff val="80000"/>
                  </a:schemeClr>
                </a:gs>
                <a:gs pos="100000">
                  <a:srgbClr val="6699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9384" tIns="29693" rIns="59384" bIns="29693" numCol="1" rtlCol="0" anchor="t" anchorCtr="0" compatLnSpc="1">
              <a:noAutofit/>
            </a:bodyPr>
            <a:lstStyle/>
            <a:p>
              <a:pPr defTabSz="1068705"/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endParaRPr>
            </a:p>
          </p:txBody>
        </p:sp>
        <p:sp>
          <p:nvSpPr>
            <p:cNvPr id="93" name="标题 1"/>
            <p:cNvSpPr txBox="1"/>
            <p:nvPr/>
          </p:nvSpPr>
          <p:spPr>
            <a:xfrm>
              <a:off x="6130818" y="2684285"/>
              <a:ext cx="1951577" cy="574138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白名单</a:t>
              </a:r>
              <a:endPara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标题 1"/>
            <p:cNvSpPr txBox="1"/>
            <p:nvPr/>
          </p:nvSpPr>
          <p:spPr>
            <a:xfrm>
              <a:off x="6115016" y="4324054"/>
              <a:ext cx="1951577" cy="574138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例外情况</a:t>
              </a:r>
              <a:endPara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电脑、移动端分别的数量</a:t>
              </a:r>
              <a:endParaRPr lang="en-US" altLang="zh-CN" sz="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标题 1"/>
            <p:cNvSpPr txBox="1"/>
            <p:nvPr/>
          </p:nvSpPr>
          <p:spPr>
            <a:xfrm>
              <a:off x="6115016" y="3504170"/>
              <a:ext cx="1951577" cy="574138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终端总数</a:t>
              </a:r>
              <a:endPara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8352369" y="3395386"/>
              <a:ext cx="2385155" cy="809395"/>
              <a:chOff x="9195716" y="3429962"/>
              <a:chExt cx="2385155" cy="809395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9195716" y="3834661"/>
                <a:ext cx="2385155" cy="0"/>
                <a:chOff x="7388432" y="4279886"/>
                <a:chExt cx="2385155" cy="0"/>
              </a:xfrm>
            </p:grpSpPr>
            <p:cxnSp>
              <p:nvCxnSpPr>
                <p:cNvPr id="109" name="直接连接符 108"/>
                <p:cNvCxnSpPr/>
                <p:nvPr/>
              </p:nvCxnSpPr>
              <p:spPr bwMode="auto">
                <a:xfrm>
                  <a:off x="7388432" y="4279886"/>
                  <a:ext cx="78235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0" name="直接连接符 109"/>
                <p:cNvCxnSpPr/>
                <p:nvPr/>
              </p:nvCxnSpPr>
              <p:spPr bwMode="auto">
                <a:xfrm>
                  <a:off x="8872538" y="4279886"/>
                  <a:ext cx="90104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6914" y="3429962"/>
                <a:ext cx="813442" cy="8093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8" name="矩形 107"/>
              <p:cNvSpPr/>
              <p:nvPr/>
            </p:nvSpPr>
            <p:spPr>
              <a:xfrm>
                <a:off x="10760356" y="3483277"/>
                <a:ext cx="701749" cy="40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rgbClr val="9A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阻断</a:t>
                </a:r>
                <a:endParaRPr lang="en-US" altLang="zh-CN" sz="1050" b="1" dirty="0">
                  <a:solidFill>
                    <a:srgbClr val="9A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8351440" y="4329033"/>
              <a:ext cx="2391690" cy="1004046"/>
              <a:chOff x="9256410" y="4476442"/>
              <a:chExt cx="2391690" cy="1004046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9256410" y="4682788"/>
                <a:ext cx="2391690" cy="408232"/>
                <a:chOff x="9256410" y="4682788"/>
                <a:chExt cx="2391690" cy="408232"/>
              </a:xfrm>
            </p:grpSpPr>
            <p:grpSp>
              <p:nvGrpSpPr>
                <p:cNvPr id="102" name="组合 101"/>
                <p:cNvGrpSpPr/>
                <p:nvPr/>
              </p:nvGrpSpPr>
              <p:grpSpPr>
                <a:xfrm>
                  <a:off x="9256410" y="5026905"/>
                  <a:ext cx="2391690" cy="2580"/>
                  <a:chOff x="7381897" y="4277306"/>
                  <a:chExt cx="2391690" cy="2580"/>
                </a:xfrm>
              </p:grpSpPr>
              <p:cxnSp>
                <p:nvCxnSpPr>
                  <p:cNvPr id="104" name="直接连接符 103"/>
                  <p:cNvCxnSpPr/>
                  <p:nvPr/>
                </p:nvCxnSpPr>
                <p:spPr bwMode="auto">
                  <a:xfrm flipV="1">
                    <a:off x="7381897" y="4277306"/>
                    <a:ext cx="788890" cy="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5" name="直接连接符 104"/>
                  <p:cNvCxnSpPr/>
                  <p:nvPr/>
                </p:nvCxnSpPr>
                <p:spPr bwMode="auto">
                  <a:xfrm>
                    <a:off x="8917312" y="4279886"/>
                    <a:ext cx="856275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03" name="矩形 102"/>
                <p:cNvSpPr/>
                <p:nvPr/>
              </p:nvSpPr>
              <p:spPr>
                <a:xfrm>
                  <a:off x="10821979" y="4682788"/>
                  <a:ext cx="775594" cy="4082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zh-CN" altLang="en-US" sz="1050" b="1" dirty="0">
                      <a:solidFill>
                        <a:schemeClr val="accent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限速</a:t>
                  </a:r>
                  <a:endParaRPr lang="en-US" altLang="zh-CN" sz="1050" b="1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4968" y="4476442"/>
                <a:ext cx="1004046" cy="10040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8" name="矩形 97"/>
            <p:cNvSpPr/>
            <p:nvPr/>
          </p:nvSpPr>
          <p:spPr bwMode="auto">
            <a:xfrm>
              <a:off x="550075" y="1609664"/>
              <a:ext cx="10856221" cy="405028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58" tIns="45729" rIns="91458" bIns="45729" numCol="1" rtlCol="0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anose="05000000000000000000" pitchFamily="2" charset="2"/>
                <a:buChar char="n"/>
              </a:pPr>
              <a:endParaRPr lang="zh-CN" altLang="en-US" sz="10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标题 1"/>
            <p:cNvSpPr txBox="1"/>
            <p:nvPr/>
          </p:nvSpPr>
          <p:spPr>
            <a:xfrm>
              <a:off x="564832" y="1613466"/>
              <a:ext cx="10841464" cy="334558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共享接入处理机制</a:t>
              </a:r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94" y="1659951"/>
            <a:ext cx="709250" cy="709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228310" y="17650"/>
            <a:ext cx="6858000" cy="36400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全网资产识别，保护资产安全</a:t>
            </a:r>
          </a:p>
        </p:txBody>
      </p:sp>
      <p:sp>
        <p:nvSpPr>
          <p:cNvPr id="29" name="Rectangle 31"/>
          <p:cNvSpPr/>
          <p:nvPr/>
        </p:nvSpPr>
        <p:spPr bwMode="auto">
          <a:xfrm>
            <a:off x="278672" y="1149445"/>
            <a:ext cx="8491592" cy="492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139891" rIns="186521" bIns="186521" numCol="1" rtlCol="0" anchor="t" anchorCtr="0" compatLnSpc="1"/>
          <a:lstStyle/>
          <a:p>
            <a:pPr defTabSz="9512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4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31"/>
          <p:cNvSpPr/>
          <p:nvPr/>
        </p:nvSpPr>
        <p:spPr bwMode="auto">
          <a:xfrm>
            <a:off x="278672" y="3395201"/>
            <a:ext cx="8491592" cy="1280964"/>
          </a:xfrm>
          <a:prstGeom prst="rect">
            <a:avLst/>
          </a:prstGeom>
          <a:solidFill>
            <a:srgbClr val="00AB7A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6521" tIns="139891" rIns="186521" bIns="186521" numCol="1" rtlCol="0" anchor="t" anchorCtr="0" compatLnSpc="1"/>
          <a:lstStyle/>
          <a:p>
            <a:pPr defTabSz="9512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45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09"/>
          <p:cNvSpPr>
            <a:spLocks noChangeArrowheads="1"/>
          </p:cNvSpPr>
          <p:nvPr/>
        </p:nvSpPr>
        <p:spPr bwMode="auto">
          <a:xfrm>
            <a:off x="1917278" y="4068366"/>
            <a:ext cx="364567" cy="353265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iconfont-1188-587291"/>
          <p:cNvSpPr>
            <a:spLocks noChangeAspect="1"/>
          </p:cNvSpPr>
          <p:nvPr/>
        </p:nvSpPr>
        <p:spPr>
          <a:xfrm>
            <a:off x="2548715" y="4138520"/>
            <a:ext cx="294330" cy="212857"/>
          </a:xfrm>
          <a:custGeom>
            <a:avLst/>
            <a:gdLst>
              <a:gd name="T0" fmla="*/ 6480 w 12960"/>
              <a:gd name="T1" fmla="*/ 12800 h 12800"/>
              <a:gd name="T2" fmla="*/ 80 w 12960"/>
              <a:gd name="T3" fmla="*/ 6560 h 12800"/>
              <a:gd name="T4" fmla="*/ 6320 w 12960"/>
              <a:gd name="T5" fmla="*/ 0 h 12800"/>
              <a:gd name="T6" fmla="*/ 6480 w 12960"/>
              <a:gd name="T7" fmla="*/ 0 h 12800"/>
              <a:gd name="T8" fmla="*/ 12880 w 12960"/>
              <a:gd name="T9" fmla="*/ 6240 h 12800"/>
              <a:gd name="T10" fmla="*/ 6640 w 12960"/>
              <a:gd name="T11" fmla="*/ 12800 h 12800"/>
              <a:gd name="T12" fmla="*/ 6480 w 12960"/>
              <a:gd name="T13" fmla="*/ 12800 h 12800"/>
              <a:gd name="T14" fmla="*/ 6480 w 12960"/>
              <a:gd name="T15" fmla="*/ 800 h 12800"/>
              <a:gd name="T16" fmla="*/ 6480 w 12960"/>
              <a:gd name="T17" fmla="*/ 800 h 12800"/>
              <a:gd name="T18" fmla="*/ 880 w 12960"/>
              <a:gd name="T19" fmla="*/ 6480 h 12800"/>
              <a:gd name="T20" fmla="*/ 6480 w 12960"/>
              <a:gd name="T21" fmla="*/ 12000 h 12800"/>
              <a:gd name="T22" fmla="*/ 6560 w 12960"/>
              <a:gd name="T23" fmla="*/ 12000 h 12800"/>
              <a:gd name="T24" fmla="*/ 12080 w 12960"/>
              <a:gd name="T25" fmla="*/ 6320 h 12800"/>
              <a:gd name="T26" fmla="*/ 6480 w 12960"/>
              <a:gd name="T27" fmla="*/ 800 h 12800"/>
              <a:gd name="T28" fmla="*/ 6800 w 12960"/>
              <a:gd name="T29" fmla="*/ 7760 h 12800"/>
              <a:gd name="T30" fmla="*/ 7840 w 12960"/>
              <a:gd name="T31" fmla="*/ 8800 h 12800"/>
              <a:gd name="T32" fmla="*/ 7280 w 12960"/>
              <a:gd name="T33" fmla="*/ 9360 h 12800"/>
              <a:gd name="T34" fmla="*/ 9920 w 12960"/>
              <a:gd name="T35" fmla="*/ 9840 h 12800"/>
              <a:gd name="T36" fmla="*/ 9440 w 12960"/>
              <a:gd name="T37" fmla="*/ 7200 h 12800"/>
              <a:gd name="T38" fmla="*/ 8880 w 12960"/>
              <a:gd name="T39" fmla="*/ 7760 h 12800"/>
              <a:gd name="T40" fmla="*/ 7840 w 12960"/>
              <a:gd name="T41" fmla="*/ 6720 h 12800"/>
              <a:gd name="T42" fmla="*/ 6800 w 12960"/>
              <a:gd name="T43" fmla="*/ 7760 h 12800"/>
              <a:gd name="T44" fmla="*/ 6160 w 12960"/>
              <a:gd name="T45" fmla="*/ 5040 h 12800"/>
              <a:gd name="T46" fmla="*/ 5040 w 12960"/>
              <a:gd name="T47" fmla="*/ 3920 h 12800"/>
              <a:gd name="T48" fmla="*/ 5600 w 12960"/>
              <a:gd name="T49" fmla="*/ 3360 h 12800"/>
              <a:gd name="T50" fmla="*/ 2960 w 12960"/>
              <a:gd name="T51" fmla="*/ 2880 h 12800"/>
              <a:gd name="T52" fmla="*/ 3440 w 12960"/>
              <a:gd name="T53" fmla="*/ 5520 h 12800"/>
              <a:gd name="T54" fmla="*/ 4000 w 12960"/>
              <a:gd name="T55" fmla="*/ 4960 h 12800"/>
              <a:gd name="T56" fmla="*/ 5040 w 12960"/>
              <a:gd name="T57" fmla="*/ 6000 h 12800"/>
              <a:gd name="T58" fmla="*/ 6160 w 12960"/>
              <a:gd name="T59" fmla="*/ 5040 h 12800"/>
              <a:gd name="T60" fmla="*/ 5120 w 12960"/>
              <a:gd name="T61" fmla="*/ 6720 h 12800"/>
              <a:gd name="T62" fmla="*/ 4000 w 12960"/>
              <a:gd name="T63" fmla="*/ 7840 h 12800"/>
              <a:gd name="T64" fmla="*/ 3520 w 12960"/>
              <a:gd name="T65" fmla="*/ 7280 h 12800"/>
              <a:gd name="T66" fmla="*/ 3040 w 12960"/>
              <a:gd name="T67" fmla="*/ 9920 h 12800"/>
              <a:gd name="T68" fmla="*/ 5680 w 12960"/>
              <a:gd name="T69" fmla="*/ 9440 h 12800"/>
              <a:gd name="T70" fmla="*/ 5120 w 12960"/>
              <a:gd name="T71" fmla="*/ 8880 h 12800"/>
              <a:gd name="T72" fmla="*/ 6160 w 12960"/>
              <a:gd name="T73" fmla="*/ 7840 h 12800"/>
              <a:gd name="T74" fmla="*/ 5120 w 12960"/>
              <a:gd name="T75" fmla="*/ 6720 h 12800"/>
              <a:gd name="T76" fmla="*/ 7840 w 12960"/>
              <a:gd name="T77" fmla="*/ 6080 h 12800"/>
              <a:gd name="T78" fmla="*/ 8880 w 12960"/>
              <a:gd name="T79" fmla="*/ 5040 h 12800"/>
              <a:gd name="T80" fmla="*/ 9440 w 12960"/>
              <a:gd name="T81" fmla="*/ 5600 h 12800"/>
              <a:gd name="T82" fmla="*/ 9920 w 12960"/>
              <a:gd name="T83" fmla="*/ 2960 h 12800"/>
              <a:gd name="T84" fmla="*/ 7360 w 12960"/>
              <a:gd name="T85" fmla="*/ 3440 h 12800"/>
              <a:gd name="T86" fmla="*/ 7920 w 12960"/>
              <a:gd name="T87" fmla="*/ 4000 h 12800"/>
              <a:gd name="T88" fmla="*/ 6800 w 12960"/>
              <a:gd name="T89" fmla="*/ 5040 h 12800"/>
              <a:gd name="T90" fmla="*/ 7840 w 12960"/>
              <a:gd name="T91" fmla="*/ 608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60" h="12800">
                <a:moveTo>
                  <a:pt x="6480" y="12800"/>
                </a:moveTo>
                <a:cubicBezTo>
                  <a:pt x="3040" y="12800"/>
                  <a:pt x="160" y="10000"/>
                  <a:pt x="80" y="6560"/>
                </a:cubicBezTo>
                <a:cubicBezTo>
                  <a:pt x="0" y="3040"/>
                  <a:pt x="2800" y="80"/>
                  <a:pt x="6320" y="0"/>
                </a:cubicBezTo>
                <a:lnTo>
                  <a:pt x="6480" y="0"/>
                </a:lnTo>
                <a:cubicBezTo>
                  <a:pt x="9920" y="0"/>
                  <a:pt x="12800" y="2800"/>
                  <a:pt x="12880" y="6240"/>
                </a:cubicBezTo>
                <a:cubicBezTo>
                  <a:pt x="12960" y="9760"/>
                  <a:pt x="10160" y="12720"/>
                  <a:pt x="6640" y="12800"/>
                </a:cubicBezTo>
                <a:lnTo>
                  <a:pt x="6480" y="12800"/>
                </a:lnTo>
                <a:close/>
                <a:moveTo>
                  <a:pt x="6480" y="800"/>
                </a:moveTo>
                <a:lnTo>
                  <a:pt x="6480" y="800"/>
                </a:lnTo>
                <a:cubicBezTo>
                  <a:pt x="3280" y="880"/>
                  <a:pt x="880" y="3440"/>
                  <a:pt x="880" y="6480"/>
                </a:cubicBezTo>
                <a:cubicBezTo>
                  <a:pt x="960" y="9520"/>
                  <a:pt x="3440" y="12000"/>
                  <a:pt x="6480" y="12000"/>
                </a:cubicBezTo>
                <a:lnTo>
                  <a:pt x="6560" y="12000"/>
                </a:lnTo>
                <a:cubicBezTo>
                  <a:pt x="9680" y="11920"/>
                  <a:pt x="12080" y="9360"/>
                  <a:pt x="12080" y="6320"/>
                </a:cubicBezTo>
                <a:cubicBezTo>
                  <a:pt x="12000" y="3280"/>
                  <a:pt x="9520" y="800"/>
                  <a:pt x="6480" y="800"/>
                </a:cubicBezTo>
                <a:close/>
                <a:moveTo>
                  <a:pt x="6800" y="7760"/>
                </a:moveTo>
                <a:lnTo>
                  <a:pt x="7840" y="8800"/>
                </a:lnTo>
                <a:lnTo>
                  <a:pt x="7280" y="9360"/>
                </a:lnTo>
                <a:lnTo>
                  <a:pt x="9920" y="9840"/>
                </a:lnTo>
                <a:lnTo>
                  <a:pt x="9440" y="7200"/>
                </a:lnTo>
                <a:lnTo>
                  <a:pt x="8880" y="7760"/>
                </a:lnTo>
                <a:lnTo>
                  <a:pt x="7840" y="6720"/>
                </a:lnTo>
                <a:lnTo>
                  <a:pt x="6800" y="7760"/>
                </a:lnTo>
                <a:close/>
                <a:moveTo>
                  <a:pt x="6160" y="5040"/>
                </a:moveTo>
                <a:lnTo>
                  <a:pt x="5040" y="3920"/>
                </a:lnTo>
                <a:lnTo>
                  <a:pt x="5600" y="3360"/>
                </a:lnTo>
                <a:lnTo>
                  <a:pt x="2960" y="2880"/>
                </a:lnTo>
                <a:lnTo>
                  <a:pt x="3440" y="5520"/>
                </a:lnTo>
                <a:lnTo>
                  <a:pt x="4000" y="4960"/>
                </a:lnTo>
                <a:lnTo>
                  <a:pt x="5040" y="6000"/>
                </a:lnTo>
                <a:lnTo>
                  <a:pt x="6160" y="5040"/>
                </a:lnTo>
                <a:close/>
                <a:moveTo>
                  <a:pt x="5120" y="6720"/>
                </a:moveTo>
                <a:lnTo>
                  <a:pt x="4000" y="7840"/>
                </a:lnTo>
                <a:lnTo>
                  <a:pt x="3520" y="7280"/>
                </a:lnTo>
                <a:lnTo>
                  <a:pt x="3040" y="9920"/>
                </a:lnTo>
                <a:lnTo>
                  <a:pt x="5680" y="9440"/>
                </a:lnTo>
                <a:lnTo>
                  <a:pt x="5120" y="8880"/>
                </a:lnTo>
                <a:lnTo>
                  <a:pt x="6160" y="7840"/>
                </a:lnTo>
                <a:lnTo>
                  <a:pt x="5120" y="6720"/>
                </a:lnTo>
                <a:close/>
                <a:moveTo>
                  <a:pt x="7840" y="6080"/>
                </a:moveTo>
                <a:lnTo>
                  <a:pt x="8880" y="5040"/>
                </a:lnTo>
                <a:lnTo>
                  <a:pt x="9440" y="5600"/>
                </a:lnTo>
                <a:lnTo>
                  <a:pt x="9920" y="2960"/>
                </a:lnTo>
                <a:lnTo>
                  <a:pt x="7360" y="3440"/>
                </a:lnTo>
                <a:lnTo>
                  <a:pt x="7920" y="4000"/>
                </a:lnTo>
                <a:lnTo>
                  <a:pt x="6800" y="5040"/>
                </a:lnTo>
                <a:lnTo>
                  <a:pt x="7840" y="6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43416" stA="2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036761" y="4243493"/>
            <a:ext cx="109576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131"/>
          <p:cNvSpPr>
            <a:spLocks noEditPoints="1"/>
          </p:cNvSpPr>
          <p:nvPr/>
        </p:nvSpPr>
        <p:spPr bwMode="auto">
          <a:xfrm>
            <a:off x="1121718" y="3934404"/>
            <a:ext cx="215702" cy="172311"/>
          </a:xfrm>
          <a:custGeom>
            <a:avLst/>
            <a:gdLst>
              <a:gd name="T0" fmla="*/ 362453 w 123"/>
              <a:gd name="T1" fmla="*/ 0 h 115"/>
              <a:gd name="T2" fmla="*/ 39184 w 123"/>
              <a:gd name="T3" fmla="*/ 0 h 115"/>
              <a:gd name="T4" fmla="*/ 0 w 123"/>
              <a:gd name="T5" fmla="*/ 39425 h 115"/>
              <a:gd name="T6" fmla="*/ 0 w 123"/>
              <a:gd name="T7" fmla="*/ 289118 h 115"/>
              <a:gd name="T8" fmla="*/ 39184 w 123"/>
              <a:gd name="T9" fmla="*/ 328543 h 115"/>
              <a:gd name="T10" fmla="*/ 163267 w 123"/>
              <a:gd name="T11" fmla="*/ 328543 h 115"/>
              <a:gd name="T12" fmla="*/ 163267 w 123"/>
              <a:gd name="T13" fmla="*/ 341685 h 115"/>
              <a:gd name="T14" fmla="*/ 84899 w 123"/>
              <a:gd name="T15" fmla="*/ 354827 h 115"/>
              <a:gd name="T16" fmla="*/ 75103 w 123"/>
              <a:gd name="T17" fmla="*/ 364683 h 115"/>
              <a:gd name="T18" fmla="*/ 88164 w 123"/>
              <a:gd name="T19" fmla="*/ 377825 h 115"/>
              <a:gd name="T20" fmla="*/ 313473 w 123"/>
              <a:gd name="T21" fmla="*/ 377825 h 115"/>
              <a:gd name="T22" fmla="*/ 326534 w 123"/>
              <a:gd name="T23" fmla="*/ 364683 h 115"/>
              <a:gd name="T24" fmla="*/ 316738 w 123"/>
              <a:gd name="T25" fmla="*/ 354827 h 115"/>
              <a:gd name="T26" fmla="*/ 238370 w 123"/>
              <a:gd name="T27" fmla="*/ 341685 h 115"/>
              <a:gd name="T28" fmla="*/ 238370 w 123"/>
              <a:gd name="T29" fmla="*/ 328543 h 115"/>
              <a:gd name="T30" fmla="*/ 362453 w 123"/>
              <a:gd name="T31" fmla="*/ 328543 h 115"/>
              <a:gd name="T32" fmla="*/ 401637 w 123"/>
              <a:gd name="T33" fmla="*/ 289118 h 115"/>
              <a:gd name="T34" fmla="*/ 401637 w 123"/>
              <a:gd name="T35" fmla="*/ 39425 h 115"/>
              <a:gd name="T36" fmla="*/ 362453 w 123"/>
              <a:gd name="T37" fmla="*/ 0 h 115"/>
              <a:gd name="T38" fmla="*/ 375514 w 123"/>
              <a:gd name="T39" fmla="*/ 289118 h 115"/>
              <a:gd name="T40" fmla="*/ 362453 w 123"/>
              <a:gd name="T41" fmla="*/ 302260 h 115"/>
              <a:gd name="T42" fmla="*/ 39184 w 123"/>
              <a:gd name="T43" fmla="*/ 302260 h 115"/>
              <a:gd name="T44" fmla="*/ 26123 w 123"/>
              <a:gd name="T45" fmla="*/ 289118 h 115"/>
              <a:gd name="T46" fmla="*/ 26123 w 123"/>
              <a:gd name="T47" fmla="*/ 39425 h 115"/>
              <a:gd name="T48" fmla="*/ 39184 w 123"/>
              <a:gd name="T49" fmla="*/ 26283 h 115"/>
              <a:gd name="T50" fmla="*/ 362453 w 123"/>
              <a:gd name="T51" fmla="*/ 26283 h 115"/>
              <a:gd name="T52" fmla="*/ 375514 w 123"/>
              <a:gd name="T53" fmla="*/ 39425 h 115"/>
              <a:gd name="T54" fmla="*/ 375514 w 123"/>
              <a:gd name="T55" fmla="*/ 289118 h 115"/>
              <a:gd name="T56" fmla="*/ 339596 w 123"/>
              <a:gd name="T57" fmla="*/ 49282 h 115"/>
              <a:gd name="T58" fmla="*/ 62041 w 123"/>
              <a:gd name="T59" fmla="*/ 49282 h 115"/>
              <a:gd name="T60" fmla="*/ 52245 w 123"/>
              <a:gd name="T61" fmla="*/ 62423 h 115"/>
              <a:gd name="T62" fmla="*/ 52245 w 123"/>
              <a:gd name="T63" fmla="*/ 239837 h 115"/>
              <a:gd name="T64" fmla="*/ 62041 w 123"/>
              <a:gd name="T65" fmla="*/ 252978 h 115"/>
              <a:gd name="T66" fmla="*/ 339596 w 123"/>
              <a:gd name="T67" fmla="*/ 252978 h 115"/>
              <a:gd name="T68" fmla="*/ 352657 w 123"/>
              <a:gd name="T69" fmla="*/ 239837 h 115"/>
              <a:gd name="T70" fmla="*/ 352657 w 123"/>
              <a:gd name="T71" fmla="*/ 62423 h 115"/>
              <a:gd name="T72" fmla="*/ 339596 w 123"/>
              <a:gd name="T73" fmla="*/ 49282 h 115"/>
              <a:gd name="T74" fmla="*/ 339596 w 123"/>
              <a:gd name="T75" fmla="*/ 239837 h 115"/>
              <a:gd name="T76" fmla="*/ 62041 w 123"/>
              <a:gd name="T77" fmla="*/ 239837 h 115"/>
              <a:gd name="T78" fmla="*/ 62041 w 123"/>
              <a:gd name="T79" fmla="*/ 62423 h 115"/>
              <a:gd name="T80" fmla="*/ 339596 w 123"/>
              <a:gd name="T81" fmla="*/ 62423 h 115"/>
              <a:gd name="T82" fmla="*/ 339596 w 123"/>
              <a:gd name="T83" fmla="*/ 239837 h 115"/>
              <a:gd name="T84" fmla="*/ 339596 w 123"/>
              <a:gd name="T85" fmla="*/ 239837 h 115"/>
              <a:gd name="T86" fmla="*/ 339596 w 123"/>
              <a:gd name="T87" fmla="*/ 239837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形 2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7739" y="4118261"/>
            <a:ext cx="371387" cy="248489"/>
          </a:xfrm>
          <a:prstGeom prst="rect">
            <a:avLst/>
          </a:prstGeom>
        </p:spPr>
      </p:pic>
      <p:pic>
        <p:nvPicPr>
          <p:cNvPr id="39" name="图形 3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1548" y="4099089"/>
            <a:ext cx="295443" cy="295443"/>
          </a:xfrm>
          <a:prstGeom prst="rect">
            <a:avLst/>
          </a:prstGeom>
        </p:spPr>
      </p:pic>
      <p:cxnSp>
        <p:nvCxnSpPr>
          <p:cNvPr id="41" name="直接连接符 40"/>
          <p:cNvCxnSpPr>
            <a:stCxn id="44" idx="3"/>
            <a:endCxn id="35" idx="3"/>
          </p:cNvCxnSpPr>
          <p:nvPr/>
        </p:nvCxnSpPr>
        <p:spPr>
          <a:xfrm flipH="1">
            <a:off x="3949126" y="3671760"/>
            <a:ext cx="502136" cy="57074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 flipH="1">
            <a:off x="545345" y="3873645"/>
            <a:ext cx="631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未知外网终端访问</a:t>
            </a:r>
          </a:p>
        </p:txBody>
      </p:sp>
      <p:sp>
        <p:nvSpPr>
          <p:cNvPr id="43" name="矩形 42"/>
          <p:cNvSpPr/>
          <p:nvPr/>
        </p:nvSpPr>
        <p:spPr bwMode="auto">
          <a:xfrm>
            <a:off x="4456693" y="3544976"/>
            <a:ext cx="1694392" cy="48747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AB7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 flipH="1">
            <a:off x="4451262" y="3564038"/>
            <a:ext cx="778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926233" y="3633559"/>
            <a:ext cx="385911" cy="292611"/>
            <a:chOff x="485831" y="4131809"/>
            <a:chExt cx="385911" cy="292611"/>
          </a:xfrm>
        </p:grpSpPr>
        <p:sp>
          <p:nvSpPr>
            <p:cNvPr id="46" name="Freeform 131"/>
            <p:cNvSpPr>
              <a:spLocks noEditPoints="1"/>
            </p:cNvSpPr>
            <p:nvPr/>
          </p:nvSpPr>
          <p:spPr bwMode="auto">
            <a:xfrm>
              <a:off x="656040" y="4131809"/>
              <a:ext cx="215702" cy="172311"/>
            </a:xfrm>
            <a:custGeom>
              <a:avLst/>
              <a:gdLst>
                <a:gd name="T0" fmla="*/ 362453 w 123"/>
                <a:gd name="T1" fmla="*/ 0 h 115"/>
                <a:gd name="T2" fmla="*/ 39184 w 123"/>
                <a:gd name="T3" fmla="*/ 0 h 115"/>
                <a:gd name="T4" fmla="*/ 0 w 123"/>
                <a:gd name="T5" fmla="*/ 39425 h 115"/>
                <a:gd name="T6" fmla="*/ 0 w 123"/>
                <a:gd name="T7" fmla="*/ 289118 h 115"/>
                <a:gd name="T8" fmla="*/ 39184 w 123"/>
                <a:gd name="T9" fmla="*/ 328543 h 115"/>
                <a:gd name="T10" fmla="*/ 163267 w 123"/>
                <a:gd name="T11" fmla="*/ 328543 h 115"/>
                <a:gd name="T12" fmla="*/ 163267 w 123"/>
                <a:gd name="T13" fmla="*/ 341685 h 115"/>
                <a:gd name="T14" fmla="*/ 84899 w 123"/>
                <a:gd name="T15" fmla="*/ 354827 h 115"/>
                <a:gd name="T16" fmla="*/ 75103 w 123"/>
                <a:gd name="T17" fmla="*/ 364683 h 115"/>
                <a:gd name="T18" fmla="*/ 88164 w 123"/>
                <a:gd name="T19" fmla="*/ 377825 h 115"/>
                <a:gd name="T20" fmla="*/ 313473 w 123"/>
                <a:gd name="T21" fmla="*/ 377825 h 115"/>
                <a:gd name="T22" fmla="*/ 326534 w 123"/>
                <a:gd name="T23" fmla="*/ 364683 h 115"/>
                <a:gd name="T24" fmla="*/ 316738 w 123"/>
                <a:gd name="T25" fmla="*/ 354827 h 115"/>
                <a:gd name="T26" fmla="*/ 238370 w 123"/>
                <a:gd name="T27" fmla="*/ 341685 h 115"/>
                <a:gd name="T28" fmla="*/ 238370 w 123"/>
                <a:gd name="T29" fmla="*/ 328543 h 115"/>
                <a:gd name="T30" fmla="*/ 362453 w 123"/>
                <a:gd name="T31" fmla="*/ 328543 h 115"/>
                <a:gd name="T32" fmla="*/ 401637 w 123"/>
                <a:gd name="T33" fmla="*/ 289118 h 115"/>
                <a:gd name="T34" fmla="*/ 401637 w 123"/>
                <a:gd name="T35" fmla="*/ 39425 h 115"/>
                <a:gd name="T36" fmla="*/ 362453 w 123"/>
                <a:gd name="T37" fmla="*/ 0 h 115"/>
                <a:gd name="T38" fmla="*/ 375514 w 123"/>
                <a:gd name="T39" fmla="*/ 289118 h 115"/>
                <a:gd name="T40" fmla="*/ 362453 w 123"/>
                <a:gd name="T41" fmla="*/ 302260 h 115"/>
                <a:gd name="T42" fmla="*/ 39184 w 123"/>
                <a:gd name="T43" fmla="*/ 302260 h 115"/>
                <a:gd name="T44" fmla="*/ 26123 w 123"/>
                <a:gd name="T45" fmla="*/ 289118 h 115"/>
                <a:gd name="T46" fmla="*/ 26123 w 123"/>
                <a:gd name="T47" fmla="*/ 39425 h 115"/>
                <a:gd name="T48" fmla="*/ 39184 w 123"/>
                <a:gd name="T49" fmla="*/ 26283 h 115"/>
                <a:gd name="T50" fmla="*/ 362453 w 123"/>
                <a:gd name="T51" fmla="*/ 26283 h 115"/>
                <a:gd name="T52" fmla="*/ 375514 w 123"/>
                <a:gd name="T53" fmla="*/ 39425 h 115"/>
                <a:gd name="T54" fmla="*/ 375514 w 123"/>
                <a:gd name="T55" fmla="*/ 289118 h 115"/>
                <a:gd name="T56" fmla="*/ 339596 w 123"/>
                <a:gd name="T57" fmla="*/ 49282 h 115"/>
                <a:gd name="T58" fmla="*/ 62041 w 123"/>
                <a:gd name="T59" fmla="*/ 49282 h 115"/>
                <a:gd name="T60" fmla="*/ 52245 w 123"/>
                <a:gd name="T61" fmla="*/ 62423 h 115"/>
                <a:gd name="T62" fmla="*/ 52245 w 123"/>
                <a:gd name="T63" fmla="*/ 239837 h 115"/>
                <a:gd name="T64" fmla="*/ 62041 w 123"/>
                <a:gd name="T65" fmla="*/ 252978 h 115"/>
                <a:gd name="T66" fmla="*/ 339596 w 123"/>
                <a:gd name="T67" fmla="*/ 252978 h 115"/>
                <a:gd name="T68" fmla="*/ 352657 w 123"/>
                <a:gd name="T69" fmla="*/ 239837 h 115"/>
                <a:gd name="T70" fmla="*/ 352657 w 123"/>
                <a:gd name="T71" fmla="*/ 62423 h 115"/>
                <a:gd name="T72" fmla="*/ 339596 w 123"/>
                <a:gd name="T73" fmla="*/ 49282 h 115"/>
                <a:gd name="T74" fmla="*/ 339596 w 123"/>
                <a:gd name="T75" fmla="*/ 239837 h 115"/>
                <a:gd name="T76" fmla="*/ 62041 w 123"/>
                <a:gd name="T77" fmla="*/ 239837 h 115"/>
                <a:gd name="T78" fmla="*/ 62041 w 123"/>
                <a:gd name="T79" fmla="*/ 62423 h 115"/>
                <a:gd name="T80" fmla="*/ 339596 w 123"/>
                <a:gd name="T81" fmla="*/ 62423 h 115"/>
                <a:gd name="T82" fmla="*/ 339596 w 123"/>
                <a:gd name="T83" fmla="*/ 239837 h 115"/>
                <a:gd name="T84" fmla="*/ 339596 w 123"/>
                <a:gd name="T85" fmla="*/ 239837 h 115"/>
                <a:gd name="T86" fmla="*/ 339596 w 123"/>
                <a:gd name="T87" fmla="*/ 239837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rgbClr val="00AB7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3"/>
            <p:cNvSpPr>
              <a:spLocks noEditPoints="1"/>
            </p:cNvSpPr>
            <p:nvPr/>
          </p:nvSpPr>
          <p:spPr bwMode="auto">
            <a:xfrm>
              <a:off x="485831" y="4252108"/>
              <a:ext cx="144016" cy="172312"/>
            </a:xfrm>
            <a:custGeom>
              <a:avLst/>
              <a:gdLst>
                <a:gd name="T0" fmla="*/ 172993 w 107"/>
                <a:gd name="T1" fmla="*/ 0 h 123"/>
                <a:gd name="T2" fmla="*/ 0 w 107"/>
                <a:gd name="T3" fmla="*/ 81634 h 123"/>
                <a:gd name="T4" fmla="*/ 0 w 107"/>
                <a:gd name="T5" fmla="*/ 320003 h 123"/>
                <a:gd name="T6" fmla="*/ 172993 w 107"/>
                <a:gd name="T7" fmla="*/ 401637 h 123"/>
                <a:gd name="T8" fmla="*/ 349250 w 107"/>
                <a:gd name="T9" fmla="*/ 320003 h 123"/>
                <a:gd name="T10" fmla="*/ 349250 w 107"/>
                <a:gd name="T11" fmla="*/ 81634 h 123"/>
                <a:gd name="T12" fmla="*/ 172993 w 107"/>
                <a:gd name="T13" fmla="*/ 0 h 123"/>
                <a:gd name="T14" fmla="*/ 323138 w 107"/>
                <a:gd name="T15" fmla="*/ 320003 h 123"/>
                <a:gd name="T16" fmla="*/ 172993 w 107"/>
                <a:gd name="T17" fmla="*/ 375514 h 123"/>
                <a:gd name="T18" fmla="*/ 22848 w 107"/>
                <a:gd name="T19" fmla="*/ 320003 h 123"/>
                <a:gd name="T20" fmla="*/ 22848 w 107"/>
                <a:gd name="T21" fmla="*/ 271023 h 123"/>
                <a:gd name="T22" fmla="*/ 172993 w 107"/>
                <a:gd name="T23" fmla="*/ 313473 h 123"/>
                <a:gd name="T24" fmla="*/ 323138 w 107"/>
                <a:gd name="T25" fmla="*/ 271023 h 123"/>
                <a:gd name="T26" fmla="*/ 323138 w 107"/>
                <a:gd name="T27" fmla="*/ 320003 h 123"/>
                <a:gd name="T28" fmla="*/ 323138 w 107"/>
                <a:gd name="T29" fmla="*/ 244901 h 123"/>
                <a:gd name="T30" fmla="*/ 323138 w 107"/>
                <a:gd name="T31" fmla="*/ 244901 h 123"/>
                <a:gd name="T32" fmla="*/ 323138 w 107"/>
                <a:gd name="T33" fmla="*/ 244901 h 123"/>
                <a:gd name="T34" fmla="*/ 172993 w 107"/>
                <a:gd name="T35" fmla="*/ 300411 h 123"/>
                <a:gd name="T36" fmla="*/ 22848 w 107"/>
                <a:gd name="T37" fmla="*/ 244901 h 123"/>
                <a:gd name="T38" fmla="*/ 22848 w 107"/>
                <a:gd name="T39" fmla="*/ 244901 h 123"/>
                <a:gd name="T40" fmla="*/ 22848 w 107"/>
                <a:gd name="T41" fmla="*/ 195920 h 123"/>
                <a:gd name="T42" fmla="*/ 172993 w 107"/>
                <a:gd name="T43" fmla="*/ 238370 h 123"/>
                <a:gd name="T44" fmla="*/ 323138 w 107"/>
                <a:gd name="T45" fmla="*/ 195920 h 123"/>
                <a:gd name="T46" fmla="*/ 323138 w 107"/>
                <a:gd name="T47" fmla="*/ 244901 h 123"/>
                <a:gd name="T48" fmla="*/ 323138 w 107"/>
                <a:gd name="T49" fmla="*/ 169798 h 123"/>
                <a:gd name="T50" fmla="*/ 323138 w 107"/>
                <a:gd name="T51" fmla="*/ 169798 h 123"/>
                <a:gd name="T52" fmla="*/ 323138 w 107"/>
                <a:gd name="T53" fmla="*/ 169798 h 123"/>
                <a:gd name="T54" fmla="*/ 172993 w 107"/>
                <a:gd name="T55" fmla="*/ 225309 h 123"/>
                <a:gd name="T56" fmla="*/ 22848 w 107"/>
                <a:gd name="T57" fmla="*/ 169798 h 123"/>
                <a:gd name="T58" fmla="*/ 22848 w 107"/>
                <a:gd name="T59" fmla="*/ 169798 h 123"/>
                <a:gd name="T60" fmla="*/ 22848 w 107"/>
                <a:gd name="T61" fmla="*/ 127348 h 123"/>
                <a:gd name="T62" fmla="*/ 172993 w 107"/>
                <a:gd name="T63" fmla="*/ 163267 h 123"/>
                <a:gd name="T64" fmla="*/ 323138 w 107"/>
                <a:gd name="T65" fmla="*/ 127348 h 123"/>
                <a:gd name="T66" fmla="*/ 323138 w 107"/>
                <a:gd name="T67" fmla="*/ 169798 h 123"/>
                <a:gd name="T68" fmla="*/ 172993 w 107"/>
                <a:gd name="T69" fmla="*/ 137144 h 123"/>
                <a:gd name="T70" fmla="*/ 22848 w 107"/>
                <a:gd name="T71" fmla="*/ 81634 h 123"/>
                <a:gd name="T72" fmla="*/ 172993 w 107"/>
                <a:gd name="T73" fmla="*/ 26123 h 123"/>
                <a:gd name="T74" fmla="*/ 323138 w 107"/>
                <a:gd name="T75" fmla="*/ 81634 h 123"/>
                <a:gd name="T76" fmla="*/ 172993 w 107"/>
                <a:gd name="T77" fmla="*/ 137144 h 123"/>
                <a:gd name="T78" fmla="*/ 172993 w 107"/>
                <a:gd name="T79" fmla="*/ 137144 h 123"/>
                <a:gd name="T80" fmla="*/ 172993 w 107"/>
                <a:gd name="T81" fmla="*/ 137144 h 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" h="123">
                  <a:moveTo>
                    <a:pt x="53" y="0"/>
                  </a:moveTo>
                  <a:cubicBezTo>
                    <a:pt x="27" y="0"/>
                    <a:pt x="0" y="8"/>
                    <a:pt x="0" y="2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5"/>
                    <a:pt x="27" y="123"/>
                    <a:pt x="53" y="123"/>
                  </a:cubicBezTo>
                  <a:cubicBezTo>
                    <a:pt x="79" y="123"/>
                    <a:pt x="107" y="115"/>
                    <a:pt x="107" y="9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8"/>
                    <a:pt x="79" y="0"/>
                    <a:pt x="53" y="0"/>
                  </a:cubicBezTo>
                  <a:close/>
                  <a:moveTo>
                    <a:pt x="99" y="98"/>
                  </a:moveTo>
                  <a:cubicBezTo>
                    <a:pt x="99" y="107"/>
                    <a:pt x="79" y="115"/>
                    <a:pt x="53" y="115"/>
                  </a:cubicBezTo>
                  <a:cubicBezTo>
                    <a:pt x="28" y="115"/>
                    <a:pt x="7" y="107"/>
                    <a:pt x="7" y="98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5" y="92"/>
                    <a:pt x="34" y="96"/>
                    <a:pt x="53" y="96"/>
                  </a:cubicBezTo>
                  <a:cubicBezTo>
                    <a:pt x="72" y="96"/>
                    <a:pt x="91" y="92"/>
                    <a:pt x="99" y="83"/>
                  </a:cubicBezTo>
                  <a:lnTo>
                    <a:pt x="99" y="98"/>
                  </a:lnTo>
                  <a:close/>
                  <a:moveTo>
                    <a:pt x="99" y="75"/>
                  </a:moveTo>
                  <a:cubicBezTo>
                    <a:pt x="99" y="75"/>
                    <a:pt x="99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84"/>
                    <a:pt x="79" y="92"/>
                    <a:pt x="53" y="92"/>
                  </a:cubicBezTo>
                  <a:cubicBezTo>
                    <a:pt x="28" y="92"/>
                    <a:pt x="7" y="84"/>
                    <a:pt x="7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5" y="69"/>
                    <a:pt x="34" y="73"/>
                    <a:pt x="53" y="73"/>
                  </a:cubicBezTo>
                  <a:cubicBezTo>
                    <a:pt x="72" y="73"/>
                    <a:pt x="91" y="69"/>
                    <a:pt x="99" y="60"/>
                  </a:cubicBezTo>
                  <a:lnTo>
                    <a:pt x="99" y="75"/>
                  </a:lnTo>
                  <a:close/>
                  <a:moveTo>
                    <a:pt x="99" y="52"/>
                  </a:move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61"/>
                    <a:pt x="79" y="69"/>
                    <a:pt x="53" y="69"/>
                  </a:cubicBezTo>
                  <a:cubicBezTo>
                    <a:pt x="28" y="69"/>
                    <a:pt x="7" y="61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7" y="46"/>
                    <a:pt x="36" y="50"/>
                    <a:pt x="53" y="50"/>
                  </a:cubicBezTo>
                  <a:cubicBezTo>
                    <a:pt x="71" y="50"/>
                    <a:pt x="89" y="46"/>
                    <a:pt x="99" y="39"/>
                  </a:cubicBezTo>
                  <a:lnTo>
                    <a:pt x="99" y="52"/>
                  </a:lnTo>
                  <a:close/>
                  <a:moveTo>
                    <a:pt x="53" y="42"/>
                  </a:moveTo>
                  <a:cubicBezTo>
                    <a:pt x="28" y="42"/>
                    <a:pt x="7" y="34"/>
                    <a:pt x="7" y="25"/>
                  </a:cubicBezTo>
                  <a:cubicBezTo>
                    <a:pt x="7" y="15"/>
                    <a:pt x="28" y="8"/>
                    <a:pt x="53" y="8"/>
                  </a:cubicBezTo>
                  <a:cubicBezTo>
                    <a:pt x="79" y="8"/>
                    <a:pt x="99" y="15"/>
                    <a:pt x="99" y="25"/>
                  </a:cubicBezTo>
                  <a:cubicBezTo>
                    <a:pt x="99" y="34"/>
                    <a:pt x="79" y="42"/>
                    <a:pt x="53" y="42"/>
                  </a:cubicBezTo>
                  <a:close/>
                  <a:moveTo>
                    <a:pt x="53" y="42"/>
                  </a:moveTo>
                  <a:cubicBezTo>
                    <a:pt x="53" y="42"/>
                    <a:pt x="53" y="42"/>
                    <a:pt x="53" y="42"/>
                  </a:cubicBezTo>
                </a:path>
              </a:pathLst>
            </a:custGeom>
            <a:solidFill>
              <a:srgbClr val="00AB7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Freeform 143"/>
          <p:cNvSpPr>
            <a:spLocks noEditPoints="1"/>
          </p:cNvSpPr>
          <p:nvPr/>
        </p:nvSpPr>
        <p:spPr bwMode="auto">
          <a:xfrm>
            <a:off x="5559025" y="3810221"/>
            <a:ext cx="237047" cy="149931"/>
          </a:xfrm>
          <a:custGeom>
            <a:avLst/>
            <a:gdLst>
              <a:gd name="T0" fmla="*/ 348011 w 123"/>
              <a:gd name="T1" fmla="*/ 0 h 81"/>
              <a:gd name="T2" fmla="*/ 48787 w 123"/>
              <a:gd name="T3" fmla="*/ 0 h 81"/>
              <a:gd name="T4" fmla="*/ 0 w 123"/>
              <a:gd name="T5" fmla="*/ 52054 h 81"/>
              <a:gd name="T6" fmla="*/ 0 w 123"/>
              <a:gd name="T7" fmla="*/ 211471 h 81"/>
              <a:gd name="T8" fmla="*/ 48787 w 123"/>
              <a:gd name="T9" fmla="*/ 263525 h 81"/>
              <a:gd name="T10" fmla="*/ 348011 w 123"/>
              <a:gd name="T11" fmla="*/ 263525 h 81"/>
              <a:gd name="T12" fmla="*/ 400050 w 123"/>
              <a:gd name="T13" fmla="*/ 211471 h 81"/>
              <a:gd name="T14" fmla="*/ 400050 w 123"/>
              <a:gd name="T15" fmla="*/ 52054 h 81"/>
              <a:gd name="T16" fmla="*/ 348011 w 123"/>
              <a:gd name="T17" fmla="*/ 0 h 81"/>
              <a:gd name="T18" fmla="*/ 26020 w 123"/>
              <a:gd name="T19" fmla="*/ 65068 h 81"/>
              <a:gd name="T20" fmla="*/ 110583 w 123"/>
              <a:gd name="T21" fmla="*/ 133389 h 81"/>
              <a:gd name="T22" fmla="*/ 26020 w 123"/>
              <a:gd name="T23" fmla="*/ 198457 h 81"/>
              <a:gd name="T24" fmla="*/ 26020 w 123"/>
              <a:gd name="T25" fmla="*/ 65068 h 81"/>
              <a:gd name="T26" fmla="*/ 374030 w 123"/>
              <a:gd name="T27" fmla="*/ 211471 h 81"/>
              <a:gd name="T28" fmla="*/ 348011 w 123"/>
              <a:gd name="T29" fmla="*/ 237498 h 81"/>
              <a:gd name="T30" fmla="*/ 48787 w 123"/>
              <a:gd name="T31" fmla="*/ 237498 h 81"/>
              <a:gd name="T32" fmla="*/ 26020 w 123"/>
              <a:gd name="T33" fmla="*/ 211471 h 81"/>
              <a:gd name="T34" fmla="*/ 123593 w 123"/>
              <a:gd name="T35" fmla="*/ 139896 h 81"/>
              <a:gd name="T36" fmla="*/ 175632 w 123"/>
              <a:gd name="T37" fmla="*/ 182190 h 81"/>
              <a:gd name="T38" fmla="*/ 198399 w 123"/>
              <a:gd name="T39" fmla="*/ 188697 h 81"/>
              <a:gd name="T40" fmla="*/ 221166 w 123"/>
              <a:gd name="T41" fmla="*/ 182190 h 81"/>
              <a:gd name="T42" fmla="*/ 276457 w 123"/>
              <a:gd name="T43" fmla="*/ 139896 h 81"/>
              <a:gd name="T44" fmla="*/ 374030 w 123"/>
              <a:gd name="T45" fmla="*/ 211471 h 81"/>
              <a:gd name="T46" fmla="*/ 374030 w 123"/>
              <a:gd name="T47" fmla="*/ 198457 h 81"/>
              <a:gd name="T48" fmla="*/ 286215 w 123"/>
              <a:gd name="T49" fmla="*/ 133389 h 81"/>
              <a:gd name="T50" fmla="*/ 374030 w 123"/>
              <a:gd name="T51" fmla="*/ 65068 h 81"/>
              <a:gd name="T52" fmla="*/ 374030 w 123"/>
              <a:gd name="T53" fmla="*/ 198457 h 81"/>
              <a:gd name="T54" fmla="*/ 214661 w 123"/>
              <a:gd name="T55" fmla="*/ 169177 h 81"/>
              <a:gd name="T56" fmla="*/ 198399 w 123"/>
              <a:gd name="T57" fmla="*/ 175683 h 81"/>
              <a:gd name="T58" fmla="*/ 185389 w 123"/>
              <a:gd name="T59" fmla="*/ 169177 h 81"/>
              <a:gd name="T60" fmla="*/ 133350 w 123"/>
              <a:gd name="T61" fmla="*/ 133389 h 81"/>
              <a:gd name="T62" fmla="*/ 123593 w 123"/>
              <a:gd name="T63" fmla="*/ 123629 h 81"/>
              <a:gd name="T64" fmla="*/ 26020 w 123"/>
              <a:gd name="T65" fmla="*/ 52054 h 81"/>
              <a:gd name="T66" fmla="*/ 48787 w 123"/>
              <a:gd name="T67" fmla="*/ 26027 h 81"/>
              <a:gd name="T68" fmla="*/ 348011 w 123"/>
              <a:gd name="T69" fmla="*/ 26027 h 81"/>
              <a:gd name="T70" fmla="*/ 374030 w 123"/>
              <a:gd name="T71" fmla="*/ 52054 h 81"/>
              <a:gd name="T72" fmla="*/ 214661 w 123"/>
              <a:gd name="T73" fmla="*/ 169177 h 81"/>
              <a:gd name="T74" fmla="*/ 214661 w 123"/>
              <a:gd name="T75" fmla="*/ 169177 h 81"/>
              <a:gd name="T76" fmla="*/ 214661 w 123"/>
              <a:gd name="T77" fmla="*/ 16917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AB7A"/>
            </a:solidFill>
            <a:round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57"/>
          <p:cNvSpPr>
            <a:spLocks noChangeArrowheads="1"/>
          </p:cNvSpPr>
          <p:nvPr/>
        </p:nvSpPr>
        <p:spPr bwMode="auto">
          <a:xfrm>
            <a:off x="5409870" y="3611525"/>
            <a:ext cx="217487" cy="190500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AB7A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98"/>
          <p:cNvSpPr>
            <a:spLocks noChangeArrowheads="1"/>
          </p:cNvSpPr>
          <p:nvPr/>
        </p:nvSpPr>
        <p:spPr bwMode="auto">
          <a:xfrm>
            <a:off x="5257131" y="3732560"/>
            <a:ext cx="176213" cy="215900"/>
          </a:xfrm>
          <a:custGeom>
            <a:avLst/>
            <a:gdLst>
              <a:gd name="T0" fmla="*/ 165736 w 488"/>
              <a:gd name="T1" fmla="*/ 215541 h 601"/>
              <a:gd name="T2" fmla="*/ 165736 w 488"/>
              <a:gd name="T3" fmla="*/ 215541 h 601"/>
              <a:gd name="T4" fmla="*/ 10110 w 488"/>
              <a:gd name="T5" fmla="*/ 215541 h 601"/>
              <a:gd name="T6" fmla="*/ 0 w 488"/>
              <a:gd name="T7" fmla="*/ 205482 h 601"/>
              <a:gd name="T8" fmla="*/ 0 w 488"/>
              <a:gd name="T9" fmla="*/ 116751 h 601"/>
              <a:gd name="T10" fmla="*/ 10110 w 488"/>
              <a:gd name="T11" fmla="*/ 106333 h 601"/>
              <a:gd name="T12" fmla="*/ 25276 w 488"/>
              <a:gd name="T13" fmla="*/ 106333 h 601"/>
              <a:gd name="T14" fmla="*/ 25276 w 488"/>
              <a:gd name="T15" fmla="*/ 60711 h 601"/>
              <a:gd name="T16" fmla="*/ 86659 w 488"/>
              <a:gd name="T17" fmla="*/ 0 h 601"/>
              <a:gd name="T18" fmla="*/ 147682 w 488"/>
              <a:gd name="T19" fmla="*/ 60711 h 601"/>
              <a:gd name="T20" fmla="*/ 147682 w 488"/>
              <a:gd name="T21" fmla="*/ 106333 h 601"/>
              <a:gd name="T22" fmla="*/ 165736 w 488"/>
              <a:gd name="T23" fmla="*/ 106333 h 601"/>
              <a:gd name="T24" fmla="*/ 175846 w 488"/>
              <a:gd name="T25" fmla="*/ 116751 h 601"/>
              <a:gd name="T26" fmla="*/ 175846 w 488"/>
              <a:gd name="T27" fmla="*/ 205482 h 601"/>
              <a:gd name="T28" fmla="*/ 165736 w 488"/>
              <a:gd name="T29" fmla="*/ 215541 h 601"/>
              <a:gd name="T30" fmla="*/ 76549 w 488"/>
              <a:gd name="T31" fmla="*/ 164889 h 601"/>
              <a:gd name="T32" fmla="*/ 76549 w 488"/>
              <a:gd name="T33" fmla="*/ 164889 h 601"/>
              <a:gd name="T34" fmla="*/ 76549 w 488"/>
              <a:gd name="T35" fmla="*/ 185365 h 601"/>
              <a:gd name="T36" fmla="*/ 86659 w 488"/>
              <a:gd name="T37" fmla="*/ 195424 h 601"/>
              <a:gd name="T38" fmla="*/ 96769 w 488"/>
              <a:gd name="T39" fmla="*/ 185365 h 601"/>
              <a:gd name="T40" fmla="*/ 96769 w 488"/>
              <a:gd name="T41" fmla="*/ 164889 h 601"/>
              <a:gd name="T42" fmla="*/ 106880 w 488"/>
              <a:gd name="T43" fmla="*/ 147286 h 601"/>
              <a:gd name="T44" fmla="*/ 86659 w 488"/>
              <a:gd name="T45" fmla="*/ 126810 h 601"/>
              <a:gd name="T46" fmla="*/ 66078 w 488"/>
              <a:gd name="T47" fmla="*/ 147286 h 601"/>
              <a:gd name="T48" fmla="*/ 76549 w 488"/>
              <a:gd name="T49" fmla="*/ 164889 h 601"/>
              <a:gd name="T50" fmla="*/ 127461 w 488"/>
              <a:gd name="T51" fmla="*/ 60711 h 601"/>
              <a:gd name="T52" fmla="*/ 127461 w 488"/>
              <a:gd name="T53" fmla="*/ 60711 h 601"/>
              <a:gd name="T54" fmla="*/ 86659 w 488"/>
              <a:gd name="T55" fmla="*/ 20117 h 601"/>
              <a:gd name="T56" fmla="*/ 45857 w 488"/>
              <a:gd name="T57" fmla="*/ 60711 h 601"/>
              <a:gd name="T58" fmla="*/ 45857 w 488"/>
              <a:gd name="T59" fmla="*/ 106333 h 601"/>
              <a:gd name="T60" fmla="*/ 127461 w 488"/>
              <a:gd name="T61" fmla="*/ 106333 h 601"/>
              <a:gd name="T62" fmla="*/ 127461 w 488"/>
              <a:gd name="T63" fmla="*/ 60711 h 6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AB7A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ïśḷîḍé"/>
          <p:cNvGrpSpPr/>
          <p:nvPr/>
        </p:nvGrpSpPr>
        <p:grpSpPr>
          <a:xfrm>
            <a:off x="6198923" y="2391216"/>
            <a:ext cx="1933116" cy="716175"/>
            <a:chOff x="393558" y="663151"/>
            <a:chExt cx="3490209" cy="942247"/>
          </a:xfrm>
        </p:grpSpPr>
        <p:sp>
          <p:nvSpPr>
            <p:cNvPr id="53" name="iṣľïḑê"/>
            <p:cNvSpPr txBox="1"/>
            <p:nvPr/>
          </p:nvSpPr>
          <p:spPr>
            <a:xfrm>
              <a:off x="393558" y="1003416"/>
              <a:ext cx="3490209" cy="6019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兰亭黑简体" panose="02000000000000000000" pitchFamily="2" charset="-122"/>
                </a:rPr>
                <a:t>通过主动探测的方式，发现网络中的静默资产，例如网络设</a:t>
              </a:r>
              <a:r>
                <a:rPr lang="en-US" altLang="zh-CN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兰亭黑简体" panose="02000000000000000000" pitchFamily="2" charset="-122"/>
                </a:rPr>
                <a:t>Q</a:t>
              </a: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兰亭黑简体" panose="02000000000000000000" pitchFamily="2" charset="-122"/>
                </a:rPr>
                <a:t>备、打印机等</a:t>
              </a:r>
            </a:p>
          </p:txBody>
        </p:sp>
        <p:sp>
          <p:nvSpPr>
            <p:cNvPr id="54" name="íşlïďè"/>
            <p:cNvSpPr txBox="1"/>
            <p:nvPr/>
          </p:nvSpPr>
          <p:spPr>
            <a:xfrm>
              <a:off x="393558" y="663151"/>
              <a:ext cx="3490209" cy="3402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简体" panose="02000000000000000000" pitchFamily="2" charset="-122"/>
                </a:rPr>
                <a:t>设备主动探测资产</a:t>
              </a:r>
            </a:p>
          </p:txBody>
        </p:sp>
      </p:grpSp>
      <p:pic>
        <p:nvPicPr>
          <p:cNvPr id="55" name="图形 8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9805" y="2296717"/>
            <a:ext cx="970534" cy="970534"/>
          </a:xfrm>
          <a:prstGeom prst="rect">
            <a:avLst/>
          </a:prstGeom>
        </p:spPr>
      </p:pic>
      <p:grpSp>
        <p:nvGrpSpPr>
          <p:cNvPr id="68" name="î$ľíḓè"/>
          <p:cNvGrpSpPr/>
          <p:nvPr/>
        </p:nvGrpSpPr>
        <p:grpSpPr>
          <a:xfrm>
            <a:off x="823442" y="2392626"/>
            <a:ext cx="2145123" cy="745580"/>
            <a:chOff x="-2001237" y="1731453"/>
            <a:chExt cx="3872984" cy="980935"/>
          </a:xfrm>
        </p:grpSpPr>
        <p:sp>
          <p:nvSpPr>
            <p:cNvPr id="69" name="ísḷîḍé"/>
            <p:cNvSpPr txBox="1"/>
            <p:nvPr/>
          </p:nvSpPr>
          <p:spPr>
            <a:xfrm>
              <a:off x="-1618462" y="2110406"/>
              <a:ext cx="3490209" cy="601982"/>
            </a:xfrm>
            <a:prstGeom prst="rect">
              <a:avLst/>
            </a:prstGeom>
            <a:noFill/>
          </p:spPr>
          <p:txBody>
            <a:bodyPr wrap="square" lIns="91440" tIns="45720" rIns="91440" bIns="4572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l">
                <a:lnSpc>
                  <a:spcPct val="140000"/>
                </a:lnSpc>
                <a:buClrTx/>
                <a:buSzTx/>
                <a:buFontTx/>
              </a:pP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兰亭黑简体" panose="02000000000000000000" pitchFamily="2" charset="-122"/>
                </a:rPr>
                <a:t>通过对经过设备的流量进行识别和分析，发现常规资产，例如物联网、PC、服务器等终端设备</a:t>
              </a:r>
            </a:p>
          </p:txBody>
        </p:sp>
        <p:sp>
          <p:nvSpPr>
            <p:cNvPr id="74" name="íṥ1îdé"/>
            <p:cNvSpPr txBox="1"/>
            <p:nvPr/>
          </p:nvSpPr>
          <p:spPr>
            <a:xfrm>
              <a:off x="-2001237" y="1731453"/>
              <a:ext cx="3490209" cy="34026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简体" panose="02000000000000000000" pitchFamily="2" charset="-122"/>
                </a:rPr>
                <a:t>流量被动识别资产</a:t>
              </a:r>
            </a:p>
          </p:txBody>
        </p:sp>
      </p:grpSp>
      <p:pic>
        <p:nvPicPr>
          <p:cNvPr id="75" name="图形 87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8849" y="2302288"/>
            <a:ext cx="1236402" cy="965345"/>
          </a:xfrm>
          <a:prstGeom prst="rect">
            <a:avLst/>
          </a:prstGeom>
        </p:spPr>
      </p:pic>
      <p:pic>
        <p:nvPicPr>
          <p:cNvPr id="81" name="图形 89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01394" y="1088355"/>
            <a:ext cx="200883" cy="200883"/>
          </a:xfrm>
          <a:prstGeom prst="rect">
            <a:avLst/>
          </a:prstGeom>
        </p:spPr>
      </p:pic>
      <p:pic>
        <p:nvPicPr>
          <p:cNvPr id="82" name="图形 29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11" y="1998118"/>
            <a:ext cx="196165" cy="1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图形 44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76" y="1953880"/>
            <a:ext cx="292585" cy="24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图形 9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18" y="1965053"/>
            <a:ext cx="262523" cy="2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图形 40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95" y="1970121"/>
            <a:ext cx="264342" cy="22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图形 151"/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37165" y="1962009"/>
            <a:ext cx="272423" cy="272423"/>
          </a:xfrm>
          <a:prstGeom prst="rect">
            <a:avLst/>
          </a:prstGeom>
        </p:spPr>
      </p:pic>
      <p:pic>
        <p:nvPicPr>
          <p:cNvPr id="87" name="图形 152"/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64932" y="1941687"/>
            <a:ext cx="272423" cy="272423"/>
          </a:xfrm>
          <a:prstGeom prst="rect">
            <a:avLst/>
          </a:prstGeom>
        </p:spPr>
      </p:pic>
      <p:pic>
        <p:nvPicPr>
          <p:cNvPr id="88" name="图形 15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52044" y="1995051"/>
            <a:ext cx="214446" cy="214446"/>
          </a:xfrm>
          <a:prstGeom prst="rect">
            <a:avLst/>
          </a:prstGeom>
        </p:spPr>
      </p:pic>
      <p:pic>
        <p:nvPicPr>
          <p:cNvPr id="89" name="图形 154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25789" y="1936406"/>
            <a:ext cx="267323" cy="267323"/>
          </a:xfrm>
          <a:prstGeom prst="rect">
            <a:avLst/>
          </a:prstGeom>
        </p:spPr>
      </p:pic>
      <p:pic>
        <p:nvPicPr>
          <p:cNvPr id="90" name="图形 155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10134" y="1944452"/>
            <a:ext cx="288869" cy="288869"/>
          </a:xfrm>
          <a:prstGeom prst="rect">
            <a:avLst/>
          </a:prstGeom>
        </p:spPr>
      </p:pic>
      <p:pic>
        <p:nvPicPr>
          <p:cNvPr id="91" name="图形 156"/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01556" y="1974673"/>
            <a:ext cx="235204" cy="235204"/>
          </a:xfrm>
          <a:prstGeom prst="rect">
            <a:avLst/>
          </a:prstGeom>
        </p:spPr>
      </p:pic>
      <p:pic>
        <p:nvPicPr>
          <p:cNvPr id="92" name="图形 157"/>
          <p:cNvPicPr>
            <a:picLocks noChangeAspect="1"/>
          </p:cNvPicPr>
          <p:nvPr/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97548" y="1995939"/>
            <a:ext cx="208704" cy="208704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1240686" y="1699749"/>
            <a:ext cx="373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2465660" y="1696350"/>
            <a:ext cx="519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854694" y="1692706"/>
            <a:ext cx="726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网络设备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657527" y="1703540"/>
            <a:ext cx="70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物联网终端</a:t>
            </a:r>
          </a:p>
        </p:txBody>
      </p:sp>
      <p:pic>
        <p:nvPicPr>
          <p:cNvPr id="97" name="图形 169"/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74418" y="1985312"/>
            <a:ext cx="249010" cy="198711"/>
          </a:xfrm>
          <a:prstGeom prst="rect">
            <a:avLst/>
          </a:prstGeom>
        </p:spPr>
      </p:pic>
      <p:pic>
        <p:nvPicPr>
          <p:cNvPr id="98" name="图形 170"/>
          <p:cNvPicPr>
            <a:picLocks noChangeAspect="1"/>
          </p:cNvPicPr>
          <p:nvPr/>
        </p:nvPicPr>
        <p:blipFill>
          <a:blip r:embed="rId3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395842" y="2006257"/>
            <a:ext cx="265273" cy="185382"/>
          </a:xfrm>
          <a:prstGeom prst="rect">
            <a:avLst/>
          </a:prstGeom>
        </p:spPr>
      </p:pic>
      <p:pic>
        <p:nvPicPr>
          <p:cNvPr id="99" name="图形 171"/>
          <p:cNvPicPr>
            <a:picLocks noChangeAspect="1"/>
          </p:cNvPicPr>
          <p:nvPr/>
        </p:nvPicPr>
        <p:blipFill>
          <a:blip r:embed="rId3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066342" y="1972462"/>
            <a:ext cx="278970" cy="222619"/>
          </a:xfrm>
          <a:prstGeom prst="rect">
            <a:avLst/>
          </a:prstGeom>
        </p:spPr>
      </p:pic>
      <p:pic>
        <p:nvPicPr>
          <p:cNvPr id="100" name="图形 172"/>
          <p:cNvPicPr>
            <a:picLocks noChangeAspect="1"/>
          </p:cNvPicPr>
          <p:nvPr/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728655" y="1981015"/>
            <a:ext cx="273232" cy="218040"/>
          </a:xfrm>
          <a:prstGeom prst="rect">
            <a:avLst/>
          </a:prstGeom>
        </p:spPr>
      </p:pic>
      <p:pic>
        <p:nvPicPr>
          <p:cNvPr id="101" name="图形 173"/>
          <p:cNvPicPr>
            <a:picLocks noChangeAspect="1"/>
          </p:cNvPicPr>
          <p:nvPr/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744801" y="1984415"/>
            <a:ext cx="249010" cy="198711"/>
          </a:xfrm>
          <a:prstGeom prst="rect">
            <a:avLst/>
          </a:prstGeom>
        </p:spPr>
      </p:pic>
      <p:pic>
        <p:nvPicPr>
          <p:cNvPr id="102" name="图形 174"/>
          <p:cNvPicPr>
            <a:picLocks noChangeAspect="1"/>
          </p:cNvPicPr>
          <p:nvPr/>
        </p:nvPicPr>
        <p:blipFill>
          <a:blip r:embed="rId4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388523" y="1981015"/>
            <a:ext cx="249010" cy="198711"/>
          </a:xfrm>
          <a:prstGeom prst="rect">
            <a:avLst/>
          </a:prstGeom>
        </p:spPr>
      </p:pic>
      <p:pic>
        <p:nvPicPr>
          <p:cNvPr id="103" name="图形 175"/>
          <p:cNvPicPr>
            <a:picLocks noChangeAspect="1"/>
          </p:cNvPicPr>
          <p:nvPr/>
        </p:nvPicPr>
        <p:blipFill>
          <a:blip r:embed="rId4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730278" y="1982286"/>
            <a:ext cx="249010" cy="198711"/>
          </a:xfrm>
          <a:prstGeom prst="rect">
            <a:avLst/>
          </a:prstGeom>
        </p:spPr>
      </p:pic>
      <p:cxnSp>
        <p:nvCxnSpPr>
          <p:cNvPr id="104" name="直接连接符 103"/>
          <p:cNvCxnSpPr>
            <a:stCxn id="109" idx="3"/>
            <a:endCxn id="35" idx="3"/>
          </p:cNvCxnSpPr>
          <p:nvPr/>
        </p:nvCxnSpPr>
        <p:spPr>
          <a:xfrm flipH="1" flipV="1">
            <a:off x="3949126" y="4242506"/>
            <a:ext cx="514414" cy="207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 flipV="1">
            <a:off x="1346367" y="4043106"/>
            <a:ext cx="610312" cy="2003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H="1">
            <a:off x="1332024" y="4219709"/>
            <a:ext cx="607494" cy="17276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图形 221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3313613" y="3479687"/>
            <a:ext cx="167726" cy="167726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 bwMode="auto">
          <a:xfrm>
            <a:off x="4451262" y="4113383"/>
            <a:ext cx="1694391" cy="4930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文本框 108"/>
          <p:cNvSpPr txBox="1"/>
          <p:nvPr/>
        </p:nvSpPr>
        <p:spPr>
          <a:xfrm flipH="1">
            <a:off x="4463540" y="4136862"/>
            <a:ext cx="696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企业内网</a:t>
            </a:r>
          </a:p>
        </p:txBody>
      </p:sp>
      <p:sp>
        <p:nvSpPr>
          <p:cNvPr id="110" name="Freeform 131"/>
          <p:cNvSpPr>
            <a:spLocks noEditPoints="1"/>
          </p:cNvSpPr>
          <p:nvPr/>
        </p:nvSpPr>
        <p:spPr bwMode="auto">
          <a:xfrm>
            <a:off x="5467869" y="4215265"/>
            <a:ext cx="215702" cy="172311"/>
          </a:xfrm>
          <a:custGeom>
            <a:avLst/>
            <a:gdLst>
              <a:gd name="T0" fmla="*/ 362453 w 123"/>
              <a:gd name="T1" fmla="*/ 0 h 115"/>
              <a:gd name="T2" fmla="*/ 39184 w 123"/>
              <a:gd name="T3" fmla="*/ 0 h 115"/>
              <a:gd name="T4" fmla="*/ 0 w 123"/>
              <a:gd name="T5" fmla="*/ 39425 h 115"/>
              <a:gd name="T6" fmla="*/ 0 w 123"/>
              <a:gd name="T7" fmla="*/ 289118 h 115"/>
              <a:gd name="T8" fmla="*/ 39184 w 123"/>
              <a:gd name="T9" fmla="*/ 328543 h 115"/>
              <a:gd name="T10" fmla="*/ 163267 w 123"/>
              <a:gd name="T11" fmla="*/ 328543 h 115"/>
              <a:gd name="T12" fmla="*/ 163267 w 123"/>
              <a:gd name="T13" fmla="*/ 341685 h 115"/>
              <a:gd name="T14" fmla="*/ 84899 w 123"/>
              <a:gd name="T15" fmla="*/ 354827 h 115"/>
              <a:gd name="T16" fmla="*/ 75103 w 123"/>
              <a:gd name="T17" fmla="*/ 364683 h 115"/>
              <a:gd name="T18" fmla="*/ 88164 w 123"/>
              <a:gd name="T19" fmla="*/ 377825 h 115"/>
              <a:gd name="T20" fmla="*/ 313473 w 123"/>
              <a:gd name="T21" fmla="*/ 377825 h 115"/>
              <a:gd name="T22" fmla="*/ 326534 w 123"/>
              <a:gd name="T23" fmla="*/ 364683 h 115"/>
              <a:gd name="T24" fmla="*/ 316738 w 123"/>
              <a:gd name="T25" fmla="*/ 354827 h 115"/>
              <a:gd name="T26" fmla="*/ 238370 w 123"/>
              <a:gd name="T27" fmla="*/ 341685 h 115"/>
              <a:gd name="T28" fmla="*/ 238370 w 123"/>
              <a:gd name="T29" fmla="*/ 328543 h 115"/>
              <a:gd name="T30" fmla="*/ 362453 w 123"/>
              <a:gd name="T31" fmla="*/ 328543 h 115"/>
              <a:gd name="T32" fmla="*/ 401637 w 123"/>
              <a:gd name="T33" fmla="*/ 289118 h 115"/>
              <a:gd name="T34" fmla="*/ 401637 w 123"/>
              <a:gd name="T35" fmla="*/ 39425 h 115"/>
              <a:gd name="T36" fmla="*/ 362453 w 123"/>
              <a:gd name="T37" fmla="*/ 0 h 115"/>
              <a:gd name="T38" fmla="*/ 375514 w 123"/>
              <a:gd name="T39" fmla="*/ 289118 h 115"/>
              <a:gd name="T40" fmla="*/ 362453 w 123"/>
              <a:gd name="T41" fmla="*/ 302260 h 115"/>
              <a:gd name="T42" fmla="*/ 39184 w 123"/>
              <a:gd name="T43" fmla="*/ 302260 h 115"/>
              <a:gd name="T44" fmla="*/ 26123 w 123"/>
              <a:gd name="T45" fmla="*/ 289118 h 115"/>
              <a:gd name="T46" fmla="*/ 26123 w 123"/>
              <a:gd name="T47" fmla="*/ 39425 h 115"/>
              <a:gd name="T48" fmla="*/ 39184 w 123"/>
              <a:gd name="T49" fmla="*/ 26283 h 115"/>
              <a:gd name="T50" fmla="*/ 362453 w 123"/>
              <a:gd name="T51" fmla="*/ 26283 h 115"/>
              <a:gd name="T52" fmla="*/ 375514 w 123"/>
              <a:gd name="T53" fmla="*/ 39425 h 115"/>
              <a:gd name="T54" fmla="*/ 375514 w 123"/>
              <a:gd name="T55" fmla="*/ 289118 h 115"/>
              <a:gd name="T56" fmla="*/ 339596 w 123"/>
              <a:gd name="T57" fmla="*/ 49282 h 115"/>
              <a:gd name="T58" fmla="*/ 62041 w 123"/>
              <a:gd name="T59" fmla="*/ 49282 h 115"/>
              <a:gd name="T60" fmla="*/ 52245 w 123"/>
              <a:gd name="T61" fmla="*/ 62423 h 115"/>
              <a:gd name="T62" fmla="*/ 52245 w 123"/>
              <a:gd name="T63" fmla="*/ 239837 h 115"/>
              <a:gd name="T64" fmla="*/ 62041 w 123"/>
              <a:gd name="T65" fmla="*/ 252978 h 115"/>
              <a:gd name="T66" fmla="*/ 339596 w 123"/>
              <a:gd name="T67" fmla="*/ 252978 h 115"/>
              <a:gd name="T68" fmla="*/ 352657 w 123"/>
              <a:gd name="T69" fmla="*/ 239837 h 115"/>
              <a:gd name="T70" fmla="*/ 352657 w 123"/>
              <a:gd name="T71" fmla="*/ 62423 h 115"/>
              <a:gd name="T72" fmla="*/ 339596 w 123"/>
              <a:gd name="T73" fmla="*/ 49282 h 115"/>
              <a:gd name="T74" fmla="*/ 339596 w 123"/>
              <a:gd name="T75" fmla="*/ 239837 h 115"/>
              <a:gd name="T76" fmla="*/ 62041 w 123"/>
              <a:gd name="T77" fmla="*/ 239837 h 115"/>
              <a:gd name="T78" fmla="*/ 62041 w 123"/>
              <a:gd name="T79" fmla="*/ 62423 h 115"/>
              <a:gd name="T80" fmla="*/ 339596 w 123"/>
              <a:gd name="T81" fmla="*/ 62423 h 115"/>
              <a:gd name="T82" fmla="*/ 339596 w 123"/>
              <a:gd name="T83" fmla="*/ 239837 h 115"/>
              <a:gd name="T84" fmla="*/ 339596 w 123"/>
              <a:gd name="T85" fmla="*/ 239837 h 115"/>
              <a:gd name="T86" fmla="*/ 339596 w 123"/>
              <a:gd name="T87" fmla="*/ 239837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rgbClr val="00AB7A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Freeform 131"/>
          <p:cNvSpPr>
            <a:spLocks noEditPoints="1"/>
          </p:cNvSpPr>
          <p:nvPr/>
        </p:nvSpPr>
        <p:spPr bwMode="auto">
          <a:xfrm>
            <a:off x="5155457" y="4215264"/>
            <a:ext cx="215702" cy="172311"/>
          </a:xfrm>
          <a:custGeom>
            <a:avLst/>
            <a:gdLst>
              <a:gd name="T0" fmla="*/ 362453 w 123"/>
              <a:gd name="T1" fmla="*/ 0 h 115"/>
              <a:gd name="T2" fmla="*/ 39184 w 123"/>
              <a:gd name="T3" fmla="*/ 0 h 115"/>
              <a:gd name="T4" fmla="*/ 0 w 123"/>
              <a:gd name="T5" fmla="*/ 39425 h 115"/>
              <a:gd name="T6" fmla="*/ 0 w 123"/>
              <a:gd name="T7" fmla="*/ 289118 h 115"/>
              <a:gd name="T8" fmla="*/ 39184 w 123"/>
              <a:gd name="T9" fmla="*/ 328543 h 115"/>
              <a:gd name="T10" fmla="*/ 163267 w 123"/>
              <a:gd name="T11" fmla="*/ 328543 h 115"/>
              <a:gd name="T12" fmla="*/ 163267 w 123"/>
              <a:gd name="T13" fmla="*/ 341685 h 115"/>
              <a:gd name="T14" fmla="*/ 84899 w 123"/>
              <a:gd name="T15" fmla="*/ 354827 h 115"/>
              <a:gd name="T16" fmla="*/ 75103 w 123"/>
              <a:gd name="T17" fmla="*/ 364683 h 115"/>
              <a:gd name="T18" fmla="*/ 88164 w 123"/>
              <a:gd name="T19" fmla="*/ 377825 h 115"/>
              <a:gd name="T20" fmla="*/ 313473 w 123"/>
              <a:gd name="T21" fmla="*/ 377825 h 115"/>
              <a:gd name="T22" fmla="*/ 326534 w 123"/>
              <a:gd name="T23" fmla="*/ 364683 h 115"/>
              <a:gd name="T24" fmla="*/ 316738 w 123"/>
              <a:gd name="T25" fmla="*/ 354827 h 115"/>
              <a:gd name="T26" fmla="*/ 238370 w 123"/>
              <a:gd name="T27" fmla="*/ 341685 h 115"/>
              <a:gd name="T28" fmla="*/ 238370 w 123"/>
              <a:gd name="T29" fmla="*/ 328543 h 115"/>
              <a:gd name="T30" fmla="*/ 362453 w 123"/>
              <a:gd name="T31" fmla="*/ 328543 h 115"/>
              <a:gd name="T32" fmla="*/ 401637 w 123"/>
              <a:gd name="T33" fmla="*/ 289118 h 115"/>
              <a:gd name="T34" fmla="*/ 401637 w 123"/>
              <a:gd name="T35" fmla="*/ 39425 h 115"/>
              <a:gd name="T36" fmla="*/ 362453 w 123"/>
              <a:gd name="T37" fmla="*/ 0 h 115"/>
              <a:gd name="T38" fmla="*/ 375514 w 123"/>
              <a:gd name="T39" fmla="*/ 289118 h 115"/>
              <a:gd name="T40" fmla="*/ 362453 w 123"/>
              <a:gd name="T41" fmla="*/ 302260 h 115"/>
              <a:gd name="T42" fmla="*/ 39184 w 123"/>
              <a:gd name="T43" fmla="*/ 302260 h 115"/>
              <a:gd name="T44" fmla="*/ 26123 w 123"/>
              <a:gd name="T45" fmla="*/ 289118 h 115"/>
              <a:gd name="T46" fmla="*/ 26123 w 123"/>
              <a:gd name="T47" fmla="*/ 39425 h 115"/>
              <a:gd name="T48" fmla="*/ 39184 w 123"/>
              <a:gd name="T49" fmla="*/ 26283 h 115"/>
              <a:gd name="T50" fmla="*/ 362453 w 123"/>
              <a:gd name="T51" fmla="*/ 26283 h 115"/>
              <a:gd name="T52" fmla="*/ 375514 w 123"/>
              <a:gd name="T53" fmla="*/ 39425 h 115"/>
              <a:gd name="T54" fmla="*/ 375514 w 123"/>
              <a:gd name="T55" fmla="*/ 289118 h 115"/>
              <a:gd name="T56" fmla="*/ 339596 w 123"/>
              <a:gd name="T57" fmla="*/ 49282 h 115"/>
              <a:gd name="T58" fmla="*/ 62041 w 123"/>
              <a:gd name="T59" fmla="*/ 49282 h 115"/>
              <a:gd name="T60" fmla="*/ 52245 w 123"/>
              <a:gd name="T61" fmla="*/ 62423 h 115"/>
              <a:gd name="T62" fmla="*/ 52245 w 123"/>
              <a:gd name="T63" fmla="*/ 239837 h 115"/>
              <a:gd name="T64" fmla="*/ 62041 w 123"/>
              <a:gd name="T65" fmla="*/ 252978 h 115"/>
              <a:gd name="T66" fmla="*/ 339596 w 123"/>
              <a:gd name="T67" fmla="*/ 252978 h 115"/>
              <a:gd name="T68" fmla="*/ 352657 w 123"/>
              <a:gd name="T69" fmla="*/ 239837 h 115"/>
              <a:gd name="T70" fmla="*/ 352657 w 123"/>
              <a:gd name="T71" fmla="*/ 62423 h 115"/>
              <a:gd name="T72" fmla="*/ 339596 w 123"/>
              <a:gd name="T73" fmla="*/ 49282 h 115"/>
              <a:gd name="T74" fmla="*/ 339596 w 123"/>
              <a:gd name="T75" fmla="*/ 239837 h 115"/>
              <a:gd name="T76" fmla="*/ 62041 w 123"/>
              <a:gd name="T77" fmla="*/ 239837 h 115"/>
              <a:gd name="T78" fmla="*/ 62041 w 123"/>
              <a:gd name="T79" fmla="*/ 62423 h 115"/>
              <a:gd name="T80" fmla="*/ 339596 w 123"/>
              <a:gd name="T81" fmla="*/ 62423 h 115"/>
              <a:gd name="T82" fmla="*/ 339596 w 123"/>
              <a:gd name="T83" fmla="*/ 239837 h 115"/>
              <a:gd name="T84" fmla="*/ 339596 w 123"/>
              <a:gd name="T85" fmla="*/ 239837 h 115"/>
              <a:gd name="T86" fmla="*/ 339596 w 123"/>
              <a:gd name="T87" fmla="*/ 239837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rgbClr val="00AB7A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Freeform 53"/>
          <p:cNvSpPr>
            <a:spLocks noEditPoints="1"/>
          </p:cNvSpPr>
          <p:nvPr/>
        </p:nvSpPr>
        <p:spPr bwMode="auto">
          <a:xfrm>
            <a:off x="4974789" y="4335563"/>
            <a:ext cx="144016" cy="172312"/>
          </a:xfrm>
          <a:custGeom>
            <a:avLst/>
            <a:gdLst>
              <a:gd name="T0" fmla="*/ 172993 w 107"/>
              <a:gd name="T1" fmla="*/ 0 h 123"/>
              <a:gd name="T2" fmla="*/ 0 w 107"/>
              <a:gd name="T3" fmla="*/ 81634 h 123"/>
              <a:gd name="T4" fmla="*/ 0 w 107"/>
              <a:gd name="T5" fmla="*/ 320003 h 123"/>
              <a:gd name="T6" fmla="*/ 172993 w 107"/>
              <a:gd name="T7" fmla="*/ 401637 h 123"/>
              <a:gd name="T8" fmla="*/ 349250 w 107"/>
              <a:gd name="T9" fmla="*/ 320003 h 123"/>
              <a:gd name="T10" fmla="*/ 349250 w 107"/>
              <a:gd name="T11" fmla="*/ 81634 h 123"/>
              <a:gd name="T12" fmla="*/ 172993 w 107"/>
              <a:gd name="T13" fmla="*/ 0 h 123"/>
              <a:gd name="T14" fmla="*/ 323138 w 107"/>
              <a:gd name="T15" fmla="*/ 320003 h 123"/>
              <a:gd name="T16" fmla="*/ 172993 w 107"/>
              <a:gd name="T17" fmla="*/ 375514 h 123"/>
              <a:gd name="T18" fmla="*/ 22848 w 107"/>
              <a:gd name="T19" fmla="*/ 320003 h 123"/>
              <a:gd name="T20" fmla="*/ 22848 w 107"/>
              <a:gd name="T21" fmla="*/ 271023 h 123"/>
              <a:gd name="T22" fmla="*/ 172993 w 107"/>
              <a:gd name="T23" fmla="*/ 313473 h 123"/>
              <a:gd name="T24" fmla="*/ 323138 w 107"/>
              <a:gd name="T25" fmla="*/ 271023 h 123"/>
              <a:gd name="T26" fmla="*/ 323138 w 107"/>
              <a:gd name="T27" fmla="*/ 320003 h 123"/>
              <a:gd name="T28" fmla="*/ 323138 w 107"/>
              <a:gd name="T29" fmla="*/ 244901 h 123"/>
              <a:gd name="T30" fmla="*/ 323138 w 107"/>
              <a:gd name="T31" fmla="*/ 244901 h 123"/>
              <a:gd name="T32" fmla="*/ 323138 w 107"/>
              <a:gd name="T33" fmla="*/ 244901 h 123"/>
              <a:gd name="T34" fmla="*/ 172993 w 107"/>
              <a:gd name="T35" fmla="*/ 300411 h 123"/>
              <a:gd name="T36" fmla="*/ 22848 w 107"/>
              <a:gd name="T37" fmla="*/ 244901 h 123"/>
              <a:gd name="T38" fmla="*/ 22848 w 107"/>
              <a:gd name="T39" fmla="*/ 244901 h 123"/>
              <a:gd name="T40" fmla="*/ 22848 w 107"/>
              <a:gd name="T41" fmla="*/ 195920 h 123"/>
              <a:gd name="T42" fmla="*/ 172993 w 107"/>
              <a:gd name="T43" fmla="*/ 238370 h 123"/>
              <a:gd name="T44" fmla="*/ 323138 w 107"/>
              <a:gd name="T45" fmla="*/ 195920 h 123"/>
              <a:gd name="T46" fmla="*/ 323138 w 107"/>
              <a:gd name="T47" fmla="*/ 244901 h 123"/>
              <a:gd name="T48" fmla="*/ 323138 w 107"/>
              <a:gd name="T49" fmla="*/ 169798 h 123"/>
              <a:gd name="T50" fmla="*/ 323138 w 107"/>
              <a:gd name="T51" fmla="*/ 169798 h 123"/>
              <a:gd name="T52" fmla="*/ 323138 w 107"/>
              <a:gd name="T53" fmla="*/ 169798 h 123"/>
              <a:gd name="T54" fmla="*/ 172993 w 107"/>
              <a:gd name="T55" fmla="*/ 225309 h 123"/>
              <a:gd name="T56" fmla="*/ 22848 w 107"/>
              <a:gd name="T57" fmla="*/ 169798 h 123"/>
              <a:gd name="T58" fmla="*/ 22848 w 107"/>
              <a:gd name="T59" fmla="*/ 169798 h 123"/>
              <a:gd name="T60" fmla="*/ 22848 w 107"/>
              <a:gd name="T61" fmla="*/ 127348 h 123"/>
              <a:gd name="T62" fmla="*/ 172993 w 107"/>
              <a:gd name="T63" fmla="*/ 163267 h 123"/>
              <a:gd name="T64" fmla="*/ 323138 w 107"/>
              <a:gd name="T65" fmla="*/ 127348 h 123"/>
              <a:gd name="T66" fmla="*/ 323138 w 107"/>
              <a:gd name="T67" fmla="*/ 169798 h 123"/>
              <a:gd name="T68" fmla="*/ 172993 w 107"/>
              <a:gd name="T69" fmla="*/ 137144 h 123"/>
              <a:gd name="T70" fmla="*/ 22848 w 107"/>
              <a:gd name="T71" fmla="*/ 81634 h 123"/>
              <a:gd name="T72" fmla="*/ 172993 w 107"/>
              <a:gd name="T73" fmla="*/ 26123 h 123"/>
              <a:gd name="T74" fmla="*/ 323138 w 107"/>
              <a:gd name="T75" fmla="*/ 81634 h 123"/>
              <a:gd name="T76" fmla="*/ 172993 w 107"/>
              <a:gd name="T77" fmla="*/ 137144 h 123"/>
              <a:gd name="T78" fmla="*/ 172993 w 107"/>
              <a:gd name="T79" fmla="*/ 137144 h 123"/>
              <a:gd name="T80" fmla="*/ 172993 w 107"/>
              <a:gd name="T81" fmla="*/ 137144 h 1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rgbClr val="00AB7A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Freeform 131"/>
          <p:cNvSpPr>
            <a:spLocks noEditPoints="1"/>
          </p:cNvSpPr>
          <p:nvPr/>
        </p:nvSpPr>
        <p:spPr bwMode="auto">
          <a:xfrm>
            <a:off x="5307857" y="4367664"/>
            <a:ext cx="215702" cy="172311"/>
          </a:xfrm>
          <a:custGeom>
            <a:avLst/>
            <a:gdLst>
              <a:gd name="T0" fmla="*/ 362453 w 123"/>
              <a:gd name="T1" fmla="*/ 0 h 115"/>
              <a:gd name="T2" fmla="*/ 39184 w 123"/>
              <a:gd name="T3" fmla="*/ 0 h 115"/>
              <a:gd name="T4" fmla="*/ 0 w 123"/>
              <a:gd name="T5" fmla="*/ 39425 h 115"/>
              <a:gd name="T6" fmla="*/ 0 w 123"/>
              <a:gd name="T7" fmla="*/ 289118 h 115"/>
              <a:gd name="T8" fmla="*/ 39184 w 123"/>
              <a:gd name="T9" fmla="*/ 328543 h 115"/>
              <a:gd name="T10" fmla="*/ 163267 w 123"/>
              <a:gd name="T11" fmla="*/ 328543 h 115"/>
              <a:gd name="T12" fmla="*/ 163267 w 123"/>
              <a:gd name="T13" fmla="*/ 341685 h 115"/>
              <a:gd name="T14" fmla="*/ 84899 w 123"/>
              <a:gd name="T15" fmla="*/ 354827 h 115"/>
              <a:gd name="T16" fmla="*/ 75103 w 123"/>
              <a:gd name="T17" fmla="*/ 364683 h 115"/>
              <a:gd name="T18" fmla="*/ 88164 w 123"/>
              <a:gd name="T19" fmla="*/ 377825 h 115"/>
              <a:gd name="T20" fmla="*/ 313473 w 123"/>
              <a:gd name="T21" fmla="*/ 377825 h 115"/>
              <a:gd name="T22" fmla="*/ 326534 w 123"/>
              <a:gd name="T23" fmla="*/ 364683 h 115"/>
              <a:gd name="T24" fmla="*/ 316738 w 123"/>
              <a:gd name="T25" fmla="*/ 354827 h 115"/>
              <a:gd name="T26" fmla="*/ 238370 w 123"/>
              <a:gd name="T27" fmla="*/ 341685 h 115"/>
              <a:gd name="T28" fmla="*/ 238370 w 123"/>
              <a:gd name="T29" fmla="*/ 328543 h 115"/>
              <a:gd name="T30" fmla="*/ 362453 w 123"/>
              <a:gd name="T31" fmla="*/ 328543 h 115"/>
              <a:gd name="T32" fmla="*/ 401637 w 123"/>
              <a:gd name="T33" fmla="*/ 289118 h 115"/>
              <a:gd name="T34" fmla="*/ 401637 w 123"/>
              <a:gd name="T35" fmla="*/ 39425 h 115"/>
              <a:gd name="T36" fmla="*/ 362453 w 123"/>
              <a:gd name="T37" fmla="*/ 0 h 115"/>
              <a:gd name="T38" fmla="*/ 375514 w 123"/>
              <a:gd name="T39" fmla="*/ 289118 h 115"/>
              <a:gd name="T40" fmla="*/ 362453 w 123"/>
              <a:gd name="T41" fmla="*/ 302260 h 115"/>
              <a:gd name="T42" fmla="*/ 39184 w 123"/>
              <a:gd name="T43" fmla="*/ 302260 h 115"/>
              <a:gd name="T44" fmla="*/ 26123 w 123"/>
              <a:gd name="T45" fmla="*/ 289118 h 115"/>
              <a:gd name="T46" fmla="*/ 26123 w 123"/>
              <a:gd name="T47" fmla="*/ 39425 h 115"/>
              <a:gd name="T48" fmla="*/ 39184 w 123"/>
              <a:gd name="T49" fmla="*/ 26283 h 115"/>
              <a:gd name="T50" fmla="*/ 362453 w 123"/>
              <a:gd name="T51" fmla="*/ 26283 h 115"/>
              <a:gd name="T52" fmla="*/ 375514 w 123"/>
              <a:gd name="T53" fmla="*/ 39425 h 115"/>
              <a:gd name="T54" fmla="*/ 375514 w 123"/>
              <a:gd name="T55" fmla="*/ 289118 h 115"/>
              <a:gd name="T56" fmla="*/ 339596 w 123"/>
              <a:gd name="T57" fmla="*/ 49282 h 115"/>
              <a:gd name="T58" fmla="*/ 62041 w 123"/>
              <a:gd name="T59" fmla="*/ 49282 h 115"/>
              <a:gd name="T60" fmla="*/ 52245 w 123"/>
              <a:gd name="T61" fmla="*/ 62423 h 115"/>
              <a:gd name="T62" fmla="*/ 52245 w 123"/>
              <a:gd name="T63" fmla="*/ 239837 h 115"/>
              <a:gd name="T64" fmla="*/ 62041 w 123"/>
              <a:gd name="T65" fmla="*/ 252978 h 115"/>
              <a:gd name="T66" fmla="*/ 339596 w 123"/>
              <a:gd name="T67" fmla="*/ 252978 h 115"/>
              <a:gd name="T68" fmla="*/ 352657 w 123"/>
              <a:gd name="T69" fmla="*/ 239837 h 115"/>
              <a:gd name="T70" fmla="*/ 352657 w 123"/>
              <a:gd name="T71" fmla="*/ 62423 h 115"/>
              <a:gd name="T72" fmla="*/ 339596 w 123"/>
              <a:gd name="T73" fmla="*/ 49282 h 115"/>
              <a:gd name="T74" fmla="*/ 339596 w 123"/>
              <a:gd name="T75" fmla="*/ 239837 h 115"/>
              <a:gd name="T76" fmla="*/ 62041 w 123"/>
              <a:gd name="T77" fmla="*/ 239837 h 115"/>
              <a:gd name="T78" fmla="*/ 62041 w 123"/>
              <a:gd name="T79" fmla="*/ 62423 h 115"/>
              <a:gd name="T80" fmla="*/ 339596 w 123"/>
              <a:gd name="T81" fmla="*/ 62423 h 115"/>
              <a:gd name="T82" fmla="*/ 339596 w 123"/>
              <a:gd name="T83" fmla="*/ 239837 h 115"/>
              <a:gd name="T84" fmla="*/ 339596 w 123"/>
              <a:gd name="T85" fmla="*/ 239837 h 115"/>
              <a:gd name="T86" fmla="*/ 339596 w 123"/>
              <a:gd name="T87" fmla="*/ 239837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rgbClr val="00AB7A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Freeform 131"/>
          <p:cNvSpPr>
            <a:spLocks noEditPoints="1"/>
          </p:cNvSpPr>
          <p:nvPr/>
        </p:nvSpPr>
        <p:spPr bwMode="auto">
          <a:xfrm>
            <a:off x="1127733" y="4304883"/>
            <a:ext cx="215702" cy="172311"/>
          </a:xfrm>
          <a:custGeom>
            <a:avLst/>
            <a:gdLst>
              <a:gd name="T0" fmla="*/ 362453 w 123"/>
              <a:gd name="T1" fmla="*/ 0 h 115"/>
              <a:gd name="T2" fmla="*/ 39184 w 123"/>
              <a:gd name="T3" fmla="*/ 0 h 115"/>
              <a:gd name="T4" fmla="*/ 0 w 123"/>
              <a:gd name="T5" fmla="*/ 39425 h 115"/>
              <a:gd name="T6" fmla="*/ 0 w 123"/>
              <a:gd name="T7" fmla="*/ 289118 h 115"/>
              <a:gd name="T8" fmla="*/ 39184 w 123"/>
              <a:gd name="T9" fmla="*/ 328543 h 115"/>
              <a:gd name="T10" fmla="*/ 163267 w 123"/>
              <a:gd name="T11" fmla="*/ 328543 h 115"/>
              <a:gd name="T12" fmla="*/ 163267 w 123"/>
              <a:gd name="T13" fmla="*/ 341685 h 115"/>
              <a:gd name="T14" fmla="*/ 84899 w 123"/>
              <a:gd name="T15" fmla="*/ 354827 h 115"/>
              <a:gd name="T16" fmla="*/ 75103 w 123"/>
              <a:gd name="T17" fmla="*/ 364683 h 115"/>
              <a:gd name="T18" fmla="*/ 88164 w 123"/>
              <a:gd name="T19" fmla="*/ 377825 h 115"/>
              <a:gd name="T20" fmla="*/ 313473 w 123"/>
              <a:gd name="T21" fmla="*/ 377825 h 115"/>
              <a:gd name="T22" fmla="*/ 326534 w 123"/>
              <a:gd name="T23" fmla="*/ 364683 h 115"/>
              <a:gd name="T24" fmla="*/ 316738 w 123"/>
              <a:gd name="T25" fmla="*/ 354827 h 115"/>
              <a:gd name="T26" fmla="*/ 238370 w 123"/>
              <a:gd name="T27" fmla="*/ 341685 h 115"/>
              <a:gd name="T28" fmla="*/ 238370 w 123"/>
              <a:gd name="T29" fmla="*/ 328543 h 115"/>
              <a:gd name="T30" fmla="*/ 362453 w 123"/>
              <a:gd name="T31" fmla="*/ 328543 h 115"/>
              <a:gd name="T32" fmla="*/ 401637 w 123"/>
              <a:gd name="T33" fmla="*/ 289118 h 115"/>
              <a:gd name="T34" fmla="*/ 401637 w 123"/>
              <a:gd name="T35" fmla="*/ 39425 h 115"/>
              <a:gd name="T36" fmla="*/ 362453 w 123"/>
              <a:gd name="T37" fmla="*/ 0 h 115"/>
              <a:gd name="T38" fmla="*/ 375514 w 123"/>
              <a:gd name="T39" fmla="*/ 289118 h 115"/>
              <a:gd name="T40" fmla="*/ 362453 w 123"/>
              <a:gd name="T41" fmla="*/ 302260 h 115"/>
              <a:gd name="T42" fmla="*/ 39184 w 123"/>
              <a:gd name="T43" fmla="*/ 302260 h 115"/>
              <a:gd name="T44" fmla="*/ 26123 w 123"/>
              <a:gd name="T45" fmla="*/ 289118 h 115"/>
              <a:gd name="T46" fmla="*/ 26123 w 123"/>
              <a:gd name="T47" fmla="*/ 39425 h 115"/>
              <a:gd name="T48" fmla="*/ 39184 w 123"/>
              <a:gd name="T49" fmla="*/ 26283 h 115"/>
              <a:gd name="T50" fmla="*/ 362453 w 123"/>
              <a:gd name="T51" fmla="*/ 26283 h 115"/>
              <a:gd name="T52" fmla="*/ 375514 w 123"/>
              <a:gd name="T53" fmla="*/ 39425 h 115"/>
              <a:gd name="T54" fmla="*/ 375514 w 123"/>
              <a:gd name="T55" fmla="*/ 289118 h 115"/>
              <a:gd name="T56" fmla="*/ 339596 w 123"/>
              <a:gd name="T57" fmla="*/ 49282 h 115"/>
              <a:gd name="T58" fmla="*/ 62041 w 123"/>
              <a:gd name="T59" fmla="*/ 49282 h 115"/>
              <a:gd name="T60" fmla="*/ 52245 w 123"/>
              <a:gd name="T61" fmla="*/ 62423 h 115"/>
              <a:gd name="T62" fmla="*/ 52245 w 123"/>
              <a:gd name="T63" fmla="*/ 239837 h 115"/>
              <a:gd name="T64" fmla="*/ 62041 w 123"/>
              <a:gd name="T65" fmla="*/ 252978 h 115"/>
              <a:gd name="T66" fmla="*/ 339596 w 123"/>
              <a:gd name="T67" fmla="*/ 252978 h 115"/>
              <a:gd name="T68" fmla="*/ 352657 w 123"/>
              <a:gd name="T69" fmla="*/ 239837 h 115"/>
              <a:gd name="T70" fmla="*/ 352657 w 123"/>
              <a:gd name="T71" fmla="*/ 62423 h 115"/>
              <a:gd name="T72" fmla="*/ 339596 w 123"/>
              <a:gd name="T73" fmla="*/ 49282 h 115"/>
              <a:gd name="T74" fmla="*/ 339596 w 123"/>
              <a:gd name="T75" fmla="*/ 239837 h 115"/>
              <a:gd name="T76" fmla="*/ 62041 w 123"/>
              <a:gd name="T77" fmla="*/ 239837 h 115"/>
              <a:gd name="T78" fmla="*/ 62041 w 123"/>
              <a:gd name="T79" fmla="*/ 62423 h 115"/>
              <a:gd name="T80" fmla="*/ 339596 w 123"/>
              <a:gd name="T81" fmla="*/ 62423 h 115"/>
              <a:gd name="T82" fmla="*/ 339596 w 123"/>
              <a:gd name="T83" fmla="*/ 239837 h 115"/>
              <a:gd name="T84" fmla="*/ 339596 w 123"/>
              <a:gd name="T85" fmla="*/ 239837 h 115"/>
              <a:gd name="T86" fmla="*/ 339596 w 123"/>
              <a:gd name="T87" fmla="*/ 239837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438620" y="3450019"/>
            <a:ext cx="70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主动探测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2167780" y="3447378"/>
            <a:ext cx="70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被动识别</a:t>
            </a:r>
          </a:p>
        </p:txBody>
      </p:sp>
      <p:cxnSp>
        <p:nvCxnSpPr>
          <p:cNvPr id="117" name="直接连接符 116"/>
          <p:cNvCxnSpPr>
            <a:endCxn id="116" idx="2"/>
          </p:cNvCxnSpPr>
          <p:nvPr/>
        </p:nvCxnSpPr>
        <p:spPr>
          <a:xfrm flipV="1">
            <a:off x="1353661" y="3662822"/>
            <a:ext cx="1166359" cy="380284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39" idx="3"/>
            <a:endCxn id="115" idx="2"/>
          </p:cNvCxnSpPr>
          <p:nvPr/>
        </p:nvCxnSpPr>
        <p:spPr>
          <a:xfrm flipV="1">
            <a:off x="3426991" y="3665463"/>
            <a:ext cx="363869" cy="581348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44" idx="3"/>
            <a:endCxn id="115" idx="2"/>
          </p:cNvCxnSpPr>
          <p:nvPr/>
        </p:nvCxnSpPr>
        <p:spPr>
          <a:xfrm flipH="1" flipV="1">
            <a:off x="3790860" y="3665463"/>
            <a:ext cx="660402" cy="6297"/>
          </a:xfrm>
          <a:prstGeom prst="line">
            <a:avLst/>
          </a:prstGeom>
          <a:ln w="3175">
            <a:solidFill>
              <a:srgbClr val="4BB75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109" idx="3"/>
            <a:endCxn id="115" idx="2"/>
          </p:cNvCxnSpPr>
          <p:nvPr/>
        </p:nvCxnSpPr>
        <p:spPr>
          <a:xfrm flipH="1" flipV="1">
            <a:off x="3790860" y="3665463"/>
            <a:ext cx="672680" cy="579121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îsḷïḋê"/>
          <p:cNvSpPr txBox="1"/>
          <p:nvPr/>
        </p:nvSpPr>
        <p:spPr>
          <a:xfrm>
            <a:off x="4108846" y="1223917"/>
            <a:ext cx="1816412" cy="3403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pitchFamily="2" charset="-122"/>
              </a:rPr>
              <a:t>资产管理与安全分析</a:t>
            </a:r>
          </a:p>
        </p:txBody>
      </p:sp>
      <p:sp>
        <p:nvSpPr>
          <p:cNvPr id="122" name="îsḷïḋê"/>
          <p:cNvSpPr txBox="1"/>
          <p:nvPr/>
        </p:nvSpPr>
        <p:spPr>
          <a:xfrm>
            <a:off x="583445" y="1141942"/>
            <a:ext cx="1381171" cy="50086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pitchFamily="2" charset="-122"/>
              </a:rPr>
              <a:t>策略管理</a:t>
            </a:r>
          </a:p>
        </p:txBody>
      </p:sp>
      <p:cxnSp>
        <p:nvCxnSpPr>
          <p:cNvPr id="123" name="直接连接符 122"/>
          <p:cNvCxnSpPr>
            <a:stCxn id="44" idx="3"/>
            <a:endCxn id="116" idx="2"/>
          </p:cNvCxnSpPr>
          <p:nvPr/>
        </p:nvCxnSpPr>
        <p:spPr>
          <a:xfrm flipH="1" flipV="1">
            <a:off x="2520020" y="3662822"/>
            <a:ext cx="1931242" cy="8938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09" idx="3"/>
            <a:endCxn id="116" idx="2"/>
          </p:cNvCxnSpPr>
          <p:nvPr/>
        </p:nvCxnSpPr>
        <p:spPr>
          <a:xfrm flipH="1" flipV="1">
            <a:off x="2520020" y="3662822"/>
            <a:ext cx="1943520" cy="581762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39" idx="1"/>
            <a:endCxn id="116" idx="2"/>
          </p:cNvCxnSpPr>
          <p:nvPr/>
        </p:nvCxnSpPr>
        <p:spPr>
          <a:xfrm flipH="1" flipV="1">
            <a:off x="2520020" y="3662822"/>
            <a:ext cx="611528" cy="583989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" name="图形 280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992064" y="3469128"/>
            <a:ext cx="183899" cy="178620"/>
          </a:xfrm>
          <a:prstGeom prst="rect">
            <a:avLst/>
          </a:prstGeom>
        </p:spPr>
      </p:pic>
      <p:pic>
        <p:nvPicPr>
          <p:cNvPr id="127" name="图形 290"/>
          <p:cNvPicPr>
            <a:picLocks noChangeAspect="1"/>
          </p:cNvPicPr>
          <p:nvPr/>
        </p:nvPicPr>
        <p:blipFill>
          <a:blip r:embed="rId4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823569" y="3659567"/>
            <a:ext cx="267487" cy="267487"/>
          </a:xfrm>
          <a:prstGeom prst="rect">
            <a:avLst/>
          </a:prstGeom>
        </p:spPr>
      </p:pic>
      <p:pic>
        <p:nvPicPr>
          <p:cNvPr id="128" name="图形 291"/>
          <p:cNvPicPr>
            <a:picLocks noChangeAspect="1"/>
          </p:cNvPicPr>
          <p:nvPr/>
        </p:nvPicPr>
        <p:blipFill>
          <a:blip r:embed="rId4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804375" y="4227254"/>
            <a:ext cx="267487" cy="267487"/>
          </a:xfrm>
          <a:prstGeom prst="rect">
            <a:avLst/>
          </a:prstGeom>
        </p:spPr>
      </p:pic>
      <p:sp>
        <p:nvSpPr>
          <p:cNvPr id="129" name="文本框 128"/>
          <p:cNvSpPr txBox="1"/>
          <p:nvPr/>
        </p:nvSpPr>
        <p:spPr>
          <a:xfrm>
            <a:off x="1021274" y="3834592"/>
            <a:ext cx="369332" cy="186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1026352" y="4205970"/>
            <a:ext cx="369332" cy="186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1591890" y="1124573"/>
            <a:ext cx="2255456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兰亭黑简体" panose="02000000000000000000" pitchFamily="2" charset="-122"/>
              </a:rPr>
              <a:t>从基于五元组、接口、</a:t>
            </a:r>
            <a:r>
              <a:rPr lang="en-US" altLang="zh-CN" sz="900" dirty="0">
                <a:solidFill>
                  <a:schemeClr val="dk1">
                    <a:lumMod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兰亭黑简体" panose="02000000000000000000" pitchFamily="2" charset="-122"/>
              </a:rPr>
              <a:t>MAC</a:t>
            </a: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兰亭黑简体" panose="02000000000000000000" pitchFamily="2" charset="-122"/>
              </a:rPr>
              <a:t>、</a:t>
            </a:r>
            <a:endParaRPr lang="en-US" altLang="zh-CN" sz="900" dirty="0">
              <a:solidFill>
                <a:schemeClr val="dk1">
                  <a:lumMod val="100000"/>
                </a:schemeClr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兰亭黑简体" panose="02000000000000000000" pitchFamily="2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方正兰亭黑简体" panose="02000000000000000000" pitchFamily="2" charset="-122"/>
              </a:rPr>
              <a:t>地理、用户，发展到基于终端资产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5864342" y="1143681"/>
            <a:ext cx="219570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简体" panose="02000000000000000000" pitchFamily="2" charset="-122"/>
              </a:rPr>
              <a:t>清点内网资产，并结合安全日志对资产安全状态进行评估，发现风险资产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6314866" y="3371198"/>
            <a:ext cx="2490108" cy="129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未知资产的来源</a:t>
            </a: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700" b="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fontAlgn="base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核心企业网络上属于员工的个人设备</a:t>
            </a:r>
          </a:p>
          <a:p>
            <a:pPr marL="228600" indent="-228600" fontAlgn="base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提供错误配置的关键服务的设备</a:t>
            </a:r>
          </a:p>
          <a:p>
            <a:pPr marL="228600" indent="-228600" fontAlgn="base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员工未经安全批准而引入的物联网或其他智能设备</a:t>
            </a:r>
          </a:p>
          <a:p>
            <a:pPr marL="228600" indent="-228600" fontAlgn="base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组织未允许的覆盖范围或访问类型的 </a:t>
            </a:r>
            <a:r>
              <a:rPr lang="en-US" altLang="zh-CN" sz="700" b="0" i="0" dirty="0" err="1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WiFi</a:t>
            </a:r>
            <a:r>
              <a:rPr lang="en-US" altLang="zh-CN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接入点</a:t>
            </a:r>
          </a:p>
          <a:p>
            <a:pPr marL="228600" indent="-228600" fontAlgn="base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b="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员工未经批准引入的服务器或虚拟机</a:t>
            </a:r>
            <a:endParaRPr lang="en-US" altLang="zh-CN" sz="700" b="0" i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fontAlgn="base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老旧的被遗忘的服务器</a:t>
            </a:r>
          </a:p>
        </p:txBody>
      </p:sp>
      <p:sp>
        <p:nvSpPr>
          <p:cNvPr id="134" name="矩形 50"/>
          <p:cNvSpPr/>
          <p:nvPr/>
        </p:nvSpPr>
        <p:spPr>
          <a:xfrm>
            <a:off x="278672" y="592053"/>
            <a:ext cx="840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资产是网络中的核心，全球超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的流量来自于移动设备，在万物互联时代，需要深度管理内网资产以及进行安全防护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直角三角形 218"/>
          <p:cNvSpPr/>
          <p:nvPr>
            <p:custDataLst>
              <p:tags r:id="rId1"/>
            </p:custDataLst>
          </p:nvPr>
        </p:nvSpPr>
        <p:spPr>
          <a:xfrm rot="11152640">
            <a:off x="1730789" y="1499475"/>
            <a:ext cx="581373" cy="478485"/>
          </a:xfrm>
          <a:prstGeom prst="rt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FF0000">
                  <a:lumMod val="43251"/>
                  <a:lumOff val="56749"/>
                  <a:alpha val="53056"/>
                </a:srgbClr>
              </a:gs>
            </a:gsLst>
            <a:lin ang="189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50940" y="18949"/>
            <a:ext cx="6858000" cy="37268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用户</a:t>
            </a: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行为管控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48139" y="1623629"/>
            <a:ext cx="3549940" cy="1727683"/>
            <a:chOff x="1221896" y="1590130"/>
            <a:chExt cx="3549940" cy="1727683"/>
          </a:xfrm>
        </p:grpSpPr>
        <p:grpSp>
          <p:nvGrpSpPr>
            <p:cNvPr id="86" name="组合 85"/>
            <p:cNvGrpSpPr/>
            <p:nvPr/>
          </p:nvGrpSpPr>
          <p:grpSpPr>
            <a:xfrm>
              <a:off x="1221896" y="1590130"/>
              <a:ext cx="2173429" cy="1727683"/>
              <a:chOff x="1221896" y="1590130"/>
              <a:chExt cx="2173429" cy="1727683"/>
            </a:xfrm>
          </p:grpSpPr>
          <p:sp>
            <p:nvSpPr>
              <p:cNvPr id="92" name="Freeform 457"/>
              <p:cNvSpPr/>
              <p:nvPr>
                <p:custDataLst>
                  <p:tags r:id="rId46"/>
                </p:custDataLst>
              </p:nvPr>
            </p:nvSpPr>
            <p:spPr bwMode="auto">
              <a:xfrm rot="16200000">
                <a:off x="2400840" y="2518615"/>
                <a:ext cx="693403" cy="535388"/>
              </a:xfrm>
              <a:custGeom>
                <a:avLst/>
                <a:gdLst>
                  <a:gd name="T0" fmla="*/ 741 w 755"/>
                  <a:gd name="T1" fmla="*/ 583 h 583"/>
                  <a:gd name="T2" fmla="*/ 755 w 755"/>
                  <a:gd name="T3" fmla="*/ 559 h 583"/>
                  <a:gd name="T4" fmla="*/ 106 w 755"/>
                  <a:gd name="T5" fmla="*/ 192 h 583"/>
                  <a:gd name="T6" fmla="*/ 29 w 755"/>
                  <a:gd name="T7" fmla="*/ 118 h 583"/>
                  <a:gd name="T8" fmla="*/ 29 w 755"/>
                  <a:gd name="T9" fmla="*/ 116 h 583"/>
                  <a:gd name="T10" fmla="*/ 29 w 755"/>
                  <a:gd name="T11" fmla="*/ 116 h 583"/>
                  <a:gd name="T12" fmla="*/ 29 w 755"/>
                  <a:gd name="T13" fmla="*/ 0 h 583"/>
                  <a:gd name="T14" fmla="*/ 1 w 755"/>
                  <a:gd name="T15" fmla="*/ 0 h 583"/>
                  <a:gd name="T16" fmla="*/ 1 w 755"/>
                  <a:gd name="T17" fmla="*/ 115 h 583"/>
                  <a:gd name="T18" fmla="*/ 93 w 755"/>
                  <a:gd name="T19" fmla="*/ 216 h 583"/>
                  <a:gd name="T20" fmla="*/ 741 w 755"/>
                  <a:gd name="T21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5" h="583">
                    <a:moveTo>
                      <a:pt x="741" y="583"/>
                    </a:moveTo>
                    <a:cubicBezTo>
                      <a:pt x="755" y="559"/>
                      <a:pt x="755" y="559"/>
                      <a:pt x="755" y="559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31" y="153"/>
                      <a:pt x="29" y="121"/>
                      <a:pt x="29" y="118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0" y="125"/>
                      <a:pt x="2" y="168"/>
                      <a:pt x="93" y="216"/>
                    </a:cubicBezTo>
                    <a:lnTo>
                      <a:pt x="741" y="58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458"/>
              <p:cNvSpPr/>
              <p:nvPr>
                <p:custDataLst>
                  <p:tags r:id="rId47"/>
                </p:custDataLst>
              </p:nvPr>
            </p:nvSpPr>
            <p:spPr bwMode="auto">
              <a:xfrm rot="16200000">
                <a:off x="2493436" y="1771052"/>
                <a:ext cx="547423" cy="809876"/>
              </a:xfrm>
              <a:custGeom>
                <a:avLst/>
                <a:gdLst>
                  <a:gd name="T0" fmla="*/ 14 w 596"/>
                  <a:gd name="T1" fmla="*/ 882 h 882"/>
                  <a:gd name="T2" fmla="*/ 527 w 596"/>
                  <a:gd name="T3" fmla="*/ 588 h 882"/>
                  <a:gd name="T4" fmla="*/ 596 w 596"/>
                  <a:gd name="T5" fmla="*/ 477 h 882"/>
                  <a:gd name="T6" fmla="*/ 596 w 596"/>
                  <a:gd name="T7" fmla="*/ 0 h 882"/>
                  <a:gd name="T8" fmla="*/ 568 w 596"/>
                  <a:gd name="T9" fmla="*/ 0 h 882"/>
                  <a:gd name="T10" fmla="*/ 568 w 596"/>
                  <a:gd name="T11" fmla="*/ 478 h 882"/>
                  <a:gd name="T12" fmla="*/ 513 w 596"/>
                  <a:gd name="T13" fmla="*/ 564 h 882"/>
                  <a:gd name="T14" fmla="*/ 0 w 596"/>
                  <a:gd name="T15" fmla="*/ 858 h 882"/>
                  <a:gd name="T16" fmla="*/ 14 w 596"/>
                  <a:gd name="T17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6" h="882">
                    <a:moveTo>
                      <a:pt x="14" y="882"/>
                    </a:moveTo>
                    <a:cubicBezTo>
                      <a:pt x="527" y="588"/>
                      <a:pt x="527" y="588"/>
                      <a:pt x="527" y="588"/>
                    </a:cubicBezTo>
                    <a:cubicBezTo>
                      <a:pt x="596" y="550"/>
                      <a:pt x="596" y="483"/>
                      <a:pt x="596" y="477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8" y="478"/>
                      <a:pt x="568" y="478"/>
                      <a:pt x="568" y="478"/>
                    </a:cubicBezTo>
                    <a:cubicBezTo>
                      <a:pt x="568" y="480"/>
                      <a:pt x="569" y="533"/>
                      <a:pt x="513" y="564"/>
                    </a:cubicBezTo>
                    <a:cubicBezTo>
                      <a:pt x="0" y="858"/>
                      <a:pt x="0" y="858"/>
                      <a:pt x="0" y="858"/>
                    </a:cubicBezTo>
                    <a:lnTo>
                      <a:pt x="14" y="882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459"/>
              <p:cNvSpPr/>
              <p:nvPr>
                <p:custDataLst>
                  <p:tags r:id="rId48"/>
                </p:custDataLst>
              </p:nvPr>
            </p:nvSpPr>
            <p:spPr bwMode="auto">
              <a:xfrm rot="16200000">
                <a:off x="2345515" y="2478432"/>
                <a:ext cx="215087" cy="931007"/>
              </a:xfrm>
              <a:custGeom>
                <a:avLst/>
                <a:gdLst>
                  <a:gd name="T0" fmla="*/ 226 w 234"/>
                  <a:gd name="T1" fmla="*/ 1014 h 1014"/>
                  <a:gd name="T2" fmla="*/ 234 w 234"/>
                  <a:gd name="T3" fmla="*/ 1000 h 1014"/>
                  <a:gd name="T4" fmla="*/ 49 w 234"/>
                  <a:gd name="T5" fmla="*/ 896 h 1014"/>
                  <a:gd name="T6" fmla="*/ 17 w 234"/>
                  <a:gd name="T7" fmla="*/ 849 h 1014"/>
                  <a:gd name="T8" fmla="*/ 17 w 234"/>
                  <a:gd name="T9" fmla="*/ 848 h 1014"/>
                  <a:gd name="T10" fmla="*/ 17 w 234"/>
                  <a:gd name="T11" fmla="*/ 0 h 1014"/>
                  <a:gd name="T12" fmla="*/ 1 w 234"/>
                  <a:gd name="T13" fmla="*/ 0 h 1014"/>
                  <a:gd name="T14" fmla="*/ 1 w 234"/>
                  <a:gd name="T15" fmla="*/ 848 h 1014"/>
                  <a:gd name="T16" fmla="*/ 41 w 234"/>
                  <a:gd name="T17" fmla="*/ 909 h 1014"/>
                  <a:gd name="T18" fmla="*/ 226 w 234"/>
                  <a:gd name="T19" fmla="*/ 1014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1014">
                    <a:moveTo>
                      <a:pt x="226" y="1014"/>
                    </a:moveTo>
                    <a:cubicBezTo>
                      <a:pt x="234" y="1000"/>
                      <a:pt x="234" y="1000"/>
                      <a:pt x="234" y="1000"/>
                    </a:cubicBezTo>
                    <a:cubicBezTo>
                      <a:pt x="49" y="896"/>
                      <a:pt x="49" y="896"/>
                      <a:pt x="49" y="896"/>
                    </a:cubicBezTo>
                    <a:cubicBezTo>
                      <a:pt x="14" y="876"/>
                      <a:pt x="17" y="850"/>
                      <a:pt x="17" y="849"/>
                    </a:cubicBezTo>
                    <a:cubicBezTo>
                      <a:pt x="17" y="848"/>
                      <a:pt x="17" y="848"/>
                      <a:pt x="17" y="84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848"/>
                      <a:pt x="1" y="848"/>
                      <a:pt x="1" y="848"/>
                    </a:cubicBezTo>
                    <a:cubicBezTo>
                      <a:pt x="1" y="853"/>
                      <a:pt x="0" y="886"/>
                      <a:pt x="41" y="909"/>
                    </a:cubicBezTo>
                    <a:lnTo>
                      <a:pt x="226" y="1014"/>
                    </a:ln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460"/>
              <p:cNvSpPr/>
              <p:nvPr>
                <p:custDataLst>
                  <p:tags r:id="rId49"/>
                </p:custDataLst>
              </p:nvPr>
            </p:nvSpPr>
            <p:spPr bwMode="auto">
              <a:xfrm rot="16200000">
                <a:off x="2149646" y="1575184"/>
                <a:ext cx="379314" cy="785804"/>
              </a:xfrm>
              <a:custGeom>
                <a:avLst/>
                <a:gdLst>
                  <a:gd name="T0" fmla="*/ 8 w 413"/>
                  <a:gd name="T1" fmla="*/ 856 h 856"/>
                  <a:gd name="T2" fmla="*/ 321 w 413"/>
                  <a:gd name="T3" fmla="*/ 684 h 856"/>
                  <a:gd name="T4" fmla="*/ 413 w 413"/>
                  <a:gd name="T5" fmla="*/ 590 h 856"/>
                  <a:gd name="T6" fmla="*/ 413 w 413"/>
                  <a:gd name="T7" fmla="*/ 589 h 856"/>
                  <a:gd name="T8" fmla="*/ 413 w 413"/>
                  <a:gd name="T9" fmla="*/ 0 h 856"/>
                  <a:gd name="T10" fmla="*/ 397 w 413"/>
                  <a:gd name="T11" fmla="*/ 0 h 856"/>
                  <a:gd name="T12" fmla="*/ 397 w 413"/>
                  <a:gd name="T13" fmla="*/ 588 h 856"/>
                  <a:gd name="T14" fmla="*/ 315 w 413"/>
                  <a:gd name="T15" fmla="*/ 670 h 856"/>
                  <a:gd name="T16" fmla="*/ 314 w 413"/>
                  <a:gd name="T17" fmla="*/ 671 h 856"/>
                  <a:gd name="T18" fmla="*/ 0 w 413"/>
                  <a:gd name="T19" fmla="*/ 843 h 856"/>
                  <a:gd name="T20" fmla="*/ 8 w 413"/>
                  <a:gd name="T21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3" h="856">
                    <a:moveTo>
                      <a:pt x="8" y="856"/>
                    </a:moveTo>
                    <a:cubicBezTo>
                      <a:pt x="321" y="684"/>
                      <a:pt x="321" y="684"/>
                      <a:pt x="321" y="684"/>
                    </a:cubicBezTo>
                    <a:cubicBezTo>
                      <a:pt x="400" y="651"/>
                      <a:pt x="412" y="593"/>
                      <a:pt x="413" y="590"/>
                    </a:cubicBezTo>
                    <a:cubicBezTo>
                      <a:pt x="413" y="589"/>
                      <a:pt x="413" y="589"/>
                      <a:pt x="413" y="589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397" y="0"/>
                      <a:pt x="397" y="0"/>
                      <a:pt x="397" y="0"/>
                    </a:cubicBezTo>
                    <a:cubicBezTo>
                      <a:pt x="397" y="588"/>
                      <a:pt x="397" y="588"/>
                      <a:pt x="397" y="588"/>
                    </a:cubicBezTo>
                    <a:cubicBezTo>
                      <a:pt x="396" y="594"/>
                      <a:pt x="382" y="642"/>
                      <a:pt x="315" y="670"/>
                    </a:cubicBezTo>
                    <a:cubicBezTo>
                      <a:pt x="314" y="671"/>
                      <a:pt x="314" y="671"/>
                      <a:pt x="314" y="671"/>
                    </a:cubicBezTo>
                    <a:cubicBezTo>
                      <a:pt x="0" y="843"/>
                      <a:pt x="0" y="843"/>
                      <a:pt x="0" y="843"/>
                    </a:cubicBezTo>
                    <a:lnTo>
                      <a:pt x="8" y="856"/>
                    </a:ln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461"/>
              <p:cNvSpPr/>
              <p:nvPr>
                <p:custDataLst>
                  <p:tags r:id="rId50"/>
                </p:custDataLst>
              </p:nvPr>
            </p:nvSpPr>
            <p:spPr bwMode="auto">
              <a:xfrm rot="16200000">
                <a:off x="2795683" y="2501144"/>
                <a:ext cx="170051" cy="369996"/>
              </a:xfrm>
              <a:custGeom>
                <a:avLst/>
                <a:gdLst>
                  <a:gd name="T0" fmla="*/ 181 w 185"/>
                  <a:gd name="T1" fmla="*/ 403 h 403"/>
                  <a:gd name="T2" fmla="*/ 185 w 185"/>
                  <a:gd name="T3" fmla="*/ 396 h 403"/>
                  <a:gd name="T4" fmla="*/ 63 w 185"/>
                  <a:gd name="T5" fmla="*/ 321 h 403"/>
                  <a:gd name="T6" fmla="*/ 10 w 185"/>
                  <a:gd name="T7" fmla="*/ 255 h 403"/>
                  <a:gd name="T8" fmla="*/ 10 w 185"/>
                  <a:gd name="T9" fmla="*/ 254 h 403"/>
                  <a:gd name="T10" fmla="*/ 10 w 185"/>
                  <a:gd name="T11" fmla="*/ 0 h 403"/>
                  <a:gd name="T12" fmla="*/ 1 w 185"/>
                  <a:gd name="T13" fmla="*/ 0 h 403"/>
                  <a:gd name="T14" fmla="*/ 1 w 185"/>
                  <a:gd name="T15" fmla="*/ 254 h 403"/>
                  <a:gd name="T16" fmla="*/ 58 w 185"/>
                  <a:gd name="T17" fmla="*/ 328 h 403"/>
                  <a:gd name="T18" fmla="*/ 181 w 185"/>
                  <a:gd name="T1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403">
                    <a:moveTo>
                      <a:pt x="181" y="403"/>
                    </a:moveTo>
                    <a:cubicBezTo>
                      <a:pt x="185" y="396"/>
                      <a:pt x="185" y="396"/>
                      <a:pt x="185" y="396"/>
                    </a:cubicBezTo>
                    <a:cubicBezTo>
                      <a:pt x="63" y="321"/>
                      <a:pt x="63" y="321"/>
                      <a:pt x="63" y="321"/>
                    </a:cubicBezTo>
                    <a:cubicBezTo>
                      <a:pt x="9" y="285"/>
                      <a:pt x="10" y="255"/>
                      <a:pt x="10" y="255"/>
                    </a:cubicBezTo>
                    <a:cubicBezTo>
                      <a:pt x="10" y="254"/>
                      <a:pt x="10" y="254"/>
                      <a:pt x="10" y="25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54"/>
                      <a:pt x="1" y="254"/>
                      <a:pt x="1" y="254"/>
                    </a:cubicBezTo>
                    <a:cubicBezTo>
                      <a:pt x="1" y="258"/>
                      <a:pt x="0" y="291"/>
                      <a:pt x="58" y="328"/>
                    </a:cubicBezTo>
                    <a:lnTo>
                      <a:pt x="181" y="403"/>
                    </a:ln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462"/>
              <p:cNvSpPr/>
              <p:nvPr>
                <p:custDataLst>
                  <p:tags r:id="rId51"/>
                </p:custDataLst>
              </p:nvPr>
            </p:nvSpPr>
            <p:spPr bwMode="auto">
              <a:xfrm rot="16200000">
                <a:off x="2505471" y="2267228"/>
                <a:ext cx="130450" cy="493845"/>
              </a:xfrm>
              <a:custGeom>
                <a:avLst/>
                <a:gdLst>
                  <a:gd name="T0" fmla="*/ 138 w 142"/>
                  <a:gd name="T1" fmla="*/ 538 h 538"/>
                  <a:gd name="T2" fmla="*/ 142 w 142"/>
                  <a:gd name="T3" fmla="*/ 530 h 538"/>
                  <a:gd name="T4" fmla="*/ 52 w 142"/>
                  <a:gd name="T5" fmla="*/ 480 h 538"/>
                  <a:gd name="T6" fmla="*/ 11 w 142"/>
                  <a:gd name="T7" fmla="*/ 421 h 538"/>
                  <a:gd name="T8" fmla="*/ 11 w 142"/>
                  <a:gd name="T9" fmla="*/ 421 h 538"/>
                  <a:gd name="T10" fmla="*/ 11 w 142"/>
                  <a:gd name="T11" fmla="*/ 0 h 538"/>
                  <a:gd name="T12" fmla="*/ 2 w 142"/>
                  <a:gd name="T13" fmla="*/ 0 h 538"/>
                  <a:gd name="T14" fmla="*/ 2 w 142"/>
                  <a:gd name="T15" fmla="*/ 421 h 538"/>
                  <a:gd name="T16" fmla="*/ 48 w 142"/>
                  <a:gd name="T17" fmla="*/ 488 h 538"/>
                  <a:gd name="T18" fmla="*/ 138 w 142"/>
                  <a:gd name="T1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538">
                    <a:moveTo>
                      <a:pt x="138" y="538"/>
                    </a:moveTo>
                    <a:cubicBezTo>
                      <a:pt x="142" y="530"/>
                      <a:pt x="142" y="530"/>
                      <a:pt x="142" y="530"/>
                    </a:cubicBezTo>
                    <a:cubicBezTo>
                      <a:pt x="52" y="480"/>
                      <a:pt x="52" y="480"/>
                      <a:pt x="52" y="480"/>
                    </a:cubicBezTo>
                    <a:cubicBezTo>
                      <a:pt x="9" y="456"/>
                      <a:pt x="11" y="422"/>
                      <a:pt x="11" y="421"/>
                    </a:cubicBezTo>
                    <a:cubicBezTo>
                      <a:pt x="11" y="421"/>
                      <a:pt x="11" y="421"/>
                      <a:pt x="11" y="42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421"/>
                      <a:pt x="2" y="421"/>
                      <a:pt x="2" y="421"/>
                    </a:cubicBezTo>
                    <a:cubicBezTo>
                      <a:pt x="1" y="424"/>
                      <a:pt x="0" y="461"/>
                      <a:pt x="48" y="488"/>
                    </a:cubicBezTo>
                    <a:lnTo>
                      <a:pt x="138" y="538"/>
                    </a:lnTo>
                    <a:close/>
                  </a:path>
                </a:pathLst>
              </a:custGeom>
              <a:solidFill>
                <a:srgbClr val="414141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463"/>
              <p:cNvSpPr/>
              <p:nvPr>
                <p:custDataLst>
                  <p:tags r:id="rId52"/>
                </p:custDataLst>
              </p:nvPr>
            </p:nvSpPr>
            <p:spPr bwMode="auto">
              <a:xfrm rot="16200000">
                <a:off x="2016867" y="2169584"/>
                <a:ext cx="197616" cy="347866"/>
              </a:xfrm>
              <a:custGeom>
                <a:avLst/>
                <a:gdLst>
                  <a:gd name="T0" fmla="*/ 5 w 215"/>
                  <a:gd name="T1" fmla="*/ 379 h 379"/>
                  <a:gd name="T2" fmla="*/ 168 w 215"/>
                  <a:gd name="T3" fmla="*/ 293 h 379"/>
                  <a:gd name="T4" fmla="*/ 215 w 215"/>
                  <a:gd name="T5" fmla="*/ 214 h 379"/>
                  <a:gd name="T6" fmla="*/ 215 w 215"/>
                  <a:gd name="T7" fmla="*/ 0 h 379"/>
                  <a:gd name="T8" fmla="*/ 206 w 215"/>
                  <a:gd name="T9" fmla="*/ 0 h 379"/>
                  <a:gd name="T10" fmla="*/ 206 w 215"/>
                  <a:gd name="T11" fmla="*/ 214 h 379"/>
                  <a:gd name="T12" fmla="*/ 165 w 215"/>
                  <a:gd name="T13" fmla="*/ 285 h 379"/>
                  <a:gd name="T14" fmla="*/ 164 w 215"/>
                  <a:gd name="T15" fmla="*/ 285 h 379"/>
                  <a:gd name="T16" fmla="*/ 0 w 215"/>
                  <a:gd name="T17" fmla="*/ 371 h 379"/>
                  <a:gd name="T18" fmla="*/ 5 w 215"/>
                  <a:gd name="T19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79">
                    <a:moveTo>
                      <a:pt x="5" y="379"/>
                    </a:moveTo>
                    <a:cubicBezTo>
                      <a:pt x="168" y="293"/>
                      <a:pt x="168" y="293"/>
                      <a:pt x="168" y="293"/>
                    </a:cubicBezTo>
                    <a:cubicBezTo>
                      <a:pt x="214" y="274"/>
                      <a:pt x="215" y="217"/>
                      <a:pt x="215" y="214"/>
                    </a:cubicBezTo>
                    <a:cubicBezTo>
                      <a:pt x="215" y="0"/>
                      <a:pt x="215" y="0"/>
                      <a:pt x="215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6" y="215"/>
                      <a:pt x="205" y="268"/>
                      <a:pt x="165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0" y="371"/>
                      <a:pt x="0" y="371"/>
                      <a:pt x="0" y="371"/>
                    </a:cubicBezTo>
                    <a:lnTo>
                      <a:pt x="5" y="37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464"/>
              <p:cNvSpPr/>
              <p:nvPr>
                <p:custDataLst>
                  <p:tags r:id="rId53"/>
                </p:custDataLst>
              </p:nvPr>
            </p:nvSpPr>
            <p:spPr bwMode="auto">
              <a:xfrm rot="16200000">
                <a:off x="2625827" y="1746981"/>
                <a:ext cx="189851" cy="142485"/>
              </a:xfrm>
              <a:custGeom>
                <a:avLst/>
                <a:gdLst>
                  <a:gd name="T0" fmla="*/ 2 w 207"/>
                  <a:gd name="T1" fmla="*/ 155 h 155"/>
                  <a:gd name="T2" fmla="*/ 135 w 207"/>
                  <a:gd name="T3" fmla="*/ 130 h 155"/>
                  <a:gd name="T4" fmla="*/ 206 w 207"/>
                  <a:gd name="T5" fmla="*/ 70 h 155"/>
                  <a:gd name="T6" fmla="*/ 206 w 207"/>
                  <a:gd name="T7" fmla="*/ 0 h 155"/>
                  <a:gd name="T8" fmla="*/ 197 w 207"/>
                  <a:gd name="T9" fmla="*/ 0 h 155"/>
                  <a:gd name="T10" fmla="*/ 197 w 207"/>
                  <a:gd name="T11" fmla="*/ 71 h 155"/>
                  <a:gd name="T12" fmla="*/ 133 w 207"/>
                  <a:gd name="T13" fmla="*/ 121 h 155"/>
                  <a:gd name="T14" fmla="*/ 0 w 207"/>
                  <a:gd name="T15" fmla="*/ 146 h 155"/>
                  <a:gd name="T16" fmla="*/ 2 w 207"/>
                  <a:gd name="T17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155">
                    <a:moveTo>
                      <a:pt x="2" y="155"/>
                    </a:moveTo>
                    <a:cubicBezTo>
                      <a:pt x="135" y="130"/>
                      <a:pt x="135" y="130"/>
                      <a:pt x="135" y="130"/>
                    </a:cubicBezTo>
                    <a:cubicBezTo>
                      <a:pt x="207" y="115"/>
                      <a:pt x="206" y="74"/>
                      <a:pt x="206" y="7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71"/>
                      <a:pt x="197" y="71"/>
                      <a:pt x="197" y="71"/>
                    </a:cubicBezTo>
                    <a:cubicBezTo>
                      <a:pt x="197" y="72"/>
                      <a:pt x="198" y="108"/>
                      <a:pt x="133" y="121"/>
                    </a:cubicBezTo>
                    <a:cubicBezTo>
                      <a:pt x="0" y="146"/>
                      <a:pt x="0" y="146"/>
                      <a:pt x="0" y="146"/>
                    </a:cubicBezTo>
                    <a:lnTo>
                      <a:pt x="2" y="15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1221896" y="2275251"/>
                <a:ext cx="372714" cy="367278"/>
                <a:chOff x="709613" y="1573984"/>
                <a:chExt cx="372714" cy="367278"/>
              </a:xfrm>
            </p:grpSpPr>
            <p:sp>
              <p:nvSpPr>
                <p:cNvPr id="206" name="Oval 465"/>
                <p:cNvSpPr>
                  <a:spLocks noChangeArrowheads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rot="21352857">
                  <a:off x="709613" y="1573984"/>
                  <a:ext cx="372714" cy="367278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7" name="Freeform 466"/>
                <p:cNvSpPr>
                  <a:spLocks noEditPoints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819141" y="1634291"/>
                  <a:ext cx="147144" cy="215475"/>
                </a:xfrm>
                <a:custGeom>
                  <a:avLst/>
                  <a:gdLst>
                    <a:gd name="T0" fmla="*/ 134 w 160"/>
                    <a:gd name="T1" fmla="*/ 0 h 235"/>
                    <a:gd name="T2" fmla="*/ 26 w 160"/>
                    <a:gd name="T3" fmla="*/ 0 h 235"/>
                    <a:gd name="T4" fmla="*/ 0 w 160"/>
                    <a:gd name="T5" fmla="*/ 25 h 235"/>
                    <a:gd name="T6" fmla="*/ 0 w 160"/>
                    <a:gd name="T7" fmla="*/ 209 h 235"/>
                    <a:gd name="T8" fmla="*/ 26 w 160"/>
                    <a:gd name="T9" fmla="*/ 235 h 235"/>
                    <a:gd name="T10" fmla="*/ 134 w 160"/>
                    <a:gd name="T11" fmla="*/ 235 h 235"/>
                    <a:gd name="T12" fmla="*/ 160 w 160"/>
                    <a:gd name="T13" fmla="*/ 209 h 235"/>
                    <a:gd name="T14" fmla="*/ 160 w 160"/>
                    <a:gd name="T15" fmla="*/ 25 h 235"/>
                    <a:gd name="T16" fmla="*/ 134 w 160"/>
                    <a:gd name="T17" fmla="*/ 0 h 235"/>
                    <a:gd name="T18" fmla="*/ 80 w 160"/>
                    <a:gd name="T19" fmla="*/ 212 h 235"/>
                    <a:gd name="T20" fmla="*/ 66 w 160"/>
                    <a:gd name="T21" fmla="*/ 198 h 235"/>
                    <a:gd name="T22" fmla="*/ 80 w 160"/>
                    <a:gd name="T23" fmla="*/ 183 h 235"/>
                    <a:gd name="T24" fmla="*/ 95 w 160"/>
                    <a:gd name="T25" fmla="*/ 198 h 235"/>
                    <a:gd name="T26" fmla="*/ 80 w 160"/>
                    <a:gd name="T27" fmla="*/ 212 h 235"/>
                    <a:gd name="T28" fmla="*/ 138 w 160"/>
                    <a:gd name="T29" fmla="*/ 169 h 235"/>
                    <a:gd name="T30" fmla="*/ 22 w 160"/>
                    <a:gd name="T31" fmla="*/ 169 h 235"/>
                    <a:gd name="T32" fmla="*/ 22 w 160"/>
                    <a:gd name="T33" fmla="*/ 23 h 235"/>
                    <a:gd name="T34" fmla="*/ 138 w 160"/>
                    <a:gd name="T35" fmla="*/ 23 h 235"/>
                    <a:gd name="T36" fmla="*/ 138 w 160"/>
                    <a:gd name="T37" fmla="*/ 169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0" h="235">
                      <a:moveTo>
                        <a:pt x="134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1"/>
                        <a:pt x="0" y="25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0" y="224"/>
                        <a:pt x="12" y="235"/>
                        <a:pt x="26" y="235"/>
                      </a:cubicBezTo>
                      <a:cubicBezTo>
                        <a:pt x="134" y="235"/>
                        <a:pt x="134" y="235"/>
                        <a:pt x="134" y="235"/>
                      </a:cubicBezTo>
                      <a:cubicBezTo>
                        <a:pt x="149" y="235"/>
                        <a:pt x="160" y="224"/>
                        <a:pt x="160" y="209"/>
                      </a:cubicBezTo>
                      <a:cubicBezTo>
                        <a:pt x="160" y="25"/>
                        <a:pt x="160" y="25"/>
                        <a:pt x="160" y="25"/>
                      </a:cubicBezTo>
                      <a:cubicBezTo>
                        <a:pt x="160" y="11"/>
                        <a:pt x="149" y="0"/>
                        <a:pt x="134" y="0"/>
                      </a:cubicBezTo>
                      <a:close/>
                      <a:moveTo>
                        <a:pt x="80" y="212"/>
                      </a:moveTo>
                      <a:cubicBezTo>
                        <a:pt x="72" y="212"/>
                        <a:pt x="66" y="206"/>
                        <a:pt x="66" y="198"/>
                      </a:cubicBezTo>
                      <a:cubicBezTo>
                        <a:pt x="66" y="190"/>
                        <a:pt x="72" y="183"/>
                        <a:pt x="80" y="183"/>
                      </a:cubicBezTo>
                      <a:cubicBezTo>
                        <a:pt x="88" y="183"/>
                        <a:pt x="95" y="190"/>
                        <a:pt x="95" y="198"/>
                      </a:cubicBezTo>
                      <a:cubicBezTo>
                        <a:pt x="95" y="206"/>
                        <a:pt x="88" y="212"/>
                        <a:pt x="80" y="212"/>
                      </a:cubicBezTo>
                      <a:close/>
                      <a:moveTo>
                        <a:pt x="138" y="169"/>
                      </a:moveTo>
                      <a:cubicBezTo>
                        <a:pt x="22" y="169"/>
                        <a:pt x="22" y="169"/>
                        <a:pt x="22" y="169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38" y="23"/>
                        <a:pt x="138" y="23"/>
                        <a:pt x="138" y="23"/>
                      </a:cubicBezTo>
                      <a:lnTo>
                        <a:pt x="138" y="169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2" name="Oval 46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 rot="16200000">
                <a:off x="1685890" y="2893076"/>
                <a:ext cx="303995" cy="29933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Oval 46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16200000">
                <a:off x="2682316" y="2187443"/>
                <a:ext cx="171604" cy="16888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Oval 46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 rot="16200000">
                <a:off x="1368113" y="2692936"/>
                <a:ext cx="293124" cy="28807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5" name="Group 86"/>
              <p:cNvGrpSpPr/>
              <p:nvPr/>
            </p:nvGrpSpPr>
            <p:grpSpPr>
              <a:xfrm>
                <a:off x="1435667" y="2766702"/>
                <a:ext cx="145203" cy="150251"/>
                <a:chOff x="8097521" y="1097495"/>
                <a:chExt cx="368656" cy="381472"/>
              </a:xfrm>
              <a:solidFill>
                <a:srgbClr val="F0F0F0"/>
              </a:solidFill>
            </p:grpSpPr>
            <p:sp>
              <p:nvSpPr>
                <p:cNvPr id="202" name="Freeform 470"/>
                <p:cNvSpPr/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8195106" y="1288724"/>
                  <a:ext cx="74914" cy="190243"/>
                </a:xfrm>
                <a:custGeom>
                  <a:avLst/>
                  <a:gdLst>
                    <a:gd name="T0" fmla="*/ 32 w 32"/>
                    <a:gd name="T1" fmla="*/ 82 h 82"/>
                    <a:gd name="T2" fmla="*/ 32 w 32"/>
                    <a:gd name="T3" fmla="*/ 16 h 82"/>
                    <a:gd name="T4" fmla="*/ 16 w 32"/>
                    <a:gd name="T5" fmla="*/ 0 h 82"/>
                    <a:gd name="T6" fmla="*/ 0 w 32"/>
                    <a:gd name="T7" fmla="*/ 16 h 82"/>
                    <a:gd name="T8" fmla="*/ 0 w 32"/>
                    <a:gd name="T9" fmla="*/ 82 h 82"/>
                    <a:gd name="T10" fmla="*/ 32 w 32"/>
                    <a:gd name="T1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82">
                      <a:moveTo>
                        <a:pt x="32" y="82"/>
                      </a:move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4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32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3" name="Freeform 471"/>
                <p:cNvSpPr/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8293678" y="1190152"/>
                  <a:ext cx="73928" cy="288814"/>
                </a:xfrm>
                <a:custGeom>
                  <a:avLst/>
                  <a:gdLst>
                    <a:gd name="T0" fmla="*/ 32 w 32"/>
                    <a:gd name="T1" fmla="*/ 124 h 124"/>
                    <a:gd name="T2" fmla="*/ 32 w 32"/>
                    <a:gd name="T3" fmla="*/ 16 h 124"/>
                    <a:gd name="T4" fmla="*/ 16 w 32"/>
                    <a:gd name="T5" fmla="*/ 0 h 124"/>
                    <a:gd name="T6" fmla="*/ 0 w 32"/>
                    <a:gd name="T7" fmla="*/ 16 h 124"/>
                    <a:gd name="T8" fmla="*/ 0 w 32"/>
                    <a:gd name="T9" fmla="*/ 124 h 124"/>
                    <a:gd name="T10" fmla="*/ 32 w 32"/>
                    <a:gd name="T11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24">
                      <a:moveTo>
                        <a:pt x="32" y="124"/>
                      </a:move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4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lnTo>
                        <a:pt x="32" y="1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4" name="Freeform 472"/>
                <p:cNvSpPr/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8391263" y="1097495"/>
                  <a:ext cx="74914" cy="381471"/>
                </a:xfrm>
                <a:custGeom>
                  <a:avLst/>
                  <a:gdLst>
                    <a:gd name="T0" fmla="*/ 32 w 32"/>
                    <a:gd name="T1" fmla="*/ 164 h 164"/>
                    <a:gd name="T2" fmla="*/ 32 w 32"/>
                    <a:gd name="T3" fmla="*/ 15 h 164"/>
                    <a:gd name="T4" fmla="*/ 16 w 32"/>
                    <a:gd name="T5" fmla="*/ 0 h 164"/>
                    <a:gd name="T6" fmla="*/ 0 w 32"/>
                    <a:gd name="T7" fmla="*/ 15 h 164"/>
                    <a:gd name="T8" fmla="*/ 0 w 32"/>
                    <a:gd name="T9" fmla="*/ 164 h 164"/>
                    <a:gd name="T10" fmla="*/ 32 w 32"/>
                    <a:gd name="T11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164">
                      <a:moveTo>
                        <a:pt x="32" y="164"/>
                      </a:move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7"/>
                        <a:pt x="24" y="0"/>
                        <a:pt x="16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lnTo>
                        <a:pt x="32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5" name="Freeform 473"/>
                <p:cNvSpPr/>
                <p:nvPr>
                  <p:custDataLst>
                    <p:tags r:id="rId123"/>
                  </p:custDataLst>
                </p:nvPr>
              </p:nvSpPr>
              <p:spPr bwMode="auto">
                <a:xfrm>
                  <a:off x="8097521" y="1384338"/>
                  <a:ext cx="74914" cy="94628"/>
                </a:xfrm>
                <a:custGeom>
                  <a:avLst/>
                  <a:gdLst>
                    <a:gd name="T0" fmla="*/ 32 w 32"/>
                    <a:gd name="T1" fmla="*/ 41 h 41"/>
                    <a:gd name="T2" fmla="*/ 32 w 32"/>
                    <a:gd name="T3" fmla="*/ 16 h 41"/>
                    <a:gd name="T4" fmla="*/ 16 w 32"/>
                    <a:gd name="T5" fmla="*/ 0 h 41"/>
                    <a:gd name="T6" fmla="*/ 0 w 32"/>
                    <a:gd name="T7" fmla="*/ 16 h 41"/>
                    <a:gd name="T8" fmla="*/ 0 w 32"/>
                    <a:gd name="T9" fmla="*/ 41 h 41"/>
                    <a:gd name="T10" fmla="*/ 32 w 32"/>
                    <a:gd name="T11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41">
                      <a:moveTo>
                        <a:pt x="32" y="41"/>
                      </a:move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4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1"/>
                        <a:pt x="0" y="41"/>
                        <a:pt x="0" y="41"/>
                      </a:cubicBezTo>
                      <a:lnTo>
                        <a:pt x="32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6" name="Oval 474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 rot="16200000">
                <a:off x="1609600" y="2488720"/>
                <a:ext cx="228675" cy="22595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7" name="Group 94"/>
              <p:cNvGrpSpPr/>
              <p:nvPr/>
            </p:nvGrpSpPr>
            <p:grpSpPr>
              <a:xfrm rot="16200000">
                <a:off x="1642795" y="2532786"/>
                <a:ext cx="145980" cy="126567"/>
                <a:chOff x="8720491" y="1654423"/>
                <a:chExt cx="370628" cy="321342"/>
              </a:xfrm>
              <a:solidFill>
                <a:srgbClr val="F0F0F0"/>
              </a:solidFill>
            </p:grpSpPr>
            <p:sp>
              <p:nvSpPr>
                <p:cNvPr id="195" name="Freeform 475"/>
                <p:cNvSpPr/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9018176" y="1878180"/>
                  <a:ext cx="35486" cy="44357"/>
                </a:xfrm>
                <a:custGeom>
                  <a:avLst/>
                  <a:gdLst>
                    <a:gd name="T0" fmla="*/ 10 w 15"/>
                    <a:gd name="T1" fmla="*/ 1 h 19"/>
                    <a:gd name="T2" fmla="*/ 10 w 15"/>
                    <a:gd name="T3" fmla="*/ 0 h 19"/>
                    <a:gd name="T4" fmla="*/ 9 w 15"/>
                    <a:gd name="T5" fmla="*/ 0 h 19"/>
                    <a:gd name="T6" fmla="*/ 9 w 15"/>
                    <a:gd name="T7" fmla="*/ 0 h 19"/>
                    <a:gd name="T8" fmla="*/ 9 w 15"/>
                    <a:gd name="T9" fmla="*/ 0 h 19"/>
                    <a:gd name="T10" fmla="*/ 8 w 15"/>
                    <a:gd name="T11" fmla="*/ 0 h 19"/>
                    <a:gd name="T12" fmla="*/ 6 w 15"/>
                    <a:gd name="T13" fmla="*/ 0 h 19"/>
                    <a:gd name="T14" fmla="*/ 6 w 15"/>
                    <a:gd name="T15" fmla="*/ 1 h 19"/>
                    <a:gd name="T16" fmla="*/ 6 w 15"/>
                    <a:gd name="T17" fmla="*/ 1 h 19"/>
                    <a:gd name="T18" fmla="*/ 6 w 15"/>
                    <a:gd name="T19" fmla="*/ 1 h 19"/>
                    <a:gd name="T20" fmla="*/ 6 w 15"/>
                    <a:gd name="T21" fmla="*/ 2 h 19"/>
                    <a:gd name="T22" fmla="*/ 0 w 15"/>
                    <a:gd name="T23" fmla="*/ 16 h 19"/>
                    <a:gd name="T24" fmla="*/ 0 w 15"/>
                    <a:gd name="T25" fmla="*/ 16 h 19"/>
                    <a:gd name="T26" fmla="*/ 0 w 15"/>
                    <a:gd name="T27" fmla="*/ 16 h 19"/>
                    <a:gd name="T28" fmla="*/ 0 w 15"/>
                    <a:gd name="T29" fmla="*/ 16 h 19"/>
                    <a:gd name="T30" fmla="*/ 0 w 15"/>
                    <a:gd name="T31" fmla="*/ 16 h 19"/>
                    <a:gd name="T32" fmla="*/ 1 w 15"/>
                    <a:gd name="T33" fmla="*/ 18 h 19"/>
                    <a:gd name="T34" fmla="*/ 1 w 15"/>
                    <a:gd name="T35" fmla="*/ 18 h 19"/>
                    <a:gd name="T36" fmla="*/ 1 w 15"/>
                    <a:gd name="T37" fmla="*/ 19 h 19"/>
                    <a:gd name="T38" fmla="*/ 2 w 15"/>
                    <a:gd name="T39" fmla="*/ 19 h 19"/>
                    <a:gd name="T40" fmla="*/ 2 w 15"/>
                    <a:gd name="T41" fmla="*/ 19 h 19"/>
                    <a:gd name="T42" fmla="*/ 2 w 15"/>
                    <a:gd name="T43" fmla="*/ 19 h 19"/>
                    <a:gd name="T44" fmla="*/ 10 w 15"/>
                    <a:gd name="T4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" h="19">
                      <a:moveTo>
                        <a:pt x="10" y="1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11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15" y="14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6" name="Freeform 476"/>
                <p:cNvSpPr/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9028033" y="1871280"/>
                  <a:ext cx="44357" cy="65057"/>
                </a:xfrm>
                <a:custGeom>
                  <a:avLst/>
                  <a:gdLst>
                    <a:gd name="T0" fmla="*/ 14 w 19"/>
                    <a:gd name="T1" fmla="*/ 1 h 28"/>
                    <a:gd name="T2" fmla="*/ 13 w 19"/>
                    <a:gd name="T3" fmla="*/ 1 h 28"/>
                    <a:gd name="T4" fmla="*/ 13 w 19"/>
                    <a:gd name="T5" fmla="*/ 1 h 28"/>
                    <a:gd name="T6" fmla="*/ 13 w 19"/>
                    <a:gd name="T7" fmla="*/ 0 h 28"/>
                    <a:gd name="T8" fmla="*/ 12 w 19"/>
                    <a:gd name="T9" fmla="*/ 0 h 28"/>
                    <a:gd name="T10" fmla="*/ 12 w 19"/>
                    <a:gd name="T11" fmla="*/ 0 h 28"/>
                    <a:gd name="T12" fmla="*/ 9 w 19"/>
                    <a:gd name="T13" fmla="*/ 1 h 28"/>
                    <a:gd name="T14" fmla="*/ 9 w 19"/>
                    <a:gd name="T15" fmla="*/ 2 h 28"/>
                    <a:gd name="T16" fmla="*/ 9 w 19"/>
                    <a:gd name="T17" fmla="*/ 2 h 28"/>
                    <a:gd name="T18" fmla="*/ 9 w 19"/>
                    <a:gd name="T19" fmla="*/ 3 h 28"/>
                    <a:gd name="T20" fmla="*/ 9 w 19"/>
                    <a:gd name="T21" fmla="*/ 3 h 28"/>
                    <a:gd name="T22" fmla="*/ 0 w 19"/>
                    <a:gd name="T23" fmla="*/ 24 h 28"/>
                    <a:gd name="T24" fmla="*/ 0 w 19"/>
                    <a:gd name="T25" fmla="*/ 24 h 28"/>
                    <a:gd name="T26" fmla="*/ 0 w 19"/>
                    <a:gd name="T27" fmla="*/ 24 h 28"/>
                    <a:gd name="T28" fmla="*/ 0 w 19"/>
                    <a:gd name="T29" fmla="*/ 25 h 28"/>
                    <a:gd name="T30" fmla="*/ 0 w 19"/>
                    <a:gd name="T31" fmla="*/ 25 h 28"/>
                    <a:gd name="T32" fmla="*/ 1 w 19"/>
                    <a:gd name="T33" fmla="*/ 27 h 28"/>
                    <a:gd name="T34" fmla="*/ 1 w 19"/>
                    <a:gd name="T35" fmla="*/ 28 h 28"/>
                    <a:gd name="T36" fmla="*/ 1 w 19"/>
                    <a:gd name="T37" fmla="*/ 28 h 28"/>
                    <a:gd name="T38" fmla="*/ 2 w 19"/>
                    <a:gd name="T39" fmla="*/ 28 h 28"/>
                    <a:gd name="T40" fmla="*/ 2 w 19"/>
                    <a:gd name="T41" fmla="*/ 28 h 28"/>
                    <a:gd name="T42" fmla="*/ 3 w 19"/>
                    <a:gd name="T43" fmla="*/ 28 h 28"/>
                    <a:gd name="T44" fmla="*/ 14 w 19"/>
                    <a:gd name="T45" fmla="*/ 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" h="28">
                      <a:moveTo>
                        <a:pt x="14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4" y="18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19" y="20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7" name="Freeform 477"/>
                <p:cNvSpPr/>
                <p:nvPr>
                  <p:custDataLst>
                    <p:tags r:id="rId115"/>
                  </p:custDataLst>
                </p:nvPr>
              </p:nvSpPr>
              <p:spPr bwMode="auto">
                <a:xfrm>
                  <a:off x="9036905" y="1864380"/>
                  <a:ext cx="54214" cy="88714"/>
                </a:xfrm>
                <a:custGeom>
                  <a:avLst/>
                  <a:gdLst>
                    <a:gd name="T0" fmla="*/ 18 w 23"/>
                    <a:gd name="T1" fmla="*/ 1 h 38"/>
                    <a:gd name="T2" fmla="*/ 18 w 23"/>
                    <a:gd name="T3" fmla="*/ 1 h 38"/>
                    <a:gd name="T4" fmla="*/ 18 w 23"/>
                    <a:gd name="T5" fmla="*/ 0 h 38"/>
                    <a:gd name="T6" fmla="*/ 17 w 23"/>
                    <a:gd name="T7" fmla="*/ 0 h 38"/>
                    <a:gd name="T8" fmla="*/ 17 w 23"/>
                    <a:gd name="T9" fmla="*/ 0 h 38"/>
                    <a:gd name="T10" fmla="*/ 16 w 23"/>
                    <a:gd name="T11" fmla="*/ 0 h 38"/>
                    <a:gd name="T12" fmla="*/ 13 w 23"/>
                    <a:gd name="T13" fmla="*/ 2 h 38"/>
                    <a:gd name="T14" fmla="*/ 13 w 23"/>
                    <a:gd name="T15" fmla="*/ 2 h 38"/>
                    <a:gd name="T16" fmla="*/ 13 w 23"/>
                    <a:gd name="T17" fmla="*/ 3 h 38"/>
                    <a:gd name="T18" fmla="*/ 13 w 23"/>
                    <a:gd name="T19" fmla="*/ 3 h 38"/>
                    <a:gd name="T20" fmla="*/ 13 w 23"/>
                    <a:gd name="T21" fmla="*/ 4 h 38"/>
                    <a:gd name="T22" fmla="*/ 0 w 23"/>
                    <a:gd name="T23" fmla="*/ 33 h 38"/>
                    <a:gd name="T24" fmla="*/ 0 w 23"/>
                    <a:gd name="T25" fmla="*/ 34 h 38"/>
                    <a:gd name="T26" fmla="*/ 0 w 23"/>
                    <a:gd name="T27" fmla="*/ 34 h 38"/>
                    <a:gd name="T28" fmla="*/ 0 w 23"/>
                    <a:gd name="T29" fmla="*/ 34 h 38"/>
                    <a:gd name="T30" fmla="*/ 0 w 23"/>
                    <a:gd name="T31" fmla="*/ 35 h 38"/>
                    <a:gd name="T32" fmla="*/ 1 w 23"/>
                    <a:gd name="T33" fmla="*/ 38 h 38"/>
                    <a:gd name="T34" fmla="*/ 1 w 23"/>
                    <a:gd name="T35" fmla="*/ 38 h 38"/>
                    <a:gd name="T36" fmla="*/ 1 w 23"/>
                    <a:gd name="T37" fmla="*/ 38 h 38"/>
                    <a:gd name="T38" fmla="*/ 2 w 23"/>
                    <a:gd name="T39" fmla="*/ 38 h 38"/>
                    <a:gd name="T40" fmla="*/ 2 w 23"/>
                    <a:gd name="T41" fmla="*/ 38 h 38"/>
                    <a:gd name="T42" fmla="*/ 3 w 23"/>
                    <a:gd name="T43" fmla="*/ 38 h 38"/>
                    <a:gd name="T44" fmla="*/ 18 w 23"/>
                    <a:gd name="T45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" h="38">
                      <a:moveTo>
                        <a:pt x="18" y="1"/>
                      </a:move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7" y="24"/>
                        <a:pt x="0" y="33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23" y="27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8" name="Freeform 478"/>
                <p:cNvSpPr/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8899891" y="1784537"/>
                  <a:ext cx="137014" cy="191228"/>
                </a:xfrm>
                <a:custGeom>
                  <a:avLst/>
                  <a:gdLst>
                    <a:gd name="T0" fmla="*/ 55 w 59"/>
                    <a:gd name="T1" fmla="*/ 49 h 82"/>
                    <a:gd name="T2" fmla="*/ 53 w 59"/>
                    <a:gd name="T3" fmla="*/ 43 h 82"/>
                    <a:gd name="T4" fmla="*/ 52 w 59"/>
                    <a:gd name="T5" fmla="*/ 43 h 82"/>
                    <a:gd name="T6" fmla="*/ 52 w 59"/>
                    <a:gd name="T7" fmla="*/ 43 h 82"/>
                    <a:gd name="T8" fmla="*/ 46 w 59"/>
                    <a:gd name="T9" fmla="*/ 41 h 82"/>
                    <a:gd name="T10" fmla="*/ 59 w 59"/>
                    <a:gd name="T11" fmla="*/ 8 h 82"/>
                    <a:gd name="T12" fmla="*/ 8 w 59"/>
                    <a:gd name="T13" fmla="*/ 31 h 82"/>
                    <a:gd name="T14" fmla="*/ 30 w 59"/>
                    <a:gd name="T15" fmla="*/ 82 h 82"/>
                    <a:gd name="T16" fmla="*/ 43 w 59"/>
                    <a:gd name="T17" fmla="*/ 49 h 82"/>
                    <a:gd name="T18" fmla="*/ 49 w 59"/>
                    <a:gd name="T19" fmla="*/ 51 h 82"/>
                    <a:gd name="T20" fmla="*/ 49 w 59"/>
                    <a:gd name="T21" fmla="*/ 52 h 82"/>
                    <a:gd name="T22" fmla="*/ 50 w 59"/>
                    <a:gd name="T23" fmla="*/ 52 h 82"/>
                    <a:gd name="T24" fmla="*/ 55 w 59"/>
                    <a:gd name="T25" fmla="*/ 4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" h="82">
                      <a:moveTo>
                        <a:pt x="55" y="49"/>
                      </a:moveTo>
                      <a:cubicBezTo>
                        <a:pt x="56" y="47"/>
                        <a:pt x="55" y="44"/>
                        <a:pt x="53" y="43"/>
                      </a:cubicBezTo>
                      <a:cubicBezTo>
                        <a:pt x="53" y="43"/>
                        <a:pt x="52" y="43"/>
                        <a:pt x="52" y="43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39" y="0"/>
                        <a:pt x="16" y="11"/>
                        <a:pt x="8" y="31"/>
                      </a:cubicBezTo>
                      <a:cubicBezTo>
                        <a:pt x="0" y="51"/>
                        <a:pt x="10" y="74"/>
                        <a:pt x="30" y="82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2"/>
                        <a:pt x="49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2" y="53"/>
                        <a:pt x="54" y="51"/>
                        <a:pt x="55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9" name="Freeform 479"/>
                <p:cNvSpPr/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8727391" y="1731308"/>
                  <a:ext cx="200100" cy="153771"/>
                </a:xfrm>
                <a:custGeom>
                  <a:avLst/>
                  <a:gdLst>
                    <a:gd name="T0" fmla="*/ 76 w 86"/>
                    <a:gd name="T1" fmla="*/ 24 h 66"/>
                    <a:gd name="T2" fmla="*/ 27 w 86"/>
                    <a:gd name="T3" fmla="*/ 3 h 66"/>
                    <a:gd name="T4" fmla="*/ 10 w 86"/>
                    <a:gd name="T5" fmla="*/ 10 h 66"/>
                    <a:gd name="T6" fmla="*/ 3 w 86"/>
                    <a:gd name="T7" fmla="*/ 26 h 66"/>
                    <a:gd name="T8" fmla="*/ 9 w 86"/>
                    <a:gd name="T9" fmla="*/ 42 h 66"/>
                    <a:gd name="T10" fmla="*/ 58 w 86"/>
                    <a:gd name="T11" fmla="*/ 63 h 66"/>
                    <a:gd name="T12" fmla="*/ 75 w 86"/>
                    <a:gd name="T13" fmla="*/ 57 h 66"/>
                    <a:gd name="T14" fmla="*/ 83 w 86"/>
                    <a:gd name="T15" fmla="*/ 41 h 66"/>
                    <a:gd name="T16" fmla="*/ 76 w 86"/>
                    <a:gd name="T17" fmla="*/ 24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" h="66">
                      <a:moveTo>
                        <a:pt x="76" y="24"/>
                      </a:move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1" y="0"/>
                        <a:pt x="13" y="3"/>
                        <a:pt x="10" y="10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0" y="32"/>
                        <a:pt x="3" y="39"/>
                        <a:pt x="9" y="42"/>
                      </a:cubicBezTo>
                      <a:cubicBezTo>
                        <a:pt x="58" y="63"/>
                        <a:pt x="58" y="63"/>
                        <a:pt x="58" y="63"/>
                      </a:cubicBezTo>
                      <a:cubicBezTo>
                        <a:pt x="65" y="66"/>
                        <a:pt x="72" y="63"/>
                        <a:pt x="75" y="57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34"/>
                        <a:pt x="83" y="27"/>
                        <a:pt x="7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0" name="Freeform 480"/>
                <p:cNvSpPr/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8829905" y="1654423"/>
                  <a:ext cx="126171" cy="114343"/>
                </a:xfrm>
                <a:custGeom>
                  <a:avLst/>
                  <a:gdLst>
                    <a:gd name="T0" fmla="*/ 10 w 54"/>
                    <a:gd name="T1" fmla="*/ 42 h 49"/>
                    <a:gd name="T2" fmla="*/ 21 w 54"/>
                    <a:gd name="T3" fmla="*/ 47 h 49"/>
                    <a:gd name="T4" fmla="*/ 39 w 54"/>
                    <a:gd name="T5" fmla="*/ 42 h 49"/>
                    <a:gd name="T6" fmla="*/ 50 w 54"/>
                    <a:gd name="T7" fmla="*/ 29 h 49"/>
                    <a:gd name="T8" fmla="*/ 46 w 54"/>
                    <a:gd name="T9" fmla="*/ 15 h 49"/>
                    <a:gd name="T10" fmla="*/ 16 w 54"/>
                    <a:gd name="T11" fmla="*/ 3 h 49"/>
                    <a:gd name="T12" fmla="*/ 3 w 54"/>
                    <a:gd name="T13" fmla="*/ 10 h 49"/>
                    <a:gd name="T14" fmla="*/ 1 w 54"/>
                    <a:gd name="T15" fmla="*/ 26 h 49"/>
                    <a:gd name="T16" fmla="*/ 10 w 54"/>
                    <a:gd name="T17" fmla="*/ 4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" h="49">
                      <a:moveTo>
                        <a:pt x="10" y="42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7" y="49"/>
                        <a:pt x="35" y="47"/>
                        <a:pt x="39" y="42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4" y="24"/>
                        <a:pt x="53" y="18"/>
                        <a:pt x="46" y="15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0" y="0"/>
                        <a:pt x="4" y="3"/>
                        <a:pt x="3" y="1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32"/>
                        <a:pt x="4" y="40"/>
                        <a:pt x="10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1" name="Freeform 481"/>
                <p:cNvSpPr/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8720491" y="1854523"/>
                  <a:ext cx="125185" cy="117300"/>
                </a:xfrm>
                <a:custGeom>
                  <a:avLst/>
                  <a:gdLst>
                    <a:gd name="T0" fmla="*/ 44 w 54"/>
                    <a:gd name="T1" fmla="*/ 8 h 50"/>
                    <a:gd name="T2" fmla="*/ 33 w 54"/>
                    <a:gd name="T3" fmla="*/ 3 h 50"/>
                    <a:gd name="T4" fmla="*/ 15 w 54"/>
                    <a:gd name="T5" fmla="*/ 7 h 50"/>
                    <a:gd name="T6" fmla="*/ 4 w 54"/>
                    <a:gd name="T7" fmla="*/ 20 h 50"/>
                    <a:gd name="T8" fmla="*/ 7 w 54"/>
                    <a:gd name="T9" fmla="*/ 34 h 50"/>
                    <a:gd name="T10" fmla="*/ 38 w 54"/>
                    <a:gd name="T11" fmla="*/ 47 h 50"/>
                    <a:gd name="T12" fmla="*/ 50 w 54"/>
                    <a:gd name="T13" fmla="*/ 41 h 50"/>
                    <a:gd name="T14" fmla="*/ 53 w 54"/>
                    <a:gd name="T15" fmla="*/ 24 h 50"/>
                    <a:gd name="T16" fmla="*/ 44 w 54"/>
                    <a:gd name="T17" fmla="*/ 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" h="50">
                      <a:moveTo>
                        <a:pt x="44" y="8"/>
                      </a:move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27" y="0"/>
                        <a:pt x="19" y="2"/>
                        <a:pt x="15" y="7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0" y="25"/>
                        <a:pt x="1" y="31"/>
                        <a:pt x="7" y="34"/>
                      </a:cubicBezTo>
                      <a:cubicBezTo>
                        <a:pt x="38" y="47"/>
                        <a:pt x="38" y="47"/>
                        <a:pt x="38" y="47"/>
                      </a:cubicBezTo>
                      <a:cubicBezTo>
                        <a:pt x="44" y="50"/>
                        <a:pt x="49" y="47"/>
                        <a:pt x="50" y="41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4" y="18"/>
                        <a:pt x="50" y="11"/>
                        <a:pt x="4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8" name="Oval 48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 rot="16200000">
                <a:off x="1724456" y="2114104"/>
                <a:ext cx="251582" cy="24847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Oval 48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 rot="16200000">
                <a:off x="1974743" y="1723299"/>
                <a:ext cx="390184" cy="38474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488"/>
              <p:cNvSpPr/>
              <p:nvPr>
                <p:custDataLst>
                  <p:tags r:id="rId60"/>
                </p:custDataLst>
              </p:nvPr>
            </p:nvSpPr>
            <p:spPr bwMode="auto">
              <a:xfrm rot="16200000">
                <a:off x="2294655" y="1990798"/>
                <a:ext cx="340878" cy="336219"/>
              </a:xfrm>
              <a:custGeom>
                <a:avLst/>
                <a:gdLst>
                  <a:gd name="T0" fmla="*/ 8 w 371"/>
                  <a:gd name="T1" fmla="*/ 198 h 366"/>
                  <a:gd name="T2" fmla="*/ 201 w 371"/>
                  <a:gd name="T3" fmla="*/ 358 h 366"/>
                  <a:gd name="T4" fmla="*/ 363 w 371"/>
                  <a:gd name="T5" fmla="*/ 169 h 366"/>
                  <a:gd name="T6" fmla="*/ 171 w 371"/>
                  <a:gd name="T7" fmla="*/ 8 h 366"/>
                  <a:gd name="T8" fmla="*/ 8 w 371"/>
                  <a:gd name="T9" fmla="*/ 198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366">
                    <a:moveTo>
                      <a:pt x="8" y="198"/>
                    </a:moveTo>
                    <a:cubicBezTo>
                      <a:pt x="17" y="294"/>
                      <a:pt x="103" y="366"/>
                      <a:pt x="201" y="358"/>
                    </a:cubicBezTo>
                    <a:cubicBezTo>
                      <a:pt x="299" y="350"/>
                      <a:pt x="371" y="265"/>
                      <a:pt x="363" y="169"/>
                    </a:cubicBezTo>
                    <a:cubicBezTo>
                      <a:pt x="355" y="72"/>
                      <a:pt x="269" y="0"/>
                      <a:pt x="171" y="8"/>
                    </a:cubicBezTo>
                    <a:cubicBezTo>
                      <a:pt x="73" y="16"/>
                      <a:pt x="0" y="101"/>
                      <a:pt x="8" y="19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Oval 48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rot="16200000">
                <a:off x="2098981" y="2930735"/>
                <a:ext cx="390573" cy="3835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2" name="Group 91"/>
              <p:cNvGrpSpPr/>
              <p:nvPr/>
            </p:nvGrpSpPr>
            <p:grpSpPr>
              <a:xfrm>
                <a:off x="2155664" y="3050702"/>
                <a:ext cx="276429" cy="147533"/>
                <a:chOff x="7213337" y="3095535"/>
                <a:chExt cx="701827" cy="374571"/>
              </a:xfrm>
              <a:solidFill>
                <a:srgbClr val="F0F0F0"/>
              </a:solidFill>
            </p:grpSpPr>
            <p:sp>
              <p:nvSpPr>
                <p:cNvPr id="192" name="Freeform 490"/>
                <p:cNvSpPr>
                  <a:spLocks noEditPoints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7213337" y="3097506"/>
                  <a:ext cx="448499" cy="361757"/>
                </a:xfrm>
                <a:custGeom>
                  <a:avLst/>
                  <a:gdLst>
                    <a:gd name="T0" fmla="*/ 178 w 192"/>
                    <a:gd name="T1" fmla="*/ 0 h 155"/>
                    <a:gd name="T2" fmla="*/ 14 w 192"/>
                    <a:gd name="T3" fmla="*/ 0 h 155"/>
                    <a:gd name="T4" fmla="*/ 0 w 192"/>
                    <a:gd name="T5" fmla="*/ 14 h 155"/>
                    <a:gd name="T6" fmla="*/ 0 w 192"/>
                    <a:gd name="T7" fmla="*/ 124 h 155"/>
                    <a:gd name="T8" fmla="*/ 14 w 192"/>
                    <a:gd name="T9" fmla="*/ 138 h 155"/>
                    <a:gd name="T10" fmla="*/ 78 w 192"/>
                    <a:gd name="T11" fmla="*/ 138 h 155"/>
                    <a:gd name="T12" fmla="*/ 78 w 192"/>
                    <a:gd name="T13" fmla="*/ 148 h 155"/>
                    <a:gd name="T14" fmla="*/ 17 w 192"/>
                    <a:gd name="T15" fmla="*/ 148 h 155"/>
                    <a:gd name="T16" fmla="*/ 14 w 192"/>
                    <a:gd name="T17" fmla="*/ 151 h 155"/>
                    <a:gd name="T18" fmla="*/ 17 w 192"/>
                    <a:gd name="T19" fmla="*/ 155 h 155"/>
                    <a:gd name="T20" fmla="*/ 175 w 192"/>
                    <a:gd name="T21" fmla="*/ 155 h 155"/>
                    <a:gd name="T22" fmla="*/ 178 w 192"/>
                    <a:gd name="T23" fmla="*/ 151 h 155"/>
                    <a:gd name="T24" fmla="*/ 175 w 192"/>
                    <a:gd name="T25" fmla="*/ 148 h 155"/>
                    <a:gd name="T26" fmla="*/ 121 w 192"/>
                    <a:gd name="T27" fmla="*/ 148 h 155"/>
                    <a:gd name="T28" fmla="*/ 121 w 192"/>
                    <a:gd name="T29" fmla="*/ 138 h 155"/>
                    <a:gd name="T30" fmla="*/ 178 w 192"/>
                    <a:gd name="T31" fmla="*/ 138 h 155"/>
                    <a:gd name="T32" fmla="*/ 192 w 192"/>
                    <a:gd name="T33" fmla="*/ 124 h 155"/>
                    <a:gd name="T34" fmla="*/ 192 w 192"/>
                    <a:gd name="T35" fmla="*/ 14 h 155"/>
                    <a:gd name="T36" fmla="*/ 178 w 192"/>
                    <a:gd name="T37" fmla="*/ 0 h 155"/>
                    <a:gd name="T38" fmla="*/ 182 w 192"/>
                    <a:gd name="T39" fmla="*/ 114 h 155"/>
                    <a:gd name="T40" fmla="*/ 169 w 192"/>
                    <a:gd name="T41" fmla="*/ 126 h 155"/>
                    <a:gd name="T42" fmla="*/ 23 w 192"/>
                    <a:gd name="T43" fmla="*/ 126 h 155"/>
                    <a:gd name="T44" fmla="*/ 11 w 192"/>
                    <a:gd name="T45" fmla="*/ 114 h 155"/>
                    <a:gd name="T46" fmla="*/ 11 w 192"/>
                    <a:gd name="T47" fmla="*/ 21 h 155"/>
                    <a:gd name="T48" fmla="*/ 23 w 192"/>
                    <a:gd name="T49" fmla="*/ 9 h 155"/>
                    <a:gd name="T50" fmla="*/ 169 w 192"/>
                    <a:gd name="T51" fmla="*/ 9 h 155"/>
                    <a:gd name="T52" fmla="*/ 182 w 192"/>
                    <a:gd name="T53" fmla="*/ 21 h 155"/>
                    <a:gd name="T54" fmla="*/ 182 w 192"/>
                    <a:gd name="T55" fmla="*/ 114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92" h="155">
                      <a:moveTo>
                        <a:pt x="178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32"/>
                        <a:pt x="6" y="138"/>
                        <a:pt x="14" y="138"/>
                      </a:cubicBezTo>
                      <a:cubicBezTo>
                        <a:pt x="78" y="138"/>
                        <a:pt x="78" y="138"/>
                        <a:pt x="78" y="138"/>
                      </a:cubicBezTo>
                      <a:cubicBezTo>
                        <a:pt x="78" y="148"/>
                        <a:pt x="78" y="148"/>
                        <a:pt x="78" y="148"/>
                      </a:cubicBezTo>
                      <a:cubicBezTo>
                        <a:pt x="17" y="148"/>
                        <a:pt x="17" y="148"/>
                        <a:pt x="17" y="148"/>
                      </a:cubicBezTo>
                      <a:cubicBezTo>
                        <a:pt x="15" y="148"/>
                        <a:pt x="14" y="149"/>
                        <a:pt x="14" y="151"/>
                      </a:cubicBezTo>
                      <a:cubicBezTo>
                        <a:pt x="14" y="153"/>
                        <a:pt x="15" y="155"/>
                        <a:pt x="17" y="155"/>
                      </a:cubicBezTo>
                      <a:cubicBezTo>
                        <a:pt x="175" y="155"/>
                        <a:pt x="175" y="155"/>
                        <a:pt x="175" y="155"/>
                      </a:cubicBezTo>
                      <a:cubicBezTo>
                        <a:pt x="177" y="155"/>
                        <a:pt x="178" y="153"/>
                        <a:pt x="178" y="151"/>
                      </a:cubicBezTo>
                      <a:cubicBezTo>
                        <a:pt x="178" y="149"/>
                        <a:pt x="177" y="148"/>
                        <a:pt x="175" y="148"/>
                      </a:cubicBezTo>
                      <a:cubicBezTo>
                        <a:pt x="121" y="148"/>
                        <a:pt x="121" y="148"/>
                        <a:pt x="121" y="148"/>
                      </a:cubicBezTo>
                      <a:cubicBezTo>
                        <a:pt x="121" y="138"/>
                        <a:pt x="121" y="138"/>
                        <a:pt x="121" y="138"/>
                      </a:cubicBezTo>
                      <a:cubicBezTo>
                        <a:pt x="178" y="138"/>
                        <a:pt x="178" y="138"/>
                        <a:pt x="178" y="138"/>
                      </a:cubicBezTo>
                      <a:cubicBezTo>
                        <a:pt x="186" y="138"/>
                        <a:pt x="192" y="132"/>
                        <a:pt x="192" y="124"/>
                      </a:cubicBezTo>
                      <a:cubicBezTo>
                        <a:pt x="192" y="14"/>
                        <a:pt x="192" y="14"/>
                        <a:pt x="192" y="14"/>
                      </a:cubicBezTo>
                      <a:cubicBezTo>
                        <a:pt x="192" y="7"/>
                        <a:pt x="186" y="0"/>
                        <a:pt x="178" y="0"/>
                      </a:cubicBezTo>
                      <a:close/>
                      <a:moveTo>
                        <a:pt x="182" y="114"/>
                      </a:moveTo>
                      <a:cubicBezTo>
                        <a:pt x="182" y="120"/>
                        <a:pt x="176" y="126"/>
                        <a:pt x="169" y="126"/>
                      </a:cubicBezTo>
                      <a:cubicBezTo>
                        <a:pt x="23" y="126"/>
                        <a:pt x="23" y="126"/>
                        <a:pt x="23" y="126"/>
                      </a:cubicBezTo>
                      <a:cubicBezTo>
                        <a:pt x="16" y="126"/>
                        <a:pt x="11" y="120"/>
                        <a:pt x="11" y="114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14"/>
                        <a:pt x="16" y="9"/>
                        <a:pt x="23" y="9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76" y="9"/>
                        <a:pt x="182" y="14"/>
                        <a:pt x="182" y="21"/>
                      </a:cubicBezTo>
                      <a:lnTo>
                        <a:pt x="182" y="1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3" name="Freeform 491"/>
                <p:cNvSpPr/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7269522" y="3143835"/>
                  <a:ext cx="336128" cy="221785"/>
                </a:xfrm>
                <a:custGeom>
                  <a:avLst/>
                  <a:gdLst>
                    <a:gd name="T0" fmla="*/ 134 w 144"/>
                    <a:gd name="T1" fmla="*/ 0 h 95"/>
                    <a:gd name="T2" fmla="*/ 11 w 144"/>
                    <a:gd name="T3" fmla="*/ 0 h 95"/>
                    <a:gd name="T4" fmla="*/ 0 w 144"/>
                    <a:gd name="T5" fmla="*/ 10 h 95"/>
                    <a:gd name="T6" fmla="*/ 0 w 144"/>
                    <a:gd name="T7" fmla="*/ 85 h 95"/>
                    <a:gd name="T8" fmla="*/ 11 w 144"/>
                    <a:gd name="T9" fmla="*/ 95 h 95"/>
                    <a:gd name="T10" fmla="*/ 134 w 144"/>
                    <a:gd name="T11" fmla="*/ 95 h 95"/>
                    <a:gd name="T12" fmla="*/ 144 w 144"/>
                    <a:gd name="T13" fmla="*/ 85 h 95"/>
                    <a:gd name="T14" fmla="*/ 144 w 144"/>
                    <a:gd name="T15" fmla="*/ 10 h 95"/>
                    <a:gd name="T16" fmla="*/ 134 w 144"/>
                    <a:gd name="T1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" h="95">
                      <a:moveTo>
                        <a:pt x="13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0"/>
                        <a:pt x="5" y="95"/>
                        <a:pt x="11" y="95"/>
                      </a:cubicBezTo>
                      <a:cubicBezTo>
                        <a:pt x="134" y="95"/>
                        <a:pt x="134" y="95"/>
                        <a:pt x="134" y="95"/>
                      </a:cubicBezTo>
                      <a:cubicBezTo>
                        <a:pt x="139" y="95"/>
                        <a:pt x="144" y="90"/>
                        <a:pt x="144" y="85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144" y="4"/>
                        <a:pt x="139" y="0"/>
                        <a:pt x="1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4" name="Freeform 492"/>
                <p:cNvSpPr>
                  <a:spLocks noEditPoints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7708164" y="3095535"/>
                  <a:ext cx="207000" cy="374571"/>
                </a:xfrm>
                <a:custGeom>
                  <a:avLst/>
                  <a:gdLst>
                    <a:gd name="T0" fmla="*/ 44 w 89"/>
                    <a:gd name="T1" fmla="*/ 0 h 161"/>
                    <a:gd name="T2" fmla="*/ 0 w 89"/>
                    <a:gd name="T3" fmla="*/ 36 h 161"/>
                    <a:gd name="T4" fmla="*/ 0 w 89"/>
                    <a:gd name="T5" fmla="*/ 125 h 161"/>
                    <a:gd name="T6" fmla="*/ 44 w 89"/>
                    <a:gd name="T7" fmla="*/ 161 h 161"/>
                    <a:gd name="T8" fmla="*/ 89 w 89"/>
                    <a:gd name="T9" fmla="*/ 125 h 161"/>
                    <a:gd name="T10" fmla="*/ 89 w 89"/>
                    <a:gd name="T11" fmla="*/ 36 h 161"/>
                    <a:gd name="T12" fmla="*/ 44 w 89"/>
                    <a:gd name="T13" fmla="*/ 0 h 161"/>
                    <a:gd name="T14" fmla="*/ 46 w 89"/>
                    <a:gd name="T15" fmla="*/ 140 h 161"/>
                    <a:gd name="T16" fmla="*/ 35 w 89"/>
                    <a:gd name="T17" fmla="*/ 130 h 161"/>
                    <a:gd name="T18" fmla="*/ 46 w 89"/>
                    <a:gd name="T19" fmla="*/ 119 h 161"/>
                    <a:gd name="T20" fmla="*/ 56 w 89"/>
                    <a:gd name="T21" fmla="*/ 130 h 161"/>
                    <a:gd name="T22" fmla="*/ 46 w 89"/>
                    <a:gd name="T23" fmla="*/ 140 h 161"/>
                    <a:gd name="T24" fmla="*/ 69 w 89"/>
                    <a:gd name="T25" fmla="*/ 66 h 161"/>
                    <a:gd name="T26" fmla="*/ 21 w 89"/>
                    <a:gd name="T27" fmla="*/ 66 h 161"/>
                    <a:gd name="T28" fmla="*/ 17 w 89"/>
                    <a:gd name="T29" fmla="*/ 62 h 161"/>
                    <a:gd name="T30" fmla="*/ 21 w 89"/>
                    <a:gd name="T31" fmla="*/ 58 h 161"/>
                    <a:gd name="T32" fmla="*/ 69 w 89"/>
                    <a:gd name="T33" fmla="*/ 58 h 161"/>
                    <a:gd name="T34" fmla="*/ 73 w 89"/>
                    <a:gd name="T35" fmla="*/ 62 h 161"/>
                    <a:gd name="T36" fmla="*/ 69 w 89"/>
                    <a:gd name="T37" fmla="*/ 66 h 161"/>
                    <a:gd name="T38" fmla="*/ 69 w 89"/>
                    <a:gd name="T39" fmla="*/ 40 h 161"/>
                    <a:gd name="T40" fmla="*/ 21 w 89"/>
                    <a:gd name="T41" fmla="*/ 40 h 161"/>
                    <a:gd name="T42" fmla="*/ 17 w 89"/>
                    <a:gd name="T43" fmla="*/ 36 h 161"/>
                    <a:gd name="T44" fmla="*/ 21 w 89"/>
                    <a:gd name="T45" fmla="*/ 32 h 161"/>
                    <a:gd name="T46" fmla="*/ 69 w 89"/>
                    <a:gd name="T47" fmla="*/ 32 h 161"/>
                    <a:gd name="T48" fmla="*/ 73 w 89"/>
                    <a:gd name="T49" fmla="*/ 36 h 161"/>
                    <a:gd name="T50" fmla="*/ 69 w 89"/>
                    <a:gd name="T51" fmla="*/ 4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9" h="161">
                      <a:moveTo>
                        <a:pt x="44" y="0"/>
                      </a:moveTo>
                      <a:cubicBezTo>
                        <a:pt x="20" y="0"/>
                        <a:pt x="2" y="4"/>
                        <a:pt x="0" y="36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1" y="158"/>
                        <a:pt x="20" y="161"/>
                        <a:pt x="44" y="161"/>
                      </a:cubicBezTo>
                      <a:cubicBezTo>
                        <a:pt x="69" y="161"/>
                        <a:pt x="89" y="157"/>
                        <a:pt x="89" y="125"/>
                      </a:cubicBezTo>
                      <a:cubicBezTo>
                        <a:pt x="89" y="36"/>
                        <a:pt x="89" y="36"/>
                        <a:pt x="89" y="36"/>
                      </a:cubicBezTo>
                      <a:cubicBezTo>
                        <a:pt x="88" y="8"/>
                        <a:pt x="69" y="0"/>
                        <a:pt x="44" y="0"/>
                      </a:cubicBezTo>
                      <a:close/>
                      <a:moveTo>
                        <a:pt x="46" y="140"/>
                      </a:moveTo>
                      <a:cubicBezTo>
                        <a:pt x="40" y="140"/>
                        <a:pt x="35" y="136"/>
                        <a:pt x="35" y="130"/>
                      </a:cubicBezTo>
                      <a:cubicBezTo>
                        <a:pt x="35" y="124"/>
                        <a:pt x="40" y="119"/>
                        <a:pt x="46" y="119"/>
                      </a:cubicBezTo>
                      <a:cubicBezTo>
                        <a:pt x="51" y="119"/>
                        <a:pt x="56" y="124"/>
                        <a:pt x="56" y="130"/>
                      </a:cubicBezTo>
                      <a:cubicBezTo>
                        <a:pt x="56" y="136"/>
                        <a:pt x="51" y="140"/>
                        <a:pt x="46" y="140"/>
                      </a:cubicBezTo>
                      <a:close/>
                      <a:moveTo>
                        <a:pt x="69" y="66"/>
                      </a:move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18" y="66"/>
                        <a:pt x="17" y="64"/>
                        <a:pt x="17" y="62"/>
                      </a:cubicBezTo>
                      <a:cubicBezTo>
                        <a:pt x="17" y="60"/>
                        <a:pt x="18" y="58"/>
                        <a:pt x="21" y="58"/>
                      </a:cubicBezTo>
                      <a:cubicBezTo>
                        <a:pt x="69" y="58"/>
                        <a:pt x="69" y="58"/>
                        <a:pt x="69" y="58"/>
                      </a:cubicBezTo>
                      <a:cubicBezTo>
                        <a:pt x="71" y="58"/>
                        <a:pt x="73" y="60"/>
                        <a:pt x="73" y="62"/>
                      </a:cubicBezTo>
                      <a:cubicBezTo>
                        <a:pt x="73" y="64"/>
                        <a:pt x="71" y="66"/>
                        <a:pt x="69" y="66"/>
                      </a:cubicBezTo>
                      <a:close/>
                      <a:moveTo>
                        <a:pt x="69" y="40"/>
                      </a:move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18" y="40"/>
                        <a:pt x="17" y="38"/>
                        <a:pt x="17" y="36"/>
                      </a:cubicBezTo>
                      <a:cubicBezTo>
                        <a:pt x="17" y="34"/>
                        <a:pt x="18" y="32"/>
                        <a:pt x="21" y="32"/>
                      </a:cubicBezTo>
                      <a:cubicBezTo>
                        <a:pt x="69" y="32"/>
                        <a:pt x="69" y="32"/>
                        <a:pt x="69" y="32"/>
                      </a:cubicBezTo>
                      <a:cubicBezTo>
                        <a:pt x="71" y="32"/>
                        <a:pt x="73" y="34"/>
                        <a:pt x="73" y="36"/>
                      </a:cubicBezTo>
                      <a:cubicBezTo>
                        <a:pt x="73" y="38"/>
                        <a:pt x="71" y="40"/>
                        <a:pt x="6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3" name="Oval 49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 rot="543442">
                <a:off x="1635418" y="1622744"/>
                <a:ext cx="321465" cy="31680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4" name="Group 88"/>
              <p:cNvGrpSpPr/>
              <p:nvPr/>
            </p:nvGrpSpPr>
            <p:grpSpPr>
              <a:xfrm>
                <a:off x="1688608" y="1691463"/>
                <a:ext cx="214310" cy="180145"/>
                <a:chOff x="10701773" y="1789466"/>
                <a:chExt cx="544113" cy="457370"/>
              </a:xfrm>
              <a:solidFill>
                <a:srgbClr val="F0F0F0"/>
              </a:solidFill>
            </p:grpSpPr>
            <p:sp>
              <p:nvSpPr>
                <p:cNvPr id="188" name="Freeform 494"/>
                <p:cNvSpPr/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10867373" y="2048708"/>
                  <a:ext cx="214885" cy="87728"/>
                </a:xfrm>
                <a:custGeom>
                  <a:avLst/>
                  <a:gdLst>
                    <a:gd name="T0" fmla="*/ 4 w 92"/>
                    <a:gd name="T1" fmla="*/ 18 h 38"/>
                    <a:gd name="T2" fmla="*/ 4 w 92"/>
                    <a:gd name="T3" fmla="*/ 17 h 38"/>
                    <a:gd name="T4" fmla="*/ 5 w 92"/>
                    <a:gd name="T5" fmla="*/ 17 h 38"/>
                    <a:gd name="T6" fmla="*/ 45 w 92"/>
                    <a:gd name="T7" fmla="*/ 0 h 38"/>
                    <a:gd name="T8" fmla="*/ 45 w 92"/>
                    <a:gd name="T9" fmla="*/ 0 h 38"/>
                    <a:gd name="T10" fmla="*/ 46 w 92"/>
                    <a:gd name="T11" fmla="*/ 0 h 38"/>
                    <a:gd name="T12" fmla="*/ 46 w 92"/>
                    <a:gd name="T13" fmla="*/ 0 h 38"/>
                    <a:gd name="T14" fmla="*/ 46 w 92"/>
                    <a:gd name="T15" fmla="*/ 0 h 38"/>
                    <a:gd name="T16" fmla="*/ 87 w 92"/>
                    <a:gd name="T17" fmla="*/ 17 h 38"/>
                    <a:gd name="T18" fmla="*/ 87 w 92"/>
                    <a:gd name="T19" fmla="*/ 17 h 38"/>
                    <a:gd name="T20" fmla="*/ 88 w 92"/>
                    <a:gd name="T21" fmla="*/ 18 h 38"/>
                    <a:gd name="T22" fmla="*/ 89 w 92"/>
                    <a:gd name="T23" fmla="*/ 27 h 38"/>
                    <a:gd name="T24" fmla="*/ 82 w 92"/>
                    <a:gd name="T25" fmla="*/ 35 h 38"/>
                    <a:gd name="T26" fmla="*/ 71 w 92"/>
                    <a:gd name="T27" fmla="*/ 34 h 38"/>
                    <a:gd name="T28" fmla="*/ 71 w 92"/>
                    <a:gd name="T29" fmla="*/ 34 h 38"/>
                    <a:gd name="T30" fmla="*/ 71 w 92"/>
                    <a:gd name="T31" fmla="*/ 34 h 38"/>
                    <a:gd name="T32" fmla="*/ 71 w 92"/>
                    <a:gd name="T33" fmla="*/ 34 h 38"/>
                    <a:gd name="T34" fmla="*/ 70 w 92"/>
                    <a:gd name="T35" fmla="*/ 33 h 38"/>
                    <a:gd name="T36" fmla="*/ 46 w 92"/>
                    <a:gd name="T37" fmla="*/ 23 h 38"/>
                    <a:gd name="T38" fmla="*/ 46 w 92"/>
                    <a:gd name="T39" fmla="*/ 23 h 38"/>
                    <a:gd name="T40" fmla="*/ 46 w 92"/>
                    <a:gd name="T41" fmla="*/ 23 h 38"/>
                    <a:gd name="T42" fmla="*/ 46 w 92"/>
                    <a:gd name="T43" fmla="*/ 23 h 38"/>
                    <a:gd name="T44" fmla="*/ 46 w 92"/>
                    <a:gd name="T45" fmla="*/ 23 h 38"/>
                    <a:gd name="T46" fmla="*/ 45 w 92"/>
                    <a:gd name="T47" fmla="*/ 23 h 38"/>
                    <a:gd name="T48" fmla="*/ 45 w 92"/>
                    <a:gd name="T49" fmla="*/ 23 h 38"/>
                    <a:gd name="T50" fmla="*/ 22 w 92"/>
                    <a:gd name="T51" fmla="*/ 33 h 38"/>
                    <a:gd name="T52" fmla="*/ 21 w 92"/>
                    <a:gd name="T53" fmla="*/ 34 h 38"/>
                    <a:gd name="T54" fmla="*/ 20 w 92"/>
                    <a:gd name="T55" fmla="*/ 34 h 38"/>
                    <a:gd name="T56" fmla="*/ 20 w 92"/>
                    <a:gd name="T57" fmla="*/ 34 h 38"/>
                    <a:gd name="T58" fmla="*/ 20 w 92"/>
                    <a:gd name="T59" fmla="*/ 34 h 38"/>
                    <a:gd name="T60" fmla="*/ 10 w 92"/>
                    <a:gd name="T61" fmla="*/ 35 h 38"/>
                    <a:gd name="T62" fmla="*/ 2 w 92"/>
                    <a:gd name="T63" fmla="*/ 27 h 38"/>
                    <a:gd name="T64" fmla="*/ 4 w 92"/>
                    <a:gd name="T65" fmla="*/ 1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2" h="38">
                      <a:moveTo>
                        <a:pt x="4" y="18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5" y="17"/>
                      </a:cubicBezTo>
                      <a:cubicBezTo>
                        <a:pt x="15" y="6"/>
                        <a:pt x="29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62" y="0"/>
                        <a:pt x="77" y="6"/>
                        <a:pt x="87" y="17"/>
                      </a:cubicBezTo>
                      <a:cubicBezTo>
                        <a:pt x="87" y="17"/>
                        <a:pt x="87" y="17"/>
                        <a:pt x="87" y="17"/>
                      </a:cubicBezTo>
                      <a:cubicBezTo>
                        <a:pt x="87" y="17"/>
                        <a:pt x="87" y="17"/>
                        <a:pt x="88" y="18"/>
                      </a:cubicBezTo>
                      <a:cubicBezTo>
                        <a:pt x="91" y="20"/>
                        <a:pt x="92" y="25"/>
                        <a:pt x="89" y="27"/>
                      </a:cubicBezTo>
                      <a:cubicBezTo>
                        <a:pt x="82" y="35"/>
                        <a:pt x="82" y="35"/>
                        <a:pt x="82" y="35"/>
                      </a:cubicBezTo>
                      <a:cubicBezTo>
                        <a:pt x="79" y="38"/>
                        <a:pt x="75" y="37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0" y="33"/>
                        <a:pt x="70" y="33"/>
                        <a:pt x="70" y="33"/>
                      </a:cubicBezTo>
                      <a:cubicBezTo>
                        <a:pt x="64" y="26"/>
                        <a:pt x="56" y="23"/>
                        <a:pt x="46" y="23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36" y="23"/>
                        <a:pt x="27" y="26"/>
                        <a:pt x="22" y="33"/>
                      </a:cubicBezTo>
                      <a:cubicBezTo>
                        <a:pt x="21" y="33"/>
                        <a:pt x="21" y="33"/>
                        <a:pt x="21" y="34"/>
                      </a:cubicBezTo>
                      <a:cubicBezTo>
                        <a:pt x="21" y="34"/>
                        <a:pt x="21" y="34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7" y="37"/>
                        <a:pt x="12" y="38"/>
                        <a:pt x="10" y="35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0" y="25"/>
                        <a:pt x="0" y="20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9" name="Freeform 495"/>
                <p:cNvSpPr/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10701773" y="1789466"/>
                  <a:ext cx="544113" cy="151800"/>
                </a:xfrm>
                <a:custGeom>
                  <a:avLst/>
                  <a:gdLst>
                    <a:gd name="T0" fmla="*/ 3 w 233"/>
                    <a:gd name="T1" fmla="*/ 43 h 65"/>
                    <a:gd name="T2" fmla="*/ 4 w 233"/>
                    <a:gd name="T3" fmla="*/ 43 h 65"/>
                    <a:gd name="T4" fmla="*/ 5 w 233"/>
                    <a:gd name="T5" fmla="*/ 42 h 65"/>
                    <a:gd name="T6" fmla="*/ 117 w 233"/>
                    <a:gd name="T7" fmla="*/ 1 h 65"/>
                    <a:gd name="T8" fmla="*/ 228 w 233"/>
                    <a:gd name="T9" fmla="*/ 42 h 65"/>
                    <a:gd name="T10" fmla="*/ 229 w 233"/>
                    <a:gd name="T11" fmla="*/ 43 h 65"/>
                    <a:gd name="T12" fmla="*/ 230 w 233"/>
                    <a:gd name="T13" fmla="*/ 43 h 65"/>
                    <a:gd name="T14" fmla="*/ 230 w 233"/>
                    <a:gd name="T15" fmla="*/ 53 h 65"/>
                    <a:gd name="T16" fmla="*/ 221 w 233"/>
                    <a:gd name="T17" fmla="*/ 63 h 65"/>
                    <a:gd name="T18" fmla="*/ 211 w 233"/>
                    <a:gd name="T19" fmla="*/ 63 h 65"/>
                    <a:gd name="T20" fmla="*/ 211 w 233"/>
                    <a:gd name="T21" fmla="*/ 63 h 65"/>
                    <a:gd name="T22" fmla="*/ 211 w 233"/>
                    <a:gd name="T23" fmla="*/ 63 h 65"/>
                    <a:gd name="T24" fmla="*/ 210 w 233"/>
                    <a:gd name="T25" fmla="*/ 63 h 65"/>
                    <a:gd name="T26" fmla="*/ 209 w 233"/>
                    <a:gd name="T27" fmla="*/ 61 h 65"/>
                    <a:gd name="T28" fmla="*/ 117 w 233"/>
                    <a:gd name="T29" fmla="*/ 28 h 65"/>
                    <a:gd name="T30" fmla="*/ 117 w 233"/>
                    <a:gd name="T31" fmla="*/ 28 h 65"/>
                    <a:gd name="T32" fmla="*/ 117 w 233"/>
                    <a:gd name="T33" fmla="*/ 28 h 65"/>
                    <a:gd name="T34" fmla="*/ 116 w 233"/>
                    <a:gd name="T35" fmla="*/ 28 h 65"/>
                    <a:gd name="T36" fmla="*/ 116 w 233"/>
                    <a:gd name="T37" fmla="*/ 28 h 65"/>
                    <a:gd name="T38" fmla="*/ 25 w 233"/>
                    <a:gd name="T39" fmla="*/ 61 h 65"/>
                    <a:gd name="T40" fmla="*/ 24 w 233"/>
                    <a:gd name="T41" fmla="*/ 63 h 65"/>
                    <a:gd name="T42" fmla="*/ 23 w 233"/>
                    <a:gd name="T43" fmla="*/ 63 h 65"/>
                    <a:gd name="T44" fmla="*/ 22 w 233"/>
                    <a:gd name="T45" fmla="*/ 63 h 65"/>
                    <a:gd name="T46" fmla="*/ 22 w 233"/>
                    <a:gd name="T47" fmla="*/ 63 h 65"/>
                    <a:gd name="T48" fmla="*/ 12 w 233"/>
                    <a:gd name="T49" fmla="*/ 63 h 65"/>
                    <a:gd name="T50" fmla="*/ 3 w 233"/>
                    <a:gd name="T51" fmla="*/ 53 h 65"/>
                    <a:gd name="T52" fmla="*/ 3 w 233"/>
                    <a:gd name="T53" fmla="*/ 4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3" h="65">
                      <a:moveTo>
                        <a:pt x="3" y="43"/>
                      </a:moveTo>
                      <a:cubicBezTo>
                        <a:pt x="3" y="43"/>
                        <a:pt x="4" y="43"/>
                        <a:pt x="4" y="43"/>
                      </a:cubicBezTo>
                      <a:cubicBezTo>
                        <a:pt x="4" y="42"/>
                        <a:pt x="4" y="42"/>
                        <a:pt x="5" y="42"/>
                      </a:cubicBezTo>
                      <a:cubicBezTo>
                        <a:pt x="34" y="16"/>
                        <a:pt x="74" y="0"/>
                        <a:pt x="117" y="1"/>
                      </a:cubicBezTo>
                      <a:cubicBezTo>
                        <a:pt x="160" y="0"/>
                        <a:pt x="199" y="16"/>
                        <a:pt x="228" y="42"/>
                      </a:cubicBezTo>
                      <a:cubicBezTo>
                        <a:pt x="229" y="42"/>
                        <a:pt x="229" y="42"/>
                        <a:pt x="229" y="43"/>
                      </a:cubicBezTo>
                      <a:cubicBezTo>
                        <a:pt x="230" y="43"/>
                        <a:pt x="230" y="43"/>
                        <a:pt x="230" y="43"/>
                      </a:cubicBezTo>
                      <a:cubicBezTo>
                        <a:pt x="233" y="46"/>
                        <a:pt x="233" y="51"/>
                        <a:pt x="230" y="53"/>
                      </a:cubicBezTo>
                      <a:cubicBezTo>
                        <a:pt x="221" y="63"/>
                        <a:pt x="221" y="63"/>
                        <a:pt x="221" y="63"/>
                      </a:cubicBezTo>
                      <a:cubicBezTo>
                        <a:pt x="219" y="65"/>
                        <a:pt x="214" y="65"/>
                        <a:pt x="211" y="63"/>
                      </a:cubicBezTo>
                      <a:cubicBezTo>
                        <a:pt x="211" y="63"/>
                        <a:pt x="211" y="63"/>
                        <a:pt x="211" y="63"/>
                      </a:cubicBezTo>
                      <a:cubicBezTo>
                        <a:pt x="211" y="63"/>
                        <a:pt x="211" y="63"/>
                        <a:pt x="211" y="63"/>
                      </a:cubicBezTo>
                      <a:cubicBezTo>
                        <a:pt x="210" y="63"/>
                        <a:pt x="210" y="63"/>
                        <a:pt x="210" y="63"/>
                      </a:cubicBezTo>
                      <a:cubicBezTo>
                        <a:pt x="209" y="62"/>
                        <a:pt x="209" y="62"/>
                        <a:pt x="209" y="61"/>
                      </a:cubicBezTo>
                      <a:cubicBezTo>
                        <a:pt x="185" y="40"/>
                        <a:pt x="152" y="27"/>
                        <a:pt x="117" y="28"/>
                      </a:cubicBezTo>
                      <a:cubicBezTo>
                        <a:pt x="117" y="28"/>
                        <a:pt x="117" y="28"/>
                        <a:pt x="117" y="28"/>
                      </a:cubicBezTo>
                      <a:cubicBezTo>
                        <a:pt x="117" y="28"/>
                        <a:pt x="117" y="28"/>
                        <a:pt x="117" y="28"/>
                      </a:cubicBezTo>
                      <a:cubicBezTo>
                        <a:pt x="116" y="28"/>
                        <a:pt x="116" y="28"/>
                        <a:pt x="116" y="28"/>
                      </a:cubicBezTo>
                      <a:cubicBezTo>
                        <a:pt x="116" y="28"/>
                        <a:pt x="116" y="28"/>
                        <a:pt x="116" y="28"/>
                      </a:cubicBezTo>
                      <a:cubicBezTo>
                        <a:pt x="81" y="27"/>
                        <a:pt x="49" y="40"/>
                        <a:pt x="25" y="61"/>
                      </a:cubicBezTo>
                      <a:cubicBezTo>
                        <a:pt x="24" y="62"/>
                        <a:pt x="24" y="62"/>
                        <a:pt x="24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3"/>
                        <a:pt x="22" y="63"/>
                        <a:pt x="22" y="63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19" y="65"/>
                        <a:pt x="15" y="65"/>
                        <a:pt x="12" y="6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0" y="51"/>
                        <a:pt x="0" y="46"/>
                        <a:pt x="3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0" name="Freeform 496"/>
                <p:cNvSpPr/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10790488" y="1922537"/>
                  <a:ext cx="366685" cy="119271"/>
                </a:xfrm>
                <a:custGeom>
                  <a:avLst/>
                  <a:gdLst>
                    <a:gd name="T0" fmla="*/ 4 w 157"/>
                    <a:gd name="T1" fmla="*/ 30 h 51"/>
                    <a:gd name="T2" fmla="*/ 5 w 157"/>
                    <a:gd name="T3" fmla="*/ 29 h 51"/>
                    <a:gd name="T4" fmla="*/ 78 w 157"/>
                    <a:gd name="T5" fmla="*/ 0 h 51"/>
                    <a:gd name="T6" fmla="*/ 78 w 157"/>
                    <a:gd name="T7" fmla="*/ 0 h 51"/>
                    <a:gd name="T8" fmla="*/ 79 w 157"/>
                    <a:gd name="T9" fmla="*/ 0 h 51"/>
                    <a:gd name="T10" fmla="*/ 79 w 157"/>
                    <a:gd name="T11" fmla="*/ 0 h 51"/>
                    <a:gd name="T12" fmla="*/ 79 w 157"/>
                    <a:gd name="T13" fmla="*/ 0 h 51"/>
                    <a:gd name="T14" fmla="*/ 152 w 157"/>
                    <a:gd name="T15" fmla="*/ 29 h 51"/>
                    <a:gd name="T16" fmla="*/ 153 w 157"/>
                    <a:gd name="T17" fmla="*/ 30 h 51"/>
                    <a:gd name="T18" fmla="*/ 154 w 157"/>
                    <a:gd name="T19" fmla="*/ 30 h 51"/>
                    <a:gd name="T20" fmla="*/ 154 w 157"/>
                    <a:gd name="T21" fmla="*/ 40 h 51"/>
                    <a:gd name="T22" fmla="*/ 146 w 157"/>
                    <a:gd name="T23" fmla="*/ 49 h 51"/>
                    <a:gd name="T24" fmla="*/ 135 w 157"/>
                    <a:gd name="T25" fmla="*/ 49 h 51"/>
                    <a:gd name="T26" fmla="*/ 135 w 157"/>
                    <a:gd name="T27" fmla="*/ 48 h 51"/>
                    <a:gd name="T28" fmla="*/ 133 w 157"/>
                    <a:gd name="T29" fmla="*/ 47 h 51"/>
                    <a:gd name="T30" fmla="*/ 79 w 157"/>
                    <a:gd name="T31" fmla="*/ 26 h 51"/>
                    <a:gd name="T32" fmla="*/ 24 w 157"/>
                    <a:gd name="T33" fmla="*/ 47 h 51"/>
                    <a:gd name="T34" fmla="*/ 23 w 157"/>
                    <a:gd name="T35" fmla="*/ 48 h 51"/>
                    <a:gd name="T36" fmla="*/ 22 w 157"/>
                    <a:gd name="T37" fmla="*/ 49 h 51"/>
                    <a:gd name="T38" fmla="*/ 11 w 157"/>
                    <a:gd name="T39" fmla="*/ 49 h 51"/>
                    <a:gd name="T40" fmla="*/ 3 w 157"/>
                    <a:gd name="T41" fmla="*/ 40 h 51"/>
                    <a:gd name="T42" fmla="*/ 4 w 157"/>
                    <a:gd name="T43" fmla="*/ 30 h 51"/>
                    <a:gd name="T44" fmla="*/ 4 w 157"/>
                    <a:gd name="T45" fmla="*/ 3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7" h="51">
                      <a:moveTo>
                        <a:pt x="4" y="30"/>
                      </a:moveTo>
                      <a:cubicBezTo>
                        <a:pt x="5" y="30"/>
                        <a:pt x="5" y="29"/>
                        <a:pt x="5" y="29"/>
                      </a:cubicBezTo>
                      <a:cubicBezTo>
                        <a:pt x="24" y="11"/>
                        <a:pt x="50" y="0"/>
                        <a:pt x="78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8" y="0"/>
                        <a:pt x="78" y="0"/>
                        <a:pt x="79" y="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108" y="0"/>
                        <a:pt x="133" y="11"/>
                        <a:pt x="152" y="29"/>
                      </a:cubicBezTo>
                      <a:cubicBezTo>
                        <a:pt x="152" y="29"/>
                        <a:pt x="153" y="30"/>
                        <a:pt x="153" y="30"/>
                      </a:cubicBezTo>
                      <a:cubicBezTo>
                        <a:pt x="153" y="30"/>
                        <a:pt x="153" y="30"/>
                        <a:pt x="154" y="30"/>
                      </a:cubicBezTo>
                      <a:cubicBezTo>
                        <a:pt x="157" y="33"/>
                        <a:pt x="157" y="38"/>
                        <a:pt x="154" y="40"/>
                      </a:cubicBezTo>
                      <a:cubicBezTo>
                        <a:pt x="146" y="49"/>
                        <a:pt x="146" y="49"/>
                        <a:pt x="146" y="49"/>
                      </a:cubicBezTo>
                      <a:cubicBezTo>
                        <a:pt x="143" y="51"/>
                        <a:pt x="139" y="51"/>
                        <a:pt x="135" y="49"/>
                      </a:cubicBezTo>
                      <a:cubicBezTo>
                        <a:pt x="135" y="49"/>
                        <a:pt x="135" y="49"/>
                        <a:pt x="135" y="48"/>
                      </a:cubicBezTo>
                      <a:cubicBezTo>
                        <a:pt x="134" y="48"/>
                        <a:pt x="134" y="47"/>
                        <a:pt x="133" y="47"/>
                      </a:cubicBezTo>
                      <a:cubicBezTo>
                        <a:pt x="119" y="33"/>
                        <a:pt x="100" y="25"/>
                        <a:pt x="79" y="26"/>
                      </a:cubicBezTo>
                      <a:cubicBezTo>
                        <a:pt x="58" y="25"/>
                        <a:pt x="38" y="33"/>
                        <a:pt x="24" y="47"/>
                      </a:cubicBezTo>
                      <a:cubicBezTo>
                        <a:pt x="24" y="47"/>
                        <a:pt x="23" y="48"/>
                        <a:pt x="23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18" y="51"/>
                        <a:pt x="14" y="51"/>
                        <a:pt x="11" y="49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0" y="38"/>
                        <a:pt x="1" y="33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1" name="Oval 497"/>
                <p:cNvSpPr>
                  <a:spLocks noChangeArrowheads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10930459" y="2162065"/>
                  <a:ext cx="86743" cy="8477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5" name="Oval 49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 rot="16200000">
                <a:off x="2377934" y="1591878"/>
                <a:ext cx="269053" cy="26555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Oval 499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 rot="16200000">
                <a:off x="1364404" y="1905042"/>
                <a:ext cx="338936" cy="33311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Rectangle 502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 rot="16200000">
                <a:off x="2612044" y="1822495"/>
                <a:ext cx="8153" cy="1558409"/>
              </a:xfrm>
              <a:prstGeom prst="rect">
                <a:avLst/>
              </a:pr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503"/>
              <p:cNvSpPr/>
              <p:nvPr>
                <p:custDataLst>
                  <p:tags r:id="rId66"/>
                </p:custDataLst>
              </p:nvPr>
            </p:nvSpPr>
            <p:spPr bwMode="auto">
              <a:xfrm rot="16200000">
                <a:off x="2346486" y="1839189"/>
                <a:ext cx="308654" cy="1709824"/>
              </a:xfrm>
              <a:custGeom>
                <a:avLst/>
                <a:gdLst>
                  <a:gd name="T0" fmla="*/ 49 w 336"/>
                  <a:gd name="T1" fmla="*/ 1496 h 1862"/>
                  <a:gd name="T2" fmla="*/ 288 w 336"/>
                  <a:gd name="T3" fmla="*/ 1634 h 1862"/>
                  <a:gd name="T4" fmla="*/ 319 w 336"/>
                  <a:gd name="T5" fmla="*/ 1707 h 1862"/>
                  <a:gd name="T6" fmla="*/ 319 w 336"/>
                  <a:gd name="T7" fmla="*/ 1862 h 1862"/>
                  <a:gd name="T8" fmla="*/ 334 w 336"/>
                  <a:gd name="T9" fmla="*/ 1862 h 1862"/>
                  <a:gd name="T10" fmla="*/ 335 w 336"/>
                  <a:gd name="T11" fmla="*/ 1708 h 1862"/>
                  <a:gd name="T12" fmla="*/ 295 w 336"/>
                  <a:gd name="T13" fmla="*/ 1620 h 1862"/>
                  <a:gd name="T14" fmla="*/ 56 w 336"/>
                  <a:gd name="T15" fmla="*/ 1483 h 1862"/>
                  <a:gd name="T16" fmla="*/ 20 w 336"/>
                  <a:gd name="T17" fmla="*/ 1423 h 1862"/>
                  <a:gd name="T18" fmla="*/ 20 w 336"/>
                  <a:gd name="T19" fmla="*/ 1421 h 1862"/>
                  <a:gd name="T20" fmla="*/ 20 w 336"/>
                  <a:gd name="T21" fmla="*/ 0 h 1862"/>
                  <a:gd name="T22" fmla="*/ 4 w 336"/>
                  <a:gd name="T23" fmla="*/ 0 h 1862"/>
                  <a:gd name="T24" fmla="*/ 4 w 336"/>
                  <a:gd name="T25" fmla="*/ 1421 h 1862"/>
                  <a:gd name="T26" fmla="*/ 49 w 336"/>
                  <a:gd name="T27" fmla="*/ 149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6" h="1862">
                    <a:moveTo>
                      <a:pt x="49" y="1496"/>
                    </a:moveTo>
                    <a:cubicBezTo>
                      <a:pt x="288" y="1634"/>
                      <a:pt x="288" y="1634"/>
                      <a:pt x="288" y="1634"/>
                    </a:cubicBezTo>
                    <a:cubicBezTo>
                      <a:pt x="289" y="1634"/>
                      <a:pt x="321" y="1651"/>
                      <a:pt x="319" y="1707"/>
                    </a:cubicBezTo>
                    <a:cubicBezTo>
                      <a:pt x="319" y="1731"/>
                      <a:pt x="319" y="1794"/>
                      <a:pt x="319" y="1862"/>
                    </a:cubicBezTo>
                    <a:cubicBezTo>
                      <a:pt x="334" y="1862"/>
                      <a:pt x="334" y="1862"/>
                      <a:pt x="334" y="1862"/>
                    </a:cubicBezTo>
                    <a:cubicBezTo>
                      <a:pt x="334" y="1795"/>
                      <a:pt x="334" y="1732"/>
                      <a:pt x="335" y="1708"/>
                    </a:cubicBezTo>
                    <a:cubicBezTo>
                      <a:pt x="336" y="1644"/>
                      <a:pt x="299" y="1622"/>
                      <a:pt x="295" y="1620"/>
                    </a:cubicBezTo>
                    <a:cubicBezTo>
                      <a:pt x="56" y="1483"/>
                      <a:pt x="56" y="1483"/>
                      <a:pt x="56" y="1483"/>
                    </a:cubicBezTo>
                    <a:cubicBezTo>
                      <a:pt x="15" y="1458"/>
                      <a:pt x="19" y="1424"/>
                      <a:pt x="20" y="1423"/>
                    </a:cubicBezTo>
                    <a:cubicBezTo>
                      <a:pt x="20" y="1421"/>
                      <a:pt x="20" y="1421"/>
                      <a:pt x="20" y="142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421"/>
                      <a:pt x="4" y="1421"/>
                      <a:pt x="4" y="1421"/>
                    </a:cubicBezTo>
                    <a:cubicBezTo>
                      <a:pt x="3" y="1427"/>
                      <a:pt x="0" y="1467"/>
                      <a:pt x="49" y="1496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504"/>
              <p:cNvSpPr/>
              <p:nvPr>
                <p:custDataLst>
                  <p:tags r:id="rId67"/>
                </p:custDataLst>
              </p:nvPr>
            </p:nvSpPr>
            <p:spPr bwMode="auto">
              <a:xfrm rot="16200000">
                <a:off x="2612044" y="2002640"/>
                <a:ext cx="261676" cy="1225684"/>
              </a:xfrm>
              <a:custGeom>
                <a:avLst/>
                <a:gdLst>
                  <a:gd name="T0" fmla="*/ 47 w 285"/>
                  <a:gd name="T1" fmla="*/ 222 h 1335"/>
                  <a:gd name="T2" fmla="*/ 219 w 285"/>
                  <a:gd name="T3" fmla="*/ 319 h 1335"/>
                  <a:gd name="T4" fmla="*/ 220 w 285"/>
                  <a:gd name="T5" fmla="*/ 320 h 1335"/>
                  <a:gd name="T6" fmla="*/ 260 w 285"/>
                  <a:gd name="T7" fmla="*/ 398 h 1335"/>
                  <a:gd name="T8" fmla="*/ 260 w 285"/>
                  <a:gd name="T9" fmla="*/ 1335 h 1335"/>
                  <a:gd name="T10" fmla="*/ 285 w 285"/>
                  <a:gd name="T11" fmla="*/ 1335 h 1335"/>
                  <a:gd name="T12" fmla="*/ 285 w 285"/>
                  <a:gd name="T13" fmla="*/ 398 h 1335"/>
                  <a:gd name="T14" fmla="*/ 230 w 285"/>
                  <a:gd name="T15" fmla="*/ 297 h 1335"/>
                  <a:gd name="T16" fmla="*/ 59 w 285"/>
                  <a:gd name="T17" fmla="*/ 201 h 1335"/>
                  <a:gd name="T18" fmla="*/ 25 w 285"/>
                  <a:gd name="T19" fmla="*/ 148 h 1335"/>
                  <a:gd name="T20" fmla="*/ 25 w 285"/>
                  <a:gd name="T21" fmla="*/ 0 h 1335"/>
                  <a:gd name="T22" fmla="*/ 0 w 285"/>
                  <a:gd name="T23" fmla="*/ 0 h 1335"/>
                  <a:gd name="T24" fmla="*/ 0 w 285"/>
                  <a:gd name="T25" fmla="*/ 148 h 1335"/>
                  <a:gd name="T26" fmla="*/ 47 w 285"/>
                  <a:gd name="T27" fmla="*/ 222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5" h="1335">
                    <a:moveTo>
                      <a:pt x="47" y="222"/>
                    </a:moveTo>
                    <a:cubicBezTo>
                      <a:pt x="219" y="319"/>
                      <a:pt x="219" y="319"/>
                      <a:pt x="219" y="319"/>
                    </a:cubicBezTo>
                    <a:cubicBezTo>
                      <a:pt x="220" y="320"/>
                      <a:pt x="220" y="320"/>
                      <a:pt x="220" y="320"/>
                    </a:cubicBezTo>
                    <a:cubicBezTo>
                      <a:pt x="222" y="320"/>
                      <a:pt x="259" y="334"/>
                      <a:pt x="260" y="398"/>
                    </a:cubicBezTo>
                    <a:cubicBezTo>
                      <a:pt x="260" y="1335"/>
                      <a:pt x="260" y="1335"/>
                      <a:pt x="260" y="1335"/>
                    </a:cubicBezTo>
                    <a:cubicBezTo>
                      <a:pt x="285" y="1335"/>
                      <a:pt x="285" y="1335"/>
                      <a:pt x="285" y="1335"/>
                    </a:cubicBezTo>
                    <a:cubicBezTo>
                      <a:pt x="285" y="398"/>
                      <a:pt x="285" y="398"/>
                      <a:pt x="285" y="398"/>
                    </a:cubicBezTo>
                    <a:cubicBezTo>
                      <a:pt x="283" y="322"/>
                      <a:pt x="238" y="301"/>
                      <a:pt x="230" y="297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26" y="182"/>
                      <a:pt x="25" y="149"/>
                      <a:pt x="25" y="14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0"/>
                      <a:pt x="1" y="196"/>
                      <a:pt x="47" y="22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Rectangle 505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 rot="16200000">
                <a:off x="2460435" y="1559848"/>
                <a:ext cx="25624" cy="176495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506"/>
              <p:cNvSpPr/>
              <p:nvPr>
                <p:custDataLst>
                  <p:tags r:id="rId69"/>
                </p:custDataLst>
              </p:nvPr>
            </p:nvSpPr>
            <p:spPr bwMode="auto">
              <a:xfrm rot="16200000">
                <a:off x="2364540" y="1408045"/>
                <a:ext cx="329619" cy="1652752"/>
              </a:xfrm>
              <a:custGeom>
                <a:avLst/>
                <a:gdLst>
                  <a:gd name="T0" fmla="*/ 25 w 359"/>
                  <a:gd name="T1" fmla="*/ 1800 h 1800"/>
                  <a:gd name="T2" fmla="*/ 25 w 359"/>
                  <a:gd name="T3" fmla="*/ 573 h 1800"/>
                  <a:gd name="T4" fmla="*/ 70 w 359"/>
                  <a:gd name="T5" fmla="*/ 492 h 1800"/>
                  <a:gd name="T6" fmla="*/ 71 w 359"/>
                  <a:gd name="T7" fmla="*/ 491 h 1800"/>
                  <a:gd name="T8" fmla="*/ 72 w 359"/>
                  <a:gd name="T9" fmla="*/ 491 h 1800"/>
                  <a:gd name="T10" fmla="*/ 297 w 359"/>
                  <a:gd name="T11" fmla="*/ 361 h 1800"/>
                  <a:gd name="T12" fmla="*/ 358 w 359"/>
                  <a:gd name="T13" fmla="*/ 267 h 1800"/>
                  <a:gd name="T14" fmla="*/ 358 w 359"/>
                  <a:gd name="T15" fmla="*/ 0 h 1800"/>
                  <a:gd name="T16" fmla="*/ 333 w 359"/>
                  <a:gd name="T17" fmla="*/ 0 h 1800"/>
                  <a:gd name="T18" fmla="*/ 333 w 359"/>
                  <a:gd name="T19" fmla="*/ 268 h 1800"/>
                  <a:gd name="T20" fmla="*/ 286 w 359"/>
                  <a:gd name="T21" fmla="*/ 339 h 1800"/>
                  <a:gd name="T22" fmla="*/ 285 w 359"/>
                  <a:gd name="T23" fmla="*/ 339 h 1800"/>
                  <a:gd name="T24" fmla="*/ 61 w 359"/>
                  <a:gd name="T25" fmla="*/ 469 h 1800"/>
                  <a:gd name="T26" fmla="*/ 0 w 359"/>
                  <a:gd name="T27" fmla="*/ 573 h 1800"/>
                  <a:gd name="T28" fmla="*/ 0 w 359"/>
                  <a:gd name="T29" fmla="*/ 1800 h 1800"/>
                  <a:gd name="T30" fmla="*/ 25 w 359"/>
                  <a:gd name="T31" fmla="*/ 1800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9" h="1800">
                    <a:moveTo>
                      <a:pt x="25" y="1800"/>
                    </a:moveTo>
                    <a:cubicBezTo>
                      <a:pt x="25" y="573"/>
                      <a:pt x="25" y="573"/>
                      <a:pt x="25" y="573"/>
                    </a:cubicBezTo>
                    <a:cubicBezTo>
                      <a:pt x="26" y="507"/>
                      <a:pt x="68" y="492"/>
                      <a:pt x="70" y="492"/>
                    </a:cubicBezTo>
                    <a:cubicBezTo>
                      <a:pt x="71" y="491"/>
                      <a:pt x="71" y="491"/>
                      <a:pt x="71" y="491"/>
                    </a:cubicBezTo>
                    <a:cubicBezTo>
                      <a:pt x="72" y="491"/>
                      <a:pt x="72" y="491"/>
                      <a:pt x="72" y="49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359" y="333"/>
                      <a:pt x="358" y="274"/>
                      <a:pt x="358" y="267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33" y="268"/>
                      <a:pt x="333" y="268"/>
                      <a:pt x="333" y="268"/>
                    </a:cubicBezTo>
                    <a:cubicBezTo>
                      <a:pt x="333" y="270"/>
                      <a:pt x="335" y="317"/>
                      <a:pt x="286" y="339"/>
                    </a:cubicBezTo>
                    <a:cubicBezTo>
                      <a:pt x="285" y="339"/>
                      <a:pt x="285" y="339"/>
                      <a:pt x="285" y="339"/>
                    </a:cubicBezTo>
                    <a:cubicBezTo>
                      <a:pt x="61" y="469"/>
                      <a:pt x="61" y="469"/>
                      <a:pt x="61" y="469"/>
                    </a:cubicBezTo>
                    <a:cubicBezTo>
                      <a:pt x="51" y="473"/>
                      <a:pt x="2" y="495"/>
                      <a:pt x="0" y="573"/>
                    </a:cubicBezTo>
                    <a:cubicBezTo>
                      <a:pt x="0" y="1800"/>
                      <a:pt x="0" y="1800"/>
                      <a:pt x="0" y="1800"/>
                    </a:cubicBezTo>
                    <a:lnTo>
                      <a:pt x="25" y="18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507"/>
              <p:cNvSpPr/>
              <p:nvPr>
                <p:custDataLst>
                  <p:tags r:id="rId70"/>
                </p:custDataLst>
              </p:nvPr>
            </p:nvSpPr>
            <p:spPr bwMode="auto">
              <a:xfrm rot="16200000">
                <a:off x="2888668" y="1876267"/>
                <a:ext cx="196839" cy="737274"/>
              </a:xfrm>
              <a:custGeom>
                <a:avLst/>
                <a:gdLst>
                  <a:gd name="T0" fmla="*/ 15 w 214"/>
                  <a:gd name="T1" fmla="*/ 803 h 803"/>
                  <a:gd name="T2" fmla="*/ 15 w 214"/>
                  <a:gd name="T3" fmla="*/ 440 h 803"/>
                  <a:gd name="T4" fmla="*/ 53 w 214"/>
                  <a:gd name="T5" fmla="*/ 349 h 803"/>
                  <a:gd name="T6" fmla="*/ 166 w 214"/>
                  <a:gd name="T7" fmla="*/ 286 h 803"/>
                  <a:gd name="T8" fmla="*/ 211 w 214"/>
                  <a:gd name="T9" fmla="*/ 211 h 803"/>
                  <a:gd name="T10" fmla="*/ 211 w 214"/>
                  <a:gd name="T11" fmla="*/ 0 h 803"/>
                  <a:gd name="T12" fmla="*/ 196 w 214"/>
                  <a:gd name="T13" fmla="*/ 0 h 803"/>
                  <a:gd name="T14" fmla="*/ 196 w 214"/>
                  <a:gd name="T15" fmla="*/ 212 h 803"/>
                  <a:gd name="T16" fmla="*/ 159 w 214"/>
                  <a:gd name="T17" fmla="*/ 272 h 803"/>
                  <a:gd name="T18" fmla="*/ 158 w 214"/>
                  <a:gd name="T19" fmla="*/ 273 h 803"/>
                  <a:gd name="T20" fmla="*/ 44 w 214"/>
                  <a:gd name="T21" fmla="*/ 337 h 803"/>
                  <a:gd name="T22" fmla="*/ 0 w 214"/>
                  <a:gd name="T23" fmla="*/ 440 h 803"/>
                  <a:gd name="T24" fmla="*/ 0 w 214"/>
                  <a:gd name="T25" fmla="*/ 803 h 803"/>
                  <a:gd name="T26" fmla="*/ 15 w 214"/>
                  <a:gd name="T27" fmla="*/ 803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803">
                    <a:moveTo>
                      <a:pt x="15" y="803"/>
                    </a:moveTo>
                    <a:cubicBezTo>
                      <a:pt x="15" y="440"/>
                      <a:pt x="15" y="440"/>
                      <a:pt x="15" y="440"/>
                    </a:cubicBezTo>
                    <a:cubicBezTo>
                      <a:pt x="17" y="380"/>
                      <a:pt x="50" y="352"/>
                      <a:pt x="53" y="349"/>
                    </a:cubicBezTo>
                    <a:cubicBezTo>
                      <a:pt x="166" y="286"/>
                      <a:pt x="166" y="286"/>
                      <a:pt x="166" y="286"/>
                    </a:cubicBezTo>
                    <a:cubicBezTo>
                      <a:pt x="214" y="262"/>
                      <a:pt x="212" y="216"/>
                      <a:pt x="211" y="211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212"/>
                      <a:pt x="196" y="212"/>
                      <a:pt x="196" y="212"/>
                    </a:cubicBezTo>
                    <a:cubicBezTo>
                      <a:pt x="196" y="213"/>
                      <a:pt x="199" y="252"/>
                      <a:pt x="159" y="272"/>
                    </a:cubicBezTo>
                    <a:cubicBezTo>
                      <a:pt x="158" y="273"/>
                      <a:pt x="158" y="273"/>
                      <a:pt x="158" y="273"/>
                    </a:cubicBezTo>
                    <a:cubicBezTo>
                      <a:pt x="44" y="337"/>
                      <a:pt x="44" y="337"/>
                      <a:pt x="44" y="337"/>
                    </a:cubicBezTo>
                    <a:cubicBezTo>
                      <a:pt x="43" y="338"/>
                      <a:pt x="2" y="369"/>
                      <a:pt x="0" y="440"/>
                    </a:cubicBezTo>
                    <a:cubicBezTo>
                      <a:pt x="0" y="803"/>
                      <a:pt x="0" y="803"/>
                      <a:pt x="0" y="803"/>
                    </a:cubicBezTo>
                    <a:lnTo>
                      <a:pt x="15" y="803"/>
                    </a:ln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Rectangle 508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 rot="16200000">
                <a:off x="3083566" y="2013317"/>
                <a:ext cx="14753" cy="529564"/>
              </a:xfrm>
              <a:prstGeom prst="rect">
                <a:avLst/>
              </a:prstGeom>
              <a:solidFill>
                <a:srgbClr val="FF3737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Oval 509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 rot="16200000">
                <a:off x="2139358" y="2479597"/>
                <a:ext cx="194898" cy="19179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Oval 510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 rot="17930846">
                <a:off x="1854941" y="2566369"/>
                <a:ext cx="293124" cy="28846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Oval 511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 rot="16200000">
                <a:off x="2369198" y="2602670"/>
                <a:ext cx="326901" cy="3222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512"/>
              <p:cNvSpPr/>
              <p:nvPr>
                <p:custDataLst>
                  <p:tags r:id="rId75"/>
                </p:custDataLst>
              </p:nvPr>
            </p:nvSpPr>
            <p:spPr bwMode="auto">
              <a:xfrm rot="16200000">
                <a:off x="2180900" y="2519974"/>
                <a:ext cx="113755" cy="127732"/>
              </a:xfrm>
              <a:custGeom>
                <a:avLst/>
                <a:gdLst>
                  <a:gd name="T0" fmla="*/ 96 w 124"/>
                  <a:gd name="T1" fmla="*/ 90 h 139"/>
                  <a:gd name="T2" fmla="*/ 81 w 124"/>
                  <a:gd name="T3" fmla="*/ 97 h 139"/>
                  <a:gd name="T4" fmla="*/ 50 w 124"/>
                  <a:gd name="T5" fmla="*/ 80 h 139"/>
                  <a:gd name="T6" fmla="*/ 50 w 124"/>
                  <a:gd name="T7" fmla="*/ 76 h 139"/>
                  <a:gd name="T8" fmla="*/ 48 w 124"/>
                  <a:gd name="T9" fmla="*/ 70 h 139"/>
                  <a:gd name="T10" fmla="*/ 83 w 124"/>
                  <a:gd name="T11" fmla="*/ 44 h 139"/>
                  <a:gd name="T12" fmla="*/ 100 w 124"/>
                  <a:gd name="T13" fmla="*/ 49 h 139"/>
                  <a:gd name="T14" fmla="*/ 123 w 124"/>
                  <a:gd name="T15" fmla="*/ 24 h 139"/>
                  <a:gd name="T16" fmla="*/ 97 w 124"/>
                  <a:gd name="T17" fmla="*/ 1 h 139"/>
                  <a:gd name="T18" fmla="*/ 75 w 124"/>
                  <a:gd name="T19" fmla="*/ 27 h 139"/>
                  <a:gd name="T20" fmla="*/ 75 w 124"/>
                  <a:gd name="T21" fmla="*/ 31 h 139"/>
                  <a:gd name="T22" fmla="*/ 39 w 124"/>
                  <a:gd name="T23" fmla="*/ 57 h 139"/>
                  <a:gd name="T24" fmla="*/ 24 w 124"/>
                  <a:gd name="T25" fmla="*/ 53 h 139"/>
                  <a:gd name="T26" fmla="*/ 1 w 124"/>
                  <a:gd name="T27" fmla="*/ 79 h 139"/>
                  <a:gd name="T28" fmla="*/ 27 w 124"/>
                  <a:gd name="T29" fmla="*/ 101 h 139"/>
                  <a:gd name="T30" fmla="*/ 44 w 124"/>
                  <a:gd name="T31" fmla="*/ 93 h 139"/>
                  <a:gd name="T32" fmla="*/ 74 w 124"/>
                  <a:gd name="T33" fmla="*/ 110 h 139"/>
                  <a:gd name="T34" fmla="*/ 73 w 124"/>
                  <a:gd name="T35" fmla="*/ 116 h 139"/>
                  <a:gd name="T36" fmla="*/ 99 w 124"/>
                  <a:gd name="T37" fmla="*/ 138 h 139"/>
                  <a:gd name="T38" fmla="*/ 122 w 124"/>
                  <a:gd name="T39" fmla="*/ 113 h 139"/>
                  <a:gd name="T40" fmla="*/ 96 w 124"/>
                  <a:gd name="T41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9">
                    <a:moveTo>
                      <a:pt x="96" y="90"/>
                    </a:moveTo>
                    <a:cubicBezTo>
                      <a:pt x="90" y="90"/>
                      <a:pt x="85" y="93"/>
                      <a:pt x="81" y="97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0" y="78"/>
                      <a:pt x="50" y="77"/>
                      <a:pt x="50" y="76"/>
                    </a:cubicBezTo>
                    <a:cubicBezTo>
                      <a:pt x="50" y="74"/>
                      <a:pt x="49" y="72"/>
                      <a:pt x="48" y="7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8" y="48"/>
                      <a:pt x="94" y="50"/>
                      <a:pt x="100" y="49"/>
                    </a:cubicBezTo>
                    <a:cubicBezTo>
                      <a:pt x="114" y="48"/>
                      <a:pt x="124" y="37"/>
                      <a:pt x="123" y="24"/>
                    </a:cubicBezTo>
                    <a:cubicBezTo>
                      <a:pt x="122" y="10"/>
                      <a:pt x="111" y="0"/>
                      <a:pt x="97" y="1"/>
                    </a:cubicBezTo>
                    <a:cubicBezTo>
                      <a:pt x="84" y="2"/>
                      <a:pt x="74" y="13"/>
                      <a:pt x="75" y="27"/>
                    </a:cubicBezTo>
                    <a:cubicBezTo>
                      <a:pt x="75" y="28"/>
                      <a:pt x="75" y="30"/>
                      <a:pt x="75" y="31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5" y="54"/>
                      <a:pt x="30" y="53"/>
                      <a:pt x="24" y="53"/>
                    </a:cubicBezTo>
                    <a:cubicBezTo>
                      <a:pt x="11" y="54"/>
                      <a:pt x="0" y="65"/>
                      <a:pt x="1" y="79"/>
                    </a:cubicBezTo>
                    <a:cubicBezTo>
                      <a:pt x="2" y="92"/>
                      <a:pt x="14" y="102"/>
                      <a:pt x="27" y="101"/>
                    </a:cubicBezTo>
                    <a:cubicBezTo>
                      <a:pt x="34" y="101"/>
                      <a:pt x="40" y="98"/>
                      <a:pt x="44" y="93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12"/>
                      <a:pt x="73" y="114"/>
                      <a:pt x="73" y="116"/>
                    </a:cubicBezTo>
                    <a:cubicBezTo>
                      <a:pt x="74" y="129"/>
                      <a:pt x="86" y="139"/>
                      <a:pt x="99" y="138"/>
                    </a:cubicBezTo>
                    <a:cubicBezTo>
                      <a:pt x="113" y="137"/>
                      <a:pt x="123" y="126"/>
                      <a:pt x="122" y="113"/>
                    </a:cubicBezTo>
                    <a:cubicBezTo>
                      <a:pt x="121" y="99"/>
                      <a:pt x="109" y="89"/>
                      <a:pt x="96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5" name="Group 90"/>
              <p:cNvGrpSpPr/>
              <p:nvPr/>
            </p:nvGrpSpPr>
            <p:grpSpPr>
              <a:xfrm>
                <a:off x="2444323" y="2694489"/>
                <a:ext cx="180145" cy="138603"/>
                <a:chOff x="8251292" y="3717519"/>
                <a:chExt cx="457371" cy="351900"/>
              </a:xfrm>
              <a:solidFill>
                <a:schemeClr val="bg1"/>
              </a:solidFill>
            </p:grpSpPr>
            <p:sp>
              <p:nvSpPr>
                <p:cNvPr id="184" name="Freeform 513"/>
                <p:cNvSpPr/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8556863" y="3748077"/>
                  <a:ext cx="151800" cy="288814"/>
                </a:xfrm>
                <a:custGeom>
                  <a:avLst/>
                  <a:gdLst>
                    <a:gd name="T0" fmla="*/ 65 w 65"/>
                    <a:gd name="T1" fmla="*/ 112 h 124"/>
                    <a:gd name="T2" fmla="*/ 62 w 65"/>
                    <a:gd name="T3" fmla="*/ 124 h 124"/>
                    <a:gd name="T4" fmla="*/ 0 w 65"/>
                    <a:gd name="T5" fmla="*/ 54 h 124"/>
                    <a:gd name="T6" fmla="*/ 61 w 65"/>
                    <a:gd name="T7" fmla="*/ 0 h 124"/>
                    <a:gd name="T8" fmla="*/ 65 w 65"/>
                    <a:gd name="T9" fmla="*/ 14 h 124"/>
                    <a:gd name="T10" fmla="*/ 65 w 65"/>
                    <a:gd name="T11" fmla="*/ 11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124">
                      <a:moveTo>
                        <a:pt x="65" y="112"/>
                      </a:moveTo>
                      <a:cubicBezTo>
                        <a:pt x="65" y="116"/>
                        <a:pt x="64" y="120"/>
                        <a:pt x="62" y="12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4" y="4"/>
                        <a:pt x="65" y="9"/>
                        <a:pt x="65" y="14"/>
                      </a:cubicBezTo>
                      <a:lnTo>
                        <a:pt x="65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5" name="Freeform 514"/>
                <p:cNvSpPr/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8281849" y="3717519"/>
                  <a:ext cx="405128" cy="186300"/>
                </a:xfrm>
                <a:custGeom>
                  <a:avLst/>
                  <a:gdLst>
                    <a:gd name="T0" fmla="*/ 87 w 174"/>
                    <a:gd name="T1" fmla="*/ 80 h 80"/>
                    <a:gd name="T2" fmla="*/ 174 w 174"/>
                    <a:gd name="T3" fmla="*/ 3 h 80"/>
                    <a:gd name="T4" fmla="*/ 162 w 174"/>
                    <a:gd name="T5" fmla="*/ 0 h 80"/>
                    <a:gd name="T6" fmla="*/ 12 w 174"/>
                    <a:gd name="T7" fmla="*/ 0 h 80"/>
                    <a:gd name="T8" fmla="*/ 0 w 174"/>
                    <a:gd name="T9" fmla="*/ 3 h 80"/>
                    <a:gd name="T10" fmla="*/ 87 w 174"/>
                    <a:gd name="T11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4" h="80">
                      <a:moveTo>
                        <a:pt x="87" y="80"/>
                      </a:moveTo>
                      <a:cubicBezTo>
                        <a:pt x="174" y="3"/>
                        <a:pt x="174" y="3"/>
                        <a:pt x="174" y="3"/>
                      </a:cubicBezTo>
                      <a:cubicBezTo>
                        <a:pt x="171" y="1"/>
                        <a:pt x="167" y="0"/>
                        <a:pt x="16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7" y="0"/>
                        <a:pt x="3" y="1"/>
                        <a:pt x="0" y="3"/>
                      </a:cubicBezTo>
                      <a:lnTo>
                        <a:pt x="87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6" name="Freeform 515"/>
                <p:cNvSpPr/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8276920" y="3891991"/>
                  <a:ext cx="414985" cy="177428"/>
                </a:xfrm>
                <a:custGeom>
                  <a:avLst/>
                  <a:gdLst>
                    <a:gd name="T0" fmla="*/ 113 w 178"/>
                    <a:gd name="T1" fmla="*/ 0 h 76"/>
                    <a:gd name="T2" fmla="*/ 93 w 178"/>
                    <a:gd name="T3" fmla="*/ 18 h 76"/>
                    <a:gd name="T4" fmla="*/ 89 w 178"/>
                    <a:gd name="T5" fmla="*/ 19 h 76"/>
                    <a:gd name="T6" fmla="*/ 85 w 178"/>
                    <a:gd name="T7" fmla="*/ 18 h 76"/>
                    <a:gd name="T8" fmla="*/ 65 w 178"/>
                    <a:gd name="T9" fmla="*/ 0 h 76"/>
                    <a:gd name="T10" fmla="*/ 0 w 178"/>
                    <a:gd name="T11" fmla="*/ 72 h 76"/>
                    <a:gd name="T12" fmla="*/ 14 w 178"/>
                    <a:gd name="T13" fmla="*/ 76 h 76"/>
                    <a:gd name="T14" fmla="*/ 164 w 178"/>
                    <a:gd name="T15" fmla="*/ 76 h 76"/>
                    <a:gd name="T16" fmla="*/ 178 w 178"/>
                    <a:gd name="T17" fmla="*/ 72 h 76"/>
                    <a:gd name="T18" fmla="*/ 113 w 178"/>
                    <a:gd name="T1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8" h="76">
                      <a:moveTo>
                        <a:pt x="113" y="0"/>
                      </a:move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92" y="19"/>
                        <a:pt x="91" y="19"/>
                        <a:pt x="89" y="19"/>
                      </a:cubicBezTo>
                      <a:cubicBezTo>
                        <a:pt x="88" y="19"/>
                        <a:pt x="86" y="19"/>
                        <a:pt x="85" y="18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4" y="75"/>
                        <a:pt x="9" y="76"/>
                        <a:pt x="14" y="76"/>
                      </a:cubicBezTo>
                      <a:cubicBezTo>
                        <a:pt x="164" y="76"/>
                        <a:pt x="164" y="76"/>
                        <a:pt x="164" y="76"/>
                      </a:cubicBezTo>
                      <a:cubicBezTo>
                        <a:pt x="169" y="76"/>
                        <a:pt x="174" y="75"/>
                        <a:pt x="178" y="72"/>
                      </a:cubicBezTo>
                      <a:lnTo>
                        <a:pt x="11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7" name="Freeform 516"/>
                <p:cNvSpPr/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8251292" y="3745119"/>
                  <a:ext cx="153771" cy="293742"/>
                </a:xfrm>
                <a:custGeom>
                  <a:avLst/>
                  <a:gdLst>
                    <a:gd name="T0" fmla="*/ 3 w 66"/>
                    <a:gd name="T1" fmla="*/ 0 h 126"/>
                    <a:gd name="T2" fmla="*/ 0 w 66"/>
                    <a:gd name="T3" fmla="*/ 13 h 126"/>
                    <a:gd name="T4" fmla="*/ 0 w 66"/>
                    <a:gd name="T5" fmla="*/ 114 h 126"/>
                    <a:gd name="T6" fmla="*/ 3 w 66"/>
                    <a:gd name="T7" fmla="*/ 126 h 126"/>
                    <a:gd name="T8" fmla="*/ 66 w 66"/>
                    <a:gd name="T9" fmla="*/ 55 h 126"/>
                    <a:gd name="T10" fmla="*/ 3 w 66"/>
                    <a:gd name="T11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126">
                      <a:moveTo>
                        <a:pt x="3" y="0"/>
                      </a:moveTo>
                      <a:cubicBezTo>
                        <a:pt x="1" y="4"/>
                        <a:pt x="0" y="8"/>
                        <a:pt x="0" y="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8"/>
                        <a:pt x="1" y="122"/>
                        <a:pt x="3" y="126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6" name="Freeform 517"/>
              <p:cNvSpPr>
                <a:spLocks noEditPoints="1"/>
              </p:cNvSpPr>
              <p:nvPr>
                <p:custDataLst>
                  <p:tags r:id="rId76"/>
                </p:custDataLst>
              </p:nvPr>
            </p:nvSpPr>
            <p:spPr bwMode="auto">
              <a:xfrm rot="21202190">
                <a:off x="2714735" y="2225685"/>
                <a:ext cx="112202" cy="93567"/>
              </a:xfrm>
              <a:custGeom>
                <a:avLst/>
                <a:gdLst>
                  <a:gd name="T0" fmla="*/ 74 w 122"/>
                  <a:gd name="T1" fmla="*/ 17 h 102"/>
                  <a:gd name="T2" fmla="*/ 84 w 122"/>
                  <a:gd name="T3" fmla="*/ 34 h 102"/>
                  <a:gd name="T4" fmla="*/ 92 w 122"/>
                  <a:gd name="T5" fmla="*/ 35 h 102"/>
                  <a:gd name="T6" fmla="*/ 110 w 122"/>
                  <a:gd name="T7" fmla="*/ 17 h 102"/>
                  <a:gd name="T8" fmla="*/ 92 w 122"/>
                  <a:gd name="T9" fmla="*/ 0 h 102"/>
                  <a:gd name="T10" fmla="*/ 74 w 122"/>
                  <a:gd name="T11" fmla="*/ 17 h 102"/>
                  <a:gd name="T12" fmla="*/ 62 w 122"/>
                  <a:gd name="T13" fmla="*/ 54 h 102"/>
                  <a:gd name="T14" fmla="*/ 80 w 122"/>
                  <a:gd name="T15" fmla="*/ 36 h 102"/>
                  <a:gd name="T16" fmla="*/ 62 w 122"/>
                  <a:gd name="T17" fmla="*/ 18 h 102"/>
                  <a:gd name="T18" fmla="*/ 44 w 122"/>
                  <a:gd name="T19" fmla="*/ 36 h 102"/>
                  <a:gd name="T20" fmla="*/ 62 w 122"/>
                  <a:gd name="T21" fmla="*/ 54 h 102"/>
                  <a:gd name="T22" fmla="*/ 70 w 122"/>
                  <a:gd name="T23" fmla="*/ 55 h 102"/>
                  <a:gd name="T24" fmla="*/ 55 w 122"/>
                  <a:gd name="T25" fmla="*/ 55 h 102"/>
                  <a:gd name="T26" fmla="*/ 32 w 122"/>
                  <a:gd name="T27" fmla="*/ 78 h 102"/>
                  <a:gd name="T28" fmla="*/ 32 w 122"/>
                  <a:gd name="T29" fmla="*/ 97 h 102"/>
                  <a:gd name="T30" fmla="*/ 32 w 122"/>
                  <a:gd name="T31" fmla="*/ 97 h 102"/>
                  <a:gd name="T32" fmla="*/ 33 w 122"/>
                  <a:gd name="T33" fmla="*/ 97 h 102"/>
                  <a:gd name="T34" fmla="*/ 64 w 122"/>
                  <a:gd name="T35" fmla="*/ 102 h 102"/>
                  <a:gd name="T36" fmla="*/ 91 w 122"/>
                  <a:gd name="T37" fmla="*/ 97 h 102"/>
                  <a:gd name="T38" fmla="*/ 93 w 122"/>
                  <a:gd name="T39" fmla="*/ 97 h 102"/>
                  <a:gd name="T40" fmla="*/ 93 w 122"/>
                  <a:gd name="T41" fmla="*/ 97 h 102"/>
                  <a:gd name="T42" fmla="*/ 93 w 122"/>
                  <a:gd name="T43" fmla="*/ 78 h 102"/>
                  <a:gd name="T44" fmla="*/ 70 w 122"/>
                  <a:gd name="T45" fmla="*/ 55 h 102"/>
                  <a:gd name="T46" fmla="*/ 99 w 122"/>
                  <a:gd name="T47" fmla="*/ 37 h 102"/>
                  <a:gd name="T48" fmla="*/ 84 w 122"/>
                  <a:gd name="T49" fmla="*/ 37 h 102"/>
                  <a:gd name="T50" fmla="*/ 78 w 122"/>
                  <a:gd name="T51" fmla="*/ 52 h 102"/>
                  <a:gd name="T52" fmla="*/ 97 w 122"/>
                  <a:gd name="T53" fmla="*/ 78 h 102"/>
                  <a:gd name="T54" fmla="*/ 97 w 122"/>
                  <a:gd name="T55" fmla="*/ 84 h 102"/>
                  <a:gd name="T56" fmla="*/ 121 w 122"/>
                  <a:gd name="T57" fmla="*/ 79 h 102"/>
                  <a:gd name="T58" fmla="*/ 122 w 122"/>
                  <a:gd name="T59" fmla="*/ 78 h 102"/>
                  <a:gd name="T60" fmla="*/ 122 w 122"/>
                  <a:gd name="T61" fmla="*/ 78 h 102"/>
                  <a:gd name="T62" fmla="*/ 122 w 122"/>
                  <a:gd name="T63" fmla="*/ 59 h 102"/>
                  <a:gd name="T64" fmla="*/ 99 w 122"/>
                  <a:gd name="T65" fmla="*/ 37 h 102"/>
                  <a:gd name="T66" fmla="*/ 31 w 122"/>
                  <a:gd name="T67" fmla="*/ 35 h 102"/>
                  <a:gd name="T68" fmla="*/ 40 w 122"/>
                  <a:gd name="T69" fmla="*/ 33 h 102"/>
                  <a:gd name="T70" fmla="*/ 49 w 122"/>
                  <a:gd name="T71" fmla="*/ 18 h 102"/>
                  <a:gd name="T72" fmla="*/ 49 w 122"/>
                  <a:gd name="T73" fmla="*/ 17 h 102"/>
                  <a:gd name="T74" fmla="*/ 31 w 122"/>
                  <a:gd name="T75" fmla="*/ 0 h 102"/>
                  <a:gd name="T76" fmla="*/ 13 w 122"/>
                  <a:gd name="T77" fmla="*/ 17 h 102"/>
                  <a:gd name="T78" fmla="*/ 31 w 122"/>
                  <a:gd name="T79" fmla="*/ 35 h 102"/>
                  <a:gd name="T80" fmla="*/ 47 w 122"/>
                  <a:gd name="T81" fmla="*/ 52 h 102"/>
                  <a:gd name="T82" fmla="*/ 40 w 122"/>
                  <a:gd name="T83" fmla="*/ 37 h 102"/>
                  <a:gd name="T84" fmla="*/ 38 w 122"/>
                  <a:gd name="T85" fmla="*/ 37 h 102"/>
                  <a:gd name="T86" fmla="*/ 23 w 122"/>
                  <a:gd name="T87" fmla="*/ 37 h 102"/>
                  <a:gd name="T88" fmla="*/ 0 w 122"/>
                  <a:gd name="T89" fmla="*/ 59 h 102"/>
                  <a:gd name="T90" fmla="*/ 0 w 122"/>
                  <a:gd name="T91" fmla="*/ 78 h 102"/>
                  <a:gd name="T92" fmla="*/ 0 w 122"/>
                  <a:gd name="T93" fmla="*/ 78 h 102"/>
                  <a:gd name="T94" fmla="*/ 2 w 122"/>
                  <a:gd name="T95" fmla="*/ 79 h 102"/>
                  <a:gd name="T96" fmla="*/ 27 w 122"/>
                  <a:gd name="T97" fmla="*/ 84 h 102"/>
                  <a:gd name="T98" fmla="*/ 27 w 122"/>
                  <a:gd name="T99" fmla="*/ 78 h 102"/>
                  <a:gd name="T100" fmla="*/ 47 w 122"/>
                  <a:gd name="T101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" h="102">
                    <a:moveTo>
                      <a:pt x="74" y="17"/>
                    </a:moveTo>
                    <a:cubicBezTo>
                      <a:pt x="80" y="21"/>
                      <a:pt x="84" y="27"/>
                      <a:pt x="84" y="34"/>
                    </a:cubicBezTo>
                    <a:cubicBezTo>
                      <a:pt x="87" y="35"/>
                      <a:pt x="89" y="35"/>
                      <a:pt x="92" y="35"/>
                    </a:cubicBezTo>
                    <a:cubicBezTo>
                      <a:pt x="102" y="35"/>
                      <a:pt x="110" y="27"/>
                      <a:pt x="110" y="17"/>
                    </a:cubicBezTo>
                    <a:cubicBezTo>
                      <a:pt x="110" y="8"/>
                      <a:pt x="102" y="0"/>
                      <a:pt x="92" y="0"/>
                    </a:cubicBezTo>
                    <a:cubicBezTo>
                      <a:pt x="82" y="0"/>
                      <a:pt x="74" y="7"/>
                      <a:pt x="74" y="17"/>
                    </a:cubicBezTo>
                    <a:moveTo>
                      <a:pt x="62" y="54"/>
                    </a:moveTo>
                    <a:cubicBezTo>
                      <a:pt x="72" y="54"/>
                      <a:pt x="80" y="46"/>
                      <a:pt x="80" y="36"/>
                    </a:cubicBezTo>
                    <a:cubicBezTo>
                      <a:pt x="80" y="26"/>
                      <a:pt x="72" y="18"/>
                      <a:pt x="62" y="18"/>
                    </a:cubicBezTo>
                    <a:cubicBezTo>
                      <a:pt x="52" y="18"/>
                      <a:pt x="44" y="26"/>
                      <a:pt x="44" y="36"/>
                    </a:cubicBezTo>
                    <a:cubicBezTo>
                      <a:pt x="44" y="46"/>
                      <a:pt x="52" y="54"/>
                      <a:pt x="62" y="54"/>
                    </a:cubicBezTo>
                    <a:moveTo>
                      <a:pt x="70" y="55"/>
                    </a:moveTo>
                    <a:cubicBezTo>
                      <a:pt x="55" y="55"/>
                      <a:pt x="55" y="55"/>
                      <a:pt x="55" y="55"/>
                    </a:cubicBezTo>
                    <a:cubicBezTo>
                      <a:pt x="42" y="55"/>
                      <a:pt x="32" y="65"/>
                      <a:pt x="32" y="78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45" y="101"/>
                      <a:pt x="56" y="102"/>
                      <a:pt x="64" y="102"/>
                    </a:cubicBezTo>
                    <a:cubicBezTo>
                      <a:pt x="81" y="102"/>
                      <a:pt x="91" y="97"/>
                      <a:pt x="91" y="97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3" y="65"/>
                      <a:pt x="82" y="55"/>
                      <a:pt x="70" y="55"/>
                    </a:cubicBezTo>
                    <a:moveTo>
                      <a:pt x="99" y="37"/>
                    </a:move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43"/>
                      <a:pt x="82" y="48"/>
                      <a:pt x="78" y="52"/>
                    </a:cubicBezTo>
                    <a:cubicBezTo>
                      <a:pt x="89" y="55"/>
                      <a:pt x="97" y="66"/>
                      <a:pt x="97" y="78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12" y="83"/>
                      <a:pt x="120" y="79"/>
                      <a:pt x="121" y="79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2" y="59"/>
                      <a:pt x="122" y="59"/>
                      <a:pt x="122" y="59"/>
                    </a:cubicBezTo>
                    <a:cubicBezTo>
                      <a:pt x="122" y="47"/>
                      <a:pt x="112" y="37"/>
                      <a:pt x="99" y="37"/>
                    </a:cubicBezTo>
                    <a:moveTo>
                      <a:pt x="31" y="35"/>
                    </a:moveTo>
                    <a:cubicBezTo>
                      <a:pt x="34" y="35"/>
                      <a:pt x="38" y="34"/>
                      <a:pt x="40" y="33"/>
                    </a:cubicBezTo>
                    <a:cubicBezTo>
                      <a:pt x="41" y="27"/>
                      <a:pt x="44" y="22"/>
                      <a:pt x="49" y="18"/>
                    </a:cubicBezTo>
                    <a:cubicBezTo>
                      <a:pt x="49" y="18"/>
                      <a:pt x="49" y="18"/>
                      <a:pt x="49" y="17"/>
                    </a:cubicBezTo>
                    <a:cubicBezTo>
                      <a:pt x="49" y="8"/>
                      <a:pt x="41" y="0"/>
                      <a:pt x="31" y="0"/>
                    </a:cubicBezTo>
                    <a:cubicBezTo>
                      <a:pt x="21" y="0"/>
                      <a:pt x="13" y="8"/>
                      <a:pt x="13" y="17"/>
                    </a:cubicBezTo>
                    <a:cubicBezTo>
                      <a:pt x="13" y="27"/>
                      <a:pt x="21" y="35"/>
                      <a:pt x="31" y="35"/>
                    </a:cubicBezTo>
                    <a:moveTo>
                      <a:pt x="47" y="52"/>
                    </a:moveTo>
                    <a:cubicBezTo>
                      <a:pt x="43" y="48"/>
                      <a:pt x="40" y="43"/>
                      <a:pt x="40" y="37"/>
                    </a:cubicBezTo>
                    <a:cubicBezTo>
                      <a:pt x="40" y="37"/>
                      <a:pt x="39" y="37"/>
                      <a:pt x="38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11" y="37"/>
                      <a:pt x="0" y="47"/>
                      <a:pt x="0" y="5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1" y="82"/>
                      <a:pt x="20" y="83"/>
                      <a:pt x="27" y="84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66"/>
                      <a:pt x="36" y="55"/>
                      <a:pt x="47" y="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55" tIns="34278" rIns="68555" bIns="34278" numCol="1" anchor="t" anchorCtr="0" compatLnSpc="1"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7" name="Group 92"/>
              <p:cNvGrpSpPr/>
              <p:nvPr/>
            </p:nvGrpSpPr>
            <p:grpSpPr>
              <a:xfrm>
                <a:off x="1753445" y="2976936"/>
                <a:ext cx="177427" cy="127732"/>
                <a:chOff x="7551436" y="1973794"/>
                <a:chExt cx="450470" cy="324300"/>
              </a:xfrm>
              <a:solidFill>
                <a:srgbClr val="F0F0F0"/>
              </a:solidFill>
            </p:grpSpPr>
            <p:sp>
              <p:nvSpPr>
                <p:cNvPr id="168" name="Freeform 518"/>
                <p:cNvSpPr/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7682536" y="2176851"/>
                  <a:ext cx="90686" cy="41400"/>
                </a:xfrm>
                <a:custGeom>
                  <a:avLst/>
                  <a:gdLst>
                    <a:gd name="T0" fmla="*/ 90 w 92"/>
                    <a:gd name="T1" fmla="*/ 42 h 42"/>
                    <a:gd name="T2" fmla="*/ 92 w 92"/>
                    <a:gd name="T3" fmla="*/ 0 h 42"/>
                    <a:gd name="T4" fmla="*/ 0 w 92"/>
                    <a:gd name="T5" fmla="*/ 0 h 42"/>
                    <a:gd name="T6" fmla="*/ 2 w 92"/>
                    <a:gd name="T7" fmla="*/ 42 h 42"/>
                    <a:gd name="T8" fmla="*/ 90 w 92"/>
                    <a:gd name="T9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42">
                      <a:moveTo>
                        <a:pt x="90" y="42"/>
                      </a:moveTo>
                      <a:lnTo>
                        <a:pt x="92" y="0"/>
                      </a:lnTo>
                      <a:lnTo>
                        <a:pt x="0" y="0"/>
                      </a:lnTo>
                      <a:lnTo>
                        <a:pt x="2" y="42"/>
                      </a:lnTo>
                      <a:lnTo>
                        <a:pt x="9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9" name="Freeform 519"/>
                <p:cNvSpPr/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7787021" y="2095036"/>
                  <a:ext cx="102514" cy="69986"/>
                </a:xfrm>
                <a:custGeom>
                  <a:avLst/>
                  <a:gdLst>
                    <a:gd name="T0" fmla="*/ 0 w 104"/>
                    <a:gd name="T1" fmla="*/ 71 h 71"/>
                    <a:gd name="T2" fmla="*/ 85 w 104"/>
                    <a:gd name="T3" fmla="*/ 71 h 71"/>
                    <a:gd name="T4" fmla="*/ 104 w 104"/>
                    <a:gd name="T5" fmla="*/ 0 h 71"/>
                    <a:gd name="T6" fmla="*/ 7 w 104"/>
                    <a:gd name="T7" fmla="*/ 0 h 71"/>
                    <a:gd name="T8" fmla="*/ 0 w 104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1">
                      <a:moveTo>
                        <a:pt x="0" y="71"/>
                      </a:moveTo>
                      <a:lnTo>
                        <a:pt x="85" y="71"/>
                      </a:lnTo>
                      <a:lnTo>
                        <a:pt x="104" y="0"/>
                      </a:lnTo>
                      <a:lnTo>
                        <a:pt x="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1" name="Freeform 520"/>
                <p:cNvSpPr/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7586922" y="2176851"/>
                  <a:ext cx="85757" cy="41400"/>
                </a:xfrm>
                <a:custGeom>
                  <a:avLst/>
                  <a:gdLst>
                    <a:gd name="T0" fmla="*/ 0 w 87"/>
                    <a:gd name="T1" fmla="*/ 0 h 42"/>
                    <a:gd name="T2" fmla="*/ 12 w 87"/>
                    <a:gd name="T3" fmla="*/ 42 h 42"/>
                    <a:gd name="T4" fmla="*/ 87 w 87"/>
                    <a:gd name="T5" fmla="*/ 42 h 42"/>
                    <a:gd name="T6" fmla="*/ 83 w 87"/>
                    <a:gd name="T7" fmla="*/ 0 h 42"/>
                    <a:gd name="T8" fmla="*/ 0 w 87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2">
                      <a:moveTo>
                        <a:pt x="0" y="0"/>
                      </a:moveTo>
                      <a:lnTo>
                        <a:pt x="12" y="42"/>
                      </a:lnTo>
                      <a:lnTo>
                        <a:pt x="87" y="42"/>
                      </a:lnTo>
                      <a:lnTo>
                        <a:pt x="8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2" name="Freeform 521"/>
                <p:cNvSpPr/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7783078" y="2176851"/>
                  <a:ext cx="85757" cy="41400"/>
                </a:xfrm>
                <a:custGeom>
                  <a:avLst/>
                  <a:gdLst>
                    <a:gd name="T0" fmla="*/ 87 w 87"/>
                    <a:gd name="T1" fmla="*/ 0 h 42"/>
                    <a:gd name="T2" fmla="*/ 4 w 87"/>
                    <a:gd name="T3" fmla="*/ 0 h 42"/>
                    <a:gd name="T4" fmla="*/ 0 w 87"/>
                    <a:gd name="T5" fmla="*/ 42 h 42"/>
                    <a:gd name="T6" fmla="*/ 75 w 87"/>
                    <a:gd name="T7" fmla="*/ 42 h 42"/>
                    <a:gd name="T8" fmla="*/ 87 w 87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42">
                      <a:moveTo>
                        <a:pt x="87" y="0"/>
                      </a:moveTo>
                      <a:lnTo>
                        <a:pt x="4" y="0"/>
                      </a:lnTo>
                      <a:lnTo>
                        <a:pt x="0" y="42"/>
                      </a:lnTo>
                      <a:lnTo>
                        <a:pt x="75" y="42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3" name="Freeform 522"/>
                <p:cNvSpPr/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7793921" y="1973794"/>
                  <a:ext cx="207985" cy="109414"/>
                </a:xfrm>
                <a:custGeom>
                  <a:avLst/>
                  <a:gdLst>
                    <a:gd name="T0" fmla="*/ 60 w 89"/>
                    <a:gd name="T1" fmla="*/ 0 h 47"/>
                    <a:gd name="T2" fmla="*/ 56 w 89"/>
                    <a:gd name="T3" fmla="*/ 1 h 47"/>
                    <a:gd name="T4" fmla="*/ 54 w 89"/>
                    <a:gd name="T5" fmla="*/ 3 h 47"/>
                    <a:gd name="T6" fmla="*/ 31 w 89"/>
                    <a:gd name="T7" fmla="*/ 26 h 47"/>
                    <a:gd name="T8" fmla="*/ 29 w 89"/>
                    <a:gd name="T9" fmla="*/ 28 h 47"/>
                    <a:gd name="T10" fmla="*/ 2 w 89"/>
                    <a:gd name="T11" fmla="*/ 28 h 47"/>
                    <a:gd name="T12" fmla="*/ 0 w 89"/>
                    <a:gd name="T13" fmla="*/ 47 h 47"/>
                    <a:gd name="T14" fmla="*/ 42 w 89"/>
                    <a:gd name="T15" fmla="*/ 47 h 47"/>
                    <a:gd name="T16" fmla="*/ 45 w 89"/>
                    <a:gd name="T17" fmla="*/ 35 h 47"/>
                    <a:gd name="T18" fmla="*/ 63 w 89"/>
                    <a:gd name="T19" fmla="*/ 17 h 47"/>
                    <a:gd name="T20" fmla="*/ 78 w 89"/>
                    <a:gd name="T21" fmla="*/ 17 h 47"/>
                    <a:gd name="T22" fmla="*/ 78 w 89"/>
                    <a:gd name="T23" fmla="*/ 0 h 47"/>
                    <a:gd name="T24" fmla="*/ 60 w 89"/>
                    <a:gd name="T2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9" h="47">
                      <a:moveTo>
                        <a:pt x="60" y="0"/>
                      </a:moveTo>
                      <a:cubicBezTo>
                        <a:pt x="58" y="0"/>
                        <a:pt x="57" y="1"/>
                        <a:pt x="56" y="1"/>
                      </a:cubicBezTo>
                      <a:cubicBezTo>
                        <a:pt x="55" y="2"/>
                        <a:pt x="54" y="2"/>
                        <a:pt x="54" y="3"/>
                      </a:cubicBezTo>
                      <a:cubicBezTo>
                        <a:pt x="46" y="10"/>
                        <a:pt x="39" y="18"/>
                        <a:pt x="31" y="26"/>
                      </a:cubicBezTo>
                      <a:cubicBezTo>
                        <a:pt x="30" y="26"/>
                        <a:pt x="30" y="27"/>
                        <a:pt x="29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5" y="35"/>
                        <a:pt x="45" y="35"/>
                        <a:pt x="45" y="35"/>
                      </a:cubicBezTo>
                      <a:cubicBezTo>
                        <a:pt x="51" y="29"/>
                        <a:pt x="57" y="23"/>
                        <a:pt x="63" y="17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89" y="17"/>
                        <a:pt x="89" y="0"/>
                        <a:pt x="78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6" name="Freeform 523"/>
                <p:cNvSpPr/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7670707" y="2038851"/>
                  <a:ext cx="114343" cy="44357"/>
                </a:xfrm>
                <a:custGeom>
                  <a:avLst/>
                  <a:gdLst>
                    <a:gd name="T0" fmla="*/ 2 w 116"/>
                    <a:gd name="T1" fmla="*/ 45 h 45"/>
                    <a:gd name="T2" fmla="*/ 111 w 116"/>
                    <a:gd name="T3" fmla="*/ 45 h 45"/>
                    <a:gd name="T4" fmla="*/ 116 w 116"/>
                    <a:gd name="T5" fmla="*/ 0 h 45"/>
                    <a:gd name="T6" fmla="*/ 0 w 116"/>
                    <a:gd name="T7" fmla="*/ 0 h 45"/>
                    <a:gd name="T8" fmla="*/ 2 w 116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45">
                      <a:moveTo>
                        <a:pt x="2" y="45"/>
                      </a:moveTo>
                      <a:lnTo>
                        <a:pt x="111" y="45"/>
                      </a:lnTo>
                      <a:lnTo>
                        <a:pt x="116" y="0"/>
                      </a:lnTo>
                      <a:lnTo>
                        <a:pt x="0" y="0"/>
                      </a:lnTo>
                      <a:lnTo>
                        <a:pt x="2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9" name="Freeform 524"/>
                <p:cNvSpPr/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7566222" y="2095036"/>
                  <a:ext cx="102514" cy="69986"/>
                </a:xfrm>
                <a:custGeom>
                  <a:avLst/>
                  <a:gdLst>
                    <a:gd name="T0" fmla="*/ 104 w 104"/>
                    <a:gd name="T1" fmla="*/ 71 h 71"/>
                    <a:gd name="T2" fmla="*/ 97 w 104"/>
                    <a:gd name="T3" fmla="*/ 0 h 71"/>
                    <a:gd name="T4" fmla="*/ 0 w 104"/>
                    <a:gd name="T5" fmla="*/ 0 h 71"/>
                    <a:gd name="T6" fmla="*/ 18 w 104"/>
                    <a:gd name="T7" fmla="*/ 71 h 71"/>
                    <a:gd name="T8" fmla="*/ 104 w 104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71">
                      <a:moveTo>
                        <a:pt x="104" y="71"/>
                      </a:moveTo>
                      <a:lnTo>
                        <a:pt x="97" y="0"/>
                      </a:ln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04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0" name="Freeform 525"/>
                <p:cNvSpPr/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7551436" y="2038851"/>
                  <a:ext cx="110400" cy="44357"/>
                </a:xfrm>
                <a:custGeom>
                  <a:avLst/>
                  <a:gdLst>
                    <a:gd name="T0" fmla="*/ 0 w 112"/>
                    <a:gd name="T1" fmla="*/ 0 h 45"/>
                    <a:gd name="T2" fmla="*/ 12 w 112"/>
                    <a:gd name="T3" fmla="*/ 45 h 45"/>
                    <a:gd name="T4" fmla="*/ 112 w 112"/>
                    <a:gd name="T5" fmla="*/ 45 h 45"/>
                    <a:gd name="T6" fmla="*/ 107 w 112"/>
                    <a:gd name="T7" fmla="*/ 0 h 45"/>
                    <a:gd name="T8" fmla="*/ 0 w 112"/>
                    <a:gd name="T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0" y="0"/>
                      </a:moveTo>
                      <a:lnTo>
                        <a:pt x="12" y="45"/>
                      </a:lnTo>
                      <a:lnTo>
                        <a:pt x="112" y="45"/>
                      </a:lnTo>
                      <a:lnTo>
                        <a:pt x="10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1" name="Freeform 526"/>
                <p:cNvSpPr/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7675636" y="2095036"/>
                  <a:ext cx="104486" cy="69986"/>
                </a:xfrm>
                <a:custGeom>
                  <a:avLst/>
                  <a:gdLst>
                    <a:gd name="T0" fmla="*/ 106 w 106"/>
                    <a:gd name="T1" fmla="*/ 0 h 71"/>
                    <a:gd name="T2" fmla="*/ 0 w 106"/>
                    <a:gd name="T3" fmla="*/ 0 h 71"/>
                    <a:gd name="T4" fmla="*/ 4 w 106"/>
                    <a:gd name="T5" fmla="*/ 71 h 71"/>
                    <a:gd name="T6" fmla="*/ 101 w 106"/>
                    <a:gd name="T7" fmla="*/ 71 h 71"/>
                    <a:gd name="T8" fmla="*/ 106 w 106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71">
                      <a:moveTo>
                        <a:pt x="106" y="0"/>
                      </a:moveTo>
                      <a:lnTo>
                        <a:pt x="0" y="0"/>
                      </a:lnTo>
                      <a:lnTo>
                        <a:pt x="4" y="71"/>
                      </a:lnTo>
                      <a:lnTo>
                        <a:pt x="101" y="71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2" name="Oval 527"/>
                <p:cNvSpPr>
                  <a:spLocks noChangeArrowheads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7602693" y="2228108"/>
                  <a:ext cx="68014" cy="6998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3" name="Oval 528"/>
                <p:cNvSpPr>
                  <a:spLocks noChangeArrowheads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7785050" y="2228108"/>
                  <a:ext cx="68014" cy="6998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8" name="Group 89"/>
              <p:cNvGrpSpPr/>
              <p:nvPr/>
            </p:nvGrpSpPr>
            <p:grpSpPr>
              <a:xfrm>
                <a:off x="2379487" y="2069029"/>
                <a:ext cx="171604" cy="178204"/>
                <a:chOff x="9799846" y="3491791"/>
                <a:chExt cx="435685" cy="452443"/>
              </a:xfrm>
              <a:solidFill>
                <a:schemeClr val="bg1"/>
              </a:solidFill>
            </p:grpSpPr>
            <p:sp>
              <p:nvSpPr>
                <p:cNvPr id="164" name="Freeform 534"/>
                <p:cNvSpPr/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9999946" y="3536148"/>
                  <a:ext cx="37457" cy="67028"/>
                </a:xfrm>
                <a:custGeom>
                  <a:avLst/>
                  <a:gdLst>
                    <a:gd name="T0" fmla="*/ 16 w 16"/>
                    <a:gd name="T1" fmla="*/ 11 h 29"/>
                    <a:gd name="T2" fmla="*/ 0 w 16"/>
                    <a:gd name="T3" fmla="*/ 11 h 29"/>
                    <a:gd name="T4" fmla="*/ 0 w 16"/>
                    <a:gd name="T5" fmla="*/ 29 h 29"/>
                    <a:gd name="T6" fmla="*/ 16 w 16"/>
                    <a:gd name="T7" fmla="*/ 29 h 29"/>
                    <a:gd name="T8" fmla="*/ 16 w 16"/>
                    <a:gd name="T9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9">
                      <a:moveTo>
                        <a:pt x="16" y="11"/>
                      </a:moveTo>
                      <a:cubicBezTo>
                        <a:pt x="16" y="0"/>
                        <a:pt x="0" y="0"/>
                        <a:pt x="0" y="11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lnTo>
                        <a:pt x="16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5" name="Freeform 535"/>
                <p:cNvSpPr>
                  <a:spLocks noEditPoint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0047260" y="3491791"/>
                  <a:ext cx="188271" cy="111386"/>
                </a:xfrm>
                <a:custGeom>
                  <a:avLst/>
                  <a:gdLst>
                    <a:gd name="T0" fmla="*/ 64 w 81"/>
                    <a:gd name="T1" fmla="*/ 4 h 48"/>
                    <a:gd name="T2" fmla="*/ 44 w 81"/>
                    <a:gd name="T3" fmla="*/ 1 h 48"/>
                    <a:gd name="T4" fmla="*/ 22 w 81"/>
                    <a:gd name="T5" fmla="*/ 10 h 48"/>
                    <a:gd name="T6" fmla="*/ 0 w 81"/>
                    <a:gd name="T7" fmla="*/ 48 h 48"/>
                    <a:gd name="T8" fmla="*/ 44 w 81"/>
                    <a:gd name="T9" fmla="*/ 48 h 48"/>
                    <a:gd name="T10" fmla="*/ 54 w 81"/>
                    <a:gd name="T11" fmla="*/ 41 h 48"/>
                    <a:gd name="T12" fmla="*/ 64 w 81"/>
                    <a:gd name="T13" fmla="*/ 4 h 48"/>
                    <a:gd name="T14" fmla="*/ 52 w 81"/>
                    <a:gd name="T15" fmla="*/ 22 h 48"/>
                    <a:gd name="T16" fmla="*/ 41 w 81"/>
                    <a:gd name="T17" fmla="*/ 31 h 48"/>
                    <a:gd name="T18" fmla="*/ 17 w 81"/>
                    <a:gd name="T19" fmla="*/ 40 h 48"/>
                    <a:gd name="T20" fmla="*/ 54 w 81"/>
                    <a:gd name="T21" fmla="*/ 17 h 48"/>
                    <a:gd name="T22" fmla="*/ 56 w 81"/>
                    <a:gd name="T23" fmla="*/ 17 h 48"/>
                    <a:gd name="T24" fmla="*/ 52 w 81"/>
                    <a:gd name="T25" fmla="*/ 2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" h="48">
                      <a:moveTo>
                        <a:pt x="64" y="4"/>
                      </a:moveTo>
                      <a:cubicBezTo>
                        <a:pt x="59" y="0"/>
                        <a:pt x="50" y="1"/>
                        <a:pt x="44" y="1"/>
                      </a:cubicBezTo>
                      <a:cubicBezTo>
                        <a:pt x="36" y="2"/>
                        <a:pt x="29" y="5"/>
                        <a:pt x="22" y="10"/>
                      </a:cubicBezTo>
                      <a:cubicBezTo>
                        <a:pt x="9" y="18"/>
                        <a:pt x="1" y="33"/>
                        <a:pt x="0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7" y="46"/>
                        <a:pt x="51" y="44"/>
                        <a:pt x="54" y="41"/>
                      </a:cubicBezTo>
                      <a:cubicBezTo>
                        <a:pt x="65" y="33"/>
                        <a:pt x="81" y="15"/>
                        <a:pt x="64" y="4"/>
                      </a:cubicBezTo>
                      <a:moveTo>
                        <a:pt x="52" y="22"/>
                      </a:moveTo>
                      <a:cubicBezTo>
                        <a:pt x="48" y="26"/>
                        <a:pt x="45" y="29"/>
                        <a:pt x="41" y="31"/>
                      </a:cubicBezTo>
                      <a:cubicBezTo>
                        <a:pt x="34" y="36"/>
                        <a:pt x="26" y="39"/>
                        <a:pt x="17" y="40"/>
                      </a:cubicBezTo>
                      <a:cubicBezTo>
                        <a:pt x="23" y="25"/>
                        <a:pt x="37" y="16"/>
                        <a:pt x="54" y="17"/>
                      </a:cubicBezTo>
                      <a:cubicBezTo>
                        <a:pt x="54" y="17"/>
                        <a:pt x="55" y="17"/>
                        <a:pt x="56" y="17"/>
                      </a:cubicBezTo>
                      <a:cubicBezTo>
                        <a:pt x="54" y="18"/>
                        <a:pt x="52" y="21"/>
                        <a:pt x="52" y="2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6" name="Freeform 536"/>
                <p:cNvSpPr>
                  <a:spLocks noEditPoints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9799846" y="3491791"/>
                  <a:ext cx="189257" cy="111386"/>
                </a:xfrm>
                <a:custGeom>
                  <a:avLst/>
                  <a:gdLst>
                    <a:gd name="T0" fmla="*/ 37 w 81"/>
                    <a:gd name="T1" fmla="*/ 48 h 48"/>
                    <a:gd name="T2" fmla="*/ 81 w 81"/>
                    <a:gd name="T3" fmla="*/ 48 h 48"/>
                    <a:gd name="T4" fmla="*/ 59 w 81"/>
                    <a:gd name="T5" fmla="*/ 10 h 48"/>
                    <a:gd name="T6" fmla="*/ 37 w 81"/>
                    <a:gd name="T7" fmla="*/ 1 h 48"/>
                    <a:gd name="T8" fmla="*/ 17 w 81"/>
                    <a:gd name="T9" fmla="*/ 4 h 48"/>
                    <a:gd name="T10" fmla="*/ 27 w 81"/>
                    <a:gd name="T11" fmla="*/ 41 h 48"/>
                    <a:gd name="T12" fmla="*/ 37 w 81"/>
                    <a:gd name="T13" fmla="*/ 48 h 48"/>
                    <a:gd name="T14" fmla="*/ 26 w 81"/>
                    <a:gd name="T15" fmla="*/ 17 h 48"/>
                    <a:gd name="T16" fmla="*/ 27 w 81"/>
                    <a:gd name="T17" fmla="*/ 17 h 48"/>
                    <a:gd name="T18" fmla="*/ 64 w 81"/>
                    <a:gd name="T19" fmla="*/ 40 h 48"/>
                    <a:gd name="T20" fmla="*/ 41 w 81"/>
                    <a:gd name="T21" fmla="*/ 31 h 48"/>
                    <a:gd name="T22" fmla="*/ 30 w 81"/>
                    <a:gd name="T23" fmla="*/ 22 h 48"/>
                    <a:gd name="T24" fmla="*/ 26 w 81"/>
                    <a:gd name="T25" fmla="*/ 1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" h="48">
                      <a:moveTo>
                        <a:pt x="37" y="48"/>
                      </a:moveTo>
                      <a:cubicBezTo>
                        <a:pt x="81" y="48"/>
                        <a:pt x="81" y="48"/>
                        <a:pt x="81" y="48"/>
                      </a:cubicBezTo>
                      <a:cubicBezTo>
                        <a:pt x="80" y="33"/>
                        <a:pt x="72" y="18"/>
                        <a:pt x="59" y="10"/>
                      </a:cubicBezTo>
                      <a:cubicBezTo>
                        <a:pt x="53" y="5"/>
                        <a:pt x="45" y="2"/>
                        <a:pt x="37" y="1"/>
                      </a:cubicBezTo>
                      <a:cubicBezTo>
                        <a:pt x="31" y="1"/>
                        <a:pt x="22" y="0"/>
                        <a:pt x="17" y="4"/>
                      </a:cubicBezTo>
                      <a:cubicBezTo>
                        <a:pt x="0" y="15"/>
                        <a:pt x="16" y="33"/>
                        <a:pt x="27" y="41"/>
                      </a:cubicBezTo>
                      <a:cubicBezTo>
                        <a:pt x="30" y="44"/>
                        <a:pt x="34" y="46"/>
                        <a:pt x="37" y="48"/>
                      </a:cubicBezTo>
                      <a:moveTo>
                        <a:pt x="26" y="17"/>
                      </a:moveTo>
                      <a:cubicBezTo>
                        <a:pt x="26" y="17"/>
                        <a:pt x="27" y="17"/>
                        <a:pt x="27" y="17"/>
                      </a:cubicBezTo>
                      <a:cubicBezTo>
                        <a:pt x="44" y="16"/>
                        <a:pt x="59" y="25"/>
                        <a:pt x="64" y="40"/>
                      </a:cubicBezTo>
                      <a:cubicBezTo>
                        <a:pt x="55" y="39"/>
                        <a:pt x="48" y="36"/>
                        <a:pt x="41" y="31"/>
                      </a:cubicBezTo>
                      <a:cubicBezTo>
                        <a:pt x="37" y="29"/>
                        <a:pt x="33" y="26"/>
                        <a:pt x="30" y="22"/>
                      </a:cubicBezTo>
                      <a:cubicBezTo>
                        <a:pt x="29" y="21"/>
                        <a:pt x="27" y="18"/>
                        <a:pt x="26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7" name="Freeform 537"/>
                <p:cNvSpPr/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9813646" y="3616977"/>
                  <a:ext cx="410056" cy="327257"/>
                </a:xfrm>
                <a:custGeom>
                  <a:avLst/>
                  <a:gdLst>
                    <a:gd name="T0" fmla="*/ 258 w 416"/>
                    <a:gd name="T1" fmla="*/ 0 h 332"/>
                    <a:gd name="T2" fmla="*/ 258 w 416"/>
                    <a:gd name="T3" fmla="*/ 7 h 332"/>
                    <a:gd name="T4" fmla="*/ 258 w 416"/>
                    <a:gd name="T5" fmla="*/ 173 h 332"/>
                    <a:gd name="T6" fmla="*/ 211 w 416"/>
                    <a:gd name="T7" fmla="*/ 135 h 332"/>
                    <a:gd name="T8" fmla="*/ 163 w 416"/>
                    <a:gd name="T9" fmla="*/ 173 h 332"/>
                    <a:gd name="T10" fmla="*/ 163 w 416"/>
                    <a:gd name="T11" fmla="*/ 10 h 332"/>
                    <a:gd name="T12" fmla="*/ 163 w 416"/>
                    <a:gd name="T13" fmla="*/ 0 h 332"/>
                    <a:gd name="T14" fmla="*/ 109 w 416"/>
                    <a:gd name="T15" fmla="*/ 0 h 332"/>
                    <a:gd name="T16" fmla="*/ 0 w 416"/>
                    <a:gd name="T17" fmla="*/ 0 h 332"/>
                    <a:gd name="T18" fmla="*/ 0 w 416"/>
                    <a:gd name="T19" fmla="*/ 332 h 332"/>
                    <a:gd name="T20" fmla="*/ 416 w 416"/>
                    <a:gd name="T21" fmla="*/ 332 h 332"/>
                    <a:gd name="T22" fmla="*/ 416 w 416"/>
                    <a:gd name="T23" fmla="*/ 0 h 332"/>
                    <a:gd name="T24" fmla="*/ 305 w 416"/>
                    <a:gd name="T25" fmla="*/ 0 h 332"/>
                    <a:gd name="T26" fmla="*/ 258 w 416"/>
                    <a:gd name="T2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6" h="332">
                      <a:moveTo>
                        <a:pt x="258" y="0"/>
                      </a:moveTo>
                      <a:lnTo>
                        <a:pt x="258" y="7"/>
                      </a:lnTo>
                      <a:lnTo>
                        <a:pt x="258" y="173"/>
                      </a:lnTo>
                      <a:lnTo>
                        <a:pt x="211" y="135"/>
                      </a:lnTo>
                      <a:lnTo>
                        <a:pt x="163" y="173"/>
                      </a:lnTo>
                      <a:lnTo>
                        <a:pt x="163" y="10"/>
                      </a:lnTo>
                      <a:lnTo>
                        <a:pt x="163" y="0"/>
                      </a:ln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332"/>
                      </a:lnTo>
                      <a:lnTo>
                        <a:pt x="416" y="332"/>
                      </a:lnTo>
                      <a:lnTo>
                        <a:pt x="416" y="0"/>
                      </a:lnTo>
                      <a:lnTo>
                        <a:pt x="305" y="0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55" tIns="34278" rIns="68555" bIns="34278" numCol="1" anchor="t" anchorCtr="0" compatLnSpc="1"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GB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9" name="KSO_Shape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>
              <a:xfrm>
                <a:off x="1772517" y="2147335"/>
                <a:ext cx="156528" cy="161926"/>
              </a:xfrm>
              <a:custGeom>
                <a:avLst/>
                <a:gdLst/>
                <a:ahLst/>
                <a:cxnLst/>
                <a:rect l="l" t="t" r="r" b="b"/>
                <a:pathLst>
                  <a:path w="1119349" h="1157433">
                    <a:moveTo>
                      <a:pt x="135620" y="818456"/>
                    </a:moveTo>
                    <a:cubicBezTo>
                      <a:pt x="71450" y="948523"/>
                      <a:pt x="57484" y="1054732"/>
                      <a:pt x="108323" y="1103729"/>
                    </a:cubicBezTo>
                    <a:cubicBezTo>
                      <a:pt x="164989" y="1158341"/>
                      <a:pt x="289713" y="1129874"/>
                      <a:pt x="437069" y="1040437"/>
                    </a:cubicBezTo>
                    <a:cubicBezTo>
                      <a:pt x="307239" y="1007168"/>
                      <a:pt x="198946" y="926245"/>
                      <a:pt x="135620" y="818456"/>
                    </a:cubicBezTo>
                    <a:close/>
                    <a:moveTo>
                      <a:pt x="582086" y="345816"/>
                    </a:moveTo>
                    <a:cubicBezTo>
                      <a:pt x="490772" y="345817"/>
                      <a:pt x="434615" y="407693"/>
                      <a:pt x="413811" y="495363"/>
                    </a:cubicBezTo>
                    <a:lnTo>
                      <a:pt x="750361" y="495364"/>
                    </a:lnTo>
                    <a:cubicBezTo>
                      <a:pt x="729557" y="407692"/>
                      <a:pt x="673401" y="345816"/>
                      <a:pt x="582086" y="345816"/>
                    </a:cubicBezTo>
                    <a:close/>
                    <a:moveTo>
                      <a:pt x="954622" y="129"/>
                    </a:moveTo>
                    <a:cubicBezTo>
                      <a:pt x="1007406" y="-1466"/>
                      <a:pt x="1051113" y="11645"/>
                      <a:pt x="1081775" y="41196"/>
                    </a:cubicBezTo>
                    <a:cubicBezTo>
                      <a:pt x="1101805" y="60500"/>
                      <a:pt x="1115030" y="85625"/>
                      <a:pt x="1119349" y="116033"/>
                    </a:cubicBezTo>
                    <a:cubicBezTo>
                      <a:pt x="1112931" y="103633"/>
                      <a:pt x="1104158" y="92219"/>
                      <a:pt x="1093494" y="81508"/>
                    </a:cubicBezTo>
                    <a:cubicBezTo>
                      <a:pt x="1010899" y="-1451"/>
                      <a:pt x="882017" y="28786"/>
                      <a:pt x="737350" y="130602"/>
                    </a:cubicBezTo>
                    <a:cubicBezTo>
                      <a:pt x="943277" y="190863"/>
                      <a:pt x="1091569" y="370605"/>
                      <a:pt x="1091569" y="582598"/>
                    </a:cubicBezTo>
                    <a:lnTo>
                      <a:pt x="1085273" y="640757"/>
                    </a:lnTo>
                    <a:lnTo>
                      <a:pt x="755888" y="640756"/>
                    </a:lnTo>
                    <a:lnTo>
                      <a:pt x="719073" y="640757"/>
                    </a:lnTo>
                    <a:lnTo>
                      <a:pt x="408284" y="640757"/>
                    </a:lnTo>
                    <a:cubicBezTo>
                      <a:pt x="424002" y="743453"/>
                      <a:pt x="484447" y="819382"/>
                      <a:pt x="582086" y="819383"/>
                    </a:cubicBezTo>
                    <a:cubicBezTo>
                      <a:pt x="648673" y="819382"/>
                      <a:pt x="697960" y="784070"/>
                      <a:pt x="725617" y="727992"/>
                    </a:cubicBezTo>
                    <a:lnTo>
                      <a:pt x="1064773" y="727992"/>
                    </a:lnTo>
                    <a:cubicBezTo>
                      <a:pt x="1000780" y="921122"/>
                      <a:pt x="807116" y="1060320"/>
                      <a:pt x="578539" y="1060320"/>
                    </a:cubicBezTo>
                    <a:cubicBezTo>
                      <a:pt x="541437" y="1060319"/>
                      <a:pt x="505255" y="1056652"/>
                      <a:pt x="470646" y="1048435"/>
                    </a:cubicBezTo>
                    <a:cubicBezTo>
                      <a:pt x="288189" y="1159820"/>
                      <a:pt x="124174" y="1191927"/>
                      <a:pt x="45670" y="1116267"/>
                    </a:cubicBezTo>
                    <a:cubicBezTo>
                      <a:pt x="-38972" y="1034693"/>
                      <a:pt x="-2092" y="849162"/>
                      <a:pt x="124297" y="645271"/>
                    </a:cubicBezTo>
                    <a:cubicBezTo>
                      <a:pt x="126384" y="641564"/>
                      <a:pt x="128546" y="637931"/>
                      <a:pt x="130887" y="634433"/>
                    </a:cubicBezTo>
                    <a:cubicBezTo>
                      <a:pt x="140131" y="616742"/>
                      <a:pt x="151256" y="599735"/>
                      <a:pt x="163296" y="582889"/>
                    </a:cubicBezTo>
                    <a:cubicBezTo>
                      <a:pt x="171413" y="570408"/>
                      <a:pt x="179765" y="558285"/>
                      <a:pt x="189707" y="547372"/>
                    </a:cubicBezTo>
                    <a:cubicBezTo>
                      <a:pt x="207410" y="520542"/>
                      <a:pt x="227598" y="494496"/>
                      <a:pt x="249351" y="468810"/>
                    </a:cubicBezTo>
                    <a:cubicBezTo>
                      <a:pt x="261501" y="453873"/>
                      <a:pt x="274484" y="439223"/>
                      <a:pt x="288439" y="424719"/>
                    </a:cubicBezTo>
                    <a:cubicBezTo>
                      <a:pt x="304701" y="403895"/>
                      <a:pt x="322841" y="384213"/>
                      <a:pt x="341644" y="364703"/>
                    </a:cubicBezTo>
                    <a:cubicBezTo>
                      <a:pt x="392793" y="311630"/>
                      <a:pt x="445389" y="263415"/>
                      <a:pt x="498166" y="220924"/>
                    </a:cubicBezTo>
                    <a:cubicBezTo>
                      <a:pt x="310657" y="309270"/>
                      <a:pt x="183697" y="431706"/>
                      <a:pt x="65845" y="579499"/>
                    </a:cubicBezTo>
                    <a:cubicBezTo>
                      <a:pt x="67312" y="317087"/>
                      <a:pt x="296312" y="104878"/>
                      <a:pt x="578538" y="104878"/>
                    </a:cubicBezTo>
                    <a:lnTo>
                      <a:pt x="651994" y="111773"/>
                    </a:lnTo>
                    <a:cubicBezTo>
                      <a:pt x="764896" y="41979"/>
                      <a:pt x="871117" y="2651"/>
                      <a:pt x="954622" y="12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1055"/>
                <a:endParaRPr lang="zh-CN" altLang="en-US" sz="143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grpSp>
            <p:nvGrpSpPr>
              <p:cNvPr id="140" name="组合 139"/>
              <p:cNvGrpSpPr>
                <a:grpSpLocks noChangeAspect="1"/>
              </p:cNvGrpSpPr>
              <p:nvPr/>
            </p:nvGrpSpPr>
            <p:grpSpPr>
              <a:xfrm>
                <a:off x="2436378" y="1644494"/>
                <a:ext cx="169048" cy="167035"/>
                <a:chOff x="5916516" y="1535767"/>
                <a:chExt cx="400771" cy="396000"/>
              </a:xfrm>
              <a:solidFill>
                <a:schemeClr val="bg1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6" name="Freeform 15"/>
                <p:cNvSpPr>
                  <a:spLocks noEditPoints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5916516" y="1535767"/>
                  <a:ext cx="400771" cy="396000"/>
                </a:xfrm>
                <a:custGeom>
                  <a:avLst/>
                  <a:gdLst>
                    <a:gd name="T0" fmla="*/ 61 w 68"/>
                    <a:gd name="T1" fmla="*/ 25 h 67"/>
                    <a:gd name="T2" fmla="*/ 60 w 68"/>
                    <a:gd name="T3" fmla="*/ 25 h 67"/>
                    <a:gd name="T4" fmla="*/ 60 w 68"/>
                    <a:gd name="T5" fmla="*/ 20 h 67"/>
                    <a:gd name="T6" fmla="*/ 57 w 68"/>
                    <a:gd name="T7" fmla="*/ 16 h 67"/>
                    <a:gd name="T8" fmla="*/ 57 w 68"/>
                    <a:gd name="T9" fmla="*/ 14 h 67"/>
                    <a:gd name="T10" fmla="*/ 42 w 68"/>
                    <a:gd name="T11" fmla="*/ 0 h 67"/>
                    <a:gd name="T12" fmla="*/ 11 w 68"/>
                    <a:gd name="T13" fmla="*/ 0 h 67"/>
                    <a:gd name="T14" fmla="*/ 11 w 68"/>
                    <a:gd name="T15" fmla="*/ 16 h 67"/>
                    <a:gd name="T16" fmla="*/ 8 w 68"/>
                    <a:gd name="T17" fmla="*/ 20 h 67"/>
                    <a:gd name="T18" fmla="*/ 8 w 68"/>
                    <a:gd name="T19" fmla="*/ 25 h 67"/>
                    <a:gd name="T20" fmla="*/ 6 w 68"/>
                    <a:gd name="T21" fmla="*/ 25 h 67"/>
                    <a:gd name="T22" fmla="*/ 0 w 68"/>
                    <a:gd name="T23" fmla="*/ 30 h 67"/>
                    <a:gd name="T24" fmla="*/ 0 w 68"/>
                    <a:gd name="T25" fmla="*/ 50 h 67"/>
                    <a:gd name="T26" fmla="*/ 6 w 68"/>
                    <a:gd name="T27" fmla="*/ 56 h 67"/>
                    <a:gd name="T28" fmla="*/ 11 w 68"/>
                    <a:gd name="T29" fmla="*/ 56 h 67"/>
                    <a:gd name="T30" fmla="*/ 11 w 68"/>
                    <a:gd name="T31" fmla="*/ 67 h 67"/>
                    <a:gd name="T32" fmla="*/ 57 w 68"/>
                    <a:gd name="T33" fmla="*/ 67 h 67"/>
                    <a:gd name="T34" fmla="*/ 57 w 68"/>
                    <a:gd name="T35" fmla="*/ 56 h 67"/>
                    <a:gd name="T36" fmla="*/ 61 w 68"/>
                    <a:gd name="T37" fmla="*/ 56 h 67"/>
                    <a:gd name="T38" fmla="*/ 68 w 68"/>
                    <a:gd name="T39" fmla="*/ 50 h 67"/>
                    <a:gd name="T40" fmla="*/ 68 w 68"/>
                    <a:gd name="T41" fmla="*/ 30 h 67"/>
                    <a:gd name="T42" fmla="*/ 61 w 68"/>
                    <a:gd name="T43" fmla="*/ 25 h 67"/>
                    <a:gd name="T44" fmla="*/ 42 w 68"/>
                    <a:gd name="T45" fmla="*/ 4 h 67"/>
                    <a:gd name="T46" fmla="*/ 52 w 68"/>
                    <a:gd name="T47" fmla="*/ 13 h 67"/>
                    <a:gd name="T48" fmla="*/ 42 w 68"/>
                    <a:gd name="T49" fmla="*/ 13 h 67"/>
                    <a:gd name="T50" fmla="*/ 42 w 68"/>
                    <a:gd name="T51" fmla="*/ 4 h 67"/>
                    <a:gd name="T52" fmla="*/ 15 w 68"/>
                    <a:gd name="T53" fmla="*/ 4 h 67"/>
                    <a:gd name="T54" fmla="*/ 39 w 68"/>
                    <a:gd name="T55" fmla="*/ 4 h 67"/>
                    <a:gd name="T56" fmla="*/ 39 w 68"/>
                    <a:gd name="T57" fmla="*/ 16 h 67"/>
                    <a:gd name="T58" fmla="*/ 52 w 68"/>
                    <a:gd name="T59" fmla="*/ 16 h 67"/>
                    <a:gd name="T60" fmla="*/ 52 w 68"/>
                    <a:gd name="T61" fmla="*/ 25 h 67"/>
                    <a:gd name="T62" fmla="*/ 15 w 68"/>
                    <a:gd name="T63" fmla="*/ 25 h 67"/>
                    <a:gd name="T64" fmla="*/ 15 w 68"/>
                    <a:gd name="T65" fmla="*/ 4 h 67"/>
                    <a:gd name="T66" fmla="*/ 52 w 68"/>
                    <a:gd name="T67" fmla="*/ 63 h 67"/>
                    <a:gd name="T68" fmla="*/ 15 w 68"/>
                    <a:gd name="T69" fmla="*/ 63 h 67"/>
                    <a:gd name="T70" fmla="*/ 15 w 68"/>
                    <a:gd name="T71" fmla="*/ 46 h 67"/>
                    <a:gd name="T72" fmla="*/ 52 w 68"/>
                    <a:gd name="T73" fmla="*/ 46 h 67"/>
                    <a:gd name="T74" fmla="*/ 52 w 68"/>
                    <a:gd name="T75" fmla="*/ 63 h 67"/>
                    <a:gd name="T76" fmla="*/ 62 w 68"/>
                    <a:gd name="T77" fmla="*/ 50 h 67"/>
                    <a:gd name="T78" fmla="*/ 61 w 68"/>
                    <a:gd name="T79" fmla="*/ 51 h 67"/>
                    <a:gd name="T80" fmla="*/ 57 w 68"/>
                    <a:gd name="T81" fmla="*/ 51 h 67"/>
                    <a:gd name="T82" fmla="*/ 57 w 68"/>
                    <a:gd name="T83" fmla="*/ 41 h 67"/>
                    <a:gd name="T84" fmla="*/ 11 w 68"/>
                    <a:gd name="T85" fmla="*/ 41 h 67"/>
                    <a:gd name="T86" fmla="*/ 11 w 68"/>
                    <a:gd name="T87" fmla="*/ 51 h 67"/>
                    <a:gd name="T88" fmla="*/ 6 w 68"/>
                    <a:gd name="T89" fmla="*/ 51 h 67"/>
                    <a:gd name="T90" fmla="*/ 5 w 68"/>
                    <a:gd name="T91" fmla="*/ 50 h 67"/>
                    <a:gd name="T92" fmla="*/ 5 w 68"/>
                    <a:gd name="T93" fmla="*/ 35 h 67"/>
                    <a:gd name="T94" fmla="*/ 62 w 68"/>
                    <a:gd name="T95" fmla="*/ 35 h 67"/>
                    <a:gd name="T96" fmla="*/ 62 w 68"/>
                    <a:gd name="T9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8" h="67">
                      <a:moveTo>
                        <a:pt x="61" y="25"/>
                      </a:move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18"/>
                        <a:pt x="58" y="17"/>
                        <a:pt x="57" y="16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9" y="17"/>
                        <a:pt x="8" y="18"/>
                        <a:pt x="8" y="20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0" y="28"/>
                        <a:pt x="0" y="30"/>
                      </a:cubicBezTo>
                      <a:cubicBezTo>
                        <a:pt x="0" y="30"/>
                        <a:pt x="0" y="50"/>
                        <a:pt x="0" y="50"/>
                      </a:cubicBezTo>
                      <a:cubicBezTo>
                        <a:pt x="0" y="53"/>
                        <a:pt x="3" y="56"/>
                        <a:pt x="6" y="56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5" y="56"/>
                        <a:pt x="68" y="53"/>
                        <a:pt x="68" y="50"/>
                      </a:cubicBezTo>
                      <a:cubicBezTo>
                        <a:pt x="68" y="50"/>
                        <a:pt x="68" y="30"/>
                        <a:pt x="68" y="30"/>
                      </a:cubicBezTo>
                      <a:cubicBezTo>
                        <a:pt x="68" y="28"/>
                        <a:pt x="65" y="25"/>
                        <a:pt x="61" y="25"/>
                      </a:cubicBezTo>
                      <a:close/>
                      <a:moveTo>
                        <a:pt x="42" y="4"/>
                      </a:move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lnTo>
                        <a:pt x="42" y="4"/>
                      </a:lnTo>
                      <a:close/>
                      <a:moveTo>
                        <a:pt x="15" y="4"/>
                      </a:move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lnTo>
                        <a:pt x="15" y="4"/>
                      </a:lnTo>
                      <a:close/>
                      <a:moveTo>
                        <a:pt x="52" y="63"/>
                      </a:moveTo>
                      <a:cubicBezTo>
                        <a:pt x="15" y="63"/>
                        <a:pt x="15" y="63"/>
                        <a:pt x="15" y="63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lnTo>
                        <a:pt x="52" y="63"/>
                      </a:lnTo>
                      <a:close/>
                      <a:moveTo>
                        <a:pt x="62" y="50"/>
                      </a:moveTo>
                      <a:cubicBezTo>
                        <a:pt x="62" y="50"/>
                        <a:pt x="62" y="51"/>
                        <a:pt x="61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57" y="41"/>
                        <a:pt x="57" y="41"/>
                        <a:pt x="57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6" y="51"/>
                        <a:pt x="5" y="50"/>
                        <a:pt x="5" y="50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62" y="35"/>
                        <a:pt x="62" y="35"/>
                        <a:pt x="62" y="35"/>
                      </a:cubicBezTo>
                      <a:lnTo>
                        <a:pt x="62" y="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157" name="Freeform 16"/>
                <p:cNvSpPr/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6162228" y="1559622"/>
                  <a:ext cx="59639" cy="52482"/>
                </a:xfrm>
                <a:custGeom>
                  <a:avLst/>
                  <a:gdLst>
                    <a:gd name="T0" fmla="*/ 25 w 25"/>
                    <a:gd name="T1" fmla="*/ 22 h 22"/>
                    <a:gd name="T2" fmla="*/ 0 w 25"/>
                    <a:gd name="T3" fmla="*/ 0 h 22"/>
                    <a:gd name="T4" fmla="*/ 0 w 25"/>
                    <a:gd name="T5" fmla="*/ 22 h 22"/>
                    <a:gd name="T6" fmla="*/ 25 w 25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2">
                      <a:moveTo>
                        <a:pt x="25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160" name="Freeform 17"/>
                <p:cNvSpPr/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6162228" y="1559622"/>
                  <a:ext cx="59639" cy="52482"/>
                </a:xfrm>
                <a:custGeom>
                  <a:avLst/>
                  <a:gdLst>
                    <a:gd name="T0" fmla="*/ 25 w 25"/>
                    <a:gd name="T1" fmla="*/ 22 h 22"/>
                    <a:gd name="T2" fmla="*/ 0 w 25"/>
                    <a:gd name="T3" fmla="*/ 0 h 22"/>
                    <a:gd name="T4" fmla="*/ 0 w 25"/>
                    <a:gd name="T5" fmla="*/ 22 h 22"/>
                    <a:gd name="T6" fmla="*/ 25 w 25"/>
                    <a:gd name="T7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2">
                      <a:moveTo>
                        <a:pt x="25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163" name="Freeform 18"/>
                <p:cNvSpPr>
                  <a:spLocks noEditPoints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5980926" y="1776707"/>
                  <a:ext cx="276723" cy="155060"/>
                </a:xfrm>
                <a:custGeom>
                  <a:avLst/>
                  <a:gdLst>
                    <a:gd name="T0" fmla="*/ 47 w 47"/>
                    <a:gd name="T1" fmla="*/ 10 h 26"/>
                    <a:gd name="T2" fmla="*/ 46 w 47"/>
                    <a:gd name="T3" fmla="*/ 10 h 26"/>
                    <a:gd name="T4" fmla="*/ 46 w 47"/>
                    <a:gd name="T5" fmla="*/ 0 h 26"/>
                    <a:gd name="T6" fmla="*/ 0 w 47"/>
                    <a:gd name="T7" fmla="*/ 0 h 26"/>
                    <a:gd name="T8" fmla="*/ 0 w 47"/>
                    <a:gd name="T9" fmla="*/ 10 h 26"/>
                    <a:gd name="T10" fmla="*/ 0 w 47"/>
                    <a:gd name="T11" fmla="*/ 10 h 26"/>
                    <a:gd name="T12" fmla="*/ 0 w 47"/>
                    <a:gd name="T13" fmla="*/ 15 h 26"/>
                    <a:gd name="T14" fmla="*/ 0 w 47"/>
                    <a:gd name="T15" fmla="*/ 15 h 26"/>
                    <a:gd name="T16" fmla="*/ 0 w 47"/>
                    <a:gd name="T17" fmla="*/ 26 h 26"/>
                    <a:gd name="T18" fmla="*/ 46 w 47"/>
                    <a:gd name="T19" fmla="*/ 26 h 26"/>
                    <a:gd name="T20" fmla="*/ 46 w 47"/>
                    <a:gd name="T21" fmla="*/ 15 h 26"/>
                    <a:gd name="T22" fmla="*/ 46 w 47"/>
                    <a:gd name="T23" fmla="*/ 15 h 26"/>
                    <a:gd name="T24" fmla="*/ 47 w 47"/>
                    <a:gd name="T25" fmla="*/ 10 h 26"/>
                    <a:gd name="T26" fmla="*/ 4 w 47"/>
                    <a:gd name="T27" fmla="*/ 22 h 26"/>
                    <a:gd name="T28" fmla="*/ 4 w 47"/>
                    <a:gd name="T29" fmla="*/ 5 h 26"/>
                    <a:gd name="T30" fmla="*/ 41 w 47"/>
                    <a:gd name="T31" fmla="*/ 5 h 26"/>
                    <a:gd name="T32" fmla="*/ 41 w 47"/>
                    <a:gd name="T33" fmla="*/ 22 h 26"/>
                    <a:gd name="T34" fmla="*/ 4 w 47"/>
                    <a:gd name="T35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7" h="26">
                      <a:moveTo>
                        <a:pt x="47" y="10"/>
                      </a:move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2"/>
                        <a:pt x="0" y="13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6" y="13"/>
                        <a:pt x="46" y="12"/>
                        <a:pt x="47" y="10"/>
                      </a:cubicBezTo>
                      <a:close/>
                      <a:moveTo>
                        <a:pt x="4" y="22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lnTo>
                        <a:pt x="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141" name="组合 140"/>
              <p:cNvGrpSpPr>
                <a:grpSpLocks noChangeAspect="1"/>
              </p:cNvGrpSpPr>
              <p:nvPr/>
            </p:nvGrpSpPr>
            <p:grpSpPr>
              <a:xfrm>
                <a:off x="1933935" y="2639926"/>
                <a:ext cx="124834" cy="151514"/>
                <a:chOff x="8304701" y="2222685"/>
                <a:chExt cx="207963" cy="252412"/>
              </a:xfrm>
              <a:solidFill>
                <a:schemeClr val="bg1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5" name="Freeform 37"/>
                <p:cNvSpPr/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8342801" y="2286185"/>
                  <a:ext cx="131763" cy="98425"/>
                </a:xfrm>
                <a:custGeom>
                  <a:avLst/>
                  <a:gdLst>
                    <a:gd name="T0" fmla="*/ 2 w 83"/>
                    <a:gd name="T1" fmla="*/ 0 h 62"/>
                    <a:gd name="T2" fmla="*/ 0 w 83"/>
                    <a:gd name="T3" fmla="*/ 0 h 62"/>
                    <a:gd name="T4" fmla="*/ 0 w 83"/>
                    <a:gd name="T5" fmla="*/ 17 h 62"/>
                    <a:gd name="T6" fmla="*/ 0 w 83"/>
                    <a:gd name="T7" fmla="*/ 31 h 62"/>
                    <a:gd name="T8" fmla="*/ 43 w 83"/>
                    <a:gd name="T9" fmla="*/ 62 h 62"/>
                    <a:gd name="T10" fmla="*/ 83 w 83"/>
                    <a:gd name="T11" fmla="*/ 31 h 62"/>
                    <a:gd name="T12" fmla="*/ 83 w 83"/>
                    <a:gd name="T13" fmla="*/ 0 h 62"/>
                    <a:gd name="T14" fmla="*/ 83 w 83"/>
                    <a:gd name="T15" fmla="*/ 0 h 62"/>
                    <a:gd name="T16" fmla="*/ 43 w 83"/>
                    <a:gd name="T17" fmla="*/ 29 h 62"/>
                    <a:gd name="T18" fmla="*/ 2 w 83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3" h="6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3" y="62"/>
                      </a:lnTo>
                      <a:lnTo>
                        <a:pt x="83" y="31"/>
                      </a:lnTo>
                      <a:lnTo>
                        <a:pt x="83" y="0"/>
                      </a:lnTo>
                      <a:lnTo>
                        <a:pt x="83" y="0"/>
                      </a:lnTo>
                      <a:lnTo>
                        <a:pt x="43" y="2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154" name="Freeform 38"/>
                <p:cNvSpPr/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8342801" y="2222685"/>
                  <a:ext cx="131763" cy="98425"/>
                </a:xfrm>
                <a:custGeom>
                  <a:avLst/>
                  <a:gdLst>
                    <a:gd name="T0" fmla="*/ 2 w 83"/>
                    <a:gd name="T1" fmla="*/ 0 h 62"/>
                    <a:gd name="T2" fmla="*/ 0 w 83"/>
                    <a:gd name="T3" fmla="*/ 3 h 62"/>
                    <a:gd name="T4" fmla="*/ 0 w 83"/>
                    <a:gd name="T5" fmla="*/ 17 h 62"/>
                    <a:gd name="T6" fmla="*/ 0 w 83"/>
                    <a:gd name="T7" fmla="*/ 31 h 62"/>
                    <a:gd name="T8" fmla="*/ 43 w 83"/>
                    <a:gd name="T9" fmla="*/ 62 h 62"/>
                    <a:gd name="T10" fmla="*/ 83 w 83"/>
                    <a:gd name="T11" fmla="*/ 31 h 62"/>
                    <a:gd name="T12" fmla="*/ 83 w 83"/>
                    <a:gd name="T13" fmla="*/ 3 h 62"/>
                    <a:gd name="T14" fmla="*/ 83 w 83"/>
                    <a:gd name="T15" fmla="*/ 0 h 62"/>
                    <a:gd name="T16" fmla="*/ 43 w 83"/>
                    <a:gd name="T17" fmla="*/ 29 h 62"/>
                    <a:gd name="T18" fmla="*/ 2 w 83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3" h="62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3" y="62"/>
                      </a:lnTo>
                      <a:lnTo>
                        <a:pt x="83" y="31"/>
                      </a:lnTo>
                      <a:lnTo>
                        <a:pt x="83" y="3"/>
                      </a:lnTo>
                      <a:lnTo>
                        <a:pt x="83" y="0"/>
                      </a:lnTo>
                      <a:lnTo>
                        <a:pt x="43" y="2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155" name="Freeform 39"/>
                <p:cNvSpPr/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8304701" y="2309997"/>
                  <a:ext cx="207963" cy="165100"/>
                </a:xfrm>
                <a:custGeom>
                  <a:avLst/>
                  <a:gdLst>
                    <a:gd name="T0" fmla="*/ 67 w 131"/>
                    <a:gd name="T1" fmla="*/ 73 h 104"/>
                    <a:gd name="T2" fmla="*/ 24 w 131"/>
                    <a:gd name="T3" fmla="*/ 42 h 104"/>
                    <a:gd name="T4" fmla="*/ 24 w 131"/>
                    <a:gd name="T5" fmla="*/ 35 h 104"/>
                    <a:gd name="T6" fmla="*/ 24 w 131"/>
                    <a:gd name="T7" fmla="*/ 16 h 104"/>
                    <a:gd name="T8" fmla="*/ 0 w 131"/>
                    <a:gd name="T9" fmla="*/ 0 h 104"/>
                    <a:gd name="T10" fmla="*/ 0 w 131"/>
                    <a:gd name="T11" fmla="*/ 2 h 104"/>
                    <a:gd name="T12" fmla="*/ 0 w 131"/>
                    <a:gd name="T13" fmla="*/ 35 h 104"/>
                    <a:gd name="T14" fmla="*/ 0 w 131"/>
                    <a:gd name="T15" fmla="*/ 59 h 104"/>
                    <a:gd name="T16" fmla="*/ 67 w 131"/>
                    <a:gd name="T17" fmla="*/ 104 h 104"/>
                    <a:gd name="T18" fmla="*/ 131 w 131"/>
                    <a:gd name="T19" fmla="*/ 59 h 104"/>
                    <a:gd name="T20" fmla="*/ 131 w 131"/>
                    <a:gd name="T21" fmla="*/ 0 h 104"/>
                    <a:gd name="T22" fmla="*/ 107 w 131"/>
                    <a:gd name="T23" fmla="*/ 16 h 104"/>
                    <a:gd name="T24" fmla="*/ 107 w 131"/>
                    <a:gd name="T25" fmla="*/ 42 h 104"/>
                    <a:gd name="T26" fmla="*/ 67 w 131"/>
                    <a:gd name="T27" fmla="*/ 73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1" h="104">
                      <a:moveTo>
                        <a:pt x="67" y="73"/>
                      </a:moveTo>
                      <a:lnTo>
                        <a:pt x="24" y="42"/>
                      </a:lnTo>
                      <a:lnTo>
                        <a:pt x="24" y="35"/>
                      </a:lnTo>
                      <a:lnTo>
                        <a:pt x="24" y="16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5"/>
                      </a:lnTo>
                      <a:lnTo>
                        <a:pt x="0" y="59"/>
                      </a:lnTo>
                      <a:lnTo>
                        <a:pt x="67" y="104"/>
                      </a:lnTo>
                      <a:lnTo>
                        <a:pt x="131" y="59"/>
                      </a:lnTo>
                      <a:lnTo>
                        <a:pt x="131" y="0"/>
                      </a:lnTo>
                      <a:lnTo>
                        <a:pt x="107" y="16"/>
                      </a:lnTo>
                      <a:lnTo>
                        <a:pt x="107" y="42"/>
                      </a:lnTo>
                      <a:lnTo>
                        <a:pt x="67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2094" tIns="41047" rIns="82094" bIns="41047" numCol="1" anchor="t" anchorCtr="0" compatLnSpc="1"/>
                <a:lstStyle/>
                <a:p>
                  <a:pPr defTabSz="821055"/>
                  <a:endParaRPr lang="zh-CN" altLang="en-US" sz="1615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</p:grpSp>
          <p:sp>
            <p:nvSpPr>
              <p:cNvPr id="142" name="Freeform 13"/>
              <p:cNvSpPr>
                <a:spLocks noChangeAspect="1" noEditPoint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047469" y="1816956"/>
                <a:ext cx="245545" cy="221659"/>
              </a:xfrm>
              <a:custGeom>
                <a:avLst/>
                <a:gdLst>
                  <a:gd name="T0" fmla="*/ 52 w 106"/>
                  <a:gd name="T1" fmla="*/ 61 h 95"/>
                  <a:gd name="T2" fmla="*/ 37 w 106"/>
                  <a:gd name="T3" fmla="*/ 72 h 95"/>
                  <a:gd name="T4" fmla="*/ 37 w 106"/>
                  <a:gd name="T5" fmla="*/ 56 h 95"/>
                  <a:gd name="T6" fmla="*/ 20 w 106"/>
                  <a:gd name="T7" fmla="*/ 31 h 95"/>
                  <a:gd name="T8" fmla="*/ 0 w 106"/>
                  <a:gd name="T9" fmla="*/ 55 h 95"/>
                  <a:gd name="T10" fmla="*/ 40 w 106"/>
                  <a:gd name="T11" fmla="*/ 82 h 95"/>
                  <a:gd name="T12" fmla="*/ 53 w 106"/>
                  <a:gd name="T13" fmla="*/ 81 h 95"/>
                  <a:gd name="T14" fmla="*/ 67 w 106"/>
                  <a:gd name="T15" fmla="*/ 95 h 95"/>
                  <a:gd name="T16" fmla="*/ 63 w 106"/>
                  <a:gd name="T17" fmla="*/ 78 h 95"/>
                  <a:gd name="T18" fmla="*/ 80 w 106"/>
                  <a:gd name="T19" fmla="*/ 60 h 95"/>
                  <a:gd name="T20" fmla="*/ 64 w 106"/>
                  <a:gd name="T21" fmla="*/ 62 h 95"/>
                  <a:gd name="T22" fmla="*/ 52 w 106"/>
                  <a:gd name="T23" fmla="*/ 61 h 95"/>
                  <a:gd name="T24" fmla="*/ 66 w 106"/>
                  <a:gd name="T25" fmla="*/ 0 h 95"/>
                  <a:gd name="T26" fmla="*/ 26 w 106"/>
                  <a:gd name="T27" fmla="*/ 27 h 95"/>
                  <a:gd name="T28" fmla="*/ 43 w 106"/>
                  <a:gd name="T29" fmla="*/ 50 h 95"/>
                  <a:gd name="T30" fmla="*/ 43 w 106"/>
                  <a:gd name="T31" fmla="*/ 61 h 95"/>
                  <a:gd name="T32" fmla="*/ 54 w 106"/>
                  <a:gd name="T33" fmla="*/ 53 h 95"/>
                  <a:gd name="T34" fmla="*/ 66 w 106"/>
                  <a:gd name="T35" fmla="*/ 55 h 95"/>
                  <a:gd name="T36" fmla="*/ 106 w 106"/>
                  <a:gd name="T37" fmla="*/ 27 h 95"/>
                  <a:gd name="T38" fmla="*/ 66 w 106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95">
                    <a:moveTo>
                      <a:pt x="52" y="61"/>
                    </a:moveTo>
                    <a:cubicBezTo>
                      <a:pt x="50" y="62"/>
                      <a:pt x="37" y="72"/>
                      <a:pt x="37" y="72"/>
                    </a:cubicBezTo>
                    <a:cubicBezTo>
                      <a:pt x="37" y="72"/>
                      <a:pt x="37" y="59"/>
                      <a:pt x="37" y="56"/>
                    </a:cubicBezTo>
                    <a:cubicBezTo>
                      <a:pt x="26" y="50"/>
                      <a:pt x="20" y="41"/>
                      <a:pt x="20" y="31"/>
                    </a:cubicBezTo>
                    <a:cubicBezTo>
                      <a:pt x="8" y="36"/>
                      <a:pt x="0" y="45"/>
                      <a:pt x="0" y="55"/>
                    </a:cubicBezTo>
                    <a:cubicBezTo>
                      <a:pt x="0" y="70"/>
                      <a:pt x="18" y="82"/>
                      <a:pt x="40" y="82"/>
                    </a:cubicBezTo>
                    <a:cubicBezTo>
                      <a:pt x="45" y="82"/>
                      <a:pt x="49" y="82"/>
                      <a:pt x="53" y="81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72" y="74"/>
                      <a:pt x="78" y="67"/>
                      <a:pt x="80" y="60"/>
                    </a:cubicBezTo>
                    <a:cubicBezTo>
                      <a:pt x="75" y="61"/>
                      <a:pt x="69" y="62"/>
                      <a:pt x="64" y="62"/>
                    </a:cubicBezTo>
                    <a:cubicBezTo>
                      <a:pt x="60" y="62"/>
                      <a:pt x="56" y="62"/>
                      <a:pt x="52" y="61"/>
                    </a:cubicBezTo>
                    <a:close/>
                    <a:moveTo>
                      <a:pt x="66" y="0"/>
                    </a:moveTo>
                    <a:cubicBezTo>
                      <a:pt x="44" y="0"/>
                      <a:pt x="26" y="12"/>
                      <a:pt x="26" y="27"/>
                    </a:cubicBezTo>
                    <a:cubicBezTo>
                      <a:pt x="26" y="36"/>
                      <a:pt x="33" y="45"/>
                      <a:pt x="43" y="50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4"/>
                      <a:pt x="62" y="55"/>
                      <a:pt x="66" y="55"/>
                    </a:cubicBezTo>
                    <a:cubicBezTo>
                      <a:pt x="88" y="55"/>
                      <a:pt x="106" y="42"/>
                      <a:pt x="106" y="27"/>
                    </a:cubicBezTo>
                    <a:cubicBezTo>
                      <a:pt x="106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2094" tIns="41047" rIns="82094" bIns="41047" numCol="1" anchor="t" anchorCtr="0" compatLnSpc="1"/>
              <a:lstStyle/>
              <a:p>
                <a:pPr defTabSz="821055"/>
                <a:endParaRPr lang="zh-CN" altLang="en-US" sz="143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3" name="KSO_Shape"/>
              <p:cNvSpPr/>
              <p:nvPr>
                <p:custDataLst>
                  <p:tags r:id="rId79"/>
                </p:custDataLst>
              </p:nvPr>
            </p:nvSpPr>
            <p:spPr>
              <a:xfrm>
                <a:off x="1442890" y="1957969"/>
                <a:ext cx="168068" cy="202492"/>
              </a:xfrm>
              <a:custGeom>
                <a:avLst/>
                <a:gdLst/>
                <a:ahLst/>
                <a:cxnLst/>
                <a:rect l="l" t="t" r="r" b="b"/>
                <a:pathLst>
                  <a:path w="1674290" h="2018114">
                    <a:moveTo>
                      <a:pt x="307141" y="691642"/>
                    </a:moveTo>
                    <a:lnTo>
                      <a:pt x="1378912" y="691642"/>
                    </a:lnTo>
                    <a:lnTo>
                      <a:pt x="1369387" y="1458335"/>
                    </a:lnTo>
                    <a:cubicBezTo>
                      <a:pt x="1369387" y="1541769"/>
                      <a:pt x="1301750" y="1609406"/>
                      <a:pt x="1218316" y="1609406"/>
                    </a:cubicBezTo>
                    <a:lnTo>
                      <a:pt x="1158892" y="1609406"/>
                    </a:lnTo>
                    <a:lnTo>
                      <a:pt x="1158892" y="1898352"/>
                    </a:lnTo>
                    <a:cubicBezTo>
                      <a:pt x="1158892" y="1964495"/>
                      <a:pt x="1105273" y="2018114"/>
                      <a:pt x="1039130" y="2018114"/>
                    </a:cubicBezTo>
                    <a:cubicBezTo>
                      <a:pt x="972987" y="2018114"/>
                      <a:pt x="919368" y="1964495"/>
                      <a:pt x="919368" y="1898352"/>
                    </a:cubicBezTo>
                    <a:lnTo>
                      <a:pt x="919368" y="1609406"/>
                    </a:lnTo>
                    <a:lnTo>
                      <a:pt x="765901" y="1609406"/>
                    </a:lnTo>
                    <a:lnTo>
                      <a:pt x="765901" y="1898351"/>
                    </a:lnTo>
                    <a:cubicBezTo>
                      <a:pt x="765901" y="1964494"/>
                      <a:pt x="712282" y="2018113"/>
                      <a:pt x="646139" y="2018113"/>
                    </a:cubicBezTo>
                    <a:cubicBezTo>
                      <a:pt x="579996" y="2018113"/>
                      <a:pt x="526377" y="1964494"/>
                      <a:pt x="526377" y="1898351"/>
                    </a:cubicBezTo>
                    <a:lnTo>
                      <a:pt x="526377" y="1609406"/>
                    </a:lnTo>
                    <a:lnTo>
                      <a:pt x="458213" y="1609406"/>
                    </a:lnTo>
                    <a:cubicBezTo>
                      <a:pt x="374779" y="1609406"/>
                      <a:pt x="307141" y="1541769"/>
                      <a:pt x="307141" y="1458335"/>
                    </a:cubicBezTo>
                    <a:lnTo>
                      <a:pt x="307141" y="1156202"/>
                    </a:lnTo>
                    <a:lnTo>
                      <a:pt x="307141" y="854070"/>
                    </a:lnTo>
                    <a:close/>
                    <a:moveTo>
                      <a:pt x="1554528" y="683951"/>
                    </a:moveTo>
                    <a:cubicBezTo>
                      <a:pt x="1620671" y="683951"/>
                      <a:pt x="1674290" y="737570"/>
                      <a:pt x="1674290" y="803713"/>
                    </a:cubicBezTo>
                    <a:lnTo>
                      <a:pt x="1674290" y="1299148"/>
                    </a:lnTo>
                    <a:cubicBezTo>
                      <a:pt x="1674290" y="1365291"/>
                      <a:pt x="1620671" y="1418910"/>
                      <a:pt x="1554528" y="1418910"/>
                    </a:cubicBezTo>
                    <a:cubicBezTo>
                      <a:pt x="1488385" y="1418910"/>
                      <a:pt x="1434766" y="1365291"/>
                      <a:pt x="1434766" y="1299148"/>
                    </a:cubicBezTo>
                    <a:lnTo>
                      <a:pt x="1434766" y="803713"/>
                    </a:lnTo>
                    <a:cubicBezTo>
                      <a:pt x="1434766" y="737570"/>
                      <a:pt x="1488385" y="683951"/>
                      <a:pt x="1554528" y="683951"/>
                    </a:cubicBezTo>
                    <a:close/>
                    <a:moveTo>
                      <a:pt x="119762" y="683950"/>
                    </a:moveTo>
                    <a:cubicBezTo>
                      <a:pt x="185905" y="683950"/>
                      <a:pt x="239524" y="737569"/>
                      <a:pt x="239524" y="803712"/>
                    </a:cubicBezTo>
                    <a:lnTo>
                      <a:pt x="239524" y="1299147"/>
                    </a:lnTo>
                    <a:cubicBezTo>
                      <a:pt x="239524" y="1365290"/>
                      <a:pt x="185905" y="1418909"/>
                      <a:pt x="119762" y="1418909"/>
                    </a:cubicBezTo>
                    <a:cubicBezTo>
                      <a:pt x="53619" y="1418909"/>
                      <a:pt x="0" y="1365290"/>
                      <a:pt x="0" y="1299147"/>
                    </a:cubicBezTo>
                    <a:lnTo>
                      <a:pt x="0" y="803712"/>
                    </a:lnTo>
                    <a:cubicBezTo>
                      <a:pt x="0" y="737569"/>
                      <a:pt x="53619" y="683950"/>
                      <a:pt x="119762" y="683950"/>
                    </a:cubicBezTo>
                    <a:close/>
                    <a:moveTo>
                      <a:pt x="1058285" y="381191"/>
                    </a:moveTo>
                    <a:cubicBezTo>
                      <a:pt x="1028091" y="381191"/>
                      <a:pt x="1003614" y="405668"/>
                      <a:pt x="1003614" y="435862"/>
                    </a:cubicBezTo>
                    <a:cubicBezTo>
                      <a:pt x="1003614" y="466056"/>
                      <a:pt x="1028091" y="490533"/>
                      <a:pt x="1058285" y="490533"/>
                    </a:cubicBezTo>
                    <a:cubicBezTo>
                      <a:pt x="1088479" y="490533"/>
                      <a:pt x="1112956" y="466056"/>
                      <a:pt x="1112956" y="435862"/>
                    </a:cubicBezTo>
                    <a:cubicBezTo>
                      <a:pt x="1112956" y="405668"/>
                      <a:pt x="1088479" y="381191"/>
                      <a:pt x="1058285" y="381191"/>
                    </a:cubicBezTo>
                    <a:close/>
                    <a:moveTo>
                      <a:pt x="620445" y="381191"/>
                    </a:moveTo>
                    <a:cubicBezTo>
                      <a:pt x="590251" y="381191"/>
                      <a:pt x="565774" y="405668"/>
                      <a:pt x="565774" y="435862"/>
                    </a:cubicBezTo>
                    <a:cubicBezTo>
                      <a:pt x="565774" y="466056"/>
                      <a:pt x="590251" y="490533"/>
                      <a:pt x="620445" y="490533"/>
                    </a:cubicBezTo>
                    <a:cubicBezTo>
                      <a:pt x="650639" y="490533"/>
                      <a:pt x="675116" y="466056"/>
                      <a:pt x="675116" y="435862"/>
                    </a:cubicBezTo>
                    <a:cubicBezTo>
                      <a:pt x="675116" y="405668"/>
                      <a:pt x="650639" y="381191"/>
                      <a:pt x="620445" y="381191"/>
                    </a:cubicBezTo>
                    <a:close/>
                    <a:moveTo>
                      <a:pt x="508384" y="1373"/>
                    </a:moveTo>
                    <a:cubicBezTo>
                      <a:pt x="515956" y="3701"/>
                      <a:pt x="522639" y="8917"/>
                      <a:pt x="526639" y="16470"/>
                    </a:cubicBezTo>
                    <a:lnTo>
                      <a:pt x="615978" y="185144"/>
                    </a:lnTo>
                    <a:cubicBezTo>
                      <a:pt x="687009" y="148129"/>
                      <a:pt x="767930" y="128483"/>
                      <a:pt x="853439" y="128483"/>
                    </a:cubicBezTo>
                    <a:cubicBezTo>
                      <a:pt x="932860" y="128483"/>
                      <a:pt x="1008322" y="145431"/>
                      <a:pt x="1075718" y="177325"/>
                    </a:cubicBezTo>
                    <a:lnTo>
                      <a:pt x="1150798" y="40824"/>
                    </a:lnTo>
                    <a:cubicBezTo>
                      <a:pt x="1154917" y="33335"/>
                      <a:pt x="1161682" y="28224"/>
                      <a:pt x="1169289" y="26016"/>
                    </a:cubicBezTo>
                    <a:cubicBezTo>
                      <a:pt x="1176896" y="23808"/>
                      <a:pt x="1185346" y="24501"/>
                      <a:pt x="1192835" y="28621"/>
                    </a:cubicBezTo>
                    <a:cubicBezTo>
                      <a:pt x="1207813" y="36859"/>
                      <a:pt x="1213277" y="55680"/>
                      <a:pt x="1205038" y="70658"/>
                    </a:cubicBezTo>
                    <a:lnTo>
                      <a:pt x="1130773" y="205677"/>
                    </a:lnTo>
                    <a:cubicBezTo>
                      <a:pt x="1280708" y="293097"/>
                      <a:pt x="1383706" y="450928"/>
                      <a:pt x="1395615" y="633899"/>
                    </a:cubicBezTo>
                    <a:lnTo>
                      <a:pt x="311263" y="633899"/>
                    </a:lnTo>
                    <a:cubicBezTo>
                      <a:pt x="322782" y="456918"/>
                      <a:pt x="419524" y="303459"/>
                      <a:pt x="560939" y="213488"/>
                    </a:cubicBezTo>
                    <a:lnTo>
                      <a:pt x="471935" y="45445"/>
                    </a:lnTo>
                    <a:cubicBezTo>
                      <a:pt x="463934" y="30339"/>
                      <a:pt x="469694" y="11606"/>
                      <a:pt x="484800" y="3605"/>
                    </a:cubicBezTo>
                    <a:cubicBezTo>
                      <a:pt x="492353" y="-395"/>
                      <a:pt x="500812" y="-955"/>
                      <a:pt x="508384" y="1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21055">
                  <a:defRPr/>
                </a:pPr>
                <a:endParaRPr lang="zh-CN" altLang="en-US" sz="161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87" name="存储的数据 54"/>
            <p:cNvSpPr/>
            <p:nvPr>
              <p:custDataLst>
                <p:tags r:id="rId42"/>
              </p:custDataLst>
            </p:nvPr>
          </p:nvSpPr>
          <p:spPr>
            <a:xfrm>
              <a:off x="3151172" y="2150916"/>
              <a:ext cx="1333247" cy="517895"/>
            </a:xfrm>
            <a:prstGeom prst="flowChartOnlineStorage">
              <a:avLst/>
            </a:prstGeom>
            <a:solidFill>
              <a:srgbClr val="00AB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>
              <p:custDataLst>
                <p:tags r:id="rId43"/>
              </p:custDataLst>
            </p:nvPr>
          </p:nvSpPr>
          <p:spPr>
            <a:xfrm>
              <a:off x="3212909" y="2242963"/>
              <a:ext cx="1008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NT-IBAS</a:t>
              </a:r>
              <a:endPara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/>
            <p:nvPr>
              <p:custDataLst>
                <p:tags r:id="rId44"/>
              </p:custDataLst>
            </p:nvPr>
          </p:nvSpPr>
          <p:spPr>
            <a:xfrm>
              <a:off x="4246810" y="2128252"/>
              <a:ext cx="525026" cy="525159"/>
            </a:xfrm>
            <a:prstGeom prst="ellipse">
              <a:avLst/>
            </a:prstGeom>
            <a:solidFill>
              <a:srgbClr val="00AB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iconfont-11253-539473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156" y="2213242"/>
              <a:ext cx="354820" cy="350980"/>
            </a:xfrm>
            <a:custGeom>
              <a:avLst/>
              <a:gdLst>
                <a:gd name="T0" fmla="*/ 6177 w 10009"/>
                <a:gd name="T1" fmla="*/ 581 h 9900"/>
                <a:gd name="T2" fmla="*/ 3984 w 10009"/>
                <a:gd name="T3" fmla="*/ 549 h 9900"/>
                <a:gd name="T4" fmla="*/ 16 w 10009"/>
                <a:gd name="T5" fmla="*/ 1921 h 9900"/>
                <a:gd name="T6" fmla="*/ 354 w 10009"/>
                <a:gd name="T7" fmla="*/ 2521 h 9900"/>
                <a:gd name="T8" fmla="*/ 5072 w 10009"/>
                <a:gd name="T9" fmla="*/ 3231 h 9900"/>
                <a:gd name="T10" fmla="*/ 9571 w 10009"/>
                <a:gd name="T11" fmla="*/ 2419 h 9900"/>
                <a:gd name="T12" fmla="*/ 10009 w 10009"/>
                <a:gd name="T13" fmla="*/ 1913 h 9900"/>
                <a:gd name="T14" fmla="*/ 5526 w 10009"/>
                <a:gd name="T15" fmla="*/ 2770 h 9900"/>
                <a:gd name="T16" fmla="*/ 5015 w 10009"/>
                <a:gd name="T17" fmla="*/ 3030 h 9900"/>
                <a:gd name="T18" fmla="*/ 4504 w 10009"/>
                <a:gd name="T19" fmla="*/ 2770 h 9900"/>
                <a:gd name="T20" fmla="*/ 3996 w 10009"/>
                <a:gd name="T21" fmla="*/ 1324 h 9900"/>
                <a:gd name="T22" fmla="*/ 6034 w 10009"/>
                <a:gd name="T23" fmla="*/ 2175 h 9900"/>
                <a:gd name="T24" fmla="*/ 8749 w 10009"/>
                <a:gd name="T25" fmla="*/ 5154 h 9900"/>
                <a:gd name="T26" fmla="*/ 8704 w 10009"/>
                <a:gd name="T27" fmla="*/ 5035 h 9900"/>
                <a:gd name="T28" fmla="*/ 8592 w 10009"/>
                <a:gd name="T29" fmla="*/ 4839 h 9900"/>
                <a:gd name="T30" fmla="*/ 8560 w 10009"/>
                <a:gd name="T31" fmla="*/ 4644 h 9900"/>
                <a:gd name="T32" fmla="*/ 8386 w 10009"/>
                <a:gd name="T33" fmla="*/ 4540 h 9900"/>
                <a:gd name="T34" fmla="*/ 8572 w 10009"/>
                <a:gd name="T35" fmla="*/ 4346 h 9900"/>
                <a:gd name="T36" fmla="*/ 1345 w 10009"/>
                <a:gd name="T37" fmla="*/ 4346 h 9900"/>
                <a:gd name="T38" fmla="*/ 1437 w 10009"/>
                <a:gd name="T39" fmla="*/ 4446 h 9900"/>
                <a:gd name="T40" fmla="*/ 1430 w 10009"/>
                <a:gd name="T41" fmla="*/ 4559 h 9900"/>
                <a:gd name="T42" fmla="*/ 1381 w 10009"/>
                <a:gd name="T43" fmla="*/ 4893 h 9900"/>
                <a:gd name="T44" fmla="*/ 1270 w 10009"/>
                <a:gd name="T45" fmla="*/ 5090 h 9900"/>
                <a:gd name="T46" fmla="*/ 1225 w 10009"/>
                <a:gd name="T47" fmla="*/ 5209 h 9900"/>
                <a:gd name="T48" fmla="*/ 851 w 10009"/>
                <a:gd name="T49" fmla="*/ 7276 h 9900"/>
                <a:gd name="T50" fmla="*/ 1760 w 10009"/>
                <a:gd name="T51" fmla="*/ 7781 h 9900"/>
                <a:gd name="T52" fmla="*/ 3302 w 10009"/>
                <a:gd name="T53" fmla="*/ 9410 h 9900"/>
                <a:gd name="T54" fmla="*/ 6617 w 10009"/>
                <a:gd name="T55" fmla="*/ 9410 h 9900"/>
                <a:gd name="T56" fmla="*/ 8160 w 10009"/>
                <a:gd name="T57" fmla="*/ 7783 h 9900"/>
                <a:gd name="T58" fmla="*/ 9067 w 10009"/>
                <a:gd name="T59" fmla="*/ 7258 h 9900"/>
                <a:gd name="T60" fmla="*/ 9489 w 10009"/>
                <a:gd name="T61" fmla="*/ 6431 h 9900"/>
                <a:gd name="T62" fmla="*/ 7905 w 10009"/>
                <a:gd name="T63" fmla="*/ 5081 h 9900"/>
                <a:gd name="T64" fmla="*/ 2117 w 10009"/>
                <a:gd name="T65" fmla="*/ 5081 h 9900"/>
                <a:gd name="T66" fmla="*/ 5011 w 10009"/>
                <a:gd name="T67" fmla="*/ 4419 h 9900"/>
                <a:gd name="T68" fmla="*/ 7905 w 10009"/>
                <a:gd name="T69" fmla="*/ 5081 h 9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9" h="9900">
                  <a:moveTo>
                    <a:pt x="9949" y="1905"/>
                  </a:moveTo>
                  <a:cubicBezTo>
                    <a:pt x="7921" y="1905"/>
                    <a:pt x="6914" y="1140"/>
                    <a:pt x="6177" y="581"/>
                  </a:cubicBezTo>
                  <a:cubicBezTo>
                    <a:pt x="5750" y="256"/>
                    <a:pt x="5412" y="0"/>
                    <a:pt x="5017" y="0"/>
                  </a:cubicBezTo>
                  <a:cubicBezTo>
                    <a:pt x="4637" y="0"/>
                    <a:pt x="4349" y="242"/>
                    <a:pt x="3984" y="549"/>
                  </a:cubicBezTo>
                  <a:cubicBezTo>
                    <a:pt x="3301" y="1123"/>
                    <a:pt x="2367" y="1906"/>
                    <a:pt x="85" y="1906"/>
                  </a:cubicBezTo>
                  <a:cubicBezTo>
                    <a:pt x="36" y="1906"/>
                    <a:pt x="19" y="1916"/>
                    <a:pt x="16" y="1921"/>
                  </a:cubicBezTo>
                  <a:cubicBezTo>
                    <a:pt x="12" y="1928"/>
                    <a:pt x="0" y="1967"/>
                    <a:pt x="85" y="2117"/>
                  </a:cubicBezTo>
                  <a:cubicBezTo>
                    <a:pt x="149" y="2230"/>
                    <a:pt x="249" y="2371"/>
                    <a:pt x="354" y="2521"/>
                  </a:cubicBezTo>
                  <a:cubicBezTo>
                    <a:pt x="605" y="2878"/>
                    <a:pt x="1261" y="4021"/>
                    <a:pt x="1304" y="4350"/>
                  </a:cubicBezTo>
                  <a:cubicBezTo>
                    <a:pt x="1304" y="4350"/>
                    <a:pt x="2229" y="3209"/>
                    <a:pt x="5072" y="3231"/>
                  </a:cubicBezTo>
                  <a:cubicBezTo>
                    <a:pt x="7521" y="3200"/>
                    <a:pt x="8454" y="4273"/>
                    <a:pt x="8579" y="4309"/>
                  </a:cubicBezTo>
                  <a:cubicBezTo>
                    <a:pt x="8624" y="3943"/>
                    <a:pt x="9204" y="2785"/>
                    <a:pt x="9571" y="2419"/>
                  </a:cubicBezTo>
                  <a:cubicBezTo>
                    <a:pt x="9696" y="2295"/>
                    <a:pt x="9814" y="2178"/>
                    <a:pt x="9895" y="2083"/>
                  </a:cubicBezTo>
                  <a:cubicBezTo>
                    <a:pt x="9989" y="1974"/>
                    <a:pt x="10006" y="1928"/>
                    <a:pt x="10009" y="1913"/>
                  </a:cubicBezTo>
                  <a:cubicBezTo>
                    <a:pt x="10000" y="1909"/>
                    <a:pt x="9982" y="1905"/>
                    <a:pt x="9949" y="1905"/>
                  </a:cubicBezTo>
                  <a:close/>
                  <a:moveTo>
                    <a:pt x="5526" y="2770"/>
                  </a:moveTo>
                  <a:cubicBezTo>
                    <a:pt x="5286" y="2919"/>
                    <a:pt x="5050" y="3016"/>
                    <a:pt x="5040" y="3020"/>
                  </a:cubicBezTo>
                  <a:lnTo>
                    <a:pt x="5015" y="3030"/>
                  </a:lnTo>
                  <a:lnTo>
                    <a:pt x="4990" y="3020"/>
                  </a:lnTo>
                  <a:cubicBezTo>
                    <a:pt x="4980" y="3016"/>
                    <a:pt x="4744" y="2919"/>
                    <a:pt x="4504" y="2770"/>
                  </a:cubicBezTo>
                  <a:cubicBezTo>
                    <a:pt x="4167" y="2562"/>
                    <a:pt x="3996" y="2362"/>
                    <a:pt x="3996" y="2175"/>
                  </a:cubicBezTo>
                  <a:lnTo>
                    <a:pt x="3996" y="1324"/>
                  </a:lnTo>
                  <a:lnTo>
                    <a:pt x="6027" y="1324"/>
                  </a:lnTo>
                  <a:lnTo>
                    <a:pt x="6034" y="2175"/>
                  </a:lnTo>
                  <a:cubicBezTo>
                    <a:pt x="6034" y="2361"/>
                    <a:pt x="5864" y="2562"/>
                    <a:pt x="5526" y="2770"/>
                  </a:cubicBezTo>
                  <a:close/>
                  <a:moveTo>
                    <a:pt x="8749" y="5154"/>
                  </a:moveTo>
                  <a:lnTo>
                    <a:pt x="8704" y="5139"/>
                  </a:lnTo>
                  <a:lnTo>
                    <a:pt x="8704" y="5035"/>
                  </a:lnTo>
                  <a:cubicBezTo>
                    <a:pt x="8704" y="4950"/>
                    <a:pt x="8665" y="4911"/>
                    <a:pt x="8611" y="4858"/>
                  </a:cubicBezTo>
                  <a:lnTo>
                    <a:pt x="8592" y="4839"/>
                  </a:lnTo>
                  <a:lnTo>
                    <a:pt x="8592" y="4811"/>
                  </a:lnTo>
                  <a:cubicBezTo>
                    <a:pt x="8592" y="4755"/>
                    <a:pt x="8575" y="4696"/>
                    <a:pt x="8560" y="4644"/>
                  </a:cubicBezTo>
                  <a:cubicBezTo>
                    <a:pt x="8547" y="4604"/>
                    <a:pt x="8539" y="4570"/>
                    <a:pt x="8536" y="4540"/>
                  </a:cubicBezTo>
                  <a:lnTo>
                    <a:pt x="8386" y="4540"/>
                  </a:lnTo>
                  <a:lnTo>
                    <a:pt x="8499" y="4428"/>
                  </a:lnTo>
                  <a:cubicBezTo>
                    <a:pt x="8524" y="4403"/>
                    <a:pt x="8554" y="4373"/>
                    <a:pt x="8572" y="4346"/>
                  </a:cubicBezTo>
                  <a:cubicBezTo>
                    <a:pt x="8300" y="4259"/>
                    <a:pt x="7121" y="3924"/>
                    <a:pt x="4958" y="3924"/>
                  </a:cubicBezTo>
                  <a:cubicBezTo>
                    <a:pt x="2796" y="3924"/>
                    <a:pt x="1617" y="4259"/>
                    <a:pt x="1345" y="4346"/>
                  </a:cubicBezTo>
                  <a:cubicBezTo>
                    <a:pt x="1363" y="4373"/>
                    <a:pt x="1393" y="4403"/>
                    <a:pt x="1418" y="4428"/>
                  </a:cubicBezTo>
                  <a:lnTo>
                    <a:pt x="1437" y="4446"/>
                  </a:lnTo>
                  <a:lnTo>
                    <a:pt x="1437" y="4545"/>
                  </a:lnTo>
                  <a:lnTo>
                    <a:pt x="1430" y="4559"/>
                  </a:lnTo>
                  <a:cubicBezTo>
                    <a:pt x="1381" y="4656"/>
                    <a:pt x="1381" y="4758"/>
                    <a:pt x="1381" y="4865"/>
                  </a:cubicBezTo>
                  <a:lnTo>
                    <a:pt x="1381" y="4893"/>
                  </a:lnTo>
                  <a:lnTo>
                    <a:pt x="1362" y="4913"/>
                  </a:lnTo>
                  <a:cubicBezTo>
                    <a:pt x="1308" y="4966"/>
                    <a:pt x="1270" y="5005"/>
                    <a:pt x="1270" y="5090"/>
                  </a:cubicBezTo>
                  <a:lnTo>
                    <a:pt x="1270" y="5194"/>
                  </a:lnTo>
                  <a:lnTo>
                    <a:pt x="1225" y="5209"/>
                  </a:lnTo>
                  <a:cubicBezTo>
                    <a:pt x="742" y="5370"/>
                    <a:pt x="430" y="5851"/>
                    <a:pt x="430" y="6435"/>
                  </a:cubicBezTo>
                  <a:cubicBezTo>
                    <a:pt x="430" y="6801"/>
                    <a:pt x="658" y="7095"/>
                    <a:pt x="851" y="7276"/>
                  </a:cubicBezTo>
                  <a:cubicBezTo>
                    <a:pt x="1093" y="7506"/>
                    <a:pt x="1413" y="7686"/>
                    <a:pt x="1727" y="7773"/>
                  </a:cubicBezTo>
                  <a:lnTo>
                    <a:pt x="1760" y="7781"/>
                  </a:lnTo>
                  <a:lnTo>
                    <a:pt x="1771" y="7813"/>
                  </a:lnTo>
                  <a:cubicBezTo>
                    <a:pt x="2072" y="8625"/>
                    <a:pt x="2770" y="9130"/>
                    <a:pt x="3302" y="9410"/>
                  </a:cubicBezTo>
                  <a:cubicBezTo>
                    <a:pt x="3941" y="9746"/>
                    <a:pt x="4608" y="9900"/>
                    <a:pt x="4960" y="9900"/>
                  </a:cubicBezTo>
                  <a:cubicBezTo>
                    <a:pt x="5310" y="9900"/>
                    <a:pt x="5979" y="9746"/>
                    <a:pt x="6617" y="9410"/>
                  </a:cubicBezTo>
                  <a:cubicBezTo>
                    <a:pt x="7150" y="9130"/>
                    <a:pt x="7849" y="8625"/>
                    <a:pt x="8149" y="7814"/>
                  </a:cubicBezTo>
                  <a:lnTo>
                    <a:pt x="8160" y="7783"/>
                  </a:lnTo>
                  <a:lnTo>
                    <a:pt x="8192" y="7774"/>
                  </a:lnTo>
                  <a:cubicBezTo>
                    <a:pt x="8492" y="7691"/>
                    <a:pt x="8820" y="7499"/>
                    <a:pt x="9067" y="7258"/>
                  </a:cubicBezTo>
                  <a:cubicBezTo>
                    <a:pt x="9339" y="6994"/>
                    <a:pt x="9489" y="6701"/>
                    <a:pt x="9489" y="6436"/>
                  </a:cubicBezTo>
                  <a:lnTo>
                    <a:pt x="9489" y="6431"/>
                  </a:lnTo>
                  <a:cubicBezTo>
                    <a:pt x="9539" y="5821"/>
                    <a:pt x="9249" y="5320"/>
                    <a:pt x="8749" y="5154"/>
                  </a:cubicBezTo>
                  <a:close/>
                  <a:moveTo>
                    <a:pt x="7905" y="5081"/>
                  </a:moveTo>
                  <a:cubicBezTo>
                    <a:pt x="7905" y="5081"/>
                    <a:pt x="6499" y="5813"/>
                    <a:pt x="5011" y="5813"/>
                  </a:cubicBezTo>
                  <a:cubicBezTo>
                    <a:pt x="3524" y="5813"/>
                    <a:pt x="2117" y="5081"/>
                    <a:pt x="2117" y="5081"/>
                  </a:cubicBezTo>
                  <a:lnTo>
                    <a:pt x="2117" y="4663"/>
                  </a:lnTo>
                  <a:cubicBezTo>
                    <a:pt x="2117" y="4663"/>
                    <a:pt x="3830" y="4419"/>
                    <a:pt x="5011" y="4419"/>
                  </a:cubicBezTo>
                  <a:cubicBezTo>
                    <a:pt x="6192" y="4419"/>
                    <a:pt x="7905" y="4663"/>
                    <a:pt x="7905" y="4663"/>
                  </a:cubicBezTo>
                  <a:lnTo>
                    <a:pt x="7905" y="50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2136642" y="1208008"/>
            <a:ext cx="807396" cy="680404"/>
            <a:chOff x="7393258" y="1509001"/>
            <a:chExt cx="807396" cy="680404"/>
          </a:xfrm>
        </p:grpSpPr>
        <p:grpSp>
          <p:nvGrpSpPr>
            <p:cNvPr id="209" name="组合 208"/>
            <p:cNvGrpSpPr/>
            <p:nvPr/>
          </p:nvGrpSpPr>
          <p:grpSpPr>
            <a:xfrm rot="20288713">
              <a:off x="8054102" y="1796400"/>
              <a:ext cx="146552" cy="393005"/>
              <a:chOff x="7902657" y="1948928"/>
              <a:chExt cx="146552" cy="393005"/>
            </a:xfrm>
          </p:grpSpPr>
          <p:sp>
            <p:nvSpPr>
              <p:cNvPr id="216" name="Freeform 447"/>
              <p:cNvSpPr/>
              <p:nvPr>
                <p:custDataLst>
                  <p:tags r:id="rId39"/>
                </p:custDataLst>
              </p:nvPr>
            </p:nvSpPr>
            <p:spPr bwMode="auto">
              <a:xfrm rot="19296236">
                <a:off x="7902657" y="1948928"/>
                <a:ext cx="146552" cy="393005"/>
              </a:xfrm>
              <a:custGeom>
                <a:avLst/>
                <a:gdLst>
                  <a:gd name="T0" fmla="*/ 0 w 70"/>
                  <a:gd name="T1" fmla="*/ 207 h 240"/>
                  <a:gd name="T2" fmla="*/ 34 w 70"/>
                  <a:gd name="T3" fmla="*/ 240 h 240"/>
                  <a:gd name="T4" fmla="*/ 37 w 70"/>
                  <a:gd name="T5" fmla="*/ 240 h 240"/>
                  <a:gd name="T6" fmla="*/ 70 w 70"/>
                  <a:gd name="T7" fmla="*/ 207 h 240"/>
                  <a:gd name="T8" fmla="*/ 70 w 70"/>
                  <a:gd name="T9" fmla="*/ 33 h 240"/>
                  <a:gd name="T10" fmla="*/ 37 w 70"/>
                  <a:gd name="T11" fmla="*/ 0 h 240"/>
                  <a:gd name="T12" fmla="*/ 34 w 70"/>
                  <a:gd name="T13" fmla="*/ 0 h 240"/>
                  <a:gd name="T14" fmla="*/ 0 w 70"/>
                  <a:gd name="T15" fmla="*/ 33 h 240"/>
                  <a:gd name="T16" fmla="*/ 0 w 70"/>
                  <a:gd name="T17" fmla="*/ 20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40">
                    <a:moveTo>
                      <a:pt x="0" y="207"/>
                    </a:moveTo>
                    <a:cubicBezTo>
                      <a:pt x="0" y="225"/>
                      <a:pt x="15" y="240"/>
                      <a:pt x="34" y="240"/>
                    </a:cubicBezTo>
                    <a:cubicBezTo>
                      <a:pt x="37" y="240"/>
                      <a:pt x="37" y="240"/>
                      <a:pt x="37" y="240"/>
                    </a:cubicBezTo>
                    <a:cubicBezTo>
                      <a:pt x="55" y="240"/>
                      <a:pt x="70" y="225"/>
                      <a:pt x="70" y="207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15"/>
                      <a:pt x="55" y="0"/>
                      <a:pt x="3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</a:path>
                </a:pathLst>
              </a:custGeom>
              <a:solidFill>
                <a:srgbClr val="FE6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7" name="Freeform 449"/>
              <p:cNvSpPr/>
              <p:nvPr>
                <p:custDataLst>
                  <p:tags r:id="rId40"/>
                </p:custDataLst>
              </p:nvPr>
            </p:nvSpPr>
            <p:spPr bwMode="auto">
              <a:xfrm rot="19296236">
                <a:off x="7922143" y="1954096"/>
                <a:ext cx="126364" cy="381822"/>
              </a:xfrm>
              <a:custGeom>
                <a:avLst/>
                <a:gdLst>
                  <a:gd name="T0" fmla="*/ 49 w 65"/>
                  <a:gd name="T1" fmla="*/ 0 h 236"/>
                  <a:gd name="T2" fmla="*/ 54 w 65"/>
                  <a:gd name="T3" fmla="*/ 18 h 236"/>
                  <a:gd name="T4" fmla="*/ 54 w 65"/>
                  <a:gd name="T5" fmla="*/ 191 h 236"/>
                  <a:gd name="T6" fmla="*/ 20 w 65"/>
                  <a:gd name="T7" fmla="*/ 225 h 236"/>
                  <a:gd name="T8" fmla="*/ 18 w 65"/>
                  <a:gd name="T9" fmla="*/ 225 h 236"/>
                  <a:gd name="T10" fmla="*/ 0 w 65"/>
                  <a:gd name="T11" fmla="*/ 220 h 236"/>
                  <a:gd name="T12" fmla="*/ 28 w 65"/>
                  <a:gd name="T13" fmla="*/ 236 h 236"/>
                  <a:gd name="T14" fmla="*/ 28 w 65"/>
                  <a:gd name="T15" fmla="*/ 236 h 236"/>
                  <a:gd name="T16" fmla="*/ 28 w 65"/>
                  <a:gd name="T17" fmla="*/ 236 h 236"/>
                  <a:gd name="T18" fmla="*/ 28 w 65"/>
                  <a:gd name="T19" fmla="*/ 236 h 236"/>
                  <a:gd name="T20" fmla="*/ 28 w 65"/>
                  <a:gd name="T21" fmla="*/ 236 h 236"/>
                  <a:gd name="T22" fmla="*/ 28 w 65"/>
                  <a:gd name="T23" fmla="*/ 236 h 236"/>
                  <a:gd name="T24" fmla="*/ 29 w 65"/>
                  <a:gd name="T25" fmla="*/ 236 h 236"/>
                  <a:gd name="T26" fmla="*/ 29 w 65"/>
                  <a:gd name="T27" fmla="*/ 236 h 236"/>
                  <a:gd name="T28" fmla="*/ 29 w 65"/>
                  <a:gd name="T29" fmla="*/ 236 h 236"/>
                  <a:gd name="T30" fmla="*/ 29 w 65"/>
                  <a:gd name="T31" fmla="*/ 236 h 236"/>
                  <a:gd name="T32" fmla="*/ 29 w 65"/>
                  <a:gd name="T33" fmla="*/ 236 h 236"/>
                  <a:gd name="T34" fmla="*/ 29 w 65"/>
                  <a:gd name="T35" fmla="*/ 236 h 236"/>
                  <a:gd name="T36" fmla="*/ 29 w 65"/>
                  <a:gd name="T37" fmla="*/ 236 h 236"/>
                  <a:gd name="T38" fmla="*/ 29 w 65"/>
                  <a:gd name="T39" fmla="*/ 236 h 236"/>
                  <a:gd name="T40" fmla="*/ 29 w 65"/>
                  <a:gd name="T41" fmla="*/ 236 h 236"/>
                  <a:gd name="T42" fmla="*/ 32 w 65"/>
                  <a:gd name="T43" fmla="*/ 236 h 236"/>
                  <a:gd name="T44" fmla="*/ 65 w 65"/>
                  <a:gd name="T45" fmla="*/ 203 h 236"/>
                  <a:gd name="T46" fmla="*/ 65 w 65"/>
                  <a:gd name="T47" fmla="*/ 29 h 236"/>
                  <a:gd name="T48" fmla="*/ 65 w 65"/>
                  <a:gd name="T49" fmla="*/ 29 h 236"/>
                  <a:gd name="T50" fmla="*/ 65 w 65"/>
                  <a:gd name="T51" fmla="*/ 29 h 236"/>
                  <a:gd name="T52" fmla="*/ 65 w 65"/>
                  <a:gd name="T53" fmla="*/ 29 h 236"/>
                  <a:gd name="T54" fmla="*/ 65 w 65"/>
                  <a:gd name="T55" fmla="*/ 29 h 236"/>
                  <a:gd name="T56" fmla="*/ 65 w 65"/>
                  <a:gd name="T57" fmla="*/ 29 h 236"/>
                  <a:gd name="T58" fmla="*/ 65 w 65"/>
                  <a:gd name="T59" fmla="*/ 29 h 236"/>
                  <a:gd name="T60" fmla="*/ 65 w 65"/>
                  <a:gd name="T61" fmla="*/ 29 h 236"/>
                  <a:gd name="T62" fmla="*/ 65 w 65"/>
                  <a:gd name="T63" fmla="*/ 29 h 236"/>
                  <a:gd name="T64" fmla="*/ 65 w 65"/>
                  <a:gd name="T65" fmla="*/ 29 h 236"/>
                  <a:gd name="T66" fmla="*/ 49 w 65"/>
                  <a:gd name="T6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236">
                    <a:moveTo>
                      <a:pt x="49" y="0"/>
                    </a:moveTo>
                    <a:cubicBezTo>
                      <a:pt x="52" y="5"/>
                      <a:pt x="54" y="11"/>
                      <a:pt x="54" y="18"/>
                    </a:cubicBezTo>
                    <a:cubicBezTo>
                      <a:pt x="54" y="191"/>
                      <a:pt x="54" y="191"/>
                      <a:pt x="54" y="191"/>
                    </a:cubicBezTo>
                    <a:cubicBezTo>
                      <a:pt x="54" y="210"/>
                      <a:pt x="39" y="225"/>
                      <a:pt x="20" y="225"/>
                    </a:cubicBezTo>
                    <a:cubicBezTo>
                      <a:pt x="18" y="225"/>
                      <a:pt x="18" y="225"/>
                      <a:pt x="18" y="225"/>
                    </a:cubicBezTo>
                    <a:cubicBezTo>
                      <a:pt x="11" y="225"/>
                      <a:pt x="5" y="223"/>
                      <a:pt x="0" y="220"/>
                    </a:cubicBezTo>
                    <a:cubicBezTo>
                      <a:pt x="6" y="230"/>
                      <a:pt x="16" y="236"/>
                      <a:pt x="28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28" y="236"/>
                      <a:pt x="28" y="236"/>
                      <a:pt x="28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2" y="236"/>
                      <a:pt x="32" y="236"/>
                      <a:pt x="32" y="236"/>
                    </a:cubicBezTo>
                    <a:cubicBezTo>
                      <a:pt x="50" y="236"/>
                      <a:pt x="65" y="221"/>
                      <a:pt x="65" y="203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17"/>
                      <a:pt x="58" y="6"/>
                      <a:pt x="49" y="0"/>
                    </a:cubicBezTo>
                  </a:path>
                </a:pathLst>
              </a:custGeom>
              <a:solidFill>
                <a:srgbClr val="D050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8" name="Freeform 456"/>
              <p:cNvSpPr/>
              <p:nvPr>
                <p:custDataLst>
                  <p:tags r:id="rId41"/>
                </p:custDataLst>
              </p:nvPr>
            </p:nvSpPr>
            <p:spPr bwMode="auto">
              <a:xfrm rot="19296236">
                <a:off x="7975166" y="2147346"/>
                <a:ext cx="45719" cy="123987"/>
              </a:xfrm>
              <a:custGeom>
                <a:avLst/>
                <a:gdLst>
                  <a:gd name="T0" fmla="*/ 10 w 20"/>
                  <a:gd name="T1" fmla="*/ 0 h 161"/>
                  <a:gd name="T2" fmla="*/ 0 w 20"/>
                  <a:gd name="T3" fmla="*/ 10 h 161"/>
                  <a:gd name="T4" fmla="*/ 0 w 20"/>
                  <a:gd name="T5" fmla="*/ 151 h 161"/>
                  <a:gd name="T6" fmla="*/ 10 w 20"/>
                  <a:gd name="T7" fmla="*/ 161 h 161"/>
                  <a:gd name="T8" fmla="*/ 20 w 20"/>
                  <a:gd name="T9" fmla="*/ 151 h 161"/>
                  <a:gd name="T10" fmla="*/ 20 w 20"/>
                  <a:gd name="T11" fmla="*/ 10 h 161"/>
                  <a:gd name="T12" fmla="*/ 10 w 20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1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7"/>
                      <a:pt x="4" y="161"/>
                      <a:pt x="10" y="161"/>
                    </a:cubicBezTo>
                    <a:cubicBezTo>
                      <a:pt x="15" y="161"/>
                      <a:pt x="20" y="157"/>
                      <a:pt x="20" y="15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15" y="0"/>
                      <a:pt x="10" y="0"/>
                    </a:cubicBezTo>
                  </a:path>
                </a:pathLst>
              </a:custGeom>
              <a:solidFill>
                <a:srgbClr val="FE9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10" name="Freeform 450"/>
            <p:cNvSpPr/>
            <p:nvPr>
              <p:custDataLst>
                <p:tags r:id="rId33"/>
              </p:custDataLst>
            </p:nvPr>
          </p:nvSpPr>
          <p:spPr bwMode="auto">
            <a:xfrm rot="18111578">
              <a:off x="7901673" y="1807513"/>
              <a:ext cx="67831" cy="149476"/>
            </a:xfrm>
            <a:custGeom>
              <a:avLst/>
              <a:gdLst>
                <a:gd name="T0" fmla="*/ 16 w 33"/>
                <a:gd name="T1" fmla="*/ 131 h 131"/>
                <a:gd name="T2" fmla="*/ 33 w 33"/>
                <a:gd name="T3" fmla="*/ 115 h 131"/>
                <a:gd name="T4" fmla="*/ 33 w 33"/>
                <a:gd name="T5" fmla="*/ 15 h 131"/>
                <a:gd name="T6" fmla="*/ 16 w 33"/>
                <a:gd name="T7" fmla="*/ 0 h 131"/>
                <a:gd name="T8" fmla="*/ 0 w 33"/>
                <a:gd name="T9" fmla="*/ 15 h 131"/>
                <a:gd name="T10" fmla="*/ 0 w 33"/>
                <a:gd name="T11" fmla="*/ 115 h 131"/>
                <a:gd name="T12" fmla="*/ 16 w 33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31">
                  <a:moveTo>
                    <a:pt x="16" y="131"/>
                  </a:moveTo>
                  <a:cubicBezTo>
                    <a:pt x="25" y="131"/>
                    <a:pt x="33" y="124"/>
                    <a:pt x="33" y="1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4"/>
                    <a:pt x="7" y="131"/>
                    <a:pt x="16" y="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1" name="Oval 45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19296236">
              <a:off x="7510003" y="1567574"/>
              <a:ext cx="327700" cy="322788"/>
            </a:xfrm>
            <a:prstGeom prst="ellipse">
              <a:avLst/>
            </a:prstGeom>
            <a:solidFill>
              <a:srgbClr val="4AD6C6">
                <a:alpha val="519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45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 rot="19296236">
              <a:off x="7393258" y="1631126"/>
              <a:ext cx="278336" cy="247528"/>
            </a:xfrm>
            <a:custGeom>
              <a:avLst/>
              <a:gdLst>
                <a:gd name="T0" fmla="*/ 0 w 109"/>
                <a:gd name="T1" fmla="*/ 108 h 108"/>
                <a:gd name="T2" fmla="*/ 0 w 109"/>
                <a:gd name="T3" fmla="*/ 108 h 108"/>
                <a:gd name="T4" fmla="*/ 0 w 109"/>
                <a:gd name="T5" fmla="*/ 108 h 108"/>
                <a:gd name="T6" fmla="*/ 0 w 109"/>
                <a:gd name="T7" fmla="*/ 108 h 108"/>
                <a:gd name="T8" fmla="*/ 0 w 109"/>
                <a:gd name="T9" fmla="*/ 108 h 108"/>
                <a:gd name="T10" fmla="*/ 0 w 109"/>
                <a:gd name="T11" fmla="*/ 108 h 108"/>
                <a:gd name="T12" fmla="*/ 0 w 109"/>
                <a:gd name="T13" fmla="*/ 108 h 108"/>
                <a:gd name="T14" fmla="*/ 0 w 109"/>
                <a:gd name="T15" fmla="*/ 108 h 108"/>
                <a:gd name="T16" fmla="*/ 0 w 109"/>
                <a:gd name="T17" fmla="*/ 108 h 108"/>
                <a:gd name="T18" fmla="*/ 0 w 109"/>
                <a:gd name="T19" fmla="*/ 108 h 108"/>
                <a:gd name="T20" fmla="*/ 0 w 109"/>
                <a:gd name="T21" fmla="*/ 108 h 108"/>
                <a:gd name="T22" fmla="*/ 0 w 109"/>
                <a:gd name="T23" fmla="*/ 108 h 108"/>
                <a:gd name="T24" fmla="*/ 0 w 109"/>
                <a:gd name="T25" fmla="*/ 108 h 108"/>
                <a:gd name="T26" fmla="*/ 0 w 109"/>
                <a:gd name="T27" fmla="*/ 108 h 108"/>
                <a:gd name="T28" fmla="*/ 0 w 109"/>
                <a:gd name="T29" fmla="*/ 108 h 108"/>
                <a:gd name="T30" fmla="*/ 0 w 109"/>
                <a:gd name="T31" fmla="*/ 107 h 108"/>
                <a:gd name="T32" fmla="*/ 0 w 109"/>
                <a:gd name="T33" fmla="*/ 108 h 108"/>
                <a:gd name="T34" fmla="*/ 0 w 109"/>
                <a:gd name="T35" fmla="*/ 107 h 108"/>
                <a:gd name="T36" fmla="*/ 0 w 109"/>
                <a:gd name="T37" fmla="*/ 107 h 108"/>
                <a:gd name="T38" fmla="*/ 0 w 109"/>
                <a:gd name="T39" fmla="*/ 107 h 108"/>
                <a:gd name="T40" fmla="*/ 0 w 109"/>
                <a:gd name="T41" fmla="*/ 107 h 108"/>
                <a:gd name="T42" fmla="*/ 0 w 109"/>
                <a:gd name="T43" fmla="*/ 107 h 108"/>
                <a:gd name="T44" fmla="*/ 0 w 109"/>
                <a:gd name="T45" fmla="*/ 107 h 108"/>
                <a:gd name="T46" fmla="*/ 0 w 109"/>
                <a:gd name="T47" fmla="*/ 107 h 108"/>
                <a:gd name="T48" fmla="*/ 109 w 109"/>
                <a:gd name="T49" fmla="*/ 0 h 108"/>
                <a:gd name="T50" fmla="*/ 109 w 109"/>
                <a:gd name="T51" fmla="*/ 0 h 108"/>
                <a:gd name="T52" fmla="*/ 109 w 109"/>
                <a:gd name="T53" fmla="*/ 0 h 108"/>
                <a:gd name="T54" fmla="*/ 109 w 109"/>
                <a:gd name="T55" fmla="*/ 0 h 108"/>
                <a:gd name="T56" fmla="*/ 109 w 109"/>
                <a:gd name="T57" fmla="*/ 0 h 108"/>
                <a:gd name="T58" fmla="*/ 109 w 109"/>
                <a:gd name="T59" fmla="*/ 0 h 108"/>
                <a:gd name="T60" fmla="*/ 108 w 109"/>
                <a:gd name="T61" fmla="*/ 0 h 108"/>
                <a:gd name="T62" fmla="*/ 108 w 109"/>
                <a:gd name="T63" fmla="*/ 0 h 108"/>
                <a:gd name="T64" fmla="*/ 108 w 109"/>
                <a:gd name="T65" fmla="*/ 0 h 108"/>
                <a:gd name="T66" fmla="*/ 108 w 109"/>
                <a:gd name="T67" fmla="*/ 0 h 108"/>
                <a:gd name="T68" fmla="*/ 108 w 109"/>
                <a:gd name="T69" fmla="*/ 0 h 108"/>
                <a:gd name="T70" fmla="*/ 108 w 109"/>
                <a:gd name="T71" fmla="*/ 0 h 108"/>
                <a:gd name="T72" fmla="*/ 108 w 109"/>
                <a:gd name="T73" fmla="*/ 0 h 108"/>
                <a:gd name="T74" fmla="*/ 108 w 109"/>
                <a:gd name="T75" fmla="*/ 0 h 108"/>
                <a:gd name="T76" fmla="*/ 108 w 109"/>
                <a:gd name="T77" fmla="*/ 0 h 108"/>
                <a:gd name="T78" fmla="*/ 108 w 109"/>
                <a:gd name="T79" fmla="*/ 0 h 108"/>
                <a:gd name="T80" fmla="*/ 108 w 109"/>
                <a:gd name="T81" fmla="*/ 0 h 108"/>
                <a:gd name="T82" fmla="*/ 108 w 109"/>
                <a:gd name="T83" fmla="*/ 0 h 108"/>
                <a:gd name="T84" fmla="*/ 108 w 109"/>
                <a:gd name="T85" fmla="*/ 0 h 108"/>
                <a:gd name="T86" fmla="*/ 108 w 109"/>
                <a:gd name="T87" fmla="*/ 0 h 108"/>
                <a:gd name="T88" fmla="*/ 108 w 109"/>
                <a:gd name="T89" fmla="*/ 0 h 108"/>
                <a:gd name="T90" fmla="*/ 107 w 109"/>
                <a:gd name="T91" fmla="*/ 0 h 108"/>
                <a:gd name="T92" fmla="*/ 108 w 109"/>
                <a:gd name="T93" fmla="*/ 0 h 108"/>
                <a:gd name="T94" fmla="*/ 107 w 109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108"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moveTo>
                    <a:pt x="0" y="107"/>
                  </a:moveTo>
                  <a:cubicBezTo>
                    <a:pt x="0" y="107"/>
                    <a:pt x="0" y="108"/>
                    <a:pt x="0" y="108"/>
                  </a:cubicBezTo>
                  <a:cubicBezTo>
                    <a:pt x="0" y="108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0" y="10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moveTo>
                    <a:pt x="109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moveTo>
                    <a:pt x="109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7" y="0"/>
                  </a:moveTo>
                  <a:cubicBezTo>
                    <a:pt x="107" y="0"/>
                    <a:pt x="107" y="0"/>
                    <a:pt x="108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3B4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454"/>
            <p:cNvSpPr/>
            <p:nvPr>
              <p:custDataLst>
                <p:tags r:id="rId36"/>
              </p:custDataLst>
            </p:nvPr>
          </p:nvSpPr>
          <p:spPr bwMode="auto">
            <a:xfrm rot="19296236">
              <a:off x="7500239" y="1580417"/>
              <a:ext cx="273627" cy="291162"/>
            </a:xfrm>
            <a:custGeom>
              <a:avLst/>
              <a:gdLst>
                <a:gd name="T0" fmla="*/ 107 w 188"/>
                <a:gd name="T1" fmla="*/ 0 h 188"/>
                <a:gd name="T2" fmla="*/ 0 w 188"/>
                <a:gd name="T3" fmla="*/ 107 h 188"/>
                <a:gd name="T4" fmla="*/ 0 w 188"/>
                <a:gd name="T5" fmla="*/ 107 h 188"/>
                <a:gd name="T6" fmla="*/ 0 w 188"/>
                <a:gd name="T7" fmla="*/ 107 h 188"/>
                <a:gd name="T8" fmla="*/ 0 w 188"/>
                <a:gd name="T9" fmla="*/ 107 h 188"/>
                <a:gd name="T10" fmla="*/ 0 w 188"/>
                <a:gd name="T11" fmla="*/ 107 h 188"/>
                <a:gd name="T12" fmla="*/ 0 w 188"/>
                <a:gd name="T13" fmla="*/ 107 h 188"/>
                <a:gd name="T14" fmla="*/ 0 w 188"/>
                <a:gd name="T15" fmla="*/ 108 h 188"/>
                <a:gd name="T16" fmla="*/ 0 w 188"/>
                <a:gd name="T17" fmla="*/ 108 h 188"/>
                <a:gd name="T18" fmla="*/ 0 w 188"/>
                <a:gd name="T19" fmla="*/ 108 h 188"/>
                <a:gd name="T20" fmla="*/ 0 w 188"/>
                <a:gd name="T21" fmla="*/ 108 h 188"/>
                <a:gd name="T22" fmla="*/ 0 w 188"/>
                <a:gd name="T23" fmla="*/ 108 h 188"/>
                <a:gd name="T24" fmla="*/ 0 w 188"/>
                <a:gd name="T25" fmla="*/ 108 h 188"/>
                <a:gd name="T26" fmla="*/ 0 w 188"/>
                <a:gd name="T27" fmla="*/ 108 h 188"/>
                <a:gd name="T28" fmla="*/ 0 w 188"/>
                <a:gd name="T29" fmla="*/ 108 h 188"/>
                <a:gd name="T30" fmla="*/ 0 w 188"/>
                <a:gd name="T31" fmla="*/ 108 h 188"/>
                <a:gd name="T32" fmla="*/ 0 w 188"/>
                <a:gd name="T33" fmla="*/ 108 h 188"/>
                <a:gd name="T34" fmla="*/ 0 w 188"/>
                <a:gd name="T35" fmla="*/ 108 h 188"/>
                <a:gd name="T36" fmla="*/ 38 w 188"/>
                <a:gd name="T37" fmla="*/ 188 h 188"/>
                <a:gd name="T38" fmla="*/ 12 w 188"/>
                <a:gd name="T39" fmla="*/ 118 h 188"/>
                <a:gd name="T40" fmla="*/ 119 w 188"/>
                <a:gd name="T41" fmla="*/ 11 h 188"/>
                <a:gd name="T42" fmla="*/ 188 w 188"/>
                <a:gd name="T43" fmla="*/ 37 h 188"/>
                <a:gd name="T44" fmla="*/ 109 w 188"/>
                <a:gd name="T45" fmla="*/ 0 h 188"/>
                <a:gd name="T46" fmla="*/ 109 w 188"/>
                <a:gd name="T47" fmla="*/ 0 h 188"/>
                <a:gd name="T48" fmla="*/ 109 w 188"/>
                <a:gd name="T49" fmla="*/ 0 h 188"/>
                <a:gd name="T50" fmla="*/ 109 w 188"/>
                <a:gd name="T51" fmla="*/ 0 h 188"/>
                <a:gd name="T52" fmla="*/ 108 w 188"/>
                <a:gd name="T53" fmla="*/ 0 h 188"/>
                <a:gd name="T54" fmla="*/ 108 w 188"/>
                <a:gd name="T55" fmla="*/ 0 h 188"/>
                <a:gd name="T56" fmla="*/ 108 w 188"/>
                <a:gd name="T57" fmla="*/ 0 h 188"/>
                <a:gd name="T58" fmla="*/ 108 w 188"/>
                <a:gd name="T59" fmla="*/ 0 h 188"/>
                <a:gd name="T60" fmla="*/ 108 w 188"/>
                <a:gd name="T61" fmla="*/ 0 h 188"/>
                <a:gd name="T62" fmla="*/ 108 w 188"/>
                <a:gd name="T63" fmla="*/ 0 h 188"/>
                <a:gd name="T64" fmla="*/ 108 w 188"/>
                <a:gd name="T65" fmla="*/ 0 h 188"/>
                <a:gd name="T66" fmla="*/ 108 w 188"/>
                <a:gd name="T67" fmla="*/ 0 h 188"/>
                <a:gd name="T68" fmla="*/ 108 w 188"/>
                <a:gd name="T69" fmla="*/ 0 h 188"/>
                <a:gd name="T70" fmla="*/ 108 w 188"/>
                <a:gd name="T71" fmla="*/ 0 h 188"/>
                <a:gd name="T72" fmla="*/ 108 w 188"/>
                <a:gd name="T73" fmla="*/ 0 h 188"/>
                <a:gd name="T74" fmla="*/ 107 w 188"/>
                <a:gd name="T75" fmla="*/ 0 h 188"/>
                <a:gd name="T76" fmla="*/ 107 w 188"/>
                <a:gd name="T77" fmla="*/ 0 h 188"/>
                <a:gd name="T78" fmla="*/ 107 w 188"/>
                <a:gd name="T7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" h="188">
                  <a:moveTo>
                    <a:pt x="107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0"/>
                    <a:pt x="15" y="169"/>
                    <a:pt x="38" y="188"/>
                  </a:cubicBezTo>
                  <a:cubicBezTo>
                    <a:pt x="22" y="169"/>
                    <a:pt x="12" y="145"/>
                    <a:pt x="12" y="118"/>
                  </a:cubicBezTo>
                  <a:cubicBezTo>
                    <a:pt x="12" y="59"/>
                    <a:pt x="60" y="11"/>
                    <a:pt x="119" y="11"/>
                  </a:cubicBezTo>
                  <a:cubicBezTo>
                    <a:pt x="145" y="11"/>
                    <a:pt x="169" y="21"/>
                    <a:pt x="188" y="37"/>
                  </a:cubicBezTo>
                  <a:cubicBezTo>
                    <a:pt x="169" y="15"/>
                    <a:pt x="141" y="1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3DB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455"/>
            <p:cNvSpPr/>
            <p:nvPr>
              <p:custDataLst>
                <p:tags r:id="rId37"/>
              </p:custDataLst>
            </p:nvPr>
          </p:nvSpPr>
          <p:spPr bwMode="auto">
            <a:xfrm rot="19296236">
              <a:off x="7609128" y="1571378"/>
              <a:ext cx="139830" cy="132750"/>
            </a:xfrm>
            <a:custGeom>
              <a:avLst/>
              <a:gdLst>
                <a:gd name="T0" fmla="*/ 91 w 97"/>
                <a:gd name="T1" fmla="*/ 97 h 97"/>
                <a:gd name="T2" fmla="*/ 97 w 97"/>
                <a:gd name="T3" fmla="*/ 91 h 97"/>
                <a:gd name="T4" fmla="*/ 6 w 97"/>
                <a:gd name="T5" fmla="*/ 0 h 97"/>
                <a:gd name="T6" fmla="*/ 0 w 97"/>
                <a:gd name="T7" fmla="*/ 6 h 97"/>
                <a:gd name="T8" fmla="*/ 6 w 97"/>
                <a:gd name="T9" fmla="*/ 13 h 97"/>
                <a:gd name="T10" fmla="*/ 84 w 97"/>
                <a:gd name="T11" fmla="*/ 91 h 97"/>
                <a:gd name="T12" fmla="*/ 91 w 97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7">
                  <a:moveTo>
                    <a:pt x="91" y="97"/>
                  </a:moveTo>
                  <a:cubicBezTo>
                    <a:pt x="95" y="97"/>
                    <a:pt x="97" y="94"/>
                    <a:pt x="97" y="91"/>
                  </a:cubicBezTo>
                  <a:cubicBezTo>
                    <a:pt x="97" y="41"/>
                    <a:pt x="57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9" y="13"/>
                    <a:pt x="84" y="48"/>
                    <a:pt x="84" y="91"/>
                  </a:cubicBezTo>
                  <a:cubicBezTo>
                    <a:pt x="84" y="94"/>
                    <a:pt x="87" y="97"/>
                    <a:pt x="91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5" name="椭圆 214"/>
            <p:cNvSpPr/>
            <p:nvPr>
              <p:custDataLst>
                <p:tags r:id="rId38"/>
              </p:custDataLst>
            </p:nvPr>
          </p:nvSpPr>
          <p:spPr>
            <a:xfrm>
              <a:off x="7443302" y="1509001"/>
              <a:ext cx="457314" cy="441044"/>
            </a:xfrm>
            <a:prstGeom prst="ellipse">
              <a:avLst/>
            </a:prstGeom>
            <a:no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6417600" y="990876"/>
            <a:ext cx="2143155" cy="394716"/>
            <a:chOff x="7021623" y="3259394"/>
            <a:chExt cx="3542623" cy="652463"/>
          </a:xfrm>
        </p:grpSpPr>
        <p:pic>
          <p:nvPicPr>
            <p:cNvPr id="221" name="Picture 10" descr="https://timgsa.baidu.com/timg?image&amp;quality=80&amp;size=b9999_10000&amp;sec=1574053605216&amp;di=c457da506a8e4ce1f09350082efd7c99&amp;imgtype=0&amp;src=http%3A%2F%2Fimgsa.baidu.com%2Fexp%2Fw%3D500%2Fsign%3D24a07d49f0d3572c66e29cdcba126352%2F1b4c510fd9f9d72a4e283abdd62a2834359bbbc5.jp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 rotWithShape="1"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" r="20432"/>
            <a:stretch>
              <a:fillRect/>
            </a:stretch>
          </p:blipFill>
          <p:spPr bwMode="auto">
            <a:xfrm>
              <a:off x="7021623" y="3329656"/>
              <a:ext cx="1176229" cy="49930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12" descr="https://timgsa.baidu.com/timg?image&amp;quality=80&amp;size=b9999_10000&amp;sec=1574648554&amp;di=9dcc0e9b804ec1a740e0782540483929&amp;imgtype=jpg&amp;er=1&amp;src=http%3A%2F%2Fwww.91yunying.com%2Fwp-content%2Fuploads%2F2017%2F02%2F91.jp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 rotWithShape="1"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6" r="4787"/>
            <a:stretch>
              <a:fillRect/>
            </a:stretch>
          </p:blipFill>
          <p:spPr bwMode="auto">
            <a:xfrm>
              <a:off x="9398267" y="3324373"/>
              <a:ext cx="1165979" cy="49930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14" descr="https://timgsa.baidu.com/timg?image&amp;quality=80&amp;size=b9999_10000&amp;sec=1574053809787&amp;di=fc129f65be69082fe3dbb5f802235271&amp;imgtype=0&amp;src=http%3A%2F%2Fimages.liqucn.com%2Fimg%2Fh19%2Fh55%2Fimg_localize_3fd193df3f05ed7946375ba0698662d9_500x300_500x300.pn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 rotWithShape="1"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9" b="4410"/>
            <a:stretch>
              <a:fillRect/>
            </a:stretch>
          </p:blipFill>
          <p:spPr bwMode="auto">
            <a:xfrm>
              <a:off x="8204448" y="3259394"/>
              <a:ext cx="1174334" cy="6524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4" name="组合 223"/>
          <p:cNvGrpSpPr/>
          <p:nvPr/>
        </p:nvGrpSpPr>
        <p:grpSpPr>
          <a:xfrm>
            <a:off x="6417600" y="2301812"/>
            <a:ext cx="2089269" cy="393728"/>
            <a:chOff x="7074962" y="5782211"/>
            <a:chExt cx="3453550" cy="650830"/>
          </a:xfrm>
        </p:grpSpPr>
        <p:pic>
          <p:nvPicPr>
            <p:cNvPr id="225" name="Picture 20" descr="https://timgsa.baidu.com/timg?image&amp;quality=80&amp;size=b9999_10000&amp;sec=1574054208059&amp;di=41d2095ecfb574ac1c07ebb552d103c4&amp;imgtype=0&amp;src=http%3A%2F%2Fimgsa.baidu.com%2Fexp%2Fw%3D500%2Fsign%3D14799cbe0b082838680ddc148898a964%2F9922720e0cf3d7ca48cd08d7fe1fbe096b63a953.jp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 rotWithShape="1"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9" r="7640"/>
            <a:stretch>
              <a:fillRect/>
            </a:stretch>
          </p:blipFill>
          <p:spPr bwMode="auto">
            <a:xfrm>
              <a:off x="8191561" y="5871543"/>
              <a:ext cx="1184200" cy="472166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22" descr="https://timgsa.baidu.com/timg?image&amp;quality=80&amp;size=b9999_10000&amp;sec=1574054336136&amp;di=8e9d938ed239a147dca59d4f4e576e33&amp;imgtype=jpg&amp;src=http%3A%2F%2Fimg3.imgtn.bdimg.com%2Fit%2Fu%3D3901804423%2C1115004569%26fm%3D214%26gp%3D0.jp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4000" y="5782211"/>
              <a:ext cx="1094512" cy="65083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24" descr="https://timgsa.baidu.com/timg?image&amp;quality=80&amp;size=b9999_10000&amp;sec=1574054371374&amp;di=28cc7683b24a644e725df2129f308c1b&amp;imgtype=0&amp;src=http%3A%2F%2Fimg1.99114.com%2F2014%2F1%2F10%2F9%2F41277537.jp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 rotWithShape="1"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2" t="16577" r="6091" b="24243"/>
            <a:stretch>
              <a:fillRect/>
            </a:stretch>
          </p:blipFill>
          <p:spPr bwMode="auto">
            <a:xfrm>
              <a:off x="7074962" y="5782211"/>
              <a:ext cx="1069549" cy="65083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8" name="组合 227"/>
          <p:cNvGrpSpPr/>
          <p:nvPr/>
        </p:nvGrpSpPr>
        <p:grpSpPr>
          <a:xfrm>
            <a:off x="6424007" y="2949608"/>
            <a:ext cx="2141619" cy="400476"/>
            <a:chOff x="7030131" y="5001322"/>
            <a:chExt cx="3540081" cy="661984"/>
          </a:xfrm>
        </p:grpSpPr>
        <p:pic>
          <p:nvPicPr>
            <p:cNvPr id="229" name="Picture 2" descr="https://timgsa.baidu.com/timg?image&amp;quality=80&amp;size=b9999_10000&amp;sec=1574053343883&amp;di=5f2fee066561b40cf4a4204dcec17f55&amp;imgtype=0&amp;src=http%3A%2F%2Fdown.52pk.com%2Fuploads%2F170814%2F5030_110838_1_lit.pn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131" y="5001322"/>
              <a:ext cx="1177909" cy="6619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4" descr="https://timgsa.baidu.com/timg?image&amp;quality=80&amp;size=b9999_10000&amp;sec=1574053423737&amp;di=85b68082a0426380e7f9f601e77c5e5d&amp;imgtype=0&amp;src=http%3A%2F%2Fpic171.nipic.com%2Ffile%2F20180701%2F27216019_135844350000_2.jp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 rotWithShape="1"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9169" b="17464"/>
            <a:stretch>
              <a:fillRect/>
            </a:stretch>
          </p:blipFill>
          <p:spPr bwMode="auto">
            <a:xfrm>
              <a:off x="8197852" y="5001322"/>
              <a:ext cx="1177909" cy="6619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26" descr="https://timgsa.baidu.com/timg?image&amp;quality=80&amp;size=b9999_10000&amp;sec=1574055116282&amp;di=bfa2e1628610f16a9d7c7b44e55ea24c&amp;imgtype=0&amp;src=http%3A%2F%2Fi2.hdslb.com%2Fbfs%2Farchive%2Ffc51e9c1a057bcd5eef4bdbdbad97afb114ac624.jp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 rotWithShape="1"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8" t="18215" r="8041" b="10789"/>
            <a:stretch>
              <a:fillRect/>
            </a:stretch>
          </p:blipFill>
          <p:spPr bwMode="auto">
            <a:xfrm>
              <a:off x="9392303" y="5001322"/>
              <a:ext cx="1177909" cy="6619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2" name="组合 231"/>
          <p:cNvGrpSpPr/>
          <p:nvPr/>
        </p:nvGrpSpPr>
        <p:grpSpPr>
          <a:xfrm>
            <a:off x="6417600" y="1675249"/>
            <a:ext cx="2148025" cy="370705"/>
            <a:chOff x="7025082" y="4148024"/>
            <a:chExt cx="3550673" cy="612774"/>
          </a:xfrm>
        </p:grpSpPr>
        <p:pic>
          <p:nvPicPr>
            <p:cNvPr id="233" name="Picture 6" descr="https://timgsa.baidu.com/timg?image&amp;quality=80&amp;size=b9999_10000&amp;sec=1574053499226&amp;di=f2b548ce309d61ceb93457da01c573be&amp;imgtype=0&amp;src=http%3A%2F%2Fimage1.admaimai.com%2FUserFiles%2FNewMedia%2F2017726104443641.jp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9" t="9453" r="9777" b="8063"/>
            <a:stretch>
              <a:fillRect/>
            </a:stretch>
          </p:blipFill>
          <p:spPr bwMode="auto">
            <a:xfrm>
              <a:off x="8212803" y="4148024"/>
              <a:ext cx="1165979" cy="60881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4" name="组合 233"/>
            <p:cNvGrpSpPr/>
            <p:nvPr/>
          </p:nvGrpSpPr>
          <p:grpSpPr>
            <a:xfrm>
              <a:off x="7025082" y="4148024"/>
              <a:ext cx="1172770" cy="612774"/>
              <a:chOff x="6535734" y="4300990"/>
              <a:chExt cx="1610837" cy="841664"/>
            </a:xfrm>
          </p:grpSpPr>
          <p:pic>
            <p:nvPicPr>
              <p:cNvPr id="236" name="Picture 18" descr="https://timgsa.baidu.com/timg?image&amp;quality=80&amp;size=b9999_10000&amp;sec=1574053986806&amp;di=a64681d7c7e628b37c5309f2a9d2fc85&amp;imgtype=0&amp;src=http%3A%2F%2Fpic.zhezhier.com%2Fupload%2F7%2F4e%2F74e2c3ded37fa1c001d3752b2307aafd.jp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 rotWithShape="1">
              <a:blip r:embed="rId1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36" b="3394"/>
              <a:stretch>
                <a:fillRect/>
              </a:stretch>
            </p:blipFill>
            <p:spPr bwMode="auto">
              <a:xfrm>
                <a:off x="6535734" y="4300990"/>
                <a:ext cx="1610837" cy="841664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图片 236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139"/>
              <a:stretch>
                <a:fillRect/>
              </a:stretch>
            </p:blipFill>
            <p:spPr>
              <a:xfrm>
                <a:off x="7697573" y="4810075"/>
                <a:ext cx="417084" cy="325529"/>
              </a:xfrm>
              <a:prstGeom prst="rect">
                <a:avLst/>
              </a:prstGeom>
              <a:ln w="3175">
                <a:noFill/>
              </a:ln>
            </p:spPr>
          </p:pic>
        </p:grpSp>
        <p:pic>
          <p:nvPicPr>
            <p:cNvPr id="235" name="Picture 16" descr="https://timgsa.baidu.com/timg?image&amp;quality=80&amp;size=b9999_10000&amp;sec=1574053863130&amp;di=6ada4141ba3e795f2994e919bb5fc994&amp;imgtype=0&amp;src=http%3A%2F%2Fimages.liqucn.com%2Fimg%2Fh22%2Fh38%2Fimg_localize_78c1a3bf720faaec3edb062fea993c5c_302x201.pn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 rotWithShape="1"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72"/>
            <a:stretch>
              <a:fillRect/>
            </a:stretch>
          </p:blipFill>
          <p:spPr bwMode="auto">
            <a:xfrm>
              <a:off x="9393594" y="4148024"/>
              <a:ext cx="1182161" cy="61277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8" name="肘形连接符 65"/>
          <p:cNvCxnSpPr/>
          <p:nvPr>
            <p:custDataLst>
              <p:tags r:id="rId2"/>
            </p:custDataLst>
          </p:nvPr>
        </p:nvCxnSpPr>
        <p:spPr bwMode="auto">
          <a:xfrm flipV="1">
            <a:off x="3785781" y="1188234"/>
            <a:ext cx="1244565" cy="1058279"/>
          </a:xfrm>
          <a:prstGeom prst="bentConnector3">
            <a:avLst>
              <a:gd name="adj1" fmla="val 83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肘形连接符 80"/>
          <p:cNvCxnSpPr/>
          <p:nvPr>
            <p:custDataLst>
              <p:tags r:id="rId3"/>
            </p:custDataLst>
          </p:nvPr>
        </p:nvCxnSpPr>
        <p:spPr bwMode="auto">
          <a:xfrm flipV="1">
            <a:off x="3791281" y="1842821"/>
            <a:ext cx="1239069" cy="521525"/>
          </a:xfrm>
          <a:prstGeom prst="bentConnector3">
            <a:avLst>
              <a:gd name="adj1" fmla="val 200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肘形连接符 89"/>
          <p:cNvCxnSpPr/>
          <p:nvPr>
            <p:custDataLst>
              <p:tags r:id="rId4"/>
            </p:custDataLst>
          </p:nvPr>
        </p:nvCxnSpPr>
        <p:spPr bwMode="auto">
          <a:xfrm>
            <a:off x="3785781" y="2635941"/>
            <a:ext cx="1244567" cy="517956"/>
          </a:xfrm>
          <a:prstGeom prst="bentConnector3">
            <a:avLst>
              <a:gd name="adj1" fmla="val 2034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肘形连接符 96"/>
          <p:cNvCxnSpPr/>
          <p:nvPr>
            <p:custDataLst>
              <p:tags r:id="rId5"/>
            </p:custDataLst>
          </p:nvPr>
        </p:nvCxnSpPr>
        <p:spPr bwMode="auto">
          <a:xfrm>
            <a:off x="3785781" y="2770357"/>
            <a:ext cx="1244565" cy="1038763"/>
          </a:xfrm>
          <a:prstGeom prst="bentConnector3">
            <a:avLst>
              <a:gd name="adj1" fmla="val 786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>
            <p:custDataLst>
              <p:tags r:id="rId6"/>
            </p:custDataLst>
          </p:nvPr>
        </p:nvCxnSpPr>
        <p:spPr bwMode="auto">
          <a:xfrm>
            <a:off x="3785782" y="2498676"/>
            <a:ext cx="124456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" name="标题 1"/>
          <p:cNvSpPr txBox="1"/>
          <p:nvPr>
            <p:custDataLst>
              <p:tags r:id="rId7"/>
            </p:custDataLst>
          </p:nvPr>
        </p:nvSpPr>
        <p:spPr>
          <a:xfrm>
            <a:off x="5030347" y="914463"/>
            <a:ext cx="1327628" cy="511971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886" tIns="60946" rIns="121886" bIns="60946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重要业务应用</a:t>
            </a:r>
          </a:p>
        </p:txBody>
      </p:sp>
      <p:sp>
        <p:nvSpPr>
          <p:cNvPr id="244" name="标题 1"/>
          <p:cNvSpPr txBox="1"/>
          <p:nvPr>
            <p:custDataLst>
              <p:tags r:id="rId8"/>
            </p:custDataLst>
          </p:nvPr>
        </p:nvSpPr>
        <p:spPr>
          <a:xfrm>
            <a:off x="5030347" y="1590418"/>
            <a:ext cx="1327628" cy="508151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886" tIns="60946" rIns="121886" bIns="60946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高带宽消耗</a:t>
            </a:r>
          </a:p>
        </p:txBody>
      </p:sp>
      <p:sp>
        <p:nvSpPr>
          <p:cNvPr id="245" name="标题 1"/>
          <p:cNvSpPr txBox="1"/>
          <p:nvPr>
            <p:custDataLst>
              <p:tags r:id="rId9"/>
            </p:custDataLst>
          </p:nvPr>
        </p:nvSpPr>
        <p:spPr>
          <a:xfrm>
            <a:off x="5030347" y="2245120"/>
            <a:ext cx="1327628" cy="508151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886" tIns="60946" rIns="121886" bIns="60946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泄密风险</a:t>
            </a:r>
          </a:p>
        </p:txBody>
      </p:sp>
      <p:sp>
        <p:nvSpPr>
          <p:cNvPr id="246" name="标题 1"/>
          <p:cNvSpPr txBox="1"/>
          <p:nvPr>
            <p:custDataLst>
              <p:tags r:id="rId10"/>
            </p:custDataLst>
          </p:nvPr>
        </p:nvSpPr>
        <p:spPr>
          <a:xfrm>
            <a:off x="5030347" y="2899822"/>
            <a:ext cx="1327628" cy="508151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886" tIns="60946" rIns="121886" bIns="60946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降低工作效率</a:t>
            </a:r>
          </a:p>
        </p:txBody>
      </p:sp>
      <p:sp>
        <p:nvSpPr>
          <p:cNvPr id="247" name="标题 1"/>
          <p:cNvSpPr txBox="1"/>
          <p:nvPr>
            <p:custDataLst>
              <p:tags r:id="rId11"/>
            </p:custDataLst>
          </p:nvPr>
        </p:nvSpPr>
        <p:spPr>
          <a:xfrm>
            <a:off x="5030347" y="3555042"/>
            <a:ext cx="1327628" cy="508151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886" tIns="60946" rIns="121886" bIns="60946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  <a:sym typeface="+mn-ea"/>
              </a:rPr>
              <a:t>私接</a:t>
            </a:r>
            <a:r>
              <a:rPr lang="en-US" altLang="zh-CN" sz="1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  <a:sym typeface="+mn-ea"/>
              </a:rPr>
              <a:t>WIFI</a:t>
            </a:r>
            <a:endParaRPr lang="zh-CN" altLang="en-US" sz="1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48" name="矩形 247"/>
          <p:cNvSpPr/>
          <p:nvPr>
            <p:custDataLst>
              <p:tags r:id="rId12"/>
            </p:custDataLst>
          </p:nvPr>
        </p:nvSpPr>
        <p:spPr>
          <a:xfrm>
            <a:off x="4272216" y="844089"/>
            <a:ext cx="66886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保障</a:t>
            </a:r>
            <a:endParaRPr lang="en-US" altLang="zh-CN" sz="1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49" name="矩形 248"/>
          <p:cNvSpPr/>
          <p:nvPr>
            <p:custDataLst>
              <p:tags r:id="rId13"/>
            </p:custDataLst>
          </p:nvPr>
        </p:nvSpPr>
        <p:spPr>
          <a:xfrm>
            <a:off x="4263124" y="1500450"/>
            <a:ext cx="644543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限速</a:t>
            </a:r>
            <a:endParaRPr lang="en-US" altLang="zh-CN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50" name="矩形 249"/>
          <p:cNvSpPr/>
          <p:nvPr>
            <p:custDataLst>
              <p:tags r:id="rId14"/>
            </p:custDataLst>
          </p:nvPr>
        </p:nvSpPr>
        <p:spPr>
          <a:xfrm>
            <a:off x="4265886" y="2814922"/>
            <a:ext cx="644543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禁止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51" name="矩形 250"/>
          <p:cNvSpPr/>
          <p:nvPr>
            <p:custDataLst>
              <p:tags r:id="rId15"/>
            </p:custDataLst>
          </p:nvPr>
        </p:nvSpPr>
        <p:spPr>
          <a:xfrm>
            <a:off x="4272499" y="3459173"/>
            <a:ext cx="678815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  <a:sym typeface="+mn-ea"/>
              </a:rPr>
              <a:t>阻断</a:t>
            </a:r>
            <a:endParaRPr lang="en-US" altLang="zh-CN" sz="1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52" name="矩形 251"/>
          <p:cNvSpPr/>
          <p:nvPr>
            <p:custDataLst>
              <p:tags r:id="rId16"/>
            </p:custDataLst>
          </p:nvPr>
        </p:nvSpPr>
        <p:spPr>
          <a:xfrm>
            <a:off x="4076786" y="2151342"/>
            <a:ext cx="1017219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pitchFamily="34" charset="-122"/>
              </a:rPr>
              <a:t>外发过滤</a:t>
            </a:r>
          </a:p>
        </p:txBody>
      </p:sp>
      <p:grpSp>
        <p:nvGrpSpPr>
          <p:cNvPr id="253" name="组合 252"/>
          <p:cNvGrpSpPr/>
          <p:nvPr/>
        </p:nvGrpSpPr>
        <p:grpSpPr>
          <a:xfrm>
            <a:off x="6417618" y="3621733"/>
            <a:ext cx="2136653" cy="431800"/>
            <a:chOff x="13566" y="8307"/>
            <a:chExt cx="3885" cy="898"/>
          </a:xfrm>
        </p:grpSpPr>
        <p:pic>
          <p:nvPicPr>
            <p:cNvPr id="254" name="图片 25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41"/>
            <a:srcRect l="2194" t="26358" r="3779" b="11618"/>
            <a:stretch>
              <a:fillRect/>
            </a:stretch>
          </p:blipFill>
          <p:spPr>
            <a:xfrm>
              <a:off x="15032" y="8307"/>
              <a:ext cx="1206" cy="898"/>
            </a:xfrm>
            <a:prstGeom prst="rect">
              <a:avLst/>
            </a:prstGeom>
          </p:spPr>
        </p:pic>
        <p:pic>
          <p:nvPicPr>
            <p:cNvPr id="255" name="图片 25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42"/>
            <a:srcRect l="6510" t="17554" r="5226" b="21584"/>
            <a:stretch>
              <a:fillRect/>
            </a:stretch>
          </p:blipFill>
          <p:spPr>
            <a:xfrm>
              <a:off x="13566" y="8309"/>
              <a:ext cx="1466" cy="772"/>
            </a:xfrm>
            <a:prstGeom prst="rect">
              <a:avLst/>
            </a:prstGeom>
          </p:spPr>
        </p:pic>
        <p:pic>
          <p:nvPicPr>
            <p:cNvPr id="256" name="图片 25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43"/>
            <a:srcRect l="20019" t="10176" r="19039" b="38020"/>
            <a:stretch>
              <a:fillRect/>
            </a:stretch>
          </p:blipFill>
          <p:spPr>
            <a:xfrm>
              <a:off x="16336" y="8331"/>
              <a:ext cx="1115" cy="851"/>
            </a:xfrm>
            <a:prstGeom prst="rect">
              <a:avLst/>
            </a:prstGeom>
          </p:spPr>
        </p:pic>
      </p:grpSp>
      <p:sp>
        <p:nvSpPr>
          <p:cNvPr id="257" name="矩形 256"/>
          <p:cNvSpPr/>
          <p:nvPr/>
        </p:nvSpPr>
        <p:spPr>
          <a:xfrm>
            <a:off x="328482" y="3761405"/>
            <a:ext cx="3270518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预制</a:t>
            </a:r>
            <a:r>
              <a:rPr lang="en-US" altLang="zh-CN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12000+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应用规则，千万级</a:t>
            </a:r>
            <a:r>
              <a:rPr lang="en-US" altLang="zh-CN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库；</a:t>
            </a:r>
            <a:endParaRPr lang="en-US" altLang="zh-CN" sz="105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DPI</a:t>
            </a: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DFI </a:t>
            </a: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融合识别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技术，支持</a:t>
            </a: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加密内容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审计</a:t>
            </a:r>
            <a:r>
              <a:rPr lang="en-US" altLang="zh-CN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：加密网站、搜索内容、加密邮件</a:t>
            </a:r>
          </a:p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应用、自定义</a:t>
            </a:r>
            <a:r>
              <a:rPr lang="en-US" altLang="zh-CN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、加密</a:t>
            </a:r>
            <a:r>
              <a:rPr lang="en-US" altLang="zh-CN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、全局</a:t>
            </a:r>
            <a:r>
              <a:rPr lang="zh-CN" altLang="en-US" sz="105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</a:t>
            </a:r>
            <a:r>
              <a:rPr lang="zh-CN" altLang="en-US" sz="105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</a:t>
            </a:r>
            <a:endParaRPr lang="en-US" altLang="zh-CN" sz="105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8" name="矩形 257"/>
          <p:cNvSpPr/>
          <p:nvPr/>
        </p:nvSpPr>
        <p:spPr bwMode="auto">
          <a:xfrm>
            <a:off x="274450" y="3496850"/>
            <a:ext cx="3365002" cy="13436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01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标题 1"/>
          <p:cNvSpPr txBox="1"/>
          <p:nvPr/>
        </p:nvSpPr>
        <p:spPr>
          <a:xfrm>
            <a:off x="274450" y="3499699"/>
            <a:ext cx="3367514" cy="239436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algn="ctr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行为管理机制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68615" y="17786"/>
            <a:ext cx="6858000" cy="38123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智能动态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调配带宽</a:t>
            </a:r>
          </a:p>
        </p:txBody>
      </p:sp>
      <p:sp>
        <p:nvSpPr>
          <p:cNvPr id="48" name="AutoShape 191"/>
          <p:cNvSpPr>
            <a:spLocks noChangeArrowheads="1"/>
          </p:cNvSpPr>
          <p:nvPr/>
        </p:nvSpPr>
        <p:spPr bwMode="auto">
          <a:xfrm rot="5400000">
            <a:off x="1152555" y="2836343"/>
            <a:ext cx="1225805" cy="2342196"/>
          </a:xfrm>
          <a:prstGeom prst="can">
            <a:avLst>
              <a:gd name="adj" fmla="val 48999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/>
          </a:gradFill>
          <a:ln w="9525">
            <a:solidFill>
              <a:srgbClr val="666699"/>
            </a:solidFill>
            <a:round/>
          </a:ln>
        </p:spPr>
        <p:txBody>
          <a:bodyPr wrap="none" lIns="104839" tIns="52419" rIns="104839" bIns="52419" anchor="ctr"/>
          <a:lstStyle/>
          <a:p>
            <a:endParaRPr lang="zh-CN" altLang="zh-CN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49" name="AutoShape 193"/>
          <p:cNvSpPr>
            <a:spLocks noChangeArrowheads="1"/>
          </p:cNvSpPr>
          <p:nvPr/>
        </p:nvSpPr>
        <p:spPr bwMode="auto">
          <a:xfrm rot="5400000">
            <a:off x="3582670" y="3113052"/>
            <a:ext cx="384568" cy="1823332"/>
          </a:xfrm>
          <a:prstGeom prst="can">
            <a:avLst>
              <a:gd name="adj" fmla="val 42096"/>
            </a:avLst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solidFill>
              <a:srgbClr val="666699"/>
            </a:solidFill>
            <a:round/>
          </a:ln>
        </p:spPr>
        <p:txBody>
          <a:bodyPr wrap="none" lIns="104839" tIns="52419" rIns="104839" bIns="52419" anchor="ctr"/>
          <a:lstStyle/>
          <a:p>
            <a:endParaRPr lang="zh-CN" altLang="zh-CN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50" name="AutoShape 193"/>
          <p:cNvSpPr>
            <a:spLocks noChangeArrowheads="1"/>
          </p:cNvSpPr>
          <p:nvPr/>
        </p:nvSpPr>
        <p:spPr bwMode="auto">
          <a:xfrm rot="5400000">
            <a:off x="3303531" y="3724347"/>
            <a:ext cx="288425" cy="1424712"/>
          </a:xfrm>
          <a:prstGeom prst="can">
            <a:avLst>
              <a:gd name="adj" fmla="val 3945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</a:gradFill>
          <a:ln w="9525">
            <a:solidFill>
              <a:srgbClr val="666699"/>
            </a:solidFill>
            <a:round/>
          </a:ln>
          <a:effectLst/>
        </p:spPr>
        <p:txBody>
          <a:bodyPr wrap="none" lIns="104839" tIns="52419" rIns="104839" bIns="52419" anchor="ctr"/>
          <a:lstStyle/>
          <a:p>
            <a:pPr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51" name="AutoShape 193"/>
          <p:cNvSpPr>
            <a:spLocks noChangeArrowheads="1"/>
          </p:cNvSpPr>
          <p:nvPr/>
        </p:nvSpPr>
        <p:spPr bwMode="auto">
          <a:xfrm rot="5400000">
            <a:off x="2945562" y="3732480"/>
            <a:ext cx="336495" cy="1253058"/>
          </a:xfrm>
          <a:prstGeom prst="can">
            <a:avLst>
              <a:gd name="adj" fmla="val 42079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rgbClr val="666699"/>
            </a:solidFill>
            <a:round/>
          </a:ln>
        </p:spPr>
        <p:txBody>
          <a:bodyPr wrap="none" lIns="104839" tIns="52419" rIns="104839" bIns="52419" anchor="ctr"/>
          <a:lstStyle/>
          <a:p>
            <a:endParaRPr lang="zh-CN" altLang="zh-CN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52" name="AutoShape 193"/>
          <p:cNvSpPr>
            <a:spLocks noChangeArrowheads="1"/>
          </p:cNvSpPr>
          <p:nvPr/>
        </p:nvSpPr>
        <p:spPr bwMode="auto">
          <a:xfrm rot="5400000">
            <a:off x="3124993" y="2926441"/>
            <a:ext cx="384568" cy="1367498"/>
          </a:xfrm>
          <a:prstGeom prst="can">
            <a:avLst>
              <a:gd name="adj" fmla="val 36721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solidFill>
              <a:srgbClr val="666699"/>
            </a:solidFill>
            <a:round/>
          </a:ln>
        </p:spPr>
        <p:txBody>
          <a:bodyPr wrap="none" lIns="104839" tIns="52419" rIns="104839" bIns="52419" anchor="ctr"/>
          <a:lstStyle/>
          <a:p>
            <a:endParaRPr lang="zh-CN" altLang="zh-CN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53" name="AutoShape 193"/>
          <p:cNvSpPr>
            <a:spLocks noChangeArrowheads="1"/>
          </p:cNvSpPr>
          <p:nvPr/>
        </p:nvSpPr>
        <p:spPr bwMode="auto">
          <a:xfrm rot="5400000">
            <a:off x="3042478" y="3151629"/>
            <a:ext cx="312460" cy="1596364"/>
          </a:xfrm>
          <a:prstGeom prst="can">
            <a:avLst>
              <a:gd name="adj" fmla="val 42114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/>
          </a:gradFill>
          <a:ln w="9525">
            <a:solidFill>
              <a:srgbClr val="666699"/>
            </a:solidFill>
            <a:round/>
          </a:ln>
        </p:spPr>
        <p:txBody>
          <a:bodyPr vert="vert270" wrap="none" lIns="104839" tIns="52419" rIns="104839" bIns="52419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   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779949" y="3508022"/>
            <a:ext cx="649586" cy="85959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119759" tIns="59879" rIns="119759" bIns="59879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线路</a:t>
            </a:r>
          </a:p>
        </p:txBody>
      </p:sp>
      <p:sp>
        <p:nvSpPr>
          <p:cNvPr id="85" name="AutoShape 193"/>
          <p:cNvSpPr>
            <a:spLocks noChangeArrowheads="1"/>
          </p:cNvSpPr>
          <p:nvPr/>
        </p:nvSpPr>
        <p:spPr bwMode="auto">
          <a:xfrm rot="5400000">
            <a:off x="5693328" y="3078883"/>
            <a:ext cx="168697" cy="1545202"/>
          </a:xfrm>
          <a:prstGeom prst="can">
            <a:avLst>
              <a:gd name="adj" fmla="val 4211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wrap="none" lIns="104839" tIns="52419" rIns="104839" bIns="52419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高</a:t>
            </a:r>
            <a:endParaRPr lang="zh-CN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90" name="AutoShape 193"/>
          <p:cNvSpPr>
            <a:spLocks noChangeArrowheads="1"/>
          </p:cNvSpPr>
          <p:nvPr/>
        </p:nvSpPr>
        <p:spPr bwMode="auto">
          <a:xfrm rot="5400000">
            <a:off x="5753080" y="3267102"/>
            <a:ext cx="136083" cy="1545202"/>
          </a:xfrm>
          <a:prstGeom prst="can">
            <a:avLst>
              <a:gd name="adj" fmla="val 4211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wrap="none" lIns="104839" tIns="52419" rIns="104839" bIns="52419" anchor="ctr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中</a:t>
            </a:r>
            <a:endParaRPr lang="zh-CN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93" name="AutoShape 193"/>
          <p:cNvSpPr>
            <a:spLocks noChangeArrowheads="1"/>
          </p:cNvSpPr>
          <p:nvPr/>
        </p:nvSpPr>
        <p:spPr bwMode="auto">
          <a:xfrm rot="5400000">
            <a:off x="5704894" y="3436506"/>
            <a:ext cx="112465" cy="1545202"/>
          </a:xfrm>
          <a:prstGeom prst="can">
            <a:avLst>
              <a:gd name="adj" fmla="val 421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none" lIns="104839" tIns="52419" rIns="104839" bIns="52419" anchor="ctr"/>
          <a:lstStyle/>
          <a:p>
            <a:pPr algn="ctr"/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低</a:t>
            </a:r>
            <a:endParaRPr lang="zh-CN" altLang="zh-CN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94" name="文本框 7"/>
          <p:cNvSpPr txBox="1"/>
          <p:nvPr/>
        </p:nvSpPr>
        <p:spPr>
          <a:xfrm>
            <a:off x="6881698" y="3570823"/>
            <a:ext cx="1422184" cy="2616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Web|</a:t>
            </a:r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邮件</a:t>
            </a:r>
            <a:r>
              <a:rPr kumimoji="1" lang="zh-CN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|</a:t>
            </a:r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网络会议</a:t>
            </a:r>
          </a:p>
        </p:txBody>
      </p:sp>
      <p:sp>
        <p:nvSpPr>
          <p:cNvPr id="95" name="文本框 34"/>
          <p:cNvSpPr txBox="1"/>
          <p:nvPr/>
        </p:nvSpPr>
        <p:spPr>
          <a:xfrm>
            <a:off x="6881698" y="3842987"/>
            <a:ext cx="2008883" cy="2616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即时通讯</a:t>
            </a:r>
            <a:r>
              <a:rPr kumimoji="1"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|</a:t>
            </a:r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文件传输</a:t>
            </a:r>
            <a:r>
              <a:rPr kumimoji="1"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|</a:t>
            </a:r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软件升级</a:t>
            </a:r>
          </a:p>
        </p:txBody>
      </p:sp>
      <p:sp>
        <p:nvSpPr>
          <p:cNvPr id="96" name="文本框 35"/>
          <p:cNvSpPr txBox="1"/>
          <p:nvPr/>
        </p:nvSpPr>
        <p:spPr>
          <a:xfrm>
            <a:off x="6881698" y="4115151"/>
            <a:ext cx="1096775" cy="2616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P2P</a:t>
            </a:r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|视频</a:t>
            </a:r>
            <a:r>
              <a:rPr kumimoji="1" lang="zh-CN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|</a:t>
            </a:r>
            <a:r>
              <a:rPr kumimoji="1"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游戏</a:t>
            </a:r>
          </a:p>
        </p:txBody>
      </p:sp>
      <p:sp>
        <p:nvSpPr>
          <p:cNvPr id="97" name="文本框 1"/>
          <p:cNvSpPr txBox="1"/>
          <p:nvPr/>
        </p:nvSpPr>
        <p:spPr>
          <a:xfrm>
            <a:off x="2616752" y="3832434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通 道</a:t>
            </a:r>
          </a:p>
        </p:txBody>
      </p:sp>
      <p:graphicFrame>
        <p:nvGraphicFramePr>
          <p:cNvPr id="98" name="图表 12"/>
          <p:cNvGraphicFramePr/>
          <p:nvPr/>
        </p:nvGraphicFramePr>
        <p:xfrm>
          <a:off x="2192123" y="1775656"/>
          <a:ext cx="4661395" cy="319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9" name="直线连接符 14"/>
          <p:cNvCxnSpPr/>
          <p:nvPr/>
        </p:nvCxnSpPr>
        <p:spPr bwMode="auto">
          <a:xfrm flipH="1">
            <a:off x="2106154" y="2608071"/>
            <a:ext cx="936104" cy="0"/>
          </a:xfrm>
          <a:prstGeom prst="line">
            <a:avLst/>
          </a:prstGeom>
          <a:solidFill>
            <a:srgbClr val="5B9BD5"/>
          </a:solidFill>
          <a:ln w="19050" cap="flat" cmpd="sng" algn="ctr">
            <a:solidFill>
              <a:srgbClr val="0081CC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100" name="直线连接符 16"/>
          <p:cNvCxnSpPr/>
          <p:nvPr/>
        </p:nvCxnSpPr>
        <p:spPr bwMode="auto">
          <a:xfrm flipH="1">
            <a:off x="2098534" y="3044176"/>
            <a:ext cx="936104" cy="0"/>
          </a:xfrm>
          <a:prstGeom prst="line">
            <a:avLst/>
          </a:prstGeom>
          <a:solidFill>
            <a:srgbClr val="5B9BD5"/>
          </a:solidFill>
          <a:ln w="19050" cap="flat" cmpd="sng" algn="ctr">
            <a:solidFill>
              <a:srgbClr val="0081CC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101" name="直线连接符 17"/>
          <p:cNvCxnSpPr/>
          <p:nvPr/>
        </p:nvCxnSpPr>
        <p:spPr bwMode="auto">
          <a:xfrm>
            <a:off x="2192123" y="2218904"/>
            <a:ext cx="4824536" cy="3496"/>
          </a:xfrm>
          <a:prstGeom prst="line">
            <a:avLst/>
          </a:prstGeom>
          <a:solidFill>
            <a:srgbClr val="5B9BD5"/>
          </a:solidFill>
          <a:ln w="12700" cap="flat" cmpd="sng" algn="ctr">
            <a:solidFill>
              <a:srgbClr val="00AB7A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文本框 47"/>
          <p:cNvSpPr txBox="1"/>
          <p:nvPr/>
        </p:nvSpPr>
        <p:spPr>
          <a:xfrm>
            <a:off x="2239122" y="197086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线路</a:t>
            </a:r>
          </a:p>
        </p:txBody>
      </p:sp>
      <p:sp>
        <p:nvSpPr>
          <p:cNvPr id="103" name="文本框 49"/>
          <p:cNvSpPr txBox="1"/>
          <p:nvPr/>
        </p:nvSpPr>
        <p:spPr>
          <a:xfrm>
            <a:off x="3247234" y="197086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通道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1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04" name="文本框 50"/>
          <p:cNvSpPr txBox="1"/>
          <p:nvPr/>
        </p:nvSpPr>
        <p:spPr>
          <a:xfrm>
            <a:off x="4183338" y="1970860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通道</a:t>
            </a:r>
            <a:r>
              <a:rPr kumimoji="1"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2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05" name="文本框 58"/>
          <p:cNvSpPr txBox="1"/>
          <p:nvPr/>
        </p:nvSpPr>
        <p:spPr>
          <a:xfrm>
            <a:off x="4911820" y="1975571"/>
            <a:ext cx="129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通道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3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06" name="文本框 59"/>
          <p:cNvSpPr txBox="1"/>
          <p:nvPr/>
        </p:nvSpPr>
        <p:spPr>
          <a:xfrm>
            <a:off x="6013307" y="1975571"/>
            <a:ext cx="1253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通道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4</a:t>
            </a:r>
            <a:endParaRPr kumimoji="1"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628650" y="812356"/>
            <a:ext cx="2449056" cy="985367"/>
            <a:chOff x="628650" y="1097244"/>
            <a:chExt cx="2449056" cy="985367"/>
          </a:xfrm>
        </p:grpSpPr>
        <p:sp>
          <p:nvSpPr>
            <p:cNvPr id="108" name="矩形 107"/>
            <p:cNvSpPr/>
            <p:nvPr/>
          </p:nvSpPr>
          <p:spPr>
            <a:xfrm>
              <a:off x="628650" y="1097244"/>
              <a:ext cx="2448272" cy="98536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</p:spPr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n"/>
              </a:pPr>
              <a:endPara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n"/>
              </a:pP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n"/>
              </a:pPr>
              <a:r>
                <a:rPr lang="en-US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4</a:t>
              </a:r>
              <a:r>
                <a:rPr lang="zh-CN" altLang="en-US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层业务通道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，</a:t>
              </a:r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用户、应用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、端口、协议</a:t>
              </a:r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等元素的最小带宽策略保障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，</a:t>
              </a:r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不同优先级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部门及应用</a:t>
              </a:r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置于不同通道</a:t>
              </a:r>
              <a:r>
                <a:rPr lang="zh-CN" altLang="zh-CN" sz="105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智能控制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09" name="矩形 184"/>
            <p:cNvSpPr/>
            <p:nvPr/>
          </p:nvSpPr>
          <p:spPr>
            <a:xfrm rot="5400000">
              <a:off x="622512" y="1104639"/>
              <a:ext cx="197157" cy="184881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-1" fmla="*/ 0 w 504056"/>
                <a:gd name="connsiteY0-2" fmla="*/ 0 h 504056"/>
                <a:gd name="connsiteX1-3" fmla="*/ 504056 w 504056"/>
                <a:gd name="connsiteY1-4" fmla="*/ 504056 h 504056"/>
                <a:gd name="connsiteX2-5" fmla="*/ 0 w 504056"/>
                <a:gd name="connsiteY2-6" fmla="*/ 504056 h 504056"/>
                <a:gd name="connsiteX3-7" fmla="*/ 0 w 504056"/>
                <a:gd name="connsiteY3-8" fmla="*/ 0 h 504056"/>
                <a:gd name="connsiteX0-9" fmla="*/ 504056 w 595496"/>
                <a:gd name="connsiteY0-10" fmla="*/ 504056 h 595496"/>
                <a:gd name="connsiteX1-11" fmla="*/ 0 w 595496"/>
                <a:gd name="connsiteY1-12" fmla="*/ 504056 h 595496"/>
                <a:gd name="connsiteX2-13" fmla="*/ 0 w 595496"/>
                <a:gd name="connsiteY2-14" fmla="*/ 0 h 595496"/>
                <a:gd name="connsiteX3-15" fmla="*/ 595496 w 595496"/>
                <a:gd name="connsiteY3-16" fmla="*/ 595496 h 595496"/>
                <a:gd name="connsiteX0-17" fmla="*/ 504056 w 745621"/>
                <a:gd name="connsiteY0-18" fmla="*/ 550004 h 550004"/>
                <a:gd name="connsiteX1-19" fmla="*/ 0 w 745621"/>
                <a:gd name="connsiteY1-20" fmla="*/ 550004 h 550004"/>
                <a:gd name="connsiteX2-21" fmla="*/ 0 w 745621"/>
                <a:gd name="connsiteY2-22" fmla="*/ 45948 h 550004"/>
                <a:gd name="connsiteX3-23" fmla="*/ 745621 w 745621"/>
                <a:gd name="connsiteY3-24" fmla="*/ 0 h 550004"/>
                <a:gd name="connsiteX0-25" fmla="*/ 504056 w 504056"/>
                <a:gd name="connsiteY0-26" fmla="*/ 504056 h 504056"/>
                <a:gd name="connsiteX1-27" fmla="*/ 0 w 504056"/>
                <a:gd name="connsiteY1-28" fmla="*/ 504056 h 504056"/>
                <a:gd name="connsiteX2-29" fmla="*/ 0 w 504056"/>
                <a:gd name="connsiteY2-3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AB7A"/>
              </a:solidFill>
              <a:prstDash val="solid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84"/>
            <p:cNvSpPr/>
            <p:nvPr/>
          </p:nvSpPr>
          <p:spPr>
            <a:xfrm rot="5400000" flipH="1" flipV="1">
              <a:off x="2886687" y="1891592"/>
              <a:ext cx="197157" cy="184881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-1" fmla="*/ 0 w 504056"/>
                <a:gd name="connsiteY0-2" fmla="*/ 0 h 504056"/>
                <a:gd name="connsiteX1-3" fmla="*/ 504056 w 504056"/>
                <a:gd name="connsiteY1-4" fmla="*/ 504056 h 504056"/>
                <a:gd name="connsiteX2-5" fmla="*/ 0 w 504056"/>
                <a:gd name="connsiteY2-6" fmla="*/ 504056 h 504056"/>
                <a:gd name="connsiteX3-7" fmla="*/ 0 w 504056"/>
                <a:gd name="connsiteY3-8" fmla="*/ 0 h 504056"/>
                <a:gd name="connsiteX0-9" fmla="*/ 504056 w 595496"/>
                <a:gd name="connsiteY0-10" fmla="*/ 504056 h 595496"/>
                <a:gd name="connsiteX1-11" fmla="*/ 0 w 595496"/>
                <a:gd name="connsiteY1-12" fmla="*/ 504056 h 595496"/>
                <a:gd name="connsiteX2-13" fmla="*/ 0 w 595496"/>
                <a:gd name="connsiteY2-14" fmla="*/ 0 h 595496"/>
                <a:gd name="connsiteX3-15" fmla="*/ 595496 w 595496"/>
                <a:gd name="connsiteY3-16" fmla="*/ 595496 h 595496"/>
                <a:gd name="connsiteX0-17" fmla="*/ 504056 w 745621"/>
                <a:gd name="connsiteY0-18" fmla="*/ 550004 h 550004"/>
                <a:gd name="connsiteX1-19" fmla="*/ 0 w 745621"/>
                <a:gd name="connsiteY1-20" fmla="*/ 550004 h 550004"/>
                <a:gd name="connsiteX2-21" fmla="*/ 0 w 745621"/>
                <a:gd name="connsiteY2-22" fmla="*/ 45948 h 550004"/>
                <a:gd name="connsiteX3-23" fmla="*/ 745621 w 745621"/>
                <a:gd name="connsiteY3-24" fmla="*/ 0 h 550004"/>
                <a:gd name="connsiteX0-25" fmla="*/ 504056 w 504056"/>
                <a:gd name="connsiteY0-26" fmla="*/ 504056 h 504056"/>
                <a:gd name="connsiteX1-27" fmla="*/ 0 w 504056"/>
                <a:gd name="connsiteY1-28" fmla="*/ 504056 h 504056"/>
                <a:gd name="connsiteX2-29" fmla="*/ 0 w 504056"/>
                <a:gd name="connsiteY2-3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AB7A"/>
              </a:solidFill>
              <a:prstDash val="solid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21090" y="1141183"/>
              <a:ext cx="2271019" cy="246720"/>
            </a:xfrm>
            <a:prstGeom prst="rect">
              <a:avLst/>
            </a:prstGeom>
            <a:solidFill>
              <a:srgbClr val="00AB7A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为多级架构准备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396777" y="818937"/>
            <a:ext cx="2488711" cy="978785"/>
            <a:chOff x="3396777" y="1103825"/>
            <a:chExt cx="2488711" cy="978785"/>
          </a:xfrm>
        </p:grpSpPr>
        <p:sp>
          <p:nvSpPr>
            <p:cNvPr id="113" name="矩形 112"/>
            <p:cNvSpPr/>
            <p:nvPr/>
          </p:nvSpPr>
          <p:spPr>
            <a:xfrm>
              <a:off x="3396777" y="1103825"/>
              <a:ext cx="2488711" cy="96761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 sz="105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  <a:p>
              <a:pPr algn="ctr"/>
              <a:endParaRPr lang="en-US" altLang="zh-CN" sz="105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  <a:p>
              <a:pPr algn="ctr"/>
              <a:endParaRPr lang="en-US" altLang="zh-CN" sz="105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  <a:p>
              <a:pPr marL="171450" indent="-171450">
                <a:buFont typeface="Wingdings" panose="05000000000000000000" pitchFamily="2" charset="2"/>
                <a:buChar char="n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管控有度，</a:t>
              </a:r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网络闲时可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自动</a:t>
              </a:r>
              <a:r>
                <a:rPr lang="zh-CN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突破最大带宽限制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，可自行保障每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IP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或者用户均分网络，可单独保障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BOSS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带宽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  <a:p>
              <a:pPr algn="ctr"/>
              <a:endParaRPr lang="en-US" altLang="zh-CN" sz="105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  <a:p>
              <a:pPr algn="ctr"/>
              <a:endParaRPr lang="zh-CN" altLang="en-US" sz="105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  <p:sp>
          <p:nvSpPr>
            <p:cNvPr id="114" name="矩形 184"/>
            <p:cNvSpPr/>
            <p:nvPr/>
          </p:nvSpPr>
          <p:spPr>
            <a:xfrm rot="5400000">
              <a:off x="3390640" y="1111219"/>
              <a:ext cx="197157" cy="184881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-1" fmla="*/ 0 w 504056"/>
                <a:gd name="connsiteY0-2" fmla="*/ 0 h 504056"/>
                <a:gd name="connsiteX1-3" fmla="*/ 504056 w 504056"/>
                <a:gd name="connsiteY1-4" fmla="*/ 504056 h 504056"/>
                <a:gd name="connsiteX2-5" fmla="*/ 0 w 504056"/>
                <a:gd name="connsiteY2-6" fmla="*/ 504056 h 504056"/>
                <a:gd name="connsiteX3-7" fmla="*/ 0 w 504056"/>
                <a:gd name="connsiteY3-8" fmla="*/ 0 h 504056"/>
                <a:gd name="connsiteX0-9" fmla="*/ 504056 w 595496"/>
                <a:gd name="connsiteY0-10" fmla="*/ 504056 h 595496"/>
                <a:gd name="connsiteX1-11" fmla="*/ 0 w 595496"/>
                <a:gd name="connsiteY1-12" fmla="*/ 504056 h 595496"/>
                <a:gd name="connsiteX2-13" fmla="*/ 0 w 595496"/>
                <a:gd name="connsiteY2-14" fmla="*/ 0 h 595496"/>
                <a:gd name="connsiteX3-15" fmla="*/ 595496 w 595496"/>
                <a:gd name="connsiteY3-16" fmla="*/ 595496 h 595496"/>
                <a:gd name="connsiteX0-17" fmla="*/ 504056 w 745621"/>
                <a:gd name="connsiteY0-18" fmla="*/ 550004 h 550004"/>
                <a:gd name="connsiteX1-19" fmla="*/ 0 w 745621"/>
                <a:gd name="connsiteY1-20" fmla="*/ 550004 h 550004"/>
                <a:gd name="connsiteX2-21" fmla="*/ 0 w 745621"/>
                <a:gd name="connsiteY2-22" fmla="*/ 45948 h 550004"/>
                <a:gd name="connsiteX3-23" fmla="*/ 745621 w 745621"/>
                <a:gd name="connsiteY3-24" fmla="*/ 0 h 550004"/>
                <a:gd name="connsiteX0-25" fmla="*/ 504056 w 504056"/>
                <a:gd name="connsiteY0-26" fmla="*/ 504056 h 504056"/>
                <a:gd name="connsiteX1-27" fmla="*/ 0 w 504056"/>
                <a:gd name="connsiteY1-28" fmla="*/ 504056 h 504056"/>
                <a:gd name="connsiteX2-29" fmla="*/ 0 w 504056"/>
                <a:gd name="connsiteY2-3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AB7A"/>
              </a:solidFill>
              <a:prstDash val="solid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矩形 184"/>
            <p:cNvSpPr/>
            <p:nvPr/>
          </p:nvSpPr>
          <p:spPr>
            <a:xfrm rot="5400000" flipH="1" flipV="1">
              <a:off x="5682598" y="1920158"/>
              <a:ext cx="160285" cy="164619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-1" fmla="*/ 0 w 504056"/>
                <a:gd name="connsiteY0-2" fmla="*/ 0 h 504056"/>
                <a:gd name="connsiteX1-3" fmla="*/ 504056 w 504056"/>
                <a:gd name="connsiteY1-4" fmla="*/ 504056 h 504056"/>
                <a:gd name="connsiteX2-5" fmla="*/ 0 w 504056"/>
                <a:gd name="connsiteY2-6" fmla="*/ 504056 h 504056"/>
                <a:gd name="connsiteX3-7" fmla="*/ 0 w 504056"/>
                <a:gd name="connsiteY3-8" fmla="*/ 0 h 504056"/>
                <a:gd name="connsiteX0-9" fmla="*/ 504056 w 595496"/>
                <a:gd name="connsiteY0-10" fmla="*/ 504056 h 595496"/>
                <a:gd name="connsiteX1-11" fmla="*/ 0 w 595496"/>
                <a:gd name="connsiteY1-12" fmla="*/ 504056 h 595496"/>
                <a:gd name="connsiteX2-13" fmla="*/ 0 w 595496"/>
                <a:gd name="connsiteY2-14" fmla="*/ 0 h 595496"/>
                <a:gd name="connsiteX3-15" fmla="*/ 595496 w 595496"/>
                <a:gd name="connsiteY3-16" fmla="*/ 595496 h 595496"/>
                <a:gd name="connsiteX0-17" fmla="*/ 504056 w 745621"/>
                <a:gd name="connsiteY0-18" fmla="*/ 550004 h 550004"/>
                <a:gd name="connsiteX1-19" fmla="*/ 0 w 745621"/>
                <a:gd name="connsiteY1-20" fmla="*/ 550004 h 550004"/>
                <a:gd name="connsiteX2-21" fmla="*/ 0 w 745621"/>
                <a:gd name="connsiteY2-22" fmla="*/ 45948 h 550004"/>
                <a:gd name="connsiteX3-23" fmla="*/ 745621 w 745621"/>
                <a:gd name="connsiteY3-24" fmla="*/ 0 h 550004"/>
                <a:gd name="connsiteX0-25" fmla="*/ 504056 w 504056"/>
                <a:gd name="connsiteY0-26" fmla="*/ 504056 h 504056"/>
                <a:gd name="connsiteX1-27" fmla="*/ 0 w 504056"/>
                <a:gd name="connsiteY1-28" fmla="*/ 504056 h 504056"/>
                <a:gd name="connsiteX2-29" fmla="*/ 0 w 504056"/>
                <a:gd name="connsiteY2-3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AB7A"/>
              </a:solidFill>
              <a:prstDash val="solid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506197" y="1135169"/>
              <a:ext cx="2271019" cy="246720"/>
            </a:xfrm>
            <a:prstGeom prst="rect">
              <a:avLst/>
            </a:prstGeom>
            <a:solidFill>
              <a:srgbClr val="00AB7A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685800"/>
              <a:r>
                <a:rPr lang="zh-CN" altLang="en-US" sz="14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为管理员提权准备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048630" y="818937"/>
            <a:ext cx="2470881" cy="985367"/>
            <a:chOff x="6048630" y="1103825"/>
            <a:chExt cx="2470881" cy="985367"/>
          </a:xfrm>
        </p:grpSpPr>
        <p:sp>
          <p:nvSpPr>
            <p:cNvPr id="118" name="矩形 117"/>
            <p:cNvSpPr/>
            <p:nvPr/>
          </p:nvSpPr>
          <p:spPr>
            <a:xfrm>
              <a:off x="6070455" y="1103825"/>
              <a:ext cx="2448272" cy="98536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altLang="zh-CN" sz="11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endParaRPr>
            </a:p>
          </p:txBody>
        </p:sp>
        <p:sp>
          <p:nvSpPr>
            <p:cNvPr id="119" name="矩形 184"/>
            <p:cNvSpPr/>
            <p:nvPr/>
          </p:nvSpPr>
          <p:spPr>
            <a:xfrm rot="5400000">
              <a:off x="6064317" y="1111220"/>
              <a:ext cx="197157" cy="184881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-1" fmla="*/ 0 w 504056"/>
                <a:gd name="connsiteY0-2" fmla="*/ 0 h 504056"/>
                <a:gd name="connsiteX1-3" fmla="*/ 504056 w 504056"/>
                <a:gd name="connsiteY1-4" fmla="*/ 504056 h 504056"/>
                <a:gd name="connsiteX2-5" fmla="*/ 0 w 504056"/>
                <a:gd name="connsiteY2-6" fmla="*/ 504056 h 504056"/>
                <a:gd name="connsiteX3-7" fmla="*/ 0 w 504056"/>
                <a:gd name="connsiteY3-8" fmla="*/ 0 h 504056"/>
                <a:gd name="connsiteX0-9" fmla="*/ 504056 w 595496"/>
                <a:gd name="connsiteY0-10" fmla="*/ 504056 h 595496"/>
                <a:gd name="connsiteX1-11" fmla="*/ 0 w 595496"/>
                <a:gd name="connsiteY1-12" fmla="*/ 504056 h 595496"/>
                <a:gd name="connsiteX2-13" fmla="*/ 0 w 595496"/>
                <a:gd name="connsiteY2-14" fmla="*/ 0 h 595496"/>
                <a:gd name="connsiteX3-15" fmla="*/ 595496 w 595496"/>
                <a:gd name="connsiteY3-16" fmla="*/ 595496 h 595496"/>
                <a:gd name="connsiteX0-17" fmla="*/ 504056 w 745621"/>
                <a:gd name="connsiteY0-18" fmla="*/ 550004 h 550004"/>
                <a:gd name="connsiteX1-19" fmla="*/ 0 w 745621"/>
                <a:gd name="connsiteY1-20" fmla="*/ 550004 h 550004"/>
                <a:gd name="connsiteX2-21" fmla="*/ 0 w 745621"/>
                <a:gd name="connsiteY2-22" fmla="*/ 45948 h 550004"/>
                <a:gd name="connsiteX3-23" fmla="*/ 745621 w 745621"/>
                <a:gd name="connsiteY3-24" fmla="*/ 0 h 550004"/>
                <a:gd name="connsiteX0-25" fmla="*/ 504056 w 504056"/>
                <a:gd name="connsiteY0-26" fmla="*/ 504056 h 504056"/>
                <a:gd name="connsiteX1-27" fmla="*/ 0 w 504056"/>
                <a:gd name="connsiteY1-28" fmla="*/ 504056 h 504056"/>
                <a:gd name="connsiteX2-29" fmla="*/ 0 w 504056"/>
                <a:gd name="connsiteY2-3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AB7A"/>
              </a:solidFill>
              <a:prstDash val="solid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矩形 184"/>
            <p:cNvSpPr/>
            <p:nvPr/>
          </p:nvSpPr>
          <p:spPr>
            <a:xfrm rot="5400000" flipH="1" flipV="1">
              <a:off x="8328492" y="1898173"/>
              <a:ext cx="197157" cy="184881"/>
            </a:xfrm>
            <a:custGeom>
              <a:avLst/>
              <a:gdLst>
                <a:gd name="connsiteX0" fmla="*/ 0 w 504056"/>
                <a:gd name="connsiteY0" fmla="*/ 0 h 504056"/>
                <a:gd name="connsiteX1" fmla="*/ 504056 w 504056"/>
                <a:gd name="connsiteY1" fmla="*/ 0 h 504056"/>
                <a:gd name="connsiteX2" fmla="*/ 504056 w 504056"/>
                <a:gd name="connsiteY2" fmla="*/ 504056 h 504056"/>
                <a:gd name="connsiteX3" fmla="*/ 0 w 504056"/>
                <a:gd name="connsiteY3" fmla="*/ 504056 h 504056"/>
                <a:gd name="connsiteX4" fmla="*/ 0 w 504056"/>
                <a:gd name="connsiteY4" fmla="*/ 0 h 504056"/>
                <a:gd name="connsiteX0-1" fmla="*/ 0 w 504056"/>
                <a:gd name="connsiteY0-2" fmla="*/ 0 h 504056"/>
                <a:gd name="connsiteX1-3" fmla="*/ 504056 w 504056"/>
                <a:gd name="connsiteY1-4" fmla="*/ 504056 h 504056"/>
                <a:gd name="connsiteX2-5" fmla="*/ 0 w 504056"/>
                <a:gd name="connsiteY2-6" fmla="*/ 504056 h 504056"/>
                <a:gd name="connsiteX3-7" fmla="*/ 0 w 504056"/>
                <a:gd name="connsiteY3-8" fmla="*/ 0 h 504056"/>
                <a:gd name="connsiteX0-9" fmla="*/ 504056 w 595496"/>
                <a:gd name="connsiteY0-10" fmla="*/ 504056 h 595496"/>
                <a:gd name="connsiteX1-11" fmla="*/ 0 w 595496"/>
                <a:gd name="connsiteY1-12" fmla="*/ 504056 h 595496"/>
                <a:gd name="connsiteX2-13" fmla="*/ 0 w 595496"/>
                <a:gd name="connsiteY2-14" fmla="*/ 0 h 595496"/>
                <a:gd name="connsiteX3-15" fmla="*/ 595496 w 595496"/>
                <a:gd name="connsiteY3-16" fmla="*/ 595496 h 595496"/>
                <a:gd name="connsiteX0-17" fmla="*/ 504056 w 745621"/>
                <a:gd name="connsiteY0-18" fmla="*/ 550004 h 550004"/>
                <a:gd name="connsiteX1-19" fmla="*/ 0 w 745621"/>
                <a:gd name="connsiteY1-20" fmla="*/ 550004 h 550004"/>
                <a:gd name="connsiteX2-21" fmla="*/ 0 w 745621"/>
                <a:gd name="connsiteY2-22" fmla="*/ 45948 h 550004"/>
                <a:gd name="connsiteX3-23" fmla="*/ 745621 w 745621"/>
                <a:gd name="connsiteY3-24" fmla="*/ 0 h 550004"/>
                <a:gd name="connsiteX0-25" fmla="*/ 504056 w 504056"/>
                <a:gd name="connsiteY0-26" fmla="*/ 504056 h 504056"/>
                <a:gd name="connsiteX1-27" fmla="*/ 0 w 504056"/>
                <a:gd name="connsiteY1-28" fmla="*/ 504056 h 504056"/>
                <a:gd name="connsiteX2-29" fmla="*/ 0 w 504056"/>
                <a:gd name="connsiteY2-30" fmla="*/ 0 h 504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4056" h="504056">
                  <a:moveTo>
                    <a:pt x="504056" y="504056"/>
                  </a:moveTo>
                  <a:lnTo>
                    <a:pt x="0" y="504056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rgbClr val="00AB7A"/>
              </a:solidFill>
              <a:prstDash val="solid"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6130251" y="1141183"/>
              <a:ext cx="2271019" cy="246720"/>
            </a:xfrm>
            <a:prstGeom prst="rect">
              <a:avLst/>
            </a:prstGeom>
            <a:solidFill>
              <a:srgbClr val="00AB7A"/>
            </a:solidFill>
            <a:ln w="12700" cap="flat" cmpd="sng" algn="ctr">
              <a:noFill/>
              <a:prstDash val="dash"/>
            </a:ln>
          </p:spPr>
          <p:txBody>
            <a:bodyPr rtlCol="0" anchor="ctr"/>
            <a:lstStyle/>
            <a:p>
              <a:pPr algn="ctr" defTabSz="685800"/>
              <a:r>
                <a:rPr lang="zh-CN" altLang="en-US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rPr>
                <a:t>为高业务要求准备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6048630" y="1418422"/>
              <a:ext cx="247009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n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业界可有效识别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P2P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应用厂商屈指可数，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ACG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可精确控制业务中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P2P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上下行流量，保护核心业务系统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85" grpId="0" animBg="1"/>
      <p:bldP spid="90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63544" y="13810"/>
            <a:ext cx="6858000" cy="37432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多链路出口选路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263543" y="1015559"/>
            <a:ext cx="4336647" cy="269205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algn="ctr"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适用场景：多出口网络场景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68615" y="1009651"/>
            <a:ext cx="4331576" cy="37840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4" tIns="34283" rIns="68564" bIns="34283" numCol="1" rtlCol="0" anchor="t" anchorCtr="0" compatLnSpc="1"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874864" y="1009651"/>
            <a:ext cx="3560413" cy="274693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algn="ctr"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负载均衡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4874864" y="1009651"/>
            <a:ext cx="3560414" cy="37840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4" tIns="34283" rIns="68564" bIns="34283" numCol="1" rtlCol="0" anchor="t" anchorCtr="0" compatLnSpc="1"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4783876" y="1325512"/>
            <a:ext cx="3651401" cy="794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负载算法：权重、优先级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基于七元组，其中包括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、用户、应用、域名、时间等维度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PING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协议探测链路健康，支持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服务器探测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4874864" y="2302951"/>
            <a:ext cx="3560413" cy="274693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algn="ctr"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策略路由</a:t>
            </a:r>
          </a:p>
        </p:txBody>
      </p:sp>
      <p:sp>
        <p:nvSpPr>
          <p:cNvPr id="18" name="标题 1"/>
          <p:cNvSpPr txBox="1"/>
          <p:nvPr/>
        </p:nvSpPr>
        <p:spPr>
          <a:xfrm>
            <a:off x="4874864" y="3418072"/>
            <a:ext cx="3560413" cy="274693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algn="ctr" defTabSz="914400" eaLnBrk="0" hangingPunct="0">
              <a:defRPr/>
            </a:pP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</a:t>
            </a:r>
          </a:p>
        </p:txBody>
      </p:sp>
      <p:sp>
        <p:nvSpPr>
          <p:cNvPr id="327" name="矩形 50"/>
          <p:cNvSpPr/>
          <p:nvPr/>
        </p:nvSpPr>
        <p:spPr>
          <a:xfrm>
            <a:off x="276914" y="525407"/>
            <a:ext cx="859017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多出口场景中，根据业务需求实行应用选路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IBAS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负载均衡、策略路由和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路由等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31" name="Content Placeholder 2"/>
          <p:cNvSpPr txBox="1"/>
          <p:nvPr/>
        </p:nvSpPr>
        <p:spPr>
          <a:xfrm>
            <a:off x="4783876" y="2640232"/>
            <a:ext cx="3651401" cy="794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负载算法：权重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基于七元组，其中包括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、用户、应用、域名、时间等维度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Content Placeholder 2"/>
          <p:cNvSpPr txBox="1"/>
          <p:nvPr/>
        </p:nvSpPr>
        <p:spPr>
          <a:xfrm>
            <a:off x="4783876" y="3763444"/>
            <a:ext cx="3402481" cy="794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负载算法：预置或自定义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ISP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基于全局链路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35255">
              <a:lnSpc>
                <a:spcPct val="150000"/>
              </a:lnSpc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PING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TCP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协议探测链路健康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457406" y="1572376"/>
            <a:ext cx="3964468" cy="1683205"/>
            <a:chOff x="1418" y="3051"/>
            <a:chExt cx="9108" cy="3867"/>
          </a:xfrm>
        </p:grpSpPr>
        <p:pic>
          <p:nvPicPr>
            <p:cNvPr id="378" name="图形 2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23" y="3051"/>
              <a:ext cx="1372" cy="867"/>
            </a:xfrm>
            <a:prstGeom prst="rect">
              <a:avLst/>
            </a:prstGeom>
          </p:spPr>
        </p:pic>
        <p:cxnSp>
          <p:nvCxnSpPr>
            <p:cNvPr id="379" name="直线连接符 16"/>
            <p:cNvCxnSpPr>
              <a:stCxn id="383" idx="12"/>
            </p:cNvCxnSpPr>
            <p:nvPr/>
          </p:nvCxnSpPr>
          <p:spPr>
            <a:xfrm>
              <a:off x="3956" y="5236"/>
              <a:ext cx="1929" cy="1162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线连接符 16"/>
            <p:cNvCxnSpPr>
              <a:stCxn id="386" idx="16"/>
            </p:cNvCxnSpPr>
            <p:nvPr/>
          </p:nvCxnSpPr>
          <p:spPr>
            <a:xfrm flipH="1">
              <a:off x="5824" y="5236"/>
              <a:ext cx="2094" cy="1150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线连接符 16"/>
            <p:cNvCxnSpPr>
              <a:stCxn id="378" idx="2"/>
              <a:endCxn id="383" idx="1"/>
            </p:cNvCxnSpPr>
            <p:nvPr/>
          </p:nvCxnSpPr>
          <p:spPr>
            <a:xfrm flipH="1">
              <a:off x="3819" y="3918"/>
              <a:ext cx="2090" cy="839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线连接符 16"/>
            <p:cNvCxnSpPr>
              <a:stCxn id="386" idx="1"/>
              <a:endCxn id="378" idx="2"/>
            </p:cNvCxnSpPr>
            <p:nvPr/>
          </p:nvCxnSpPr>
          <p:spPr>
            <a:xfrm flipH="1" flipV="1">
              <a:off x="5909" y="3918"/>
              <a:ext cx="2096" cy="839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任意多边形 382"/>
            <p:cNvSpPr/>
            <p:nvPr/>
          </p:nvSpPr>
          <p:spPr>
            <a:xfrm>
              <a:off x="3396" y="4746"/>
              <a:ext cx="896" cy="490"/>
            </a:xfrm>
            <a:custGeom>
              <a:avLst/>
              <a:gdLst>
                <a:gd name="connsiteX0" fmla="*/ 1620000 w 4320000"/>
                <a:gd name="connsiteY0" fmla="*/ 0 h 2520000"/>
                <a:gd name="connsiteX1" fmla="*/ 2040385 w 4320000"/>
                <a:gd name="connsiteY1" fmla="*/ 56581 h 2520000"/>
                <a:gd name="connsiteX2" fmla="*/ 2160000 w 4320000"/>
                <a:gd name="connsiteY2" fmla="*/ 99865 h 2520000"/>
                <a:gd name="connsiteX3" fmla="*/ 2279615 w 4320000"/>
                <a:gd name="connsiteY3" fmla="*/ 56581 h 2520000"/>
                <a:gd name="connsiteX4" fmla="*/ 2700000 w 4320000"/>
                <a:gd name="connsiteY4" fmla="*/ 0 h 2520000"/>
                <a:gd name="connsiteX5" fmla="*/ 3758058 w 4320000"/>
                <a:gd name="connsiteY5" fmla="*/ 574895 h 2520000"/>
                <a:gd name="connsiteX6" fmla="*/ 3771239 w 4320000"/>
                <a:gd name="connsiteY6" fmla="*/ 662063 h 2520000"/>
                <a:gd name="connsiteX7" fmla="*/ 3826761 w 4320000"/>
                <a:gd name="connsiteY7" fmla="*/ 687517 h 2520000"/>
                <a:gd name="connsiteX8" fmla="*/ 4320000 w 4320000"/>
                <a:gd name="connsiteY8" fmla="*/ 1260000 h 2520000"/>
                <a:gd name="connsiteX9" fmla="*/ 3826761 w 4320000"/>
                <a:gd name="connsiteY9" fmla="*/ 1832484 h 2520000"/>
                <a:gd name="connsiteX10" fmla="*/ 3771239 w 4320000"/>
                <a:gd name="connsiteY10" fmla="*/ 1857938 h 2520000"/>
                <a:gd name="connsiteX11" fmla="*/ 3758058 w 4320000"/>
                <a:gd name="connsiteY11" fmla="*/ 1945105 h 2520000"/>
                <a:gd name="connsiteX12" fmla="*/ 2700000 w 4320000"/>
                <a:gd name="connsiteY12" fmla="*/ 2520000 h 2520000"/>
                <a:gd name="connsiteX13" fmla="*/ 2279615 w 4320000"/>
                <a:gd name="connsiteY13" fmla="*/ 2463419 h 2520000"/>
                <a:gd name="connsiteX14" fmla="*/ 2160000 w 4320000"/>
                <a:gd name="connsiteY14" fmla="*/ 2420136 h 2520000"/>
                <a:gd name="connsiteX15" fmla="*/ 2040385 w 4320000"/>
                <a:gd name="connsiteY15" fmla="*/ 2463419 h 2520000"/>
                <a:gd name="connsiteX16" fmla="*/ 1620000 w 4320000"/>
                <a:gd name="connsiteY16" fmla="*/ 2520000 h 2520000"/>
                <a:gd name="connsiteX17" fmla="*/ 561942 w 4320000"/>
                <a:gd name="connsiteY17" fmla="*/ 1945105 h 2520000"/>
                <a:gd name="connsiteX18" fmla="*/ 548761 w 4320000"/>
                <a:gd name="connsiteY18" fmla="*/ 1857938 h 2520000"/>
                <a:gd name="connsiteX19" fmla="*/ 493239 w 4320000"/>
                <a:gd name="connsiteY19" fmla="*/ 1832484 h 2520000"/>
                <a:gd name="connsiteX20" fmla="*/ 0 w 4320000"/>
                <a:gd name="connsiteY20" fmla="*/ 1260000 h 2520000"/>
                <a:gd name="connsiteX21" fmla="*/ 493239 w 4320000"/>
                <a:gd name="connsiteY21" fmla="*/ 687517 h 2520000"/>
                <a:gd name="connsiteX22" fmla="*/ 548761 w 4320000"/>
                <a:gd name="connsiteY22" fmla="*/ 662063 h 2520000"/>
                <a:gd name="connsiteX23" fmla="*/ 561942 w 4320000"/>
                <a:gd name="connsiteY23" fmla="*/ 574895 h 2520000"/>
                <a:gd name="connsiteX24" fmla="*/ 1620000 w 4320000"/>
                <a:gd name="connsiteY24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20000" h="2520000">
                  <a:moveTo>
                    <a:pt x="1620000" y="0"/>
                  </a:moveTo>
                  <a:cubicBezTo>
                    <a:pt x="1769117" y="0"/>
                    <a:pt x="1911176" y="20147"/>
                    <a:pt x="2040385" y="56581"/>
                  </a:cubicBezTo>
                  <a:lnTo>
                    <a:pt x="2160000" y="99865"/>
                  </a:lnTo>
                  <a:lnTo>
                    <a:pt x="2279615" y="56581"/>
                  </a:lnTo>
                  <a:cubicBezTo>
                    <a:pt x="2408825" y="20147"/>
                    <a:pt x="2550883" y="0"/>
                    <a:pt x="2700000" y="0"/>
                  </a:cubicBezTo>
                  <a:cubicBezTo>
                    <a:pt x="3221910" y="0"/>
                    <a:pt x="3657352" y="246803"/>
                    <a:pt x="3758058" y="574895"/>
                  </a:cubicBezTo>
                  <a:lnTo>
                    <a:pt x="3771239" y="662063"/>
                  </a:lnTo>
                  <a:lnTo>
                    <a:pt x="3826761" y="687517"/>
                  </a:lnTo>
                  <a:cubicBezTo>
                    <a:pt x="4134898" y="843090"/>
                    <a:pt x="4320000" y="1042538"/>
                    <a:pt x="4320000" y="1260000"/>
                  </a:cubicBezTo>
                  <a:cubicBezTo>
                    <a:pt x="4320000" y="1477462"/>
                    <a:pt x="4134898" y="1676911"/>
                    <a:pt x="3826761" y="1832484"/>
                  </a:cubicBezTo>
                  <a:lnTo>
                    <a:pt x="3771239" y="1857938"/>
                  </a:lnTo>
                  <a:lnTo>
                    <a:pt x="3758058" y="1945105"/>
                  </a:lnTo>
                  <a:cubicBezTo>
                    <a:pt x="3657352" y="2273197"/>
                    <a:pt x="3221910" y="2520000"/>
                    <a:pt x="2700000" y="2520000"/>
                  </a:cubicBezTo>
                  <a:cubicBezTo>
                    <a:pt x="2550883" y="2520000"/>
                    <a:pt x="2408825" y="2499853"/>
                    <a:pt x="2279615" y="2463419"/>
                  </a:cubicBezTo>
                  <a:lnTo>
                    <a:pt x="2160000" y="2420136"/>
                  </a:lnTo>
                  <a:lnTo>
                    <a:pt x="2040385" y="2463419"/>
                  </a:lnTo>
                  <a:cubicBezTo>
                    <a:pt x="1911176" y="2499853"/>
                    <a:pt x="1769117" y="2520000"/>
                    <a:pt x="1620000" y="2520000"/>
                  </a:cubicBezTo>
                  <a:cubicBezTo>
                    <a:pt x="1098091" y="2520000"/>
                    <a:pt x="662648" y="2273197"/>
                    <a:pt x="561942" y="1945105"/>
                  </a:cubicBezTo>
                  <a:lnTo>
                    <a:pt x="548761" y="1857938"/>
                  </a:lnTo>
                  <a:lnTo>
                    <a:pt x="493239" y="1832484"/>
                  </a:lnTo>
                  <a:cubicBezTo>
                    <a:pt x="185102" y="1676911"/>
                    <a:pt x="0" y="1477462"/>
                    <a:pt x="0" y="1260000"/>
                  </a:cubicBezTo>
                  <a:cubicBezTo>
                    <a:pt x="0" y="1042538"/>
                    <a:pt x="185102" y="843090"/>
                    <a:pt x="493239" y="687517"/>
                  </a:cubicBezTo>
                  <a:lnTo>
                    <a:pt x="548761" y="662063"/>
                  </a:lnTo>
                  <a:lnTo>
                    <a:pt x="561942" y="574895"/>
                  </a:lnTo>
                  <a:cubicBezTo>
                    <a:pt x="662648" y="246803"/>
                    <a:pt x="1098091" y="0"/>
                    <a:pt x="162000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联通</a:t>
              </a:r>
            </a:p>
          </p:txBody>
        </p:sp>
        <p:sp>
          <p:nvSpPr>
            <p:cNvPr id="384" name="任意多边形 383"/>
            <p:cNvSpPr/>
            <p:nvPr/>
          </p:nvSpPr>
          <p:spPr>
            <a:xfrm>
              <a:off x="4728" y="4746"/>
              <a:ext cx="896" cy="490"/>
            </a:xfrm>
            <a:custGeom>
              <a:avLst/>
              <a:gdLst>
                <a:gd name="connsiteX0" fmla="*/ 1620000 w 4320000"/>
                <a:gd name="connsiteY0" fmla="*/ 0 h 2520000"/>
                <a:gd name="connsiteX1" fmla="*/ 2040385 w 4320000"/>
                <a:gd name="connsiteY1" fmla="*/ 56581 h 2520000"/>
                <a:gd name="connsiteX2" fmla="*/ 2160000 w 4320000"/>
                <a:gd name="connsiteY2" fmla="*/ 99865 h 2520000"/>
                <a:gd name="connsiteX3" fmla="*/ 2279615 w 4320000"/>
                <a:gd name="connsiteY3" fmla="*/ 56581 h 2520000"/>
                <a:gd name="connsiteX4" fmla="*/ 2700000 w 4320000"/>
                <a:gd name="connsiteY4" fmla="*/ 0 h 2520000"/>
                <a:gd name="connsiteX5" fmla="*/ 3758058 w 4320000"/>
                <a:gd name="connsiteY5" fmla="*/ 574895 h 2520000"/>
                <a:gd name="connsiteX6" fmla="*/ 3771239 w 4320000"/>
                <a:gd name="connsiteY6" fmla="*/ 662063 h 2520000"/>
                <a:gd name="connsiteX7" fmla="*/ 3826761 w 4320000"/>
                <a:gd name="connsiteY7" fmla="*/ 687517 h 2520000"/>
                <a:gd name="connsiteX8" fmla="*/ 4320000 w 4320000"/>
                <a:gd name="connsiteY8" fmla="*/ 1260000 h 2520000"/>
                <a:gd name="connsiteX9" fmla="*/ 3826761 w 4320000"/>
                <a:gd name="connsiteY9" fmla="*/ 1832484 h 2520000"/>
                <a:gd name="connsiteX10" fmla="*/ 3771239 w 4320000"/>
                <a:gd name="connsiteY10" fmla="*/ 1857938 h 2520000"/>
                <a:gd name="connsiteX11" fmla="*/ 3758058 w 4320000"/>
                <a:gd name="connsiteY11" fmla="*/ 1945105 h 2520000"/>
                <a:gd name="connsiteX12" fmla="*/ 2700000 w 4320000"/>
                <a:gd name="connsiteY12" fmla="*/ 2520000 h 2520000"/>
                <a:gd name="connsiteX13" fmla="*/ 2279615 w 4320000"/>
                <a:gd name="connsiteY13" fmla="*/ 2463419 h 2520000"/>
                <a:gd name="connsiteX14" fmla="*/ 2160000 w 4320000"/>
                <a:gd name="connsiteY14" fmla="*/ 2420136 h 2520000"/>
                <a:gd name="connsiteX15" fmla="*/ 2040385 w 4320000"/>
                <a:gd name="connsiteY15" fmla="*/ 2463419 h 2520000"/>
                <a:gd name="connsiteX16" fmla="*/ 1620000 w 4320000"/>
                <a:gd name="connsiteY16" fmla="*/ 2520000 h 2520000"/>
                <a:gd name="connsiteX17" fmla="*/ 561942 w 4320000"/>
                <a:gd name="connsiteY17" fmla="*/ 1945105 h 2520000"/>
                <a:gd name="connsiteX18" fmla="*/ 548761 w 4320000"/>
                <a:gd name="connsiteY18" fmla="*/ 1857938 h 2520000"/>
                <a:gd name="connsiteX19" fmla="*/ 493239 w 4320000"/>
                <a:gd name="connsiteY19" fmla="*/ 1832484 h 2520000"/>
                <a:gd name="connsiteX20" fmla="*/ 0 w 4320000"/>
                <a:gd name="connsiteY20" fmla="*/ 1260000 h 2520000"/>
                <a:gd name="connsiteX21" fmla="*/ 493239 w 4320000"/>
                <a:gd name="connsiteY21" fmla="*/ 687517 h 2520000"/>
                <a:gd name="connsiteX22" fmla="*/ 548761 w 4320000"/>
                <a:gd name="connsiteY22" fmla="*/ 662063 h 2520000"/>
                <a:gd name="connsiteX23" fmla="*/ 561942 w 4320000"/>
                <a:gd name="connsiteY23" fmla="*/ 574895 h 2520000"/>
                <a:gd name="connsiteX24" fmla="*/ 1620000 w 4320000"/>
                <a:gd name="connsiteY24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20000" h="2520000">
                  <a:moveTo>
                    <a:pt x="1620000" y="0"/>
                  </a:moveTo>
                  <a:cubicBezTo>
                    <a:pt x="1769117" y="0"/>
                    <a:pt x="1911176" y="20147"/>
                    <a:pt x="2040385" y="56581"/>
                  </a:cubicBezTo>
                  <a:lnTo>
                    <a:pt x="2160000" y="99865"/>
                  </a:lnTo>
                  <a:lnTo>
                    <a:pt x="2279615" y="56581"/>
                  </a:lnTo>
                  <a:cubicBezTo>
                    <a:pt x="2408825" y="20147"/>
                    <a:pt x="2550883" y="0"/>
                    <a:pt x="2700000" y="0"/>
                  </a:cubicBezTo>
                  <a:cubicBezTo>
                    <a:pt x="3221910" y="0"/>
                    <a:pt x="3657352" y="246803"/>
                    <a:pt x="3758058" y="574895"/>
                  </a:cubicBezTo>
                  <a:lnTo>
                    <a:pt x="3771239" y="662063"/>
                  </a:lnTo>
                  <a:lnTo>
                    <a:pt x="3826761" y="687517"/>
                  </a:lnTo>
                  <a:cubicBezTo>
                    <a:pt x="4134898" y="843090"/>
                    <a:pt x="4320000" y="1042538"/>
                    <a:pt x="4320000" y="1260000"/>
                  </a:cubicBezTo>
                  <a:cubicBezTo>
                    <a:pt x="4320000" y="1477462"/>
                    <a:pt x="4134898" y="1676911"/>
                    <a:pt x="3826761" y="1832484"/>
                  </a:cubicBezTo>
                  <a:lnTo>
                    <a:pt x="3771239" y="1857938"/>
                  </a:lnTo>
                  <a:lnTo>
                    <a:pt x="3758058" y="1945105"/>
                  </a:lnTo>
                  <a:cubicBezTo>
                    <a:pt x="3657352" y="2273197"/>
                    <a:pt x="3221910" y="2520000"/>
                    <a:pt x="2700000" y="2520000"/>
                  </a:cubicBezTo>
                  <a:cubicBezTo>
                    <a:pt x="2550883" y="2520000"/>
                    <a:pt x="2408825" y="2499853"/>
                    <a:pt x="2279615" y="2463419"/>
                  </a:cubicBezTo>
                  <a:lnTo>
                    <a:pt x="2160000" y="2420136"/>
                  </a:lnTo>
                  <a:lnTo>
                    <a:pt x="2040385" y="2463419"/>
                  </a:lnTo>
                  <a:cubicBezTo>
                    <a:pt x="1911176" y="2499853"/>
                    <a:pt x="1769117" y="2520000"/>
                    <a:pt x="1620000" y="2520000"/>
                  </a:cubicBezTo>
                  <a:cubicBezTo>
                    <a:pt x="1098091" y="2520000"/>
                    <a:pt x="662648" y="2273197"/>
                    <a:pt x="561942" y="1945105"/>
                  </a:cubicBezTo>
                  <a:lnTo>
                    <a:pt x="548761" y="1857938"/>
                  </a:lnTo>
                  <a:lnTo>
                    <a:pt x="493239" y="1832484"/>
                  </a:lnTo>
                  <a:cubicBezTo>
                    <a:pt x="185102" y="1676911"/>
                    <a:pt x="0" y="1477462"/>
                    <a:pt x="0" y="1260000"/>
                  </a:cubicBezTo>
                  <a:cubicBezTo>
                    <a:pt x="0" y="1042538"/>
                    <a:pt x="185102" y="843090"/>
                    <a:pt x="493239" y="687517"/>
                  </a:cubicBezTo>
                  <a:lnTo>
                    <a:pt x="548761" y="662063"/>
                  </a:lnTo>
                  <a:lnTo>
                    <a:pt x="561942" y="574895"/>
                  </a:lnTo>
                  <a:cubicBezTo>
                    <a:pt x="662648" y="246803"/>
                    <a:pt x="1098091" y="0"/>
                    <a:pt x="162000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电信</a:t>
              </a:r>
            </a:p>
          </p:txBody>
        </p:sp>
        <p:sp>
          <p:nvSpPr>
            <p:cNvPr id="385" name="任意多边形 384"/>
            <p:cNvSpPr/>
            <p:nvPr/>
          </p:nvSpPr>
          <p:spPr>
            <a:xfrm>
              <a:off x="6273" y="4746"/>
              <a:ext cx="896" cy="490"/>
            </a:xfrm>
            <a:custGeom>
              <a:avLst/>
              <a:gdLst>
                <a:gd name="connsiteX0" fmla="*/ 1620000 w 4320000"/>
                <a:gd name="connsiteY0" fmla="*/ 0 h 2520000"/>
                <a:gd name="connsiteX1" fmla="*/ 2040385 w 4320000"/>
                <a:gd name="connsiteY1" fmla="*/ 56581 h 2520000"/>
                <a:gd name="connsiteX2" fmla="*/ 2160000 w 4320000"/>
                <a:gd name="connsiteY2" fmla="*/ 99865 h 2520000"/>
                <a:gd name="connsiteX3" fmla="*/ 2279615 w 4320000"/>
                <a:gd name="connsiteY3" fmla="*/ 56581 h 2520000"/>
                <a:gd name="connsiteX4" fmla="*/ 2700000 w 4320000"/>
                <a:gd name="connsiteY4" fmla="*/ 0 h 2520000"/>
                <a:gd name="connsiteX5" fmla="*/ 3758058 w 4320000"/>
                <a:gd name="connsiteY5" fmla="*/ 574895 h 2520000"/>
                <a:gd name="connsiteX6" fmla="*/ 3771239 w 4320000"/>
                <a:gd name="connsiteY6" fmla="*/ 662063 h 2520000"/>
                <a:gd name="connsiteX7" fmla="*/ 3826761 w 4320000"/>
                <a:gd name="connsiteY7" fmla="*/ 687517 h 2520000"/>
                <a:gd name="connsiteX8" fmla="*/ 4320000 w 4320000"/>
                <a:gd name="connsiteY8" fmla="*/ 1260000 h 2520000"/>
                <a:gd name="connsiteX9" fmla="*/ 3826761 w 4320000"/>
                <a:gd name="connsiteY9" fmla="*/ 1832484 h 2520000"/>
                <a:gd name="connsiteX10" fmla="*/ 3771239 w 4320000"/>
                <a:gd name="connsiteY10" fmla="*/ 1857938 h 2520000"/>
                <a:gd name="connsiteX11" fmla="*/ 3758058 w 4320000"/>
                <a:gd name="connsiteY11" fmla="*/ 1945105 h 2520000"/>
                <a:gd name="connsiteX12" fmla="*/ 2700000 w 4320000"/>
                <a:gd name="connsiteY12" fmla="*/ 2520000 h 2520000"/>
                <a:gd name="connsiteX13" fmla="*/ 2279615 w 4320000"/>
                <a:gd name="connsiteY13" fmla="*/ 2463419 h 2520000"/>
                <a:gd name="connsiteX14" fmla="*/ 2160000 w 4320000"/>
                <a:gd name="connsiteY14" fmla="*/ 2420136 h 2520000"/>
                <a:gd name="connsiteX15" fmla="*/ 2040385 w 4320000"/>
                <a:gd name="connsiteY15" fmla="*/ 2463419 h 2520000"/>
                <a:gd name="connsiteX16" fmla="*/ 1620000 w 4320000"/>
                <a:gd name="connsiteY16" fmla="*/ 2520000 h 2520000"/>
                <a:gd name="connsiteX17" fmla="*/ 561942 w 4320000"/>
                <a:gd name="connsiteY17" fmla="*/ 1945105 h 2520000"/>
                <a:gd name="connsiteX18" fmla="*/ 548761 w 4320000"/>
                <a:gd name="connsiteY18" fmla="*/ 1857938 h 2520000"/>
                <a:gd name="connsiteX19" fmla="*/ 493239 w 4320000"/>
                <a:gd name="connsiteY19" fmla="*/ 1832484 h 2520000"/>
                <a:gd name="connsiteX20" fmla="*/ 0 w 4320000"/>
                <a:gd name="connsiteY20" fmla="*/ 1260000 h 2520000"/>
                <a:gd name="connsiteX21" fmla="*/ 493239 w 4320000"/>
                <a:gd name="connsiteY21" fmla="*/ 687517 h 2520000"/>
                <a:gd name="connsiteX22" fmla="*/ 548761 w 4320000"/>
                <a:gd name="connsiteY22" fmla="*/ 662063 h 2520000"/>
                <a:gd name="connsiteX23" fmla="*/ 561942 w 4320000"/>
                <a:gd name="connsiteY23" fmla="*/ 574895 h 2520000"/>
                <a:gd name="connsiteX24" fmla="*/ 1620000 w 4320000"/>
                <a:gd name="connsiteY24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20000" h="2520000">
                  <a:moveTo>
                    <a:pt x="1620000" y="0"/>
                  </a:moveTo>
                  <a:cubicBezTo>
                    <a:pt x="1769117" y="0"/>
                    <a:pt x="1911176" y="20147"/>
                    <a:pt x="2040385" y="56581"/>
                  </a:cubicBezTo>
                  <a:lnTo>
                    <a:pt x="2160000" y="99865"/>
                  </a:lnTo>
                  <a:lnTo>
                    <a:pt x="2279615" y="56581"/>
                  </a:lnTo>
                  <a:cubicBezTo>
                    <a:pt x="2408825" y="20147"/>
                    <a:pt x="2550883" y="0"/>
                    <a:pt x="2700000" y="0"/>
                  </a:cubicBezTo>
                  <a:cubicBezTo>
                    <a:pt x="3221910" y="0"/>
                    <a:pt x="3657352" y="246803"/>
                    <a:pt x="3758058" y="574895"/>
                  </a:cubicBezTo>
                  <a:lnTo>
                    <a:pt x="3771239" y="662063"/>
                  </a:lnTo>
                  <a:lnTo>
                    <a:pt x="3826761" y="687517"/>
                  </a:lnTo>
                  <a:cubicBezTo>
                    <a:pt x="4134898" y="843090"/>
                    <a:pt x="4320000" y="1042538"/>
                    <a:pt x="4320000" y="1260000"/>
                  </a:cubicBezTo>
                  <a:cubicBezTo>
                    <a:pt x="4320000" y="1477462"/>
                    <a:pt x="4134898" y="1676911"/>
                    <a:pt x="3826761" y="1832484"/>
                  </a:cubicBezTo>
                  <a:lnTo>
                    <a:pt x="3771239" y="1857938"/>
                  </a:lnTo>
                  <a:lnTo>
                    <a:pt x="3758058" y="1945105"/>
                  </a:lnTo>
                  <a:cubicBezTo>
                    <a:pt x="3657352" y="2273197"/>
                    <a:pt x="3221910" y="2520000"/>
                    <a:pt x="2700000" y="2520000"/>
                  </a:cubicBezTo>
                  <a:cubicBezTo>
                    <a:pt x="2550883" y="2520000"/>
                    <a:pt x="2408825" y="2499853"/>
                    <a:pt x="2279615" y="2463419"/>
                  </a:cubicBezTo>
                  <a:lnTo>
                    <a:pt x="2160000" y="2420136"/>
                  </a:lnTo>
                  <a:lnTo>
                    <a:pt x="2040385" y="2463419"/>
                  </a:lnTo>
                  <a:cubicBezTo>
                    <a:pt x="1911176" y="2499853"/>
                    <a:pt x="1769117" y="2520000"/>
                    <a:pt x="1620000" y="2520000"/>
                  </a:cubicBezTo>
                  <a:cubicBezTo>
                    <a:pt x="1098091" y="2520000"/>
                    <a:pt x="662648" y="2273197"/>
                    <a:pt x="561942" y="1945105"/>
                  </a:cubicBezTo>
                  <a:lnTo>
                    <a:pt x="548761" y="1857938"/>
                  </a:lnTo>
                  <a:lnTo>
                    <a:pt x="493239" y="1832484"/>
                  </a:lnTo>
                  <a:cubicBezTo>
                    <a:pt x="185102" y="1676911"/>
                    <a:pt x="0" y="1477462"/>
                    <a:pt x="0" y="1260000"/>
                  </a:cubicBezTo>
                  <a:cubicBezTo>
                    <a:pt x="0" y="1042538"/>
                    <a:pt x="185102" y="843090"/>
                    <a:pt x="493239" y="687517"/>
                  </a:cubicBezTo>
                  <a:lnTo>
                    <a:pt x="548761" y="662063"/>
                  </a:lnTo>
                  <a:lnTo>
                    <a:pt x="561942" y="574895"/>
                  </a:lnTo>
                  <a:cubicBezTo>
                    <a:pt x="662648" y="246803"/>
                    <a:pt x="1098091" y="0"/>
                    <a:pt x="162000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移动</a:t>
              </a:r>
            </a:p>
          </p:txBody>
        </p:sp>
        <p:sp>
          <p:nvSpPr>
            <p:cNvPr id="386" name="任意多边形 385"/>
            <p:cNvSpPr/>
            <p:nvPr/>
          </p:nvSpPr>
          <p:spPr>
            <a:xfrm>
              <a:off x="7582" y="4746"/>
              <a:ext cx="896" cy="490"/>
            </a:xfrm>
            <a:custGeom>
              <a:avLst/>
              <a:gdLst>
                <a:gd name="connsiteX0" fmla="*/ 1620000 w 4320000"/>
                <a:gd name="connsiteY0" fmla="*/ 0 h 2520000"/>
                <a:gd name="connsiteX1" fmla="*/ 2040385 w 4320000"/>
                <a:gd name="connsiteY1" fmla="*/ 56581 h 2520000"/>
                <a:gd name="connsiteX2" fmla="*/ 2160000 w 4320000"/>
                <a:gd name="connsiteY2" fmla="*/ 99865 h 2520000"/>
                <a:gd name="connsiteX3" fmla="*/ 2279615 w 4320000"/>
                <a:gd name="connsiteY3" fmla="*/ 56581 h 2520000"/>
                <a:gd name="connsiteX4" fmla="*/ 2700000 w 4320000"/>
                <a:gd name="connsiteY4" fmla="*/ 0 h 2520000"/>
                <a:gd name="connsiteX5" fmla="*/ 3758058 w 4320000"/>
                <a:gd name="connsiteY5" fmla="*/ 574895 h 2520000"/>
                <a:gd name="connsiteX6" fmla="*/ 3771239 w 4320000"/>
                <a:gd name="connsiteY6" fmla="*/ 662063 h 2520000"/>
                <a:gd name="connsiteX7" fmla="*/ 3826761 w 4320000"/>
                <a:gd name="connsiteY7" fmla="*/ 687517 h 2520000"/>
                <a:gd name="connsiteX8" fmla="*/ 4320000 w 4320000"/>
                <a:gd name="connsiteY8" fmla="*/ 1260000 h 2520000"/>
                <a:gd name="connsiteX9" fmla="*/ 3826761 w 4320000"/>
                <a:gd name="connsiteY9" fmla="*/ 1832484 h 2520000"/>
                <a:gd name="connsiteX10" fmla="*/ 3771239 w 4320000"/>
                <a:gd name="connsiteY10" fmla="*/ 1857938 h 2520000"/>
                <a:gd name="connsiteX11" fmla="*/ 3758058 w 4320000"/>
                <a:gd name="connsiteY11" fmla="*/ 1945105 h 2520000"/>
                <a:gd name="connsiteX12" fmla="*/ 2700000 w 4320000"/>
                <a:gd name="connsiteY12" fmla="*/ 2520000 h 2520000"/>
                <a:gd name="connsiteX13" fmla="*/ 2279615 w 4320000"/>
                <a:gd name="connsiteY13" fmla="*/ 2463419 h 2520000"/>
                <a:gd name="connsiteX14" fmla="*/ 2160000 w 4320000"/>
                <a:gd name="connsiteY14" fmla="*/ 2420136 h 2520000"/>
                <a:gd name="connsiteX15" fmla="*/ 2040385 w 4320000"/>
                <a:gd name="connsiteY15" fmla="*/ 2463419 h 2520000"/>
                <a:gd name="connsiteX16" fmla="*/ 1620000 w 4320000"/>
                <a:gd name="connsiteY16" fmla="*/ 2520000 h 2520000"/>
                <a:gd name="connsiteX17" fmla="*/ 561942 w 4320000"/>
                <a:gd name="connsiteY17" fmla="*/ 1945105 h 2520000"/>
                <a:gd name="connsiteX18" fmla="*/ 548761 w 4320000"/>
                <a:gd name="connsiteY18" fmla="*/ 1857938 h 2520000"/>
                <a:gd name="connsiteX19" fmla="*/ 493239 w 4320000"/>
                <a:gd name="connsiteY19" fmla="*/ 1832484 h 2520000"/>
                <a:gd name="connsiteX20" fmla="*/ 0 w 4320000"/>
                <a:gd name="connsiteY20" fmla="*/ 1260000 h 2520000"/>
                <a:gd name="connsiteX21" fmla="*/ 493239 w 4320000"/>
                <a:gd name="connsiteY21" fmla="*/ 687517 h 2520000"/>
                <a:gd name="connsiteX22" fmla="*/ 548761 w 4320000"/>
                <a:gd name="connsiteY22" fmla="*/ 662063 h 2520000"/>
                <a:gd name="connsiteX23" fmla="*/ 561942 w 4320000"/>
                <a:gd name="connsiteY23" fmla="*/ 574895 h 2520000"/>
                <a:gd name="connsiteX24" fmla="*/ 1620000 w 4320000"/>
                <a:gd name="connsiteY24" fmla="*/ 0 h 25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20000" h="2520000">
                  <a:moveTo>
                    <a:pt x="1620000" y="0"/>
                  </a:moveTo>
                  <a:cubicBezTo>
                    <a:pt x="1769117" y="0"/>
                    <a:pt x="1911176" y="20147"/>
                    <a:pt x="2040385" y="56581"/>
                  </a:cubicBezTo>
                  <a:lnTo>
                    <a:pt x="2160000" y="99865"/>
                  </a:lnTo>
                  <a:lnTo>
                    <a:pt x="2279615" y="56581"/>
                  </a:lnTo>
                  <a:cubicBezTo>
                    <a:pt x="2408825" y="20147"/>
                    <a:pt x="2550883" y="0"/>
                    <a:pt x="2700000" y="0"/>
                  </a:cubicBezTo>
                  <a:cubicBezTo>
                    <a:pt x="3221910" y="0"/>
                    <a:pt x="3657352" y="246803"/>
                    <a:pt x="3758058" y="574895"/>
                  </a:cubicBezTo>
                  <a:lnTo>
                    <a:pt x="3771239" y="662063"/>
                  </a:lnTo>
                  <a:lnTo>
                    <a:pt x="3826761" y="687517"/>
                  </a:lnTo>
                  <a:cubicBezTo>
                    <a:pt x="4134898" y="843090"/>
                    <a:pt x="4320000" y="1042538"/>
                    <a:pt x="4320000" y="1260000"/>
                  </a:cubicBezTo>
                  <a:cubicBezTo>
                    <a:pt x="4320000" y="1477462"/>
                    <a:pt x="4134898" y="1676911"/>
                    <a:pt x="3826761" y="1832484"/>
                  </a:cubicBezTo>
                  <a:lnTo>
                    <a:pt x="3771239" y="1857938"/>
                  </a:lnTo>
                  <a:lnTo>
                    <a:pt x="3758058" y="1945105"/>
                  </a:lnTo>
                  <a:cubicBezTo>
                    <a:pt x="3657352" y="2273197"/>
                    <a:pt x="3221910" y="2520000"/>
                    <a:pt x="2700000" y="2520000"/>
                  </a:cubicBezTo>
                  <a:cubicBezTo>
                    <a:pt x="2550883" y="2520000"/>
                    <a:pt x="2408825" y="2499853"/>
                    <a:pt x="2279615" y="2463419"/>
                  </a:cubicBezTo>
                  <a:lnTo>
                    <a:pt x="2160000" y="2420136"/>
                  </a:lnTo>
                  <a:lnTo>
                    <a:pt x="2040385" y="2463419"/>
                  </a:lnTo>
                  <a:cubicBezTo>
                    <a:pt x="1911176" y="2499853"/>
                    <a:pt x="1769117" y="2520000"/>
                    <a:pt x="1620000" y="2520000"/>
                  </a:cubicBezTo>
                  <a:cubicBezTo>
                    <a:pt x="1098091" y="2520000"/>
                    <a:pt x="662648" y="2273197"/>
                    <a:pt x="561942" y="1945105"/>
                  </a:cubicBezTo>
                  <a:lnTo>
                    <a:pt x="548761" y="1857938"/>
                  </a:lnTo>
                  <a:lnTo>
                    <a:pt x="493239" y="1832484"/>
                  </a:lnTo>
                  <a:cubicBezTo>
                    <a:pt x="185102" y="1676911"/>
                    <a:pt x="0" y="1477462"/>
                    <a:pt x="0" y="1260000"/>
                  </a:cubicBezTo>
                  <a:cubicBezTo>
                    <a:pt x="0" y="1042538"/>
                    <a:pt x="185102" y="843090"/>
                    <a:pt x="493239" y="687517"/>
                  </a:cubicBezTo>
                  <a:lnTo>
                    <a:pt x="548761" y="662063"/>
                  </a:lnTo>
                  <a:lnTo>
                    <a:pt x="561942" y="574895"/>
                  </a:lnTo>
                  <a:cubicBezTo>
                    <a:pt x="662648" y="246803"/>
                    <a:pt x="1098091" y="0"/>
                    <a:pt x="162000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其他</a:t>
              </a:r>
            </a:p>
          </p:txBody>
        </p:sp>
        <p:cxnSp>
          <p:nvCxnSpPr>
            <p:cNvPr id="387" name="直线连接符 16"/>
            <p:cNvCxnSpPr>
              <a:stCxn id="385" idx="13"/>
            </p:cNvCxnSpPr>
            <p:nvPr/>
          </p:nvCxnSpPr>
          <p:spPr>
            <a:xfrm flipH="1">
              <a:off x="5851" y="5225"/>
              <a:ext cx="895" cy="1165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线连接符 16"/>
            <p:cNvCxnSpPr>
              <a:stCxn id="384" idx="13"/>
            </p:cNvCxnSpPr>
            <p:nvPr/>
          </p:nvCxnSpPr>
          <p:spPr>
            <a:xfrm>
              <a:off x="5201" y="5225"/>
              <a:ext cx="693" cy="1120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线连接符 16"/>
            <p:cNvCxnSpPr>
              <a:stCxn id="378" idx="2"/>
              <a:endCxn id="385" idx="1"/>
            </p:cNvCxnSpPr>
            <p:nvPr/>
          </p:nvCxnSpPr>
          <p:spPr>
            <a:xfrm>
              <a:off x="5909" y="3918"/>
              <a:ext cx="787" cy="839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线连接符 16"/>
            <p:cNvCxnSpPr>
              <a:stCxn id="378" idx="2"/>
              <a:endCxn id="384" idx="4"/>
            </p:cNvCxnSpPr>
            <p:nvPr/>
          </p:nvCxnSpPr>
          <p:spPr>
            <a:xfrm flipH="1">
              <a:off x="5288" y="3918"/>
              <a:ext cx="621" cy="828"/>
            </a:xfrm>
            <a:prstGeom prst="line">
              <a:avLst/>
            </a:prstGeom>
            <a:ln w="19050"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矩形 390"/>
            <p:cNvSpPr/>
            <p:nvPr/>
          </p:nvSpPr>
          <p:spPr>
            <a:xfrm>
              <a:off x="1418" y="4437"/>
              <a:ext cx="1236" cy="471"/>
            </a:xfrm>
            <a:prstGeom prst="rect">
              <a:avLst/>
            </a:prstGeom>
            <a:solidFill>
              <a:srgbClr val="E8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OA</a:t>
              </a:r>
            </a:p>
          </p:txBody>
        </p:sp>
        <p:sp>
          <p:nvSpPr>
            <p:cNvPr id="392" name="矩形 391"/>
            <p:cNvSpPr/>
            <p:nvPr/>
          </p:nvSpPr>
          <p:spPr>
            <a:xfrm>
              <a:off x="1967" y="5013"/>
              <a:ext cx="1236" cy="471"/>
            </a:xfrm>
            <a:prstGeom prst="rect">
              <a:avLst/>
            </a:prstGeom>
            <a:solidFill>
              <a:srgbClr val="E8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ERP</a:t>
              </a:r>
            </a:p>
          </p:txBody>
        </p:sp>
        <p:sp>
          <p:nvSpPr>
            <p:cNvPr id="393" name="矩形 392"/>
            <p:cNvSpPr/>
            <p:nvPr/>
          </p:nvSpPr>
          <p:spPr>
            <a:xfrm>
              <a:off x="2550" y="5583"/>
              <a:ext cx="1236" cy="471"/>
            </a:xfrm>
            <a:prstGeom prst="rect">
              <a:avLst/>
            </a:prstGeom>
            <a:solidFill>
              <a:srgbClr val="E8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Email</a:t>
              </a:r>
            </a:p>
          </p:txBody>
        </p:sp>
        <p:sp>
          <p:nvSpPr>
            <p:cNvPr id="394" name="矩形 393"/>
            <p:cNvSpPr/>
            <p:nvPr/>
          </p:nvSpPr>
          <p:spPr>
            <a:xfrm>
              <a:off x="9290" y="4275"/>
              <a:ext cx="1236" cy="4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迅雷</a:t>
              </a:r>
            </a:p>
          </p:txBody>
        </p:sp>
        <p:sp>
          <p:nvSpPr>
            <p:cNvPr id="395" name="矩形 394"/>
            <p:cNvSpPr/>
            <p:nvPr/>
          </p:nvSpPr>
          <p:spPr>
            <a:xfrm>
              <a:off x="8737" y="4820"/>
              <a:ext cx="1236" cy="4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视频</a:t>
              </a:r>
            </a:p>
          </p:txBody>
        </p:sp>
        <p:sp>
          <p:nvSpPr>
            <p:cNvPr id="396" name="矩形 395"/>
            <p:cNvSpPr/>
            <p:nvPr/>
          </p:nvSpPr>
          <p:spPr>
            <a:xfrm>
              <a:off x="8201" y="5376"/>
              <a:ext cx="1236" cy="4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股票</a:t>
              </a:r>
            </a:p>
          </p:txBody>
        </p:sp>
        <p:pic>
          <p:nvPicPr>
            <p:cNvPr id="397" name="图片 396" descr="AC图标更新版2021-8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88" y="6015"/>
              <a:ext cx="905" cy="903"/>
            </a:xfrm>
            <a:prstGeom prst="rect">
              <a:avLst/>
            </a:prstGeom>
          </p:spPr>
        </p:pic>
      </p:grpSp>
      <p:grpSp>
        <p:nvGrpSpPr>
          <p:cNvPr id="364" name="组合 363"/>
          <p:cNvGrpSpPr/>
          <p:nvPr/>
        </p:nvGrpSpPr>
        <p:grpSpPr>
          <a:xfrm>
            <a:off x="1162981" y="3539781"/>
            <a:ext cx="2526332" cy="698563"/>
            <a:chOff x="10486" y="5513"/>
            <a:chExt cx="7099" cy="1964"/>
          </a:xfrm>
        </p:grpSpPr>
        <p:grpSp>
          <p:nvGrpSpPr>
            <p:cNvPr id="366" name="组合 365"/>
            <p:cNvGrpSpPr/>
            <p:nvPr/>
          </p:nvGrpSpPr>
          <p:grpSpPr>
            <a:xfrm>
              <a:off x="10961" y="5798"/>
              <a:ext cx="5901" cy="1396"/>
              <a:chOff x="10961" y="5838"/>
              <a:chExt cx="4655" cy="1109"/>
            </a:xfrm>
          </p:grpSpPr>
          <p:cxnSp>
            <p:nvCxnSpPr>
              <p:cNvPr id="368" name="直线连接符 16"/>
              <p:cNvCxnSpPr/>
              <p:nvPr/>
            </p:nvCxnSpPr>
            <p:spPr>
              <a:xfrm>
                <a:off x="11575" y="6465"/>
                <a:ext cx="2656" cy="0"/>
              </a:xfrm>
              <a:prstGeom prst="line">
                <a:avLst/>
              </a:prstGeom>
              <a:ln w="19050">
                <a:solidFill>
                  <a:srgbClr val="00AB7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9" name="组合 368"/>
              <p:cNvGrpSpPr/>
              <p:nvPr/>
            </p:nvGrpSpPr>
            <p:grpSpPr>
              <a:xfrm>
                <a:off x="14541" y="6163"/>
                <a:ext cx="1075" cy="784"/>
                <a:chOff x="14345" y="6163"/>
                <a:chExt cx="1075" cy="784"/>
              </a:xfrm>
            </p:grpSpPr>
            <p:pic>
              <p:nvPicPr>
                <p:cNvPr id="376" name="图片 375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45" y="6163"/>
                  <a:ext cx="673" cy="751"/>
                </a:xfrm>
                <a:prstGeom prst="rect">
                  <a:avLst/>
                </a:prstGeom>
              </p:spPr>
            </p:pic>
            <p:pic>
              <p:nvPicPr>
                <p:cNvPr id="377" name="图片 376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47" y="6196"/>
                  <a:ext cx="673" cy="751"/>
                </a:xfrm>
                <a:prstGeom prst="rect">
                  <a:avLst/>
                </a:prstGeom>
              </p:spPr>
            </p:pic>
          </p:grpSp>
          <p:pic>
            <p:nvPicPr>
              <p:cNvPr id="370" name="图形 9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790" y="6162"/>
                <a:ext cx="611" cy="611"/>
              </a:xfrm>
              <a:prstGeom prst="rect">
                <a:avLst/>
              </a:prstGeom>
            </p:spPr>
          </p:pic>
          <p:grpSp>
            <p:nvGrpSpPr>
              <p:cNvPr id="371" name="组合 370"/>
              <p:cNvGrpSpPr/>
              <p:nvPr/>
            </p:nvGrpSpPr>
            <p:grpSpPr>
              <a:xfrm>
                <a:off x="10961" y="5838"/>
                <a:ext cx="1184" cy="1100"/>
                <a:chOff x="8884" y="8308"/>
                <a:chExt cx="1184" cy="1100"/>
              </a:xfrm>
            </p:grpSpPr>
            <p:pic>
              <p:nvPicPr>
                <p:cNvPr id="373" name="图形 5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884" y="8308"/>
                  <a:ext cx="570" cy="796"/>
                </a:xfrm>
                <a:prstGeom prst="rect">
                  <a:avLst/>
                </a:prstGeom>
              </p:spPr>
            </p:pic>
            <p:pic>
              <p:nvPicPr>
                <p:cNvPr id="374" name="图形 5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188" y="8448"/>
                  <a:ext cx="570" cy="795"/>
                </a:xfrm>
                <a:prstGeom prst="rect">
                  <a:avLst/>
                </a:prstGeom>
              </p:spPr>
            </p:pic>
            <p:pic>
              <p:nvPicPr>
                <p:cNvPr id="375" name="图形 5"/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498" y="8613"/>
                  <a:ext cx="570" cy="795"/>
                </a:xfrm>
                <a:prstGeom prst="rect">
                  <a:avLst/>
                </a:prstGeom>
              </p:spPr>
            </p:pic>
          </p:grpSp>
          <p:pic>
            <p:nvPicPr>
              <p:cNvPr id="372" name="图片 371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7" y="6164"/>
                <a:ext cx="789" cy="541"/>
              </a:xfrm>
              <a:prstGeom prst="rect">
                <a:avLst/>
              </a:prstGeom>
            </p:spPr>
          </p:pic>
        </p:grpSp>
        <p:sp>
          <p:nvSpPr>
            <p:cNvPr id="367" name="矩形 366"/>
            <p:cNvSpPr/>
            <p:nvPr/>
          </p:nvSpPr>
          <p:spPr>
            <a:xfrm>
              <a:off x="10486" y="5513"/>
              <a:ext cx="7099" cy="1964"/>
            </a:xfrm>
            <a:prstGeom prst="rect">
              <a:avLst/>
            </a:prstGeom>
            <a:noFill/>
            <a:ln w="9525">
              <a:solidFill>
                <a:srgbClr val="00AB7A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cxnSp>
        <p:nvCxnSpPr>
          <p:cNvPr id="365" name="直线连接符 16"/>
          <p:cNvCxnSpPr>
            <a:stCxn id="397" idx="2"/>
            <a:endCxn id="367" idx="0"/>
          </p:cNvCxnSpPr>
          <p:nvPr/>
        </p:nvCxnSpPr>
        <p:spPr>
          <a:xfrm>
            <a:off x="2425929" y="3255581"/>
            <a:ext cx="218" cy="284200"/>
          </a:xfrm>
          <a:prstGeom prst="line">
            <a:avLst/>
          </a:prstGeom>
          <a:ln w="19050">
            <a:solidFill>
              <a:srgbClr val="082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 1"/>
          <p:cNvSpPr txBox="1">
            <a:spLocks noChangeArrowheads="1"/>
          </p:cNvSpPr>
          <p:nvPr/>
        </p:nvSpPr>
        <p:spPr bwMode="auto">
          <a:xfrm>
            <a:off x="210239" y="13249"/>
            <a:ext cx="6858000" cy="38020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一机</a:t>
            </a: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两用、分时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访问</a:t>
            </a:r>
          </a:p>
        </p:txBody>
      </p:sp>
      <p:sp>
        <p:nvSpPr>
          <p:cNvPr id="43" name="矩形 50"/>
          <p:cNvSpPr/>
          <p:nvPr/>
        </p:nvSpPr>
        <p:spPr>
          <a:xfrm>
            <a:off x="132870" y="473827"/>
            <a:ext cx="8333031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同一时间，仅允许访问一种网络资源，内外网权限分离，保障内网资源的安全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实时监测用户网络内容，针对网络资源变更行为，进行权限切换提醒；如切换，则匹配与之对应的访问权限</a:t>
            </a:r>
          </a:p>
        </p:txBody>
      </p:sp>
      <p:pic>
        <p:nvPicPr>
          <p:cNvPr id="44" name="文本框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rcRect b="39017"/>
          <a:stretch>
            <a:fillRect/>
          </a:stretch>
        </p:blipFill>
        <p:spPr>
          <a:xfrm>
            <a:off x="5857228" y="1295349"/>
            <a:ext cx="2237436" cy="3033451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5" name="组合 44"/>
          <p:cNvGrpSpPr/>
          <p:nvPr/>
        </p:nvGrpSpPr>
        <p:grpSpPr>
          <a:xfrm>
            <a:off x="609442" y="1673722"/>
            <a:ext cx="4135768" cy="2528491"/>
            <a:chOff x="1946" y="3245"/>
            <a:chExt cx="8952" cy="5473"/>
          </a:xfrm>
        </p:grpSpPr>
        <p:sp>
          <p:nvSpPr>
            <p:cNvPr id="59" name="椭圆 58"/>
            <p:cNvSpPr/>
            <p:nvPr>
              <p:custDataLst>
                <p:tags r:id="rId3"/>
              </p:custDataLst>
            </p:nvPr>
          </p:nvSpPr>
          <p:spPr>
            <a:xfrm>
              <a:off x="9221" y="7275"/>
              <a:ext cx="1443" cy="144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 dirty="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4"/>
              </p:custDataLst>
            </p:nvPr>
          </p:nvSpPr>
          <p:spPr>
            <a:xfrm>
              <a:off x="2472" y="7275"/>
              <a:ext cx="1443" cy="144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5"/>
              </p:custDataLst>
            </p:nvPr>
          </p:nvSpPr>
          <p:spPr>
            <a:xfrm>
              <a:off x="5868" y="7275"/>
              <a:ext cx="1443" cy="144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 dirty="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8" name="Freeform 10"/>
            <p:cNvSpPr/>
            <p:nvPr>
              <p:custDataLst>
                <p:tags r:id="rId6"/>
              </p:custDataLst>
            </p:nvPr>
          </p:nvSpPr>
          <p:spPr bwMode="gray">
            <a:xfrm>
              <a:off x="4320" y="4832"/>
              <a:ext cx="1143" cy="169"/>
            </a:xfrm>
            <a:custGeom>
              <a:avLst/>
              <a:gdLst>
                <a:gd name="T0" fmla="*/ 0 w 2347"/>
                <a:gd name="T1" fmla="*/ 188 h 336"/>
                <a:gd name="T2" fmla="*/ 0 w 2347"/>
                <a:gd name="T3" fmla="*/ 336 h 336"/>
                <a:gd name="T4" fmla="*/ 2347 w 2347"/>
                <a:gd name="T5" fmla="*/ 336 h 336"/>
                <a:gd name="T6" fmla="*/ 2005 w 2347"/>
                <a:gd name="T7" fmla="*/ 0 h 336"/>
                <a:gd name="T8" fmla="*/ 2005 w 2347"/>
                <a:gd name="T9" fmla="*/ 189 h 336"/>
                <a:gd name="T10" fmla="*/ 0 w 2347"/>
                <a:gd name="T11" fmla="*/ 188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336"/>
                <a:gd name="T20" fmla="*/ 2347 w 23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336">
                  <a:moveTo>
                    <a:pt x="0" y="188"/>
                  </a:moveTo>
                  <a:lnTo>
                    <a:pt x="0" y="336"/>
                  </a:lnTo>
                  <a:lnTo>
                    <a:pt x="2347" y="336"/>
                  </a:lnTo>
                  <a:lnTo>
                    <a:pt x="2005" y="0"/>
                  </a:lnTo>
                  <a:lnTo>
                    <a:pt x="2005" y="18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defTabSz="292735">
                <a:buClrTx/>
                <a:buSzTx/>
                <a:buFontTx/>
              </a:pPr>
              <a:endPara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9" name="Freeform 10"/>
            <p:cNvSpPr/>
            <p:nvPr>
              <p:custDataLst>
                <p:tags r:id="rId7"/>
              </p:custDataLst>
            </p:nvPr>
          </p:nvSpPr>
          <p:spPr bwMode="gray">
            <a:xfrm flipH="1" flipV="1">
              <a:off x="4320" y="5081"/>
              <a:ext cx="1143" cy="169"/>
            </a:xfrm>
            <a:custGeom>
              <a:avLst/>
              <a:gdLst>
                <a:gd name="T0" fmla="*/ 0 w 2347"/>
                <a:gd name="T1" fmla="*/ 188 h 336"/>
                <a:gd name="T2" fmla="*/ 0 w 2347"/>
                <a:gd name="T3" fmla="*/ 336 h 336"/>
                <a:gd name="T4" fmla="*/ 2347 w 2347"/>
                <a:gd name="T5" fmla="*/ 336 h 336"/>
                <a:gd name="T6" fmla="*/ 2005 w 2347"/>
                <a:gd name="T7" fmla="*/ 0 h 336"/>
                <a:gd name="T8" fmla="*/ 2005 w 2347"/>
                <a:gd name="T9" fmla="*/ 189 h 336"/>
                <a:gd name="T10" fmla="*/ 0 w 2347"/>
                <a:gd name="T11" fmla="*/ 188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336"/>
                <a:gd name="T20" fmla="*/ 2347 w 23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336">
                  <a:moveTo>
                    <a:pt x="0" y="188"/>
                  </a:moveTo>
                  <a:lnTo>
                    <a:pt x="0" y="336"/>
                  </a:lnTo>
                  <a:lnTo>
                    <a:pt x="2347" y="336"/>
                  </a:lnTo>
                  <a:lnTo>
                    <a:pt x="2005" y="0"/>
                  </a:lnTo>
                  <a:lnTo>
                    <a:pt x="2005" y="18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defTabSz="292735">
                <a:buClrTx/>
                <a:buSzTx/>
                <a:buFontTx/>
              </a:pPr>
              <a:endPara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946" y="4330"/>
              <a:ext cx="2230" cy="4216"/>
              <a:chOff x="7399" y="3008"/>
              <a:chExt cx="2230" cy="4216"/>
            </a:xfrm>
          </p:grpSpPr>
          <p:sp>
            <p:nvSpPr>
              <p:cNvPr id="91" name="cloud_607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7399" y="3008"/>
                <a:ext cx="2230" cy="1166"/>
              </a:xfrm>
              <a:custGeom>
                <a:avLst/>
                <a:gdLst>
                  <a:gd name="T0" fmla="*/ 68 w 448"/>
                  <a:gd name="T1" fmla="*/ 258 h 258"/>
                  <a:gd name="T2" fmla="*/ 327 w 448"/>
                  <a:gd name="T3" fmla="*/ 258 h 258"/>
                  <a:gd name="T4" fmla="*/ 327 w 448"/>
                  <a:gd name="T5" fmla="*/ 110 h 258"/>
                  <a:gd name="T6" fmla="*/ 239 w 448"/>
                  <a:gd name="T7" fmla="*/ 12 h 258"/>
                  <a:gd name="T8" fmla="*/ 144 w 448"/>
                  <a:gd name="T9" fmla="*/ 66 h 258"/>
                  <a:gd name="T10" fmla="*/ 90 w 448"/>
                  <a:gd name="T11" fmla="*/ 62 h 258"/>
                  <a:gd name="T12" fmla="*/ 63 w 448"/>
                  <a:gd name="T13" fmla="*/ 108 h 258"/>
                  <a:gd name="T14" fmla="*/ 9 w 448"/>
                  <a:gd name="T15" fmla="*/ 177 h 258"/>
                  <a:gd name="T16" fmla="*/ 68 w 448"/>
                  <a:gd name="T1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" h="258">
                    <a:moveTo>
                      <a:pt x="68" y="258"/>
                    </a:moveTo>
                    <a:lnTo>
                      <a:pt x="327" y="258"/>
                    </a:lnTo>
                    <a:cubicBezTo>
                      <a:pt x="327" y="258"/>
                      <a:pt x="448" y="185"/>
                      <a:pt x="327" y="110"/>
                    </a:cubicBezTo>
                    <a:cubicBezTo>
                      <a:pt x="327" y="110"/>
                      <a:pt x="323" y="19"/>
                      <a:pt x="239" y="12"/>
                    </a:cubicBezTo>
                    <a:cubicBezTo>
                      <a:pt x="239" y="12"/>
                      <a:pt x="172" y="0"/>
                      <a:pt x="144" y="66"/>
                    </a:cubicBezTo>
                    <a:cubicBezTo>
                      <a:pt x="144" y="66"/>
                      <a:pt x="123" y="49"/>
                      <a:pt x="90" y="62"/>
                    </a:cubicBezTo>
                    <a:cubicBezTo>
                      <a:pt x="90" y="62"/>
                      <a:pt x="64" y="71"/>
                      <a:pt x="63" y="108"/>
                    </a:cubicBezTo>
                    <a:cubicBezTo>
                      <a:pt x="63" y="108"/>
                      <a:pt x="10" y="113"/>
                      <a:pt x="9" y="177"/>
                    </a:cubicBezTo>
                    <a:cubicBezTo>
                      <a:pt x="9" y="177"/>
                      <a:pt x="0" y="247"/>
                      <a:pt x="68" y="25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2" name="矩形 91"/>
              <p:cNvSpPr/>
              <p:nvPr>
                <p:custDataLst>
                  <p:tags r:id="rId29"/>
                </p:custDataLst>
              </p:nvPr>
            </p:nvSpPr>
            <p:spPr>
              <a:xfrm>
                <a:off x="7909" y="3381"/>
                <a:ext cx="1510" cy="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互联网</a:t>
                </a:r>
              </a:p>
            </p:txBody>
          </p:sp>
          <p:sp>
            <p:nvSpPr>
              <p:cNvPr id="95" name="矩形 94"/>
              <p:cNvSpPr/>
              <p:nvPr>
                <p:custDataLst>
                  <p:tags r:id="rId30"/>
                </p:custDataLst>
              </p:nvPr>
            </p:nvSpPr>
            <p:spPr>
              <a:xfrm>
                <a:off x="7891" y="6125"/>
                <a:ext cx="1510" cy="1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9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互联网</a:t>
                </a:r>
                <a:endParaRPr lang="en-US" altLang="zh-CN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pitchFamily="34" charset="-122"/>
                </a:endParaRPr>
              </a:p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9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权限</a:t>
                </a:r>
                <a:endPara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307" y="4330"/>
              <a:ext cx="2230" cy="4238"/>
              <a:chOff x="7399" y="3008"/>
              <a:chExt cx="2230" cy="4238"/>
            </a:xfrm>
          </p:grpSpPr>
          <p:sp>
            <p:nvSpPr>
              <p:cNvPr id="89" name="cloud_607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7399" y="3008"/>
                <a:ext cx="2230" cy="1166"/>
              </a:xfrm>
              <a:custGeom>
                <a:avLst/>
                <a:gdLst>
                  <a:gd name="T0" fmla="*/ 68 w 448"/>
                  <a:gd name="T1" fmla="*/ 258 h 258"/>
                  <a:gd name="T2" fmla="*/ 327 w 448"/>
                  <a:gd name="T3" fmla="*/ 258 h 258"/>
                  <a:gd name="T4" fmla="*/ 327 w 448"/>
                  <a:gd name="T5" fmla="*/ 110 h 258"/>
                  <a:gd name="T6" fmla="*/ 239 w 448"/>
                  <a:gd name="T7" fmla="*/ 12 h 258"/>
                  <a:gd name="T8" fmla="*/ 144 w 448"/>
                  <a:gd name="T9" fmla="*/ 66 h 258"/>
                  <a:gd name="T10" fmla="*/ 90 w 448"/>
                  <a:gd name="T11" fmla="*/ 62 h 258"/>
                  <a:gd name="T12" fmla="*/ 63 w 448"/>
                  <a:gd name="T13" fmla="*/ 108 h 258"/>
                  <a:gd name="T14" fmla="*/ 9 w 448"/>
                  <a:gd name="T15" fmla="*/ 177 h 258"/>
                  <a:gd name="T16" fmla="*/ 68 w 448"/>
                  <a:gd name="T1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" h="258">
                    <a:moveTo>
                      <a:pt x="68" y="258"/>
                    </a:moveTo>
                    <a:lnTo>
                      <a:pt x="327" y="258"/>
                    </a:lnTo>
                    <a:cubicBezTo>
                      <a:pt x="327" y="258"/>
                      <a:pt x="448" y="185"/>
                      <a:pt x="327" y="110"/>
                    </a:cubicBezTo>
                    <a:cubicBezTo>
                      <a:pt x="327" y="110"/>
                      <a:pt x="323" y="19"/>
                      <a:pt x="239" y="12"/>
                    </a:cubicBezTo>
                    <a:cubicBezTo>
                      <a:pt x="239" y="12"/>
                      <a:pt x="172" y="0"/>
                      <a:pt x="144" y="66"/>
                    </a:cubicBezTo>
                    <a:cubicBezTo>
                      <a:pt x="144" y="66"/>
                      <a:pt x="123" y="49"/>
                      <a:pt x="90" y="62"/>
                    </a:cubicBezTo>
                    <a:cubicBezTo>
                      <a:pt x="90" y="62"/>
                      <a:pt x="64" y="71"/>
                      <a:pt x="63" y="108"/>
                    </a:cubicBezTo>
                    <a:cubicBezTo>
                      <a:pt x="63" y="108"/>
                      <a:pt x="10" y="113"/>
                      <a:pt x="9" y="177"/>
                    </a:cubicBezTo>
                    <a:cubicBezTo>
                      <a:pt x="9" y="177"/>
                      <a:pt x="0" y="247"/>
                      <a:pt x="68" y="25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0" name="矩形 89"/>
              <p:cNvSpPr/>
              <p:nvPr>
                <p:custDataLst>
                  <p:tags r:id="rId26"/>
                </p:custDataLst>
              </p:nvPr>
            </p:nvSpPr>
            <p:spPr>
              <a:xfrm>
                <a:off x="7909" y="3381"/>
                <a:ext cx="1510" cy="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政务内网</a:t>
                </a:r>
              </a:p>
            </p:txBody>
          </p:sp>
          <p:sp>
            <p:nvSpPr>
              <p:cNvPr id="98" name="矩形 97"/>
              <p:cNvSpPr/>
              <p:nvPr>
                <p:custDataLst>
                  <p:tags r:id="rId27"/>
                </p:custDataLst>
              </p:nvPr>
            </p:nvSpPr>
            <p:spPr>
              <a:xfrm>
                <a:off x="7989" y="6147"/>
                <a:ext cx="1372" cy="1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9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政务</a:t>
                </a:r>
                <a:r>
                  <a:rPr lang="zh-CN" altLang="en-US" sz="9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内网</a:t>
                </a:r>
                <a:r>
                  <a:rPr lang="zh-CN" altLang="en-US" sz="9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权限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8668" y="4330"/>
              <a:ext cx="2230" cy="4179"/>
              <a:chOff x="7399" y="3008"/>
              <a:chExt cx="2230" cy="4179"/>
            </a:xfrm>
          </p:grpSpPr>
          <p:sp>
            <p:nvSpPr>
              <p:cNvPr id="87" name="cloud_607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7399" y="3008"/>
                <a:ext cx="2230" cy="1166"/>
              </a:xfrm>
              <a:custGeom>
                <a:avLst/>
                <a:gdLst>
                  <a:gd name="T0" fmla="*/ 68 w 448"/>
                  <a:gd name="T1" fmla="*/ 258 h 258"/>
                  <a:gd name="T2" fmla="*/ 327 w 448"/>
                  <a:gd name="T3" fmla="*/ 258 h 258"/>
                  <a:gd name="T4" fmla="*/ 327 w 448"/>
                  <a:gd name="T5" fmla="*/ 110 h 258"/>
                  <a:gd name="T6" fmla="*/ 239 w 448"/>
                  <a:gd name="T7" fmla="*/ 12 h 258"/>
                  <a:gd name="T8" fmla="*/ 144 w 448"/>
                  <a:gd name="T9" fmla="*/ 66 h 258"/>
                  <a:gd name="T10" fmla="*/ 90 w 448"/>
                  <a:gd name="T11" fmla="*/ 62 h 258"/>
                  <a:gd name="T12" fmla="*/ 63 w 448"/>
                  <a:gd name="T13" fmla="*/ 108 h 258"/>
                  <a:gd name="T14" fmla="*/ 9 w 448"/>
                  <a:gd name="T15" fmla="*/ 177 h 258"/>
                  <a:gd name="T16" fmla="*/ 68 w 448"/>
                  <a:gd name="T1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8" h="258">
                    <a:moveTo>
                      <a:pt x="68" y="258"/>
                    </a:moveTo>
                    <a:lnTo>
                      <a:pt x="327" y="258"/>
                    </a:lnTo>
                    <a:cubicBezTo>
                      <a:pt x="327" y="258"/>
                      <a:pt x="448" y="185"/>
                      <a:pt x="327" y="110"/>
                    </a:cubicBezTo>
                    <a:cubicBezTo>
                      <a:pt x="327" y="110"/>
                      <a:pt x="323" y="19"/>
                      <a:pt x="239" y="12"/>
                    </a:cubicBezTo>
                    <a:cubicBezTo>
                      <a:pt x="239" y="12"/>
                      <a:pt x="172" y="0"/>
                      <a:pt x="144" y="66"/>
                    </a:cubicBezTo>
                    <a:cubicBezTo>
                      <a:pt x="144" y="66"/>
                      <a:pt x="123" y="49"/>
                      <a:pt x="90" y="62"/>
                    </a:cubicBezTo>
                    <a:cubicBezTo>
                      <a:pt x="90" y="62"/>
                      <a:pt x="64" y="71"/>
                      <a:pt x="63" y="108"/>
                    </a:cubicBezTo>
                    <a:cubicBezTo>
                      <a:pt x="63" y="108"/>
                      <a:pt x="10" y="113"/>
                      <a:pt x="9" y="177"/>
                    </a:cubicBezTo>
                    <a:cubicBezTo>
                      <a:pt x="9" y="177"/>
                      <a:pt x="0" y="247"/>
                      <a:pt x="68" y="2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05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>
                <p:custDataLst>
                  <p:tags r:id="rId23"/>
                </p:custDataLst>
              </p:nvPr>
            </p:nvSpPr>
            <p:spPr>
              <a:xfrm>
                <a:off x="7909" y="3381"/>
                <a:ext cx="1510" cy="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其他网络</a:t>
                </a:r>
              </a:p>
            </p:txBody>
          </p:sp>
          <p:sp>
            <p:nvSpPr>
              <p:cNvPr id="100" name="矩形 99"/>
              <p:cNvSpPr/>
              <p:nvPr>
                <p:custDataLst>
                  <p:tags r:id="rId24"/>
                </p:custDataLst>
              </p:nvPr>
            </p:nvSpPr>
            <p:spPr>
              <a:xfrm>
                <a:off x="7994" y="6047"/>
                <a:ext cx="1410" cy="1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0" algn="ctr">
                  <a:lnSpc>
                    <a:spcPct val="150000"/>
                  </a:lnSpc>
                  <a:buFont typeface="Arial" panose="020B0604020202090204" pitchFamily="34" charset="0"/>
                  <a:buNone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Medium" panose="020B0600000000000000" pitchFamily="34" charset="-122"/>
                  </a:rPr>
                  <a:t>其他网络权限</a:t>
                </a:r>
              </a:p>
            </p:txBody>
          </p:sp>
        </p:grpSp>
        <p:cxnSp>
          <p:nvCxnSpPr>
            <p:cNvPr id="61" name="直接箭头连接符 60"/>
            <p:cNvCxnSpPr/>
            <p:nvPr>
              <p:custDataLst>
                <p:tags r:id="rId8"/>
              </p:custDataLst>
            </p:nvPr>
          </p:nvCxnSpPr>
          <p:spPr>
            <a:xfrm>
              <a:off x="3177" y="5496"/>
              <a:ext cx="0" cy="179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>
              <p:custDataLst>
                <p:tags r:id="rId9"/>
              </p:custDataLst>
            </p:nvPr>
          </p:nvCxnSpPr>
          <p:spPr>
            <a:xfrm>
              <a:off x="6571" y="5481"/>
              <a:ext cx="0" cy="179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>
              <p:custDataLst>
                <p:tags r:id="rId10"/>
              </p:custDataLst>
            </p:nvPr>
          </p:nvCxnSpPr>
          <p:spPr>
            <a:xfrm>
              <a:off x="9938" y="5496"/>
              <a:ext cx="0" cy="1794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10"/>
            <p:cNvSpPr/>
            <p:nvPr>
              <p:custDataLst>
                <p:tags r:id="rId11"/>
              </p:custDataLst>
            </p:nvPr>
          </p:nvSpPr>
          <p:spPr bwMode="gray">
            <a:xfrm>
              <a:off x="7681" y="4832"/>
              <a:ext cx="1143" cy="169"/>
            </a:xfrm>
            <a:custGeom>
              <a:avLst/>
              <a:gdLst>
                <a:gd name="T0" fmla="*/ 0 w 2347"/>
                <a:gd name="T1" fmla="*/ 188 h 336"/>
                <a:gd name="T2" fmla="*/ 0 w 2347"/>
                <a:gd name="T3" fmla="*/ 336 h 336"/>
                <a:gd name="T4" fmla="*/ 2347 w 2347"/>
                <a:gd name="T5" fmla="*/ 336 h 336"/>
                <a:gd name="T6" fmla="*/ 2005 w 2347"/>
                <a:gd name="T7" fmla="*/ 0 h 336"/>
                <a:gd name="T8" fmla="*/ 2005 w 2347"/>
                <a:gd name="T9" fmla="*/ 189 h 336"/>
                <a:gd name="T10" fmla="*/ 0 w 2347"/>
                <a:gd name="T11" fmla="*/ 188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336"/>
                <a:gd name="T20" fmla="*/ 2347 w 23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336">
                  <a:moveTo>
                    <a:pt x="0" y="188"/>
                  </a:moveTo>
                  <a:lnTo>
                    <a:pt x="0" y="336"/>
                  </a:lnTo>
                  <a:lnTo>
                    <a:pt x="2347" y="336"/>
                  </a:lnTo>
                  <a:lnTo>
                    <a:pt x="2005" y="0"/>
                  </a:lnTo>
                  <a:lnTo>
                    <a:pt x="2005" y="18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defTabSz="292735">
                <a:buClrTx/>
                <a:buSzTx/>
                <a:buFontTx/>
              </a:pPr>
              <a:endPara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7" name="Freeform 10"/>
            <p:cNvSpPr/>
            <p:nvPr>
              <p:custDataLst>
                <p:tags r:id="rId12"/>
              </p:custDataLst>
            </p:nvPr>
          </p:nvSpPr>
          <p:spPr bwMode="gray">
            <a:xfrm flipH="1" flipV="1">
              <a:off x="7681" y="5081"/>
              <a:ext cx="1143" cy="169"/>
            </a:xfrm>
            <a:custGeom>
              <a:avLst/>
              <a:gdLst>
                <a:gd name="T0" fmla="*/ 0 w 2347"/>
                <a:gd name="T1" fmla="*/ 188 h 336"/>
                <a:gd name="T2" fmla="*/ 0 w 2347"/>
                <a:gd name="T3" fmla="*/ 336 h 336"/>
                <a:gd name="T4" fmla="*/ 2347 w 2347"/>
                <a:gd name="T5" fmla="*/ 336 h 336"/>
                <a:gd name="T6" fmla="*/ 2005 w 2347"/>
                <a:gd name="T7" fmla="*/ 0 h 336"/>
                <a:gd name="T8" fmla="*/ 2005 w 2347"/>
                <a:gd name="T9" fmla="*/ 189 h 336"/>
                <a:gd name="T10" fmla="*/ 0 w 2347"/>
                <a:gd name="T11" fmla="*/ 188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7"/>
                <a:gd name="T19" fmla="*/ 0 h 336"/>
                <a:gd name="T20" fmla="*/ 2347 w 2347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7" h="336">
                  <a:moveTo>
                    <a:pt x="0" y="188"/>
                  </a:moveTo>
                  <a:lnTo>
                    <a:pt x="0" y="336"/>
                  </a:lnTo>
                  <a:lnTo>
                    <a:pt x="2347" y="336"/>
                  </a:lnTo>
                  <a:lnTo>
                    <a:pt x="2005" y="0"/>
                  </a:lnTo>
                  <a:lnTo>
                    <a:pt x="2005" y="18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C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defTabSz="292735">
                <a:buClrTx/>
                <a:buSzTx/>
                <a:buFontTx/>
              </a:pPr>
              <a:endPara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8" name="手杖形箭头 77"/>
            <p:cNvSpPr/>
            <p:nvPr>
              <p:custDataLst>
                <p:tags r:id="rId13"/>
              </p:custDataLst>
            </p:nvPr>
          </p:nvSpPr>
          <p:spPr>
            <a:xfrm>
              <a:off x="3217" y="3916"/>
              <a:ext cx="6762" cy="386"/>
            </a:xfrm>
            <a:prstGeom prst="uturnArrow">
              <a:avLst>
                <a:gd name="adj1" fmla="val 14766"/>
                <a:gd name="adj2" fmla="val 25000"/>
                <a:gd name="adj3" fmla="val 54922"/>
                <a:gd name="adj4" fmla="val 45077"/>
                <a:gd name="adj5" fmla="val 1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9" name="手杖形箭头 78"/>
            <p:cNvSpPr/>
            <p:nvPr>
              <p:custDataLst>
                <p:tags r:id="rId14"/>
              </p:custDataLst>
            </p:nvPr>
          </p:nvSpPr>
          <p:spPr>
            <a:xfrm flipH="1">
              <a:off x="2993" y="3771"/>
              <a:ext cx="7071" cy="529"/>
            </a:xfrm>
            <a:prstGeom prst="uturnArrow">
              <a:avLst>
                <a:gd name="adj1" fmla="val 11744"/>
                <a:gd name="adj2" fmla="val 19754"/>
                <a:gd name="adj3" fmla="val 39956"/>
                <a:gd name="adj4" fmla="val 61093"/>
                <a:gd name="adj5" fmla="val 9563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0" name="直接连接符 79"/>
            <p:cNvCxnSpPr/>
            <p:nvPr>
              <p:custDataLst>
                <p:tags r:id="rId15"/>
              </p:custDataLst>
            </p:nvPr>
          </p:nvCxnSpPr>
          <p:spPr>
            <a:xfrm>
              <a:off x="3925" y="8032"/>
              <a:ext cx="194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>
              <p:custDataLst>
                <p:tags r:id="rId16"/>
              </p:custDataLst>
            </p:nvPr>
          </p:nvCxnSpPr>
          <p:spPr>
            <a:xfrm>
              <a:off x="7321" y="8032"/>
              <a:ext cx="189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图片 81" descr="禁止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046" y="7827"/>
              <a:ext cx="410" cy="410"/>
            </a:xfrm>
            <a:prstGeom prst="rect">
              <a:avLst/>
            </a:prstGeom>
          </p:spPr>
        </p:pic>
        <p:pic>
          <p:nvPicPr>
            <p:cNvPr id="83" name="图片 82" descr="禁止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686" y="7827"/>
              <a:ext cx="410" cy="410"/>
            </a:xfrm>
            <a:prstGeom prst="rect">
              <a:avLst/>
            </a:prstGeom>
          </p:spPr>
        </p:pic>
        <p:sp>
          <p:nvSpPr>
            <p:cNvPr id="84" name="矩形 83"/>
            <p:cNvSpPr/>
            <p:nvPr>
              <p:custDataLst>
                <p:tags r:id="rId19"/>
              </p:custDataLst>
            </p:nvPr>
          </p:nvSpPr>
          <p:spPr>
            <a:xfrm>
              <a:off x="4384" y="8064"/>
              <a:ext cx="977" cy="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 defTabSz="609600">
                <a:lnSpc>
                  <a:spcPct val="150000"/>
                </a:lnSpc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隔离</a:t>
              </a:r>
            </a:p>
          </p:txBody>
        </p:sp>
        <p:sp>
          <p:nvSpPr>
            <p:cNvPr id="85" name="矩形 84"/>
            <p:cNvSpPr/>
            <p:nvPr>
              <p:custDataLst>
                <p:tags r:id="rId20"/>
              </p:custDataLst>
            </p:nvPr>
          </p:nvSpPr>
          <p:spPr>
            <a:xfrm>
              <a:off x="7842" y="8064"/>
              <a:ext cx="900" cy="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 defTabSz="609600">
                <a:lnSpc>
                  <a:spcPct val="150000"/>
                </a:lnSpc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隔离</a:t>
              </a:r>
            </a:p>
          </p:txBody>
        </p:sp>
        <p:sp>
          <p:nvSpPr>
            <p:cNvPr id="86" name="矩形 85"/>
            <p:cNvSpPr/>
            <p:nvPr>
              <p:custDataLst>
                <p:tags r:id="rId21"/>
              </p:custDataLst>
            </p:nvPr>
          </p:nvSpPr>
          <p:spPr>
            <a:xfrm>
              <a:off x="4899" y="3245"/>
              <a:ext cx="3179" cy="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 defTabSz="609600">
                <a:lnSpc>
                  <a:spcPct val="150000"/>
                </a:lnSpc>
                <a:buFont typeface="Arial" panose="020B0604020202090204" pitchFamily="34" charset="0"/>
                <a:buNone/>
              </a:pPr>
              <a:r>
                <a:rPr lang="zh-CN" altLang="en-US" sz="9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网络变更，权限切换提醒</a:t>
              </a:r>
            </a:p>
          </p:txBody>
        </p:sp>
      </p:grpSp>
      <p:sp>
        <p:nvSpPr>
          <p:cNvPr id="93" name="任意多边形 14"/>
          <p:cNvSpPr/>
          <p:nvPr>
            <p:custDataLst>
              <p:tags r:id="rId2"/>
            </p:custDataLst>
          </p:nvPr>
        </p:nvSpPr>
        <p:spPr>
          <a:xfrm flipH="1">
            <a:off x="3427603" y="1295349"/>
            <a:ext cx="4737284" cy="539147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3175" cap="flat">
            <a:solidFill>
              <a:schemeClr val="accent1"/>
            </a:solidFill>
            <a:prstDash val="solid"/>
            <a:miter lim="800000"/>
            <a:headEnd type="triangle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7" rIns="91412" bIns="45707" numCol="1" anchor="t" anchorCtr="0" compatLnSpc="1"/>
          <a:lstStyle/>
          <a:p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10279" y="4527919"/>
            <a:ext cx="8031513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《政务外网终端一机两用安全管控技术指南GW0015-2022》发布，并将于2022年9月1日起实施。强调根据业务部署场景构建相应的政务外网终端“一机两用”安全管控体系，终端数据安全隔离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50940" y="13498"/>
            <a:ext cx="6858000" cy="38116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防翻墙行为管控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7" name="文本框 86"/>
          <p:cNvSpPr txBox="1"/>
          <p:nvPr>
            <p:custDataLst>
              <p:tags r:id="rId1"/>
            </p:custDataLst>
          </p:nvPr>
        </p:nvSpPr>
        <p:spPr>
          <a:xfrm>
            <a:off x="238432" y="637954"/>
            <a:ext cx="8271584" cy="4101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u"/>
            </a:pP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6971" y="681178"/>
            <a:ext cx="78133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800"/>
              </a:lnSpc>
              <a:buFont typeface="Wingdings" panose="05000000000000000000" pitchFamily="2" charset="2"/>
              <a:buChar char="u"/>
            </a:pPr>
            <a:r>
              <a: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政策</a:t>
            </a:r>
            <a:r>
              <a:rPr lang="en-US" altLang="zh-CN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法规</a:t>
            </a:r>
            <a:r>
              <a:rPr lang="zh-CN" altLang="en-US" sz="9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要求：《中华人民共和国计算机信息网络国际联网管理暂行规定》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禁止任何单位和个人自行建立其他信道进行国际联网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6971" y="1062234"/>
            <a:ext cx="7813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防火墙具备深度识别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引擎，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结合协议分析、应用行为分析、机器学习等技术，可以准确识别翻墙行为；</a:t>
            </a:r>
            <a:endParaRPr lang="en-US" altLang="zh-CN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内置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最新全球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IP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库，可针对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IP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实时、准确封</a:t>
            </a:r>
            <a:r>
              <a:rPr lang="zh-CN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堵。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9" y="1622940"/>
            <a:ext cx="7024290" cy="30264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861" y="1614248"/>
            <a:ext cx="6334515" cy="3210667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56021" y="1778703"/>
            <a:ext cx="7376327" cy="2820516"/>
            <a:chOff x="295" y="-2622"/>
            <a:chExt cx="34272" cy="1310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/>
            <a:srcRect b="1799"/>
            <a:stretch>
              <a:fillRect/>
            </a:stretch>
          </p:blipFill>
          <p:spPr>
            <a:xfrm>
              <a:off x="295" y="-2622"/>
              <a:ext cx="11424" cy="13104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19" y="-2622"/>
              <a:ext cx="11448" cy="1310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/>
            <a:srcRect b="9528"/>
            <a:stretch>
              <a:fillRect/>
            </a:stretch>
          </p:blipFill>
          <p:spPr>
            <a:xfrm>
              <a:off x="23143" y="-2622"/>
              <a:ext cx="11424" cy="131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188554" y="20007"/>
            <a:ext cx="6858000" cy="40518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用户行为感知举例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" y="893548"/>
            <a:ext cx="7388973" cy="3815419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50"/>
          <p:cNvSpPr/>
          <p:nvPr/>
        </p:nvSpPr>
        <p:spPr>
          <a:xfrm>
            <a:off x="276914" y="482932"/>
            <a:ext cx="859017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工作效率分析：关联员工、部门、上网内容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从整体和详细维度进行工作效率分析，帮助用人单位设定合理的绩效考核标准。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54" y="1012761"/>
            <a:ext cx="8289639" cy="3880996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9" y="1124354"/>
            <a:ext cx="8413697" cy="3770709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03" y="1244780"/>
            <a:ext cx="8554977" cy="3651695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2" y="904086"/>
            <a:ext cx="3933205" cy="2023654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0"/>
          <p:cNvSpPr/>
          <p:nvPr/>
        </p:nvSpPr>
        <p:spPr>
          <a:xfrm>
            <a:off x="276914" y="473079"/>
            <a:ext cx="859017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沉迷网络分析、热门事件挖掘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206750" y="1206864"/>
            <a:ext cx="994569" cy="463186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4" tIns="34283" rIns="68564" bIns="34283" numCol="1" rtlCol="0" anchor="t" anchorCtr="0" compatLnSpc="1"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4" y="3114358"/>
            <a:ext cx="3933205" cy="1925655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306" y="904086"/>
            <a:ext cx="3960684" cy="2023654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888" y="3114358"/>
            <a:ext cx="3963102" cy="1925655"/>
          </a:xfrm>
          <a:prstGeom prst="rect">
            <a:avLst/>
          </a:prstGeom>
          <a:solidFill>
            <a:srgbClr val="9A0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 bwMode="auto">
          <a:xfrm>
            <a:off x="471999" y="3336131"/>
            <a:ext cx="623376" cy="431007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4" tIns="34283" rIns="68564" bIns="34283" numCol="1" rtlCol="0" anchor="t" anchorCtr="0" compatLnSpc="1"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1095376" y="3114358"/>
            <a:ext cx="7683351" cy="221773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 type="triangle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flipH="1">
            <a:off x="3206751" y="902896"/>
            <a:ext cx="5571976" cy="303969"/>
          </a:xfrm>
          <a:custGeom>
            <a:avLst/>
            <a:gdLst>
              <a:gd name="connsiteX0" fmla="*/ 0 w 3611880"/>
              <a:gd name="connsiteY0" fmla="*/ 0 h 678180"/>
              <a:gd name="connsiteX1" fmla="*/ 2933700 w 3611880"/>
              <a:gd name="connsiteY1" fmla="*/ 0 h 678180"/>
              <a:gd name="connsiteX2" fmla="*/ 3611880 w 3611880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1880" h="678180">
                <a:moveTo>
                  <a:pt x="0" y="0"/>
                </a:moveTo>
                <a:lnTo>
                  <a:pt x="2933700" y="0"/>
                </a:lnTo>
                <a:lnTo>
                  <a:pt x="3611880" y="678180"/>
                </a:lnTo>
              </a:path>
            </a:pathLst>
          </a:custGeom>
          <a:noFill/>
          <a:ln w="6350" cap="flat">
            <a:solidFill>
              <a:srgbClr val="0070C0"/>
            </a:solidFill>
            <a:prstDash val="solid"/>
            <a:miter lim="800000"/>
            <a:headEnd type="triangle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59" tIns="34280" rIns="68559" bIns="34280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"/>
          <p:cNvSpPr txBox="1">
            <a:spLocks noChangeArrowheads="1"/>
          </p:cNvSpPr>
          <p:nvPr/>
        </p:nvSpPr>
        <p:spPr bwMode="auto">
          <a:xfrm>
            <a:off x="188554" y="19975"/>
            <a:ext cx="6858000" cy="37497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用户行为感知举例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44288"/>
              </p:ext>
            </p:extLst>
          </p:nvPr>
        </p:nvGraphicFramePr>
        <p:xfrm>
          <a:off x="650542" y="1032678"/>
          <a:ext cx="7954580" cy="3348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5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</a:p>
                  </a:txBody>
                  <a:tcPr marL="68580" marR="68580" marT="34290" marB="34290" anchor="ctr">
                    <a:solidFill>
                      <a:srgbClr val="00AB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编制者</a:t>
                      </a:r>
                    </a:p>
                  </a:txBody>
                  <a:tcPr marL="68580" marR="68580" marT="34290" marB="34290" anchor="ctr">
                    <a:solidFill>
                      <a:srgbClr val="00AB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审核者</a:t>
                      </a:r>
                    </a:p>
                  </a:txBody>
                  <a:tcPr marL="68580" marR="68580" marT="34290" marB="34290" anchor="ctr">
                    <a:solidFill>
                      <a:srgbClr val="00AB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修订日期</a:t>
                      </a:r>
                    </a:p>
                  </a:txBody>
                  <a:tcPr marL="68580" marR="68580" marT="34290" marB="34290" anchor="ctr">
                    <a:solidFill>
                      <a:srgbClr val="00AB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修订描述</a:t>
                      </a:r>
                    </a:p>
                  </a:txBody>
                  <a:tcPr marL="68580" marR="68580" marT="34290" marB="34290" anchor="ctr">
                    <a:solidFill>
                      <a:srgbClr val="00AB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v1.0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liangjing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王斌</a:t>
                      </a:r>
                      <a:endParaRPr kumimoji="0" lang="zh-CN" alt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2022-6-20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初稿</a:t>
                      </a: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V1.1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liangjing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王斌</a:t>
                      </a:r>
                      <a:endParaRPr kumimoji="0" lang="zh-CN" alt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2024-6-24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模板更新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V1.2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liangjing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王斌</a:t>
                      </a:r>
                      <a:endParaRPr kumimoji="0" lang="zh-CN" alt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2025-5-12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模板更新</a:t>
                      </a:r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539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 anchor="ctr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1286" y="103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版本信息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452" y="16343"/>
            <a:ext cx="6858000" cy="38129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终端审计准入管理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矩形 50"/>
          <p:cNvSpPr/>
          <p:nvPr/>
        </p:nvSpPr>
        <p:spPr>
          <a:xfrm>
            <a:off x="188553" y="614161"/>
            <a:ext cx="859017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终端插件能审计、能管控；同时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插件通过微软认证，</a:t>
            </a:r>
            <a:r>
              <a:rPr lang="zh-CN" altLang="en-US" sz="105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稳定可靠。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19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305121" y="2539745"/>
            <a:ext cx="969587" cy="323998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465256" y="3092636"/>
            <a:ext cx="1657350" cy="0"/>
          </a:xfrm>
          <a:prstGeom prst="line">
            <a:avLst/>
          </a:prstGeom>
          <a:solidFill>
            <a:schemeClr val="accent2">
              <a:lumMod val="75000"/>
            </a:schemeClr>
          </a:solidFill>
        </p:spPr>
      </p:cxnSp>
      <p:sp>
        <p:nvSpPr>
          <p:cNvPr id="38" name="矩形: 圆角 19"/>
          <p:cNvSpPr/>
          <p:nvPr>
            <p:custDataLst>
              <p:tags r:id="rId2"/>
            </p:custDataLst>
          </p:nvPr>
        </p:nvSpPr>
        <p:spPr>
          <a:xfrm>
            <a:off x="477679" y="2954175"/>
            <a:ext cx="1006539" cy="349453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: 圆角 19"/>
          <p:cNvSpPr/>
          <p:nvPr>
            <p:custDataLst>
              <p:tags r:id="rId3"/>
            </p:custDataLst>
          </p:nvPr>
        </p:nvSpPr>
        <p:spPr>
          <a:xfrm>
            <a:off x="486013" y="2437280"/>
            <a:ext cx="997477" cy="341774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25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: 圆角 19"/>
          <p:cNvSpPr/>
          <p:nvPr>
            <p:custDataLst>
              <p:tags r:id="rId4"/>
            </p:custDataLst>
          </p:nvPr>
        </p:nvSpPr>
        <p:spPr>
          <a:xfrm>
            <a:off x="477679" y="1892399"/>
            <a:ext cx="1006539" cy="341774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圆: 空心 5"/>
          <p:cNvSpPr>
            <a:spLocks noChangeAspect="1"/>
          </p:cNvSpPr>
          <p:nvPr/>
        </p:nvSpPr>
        <p:spPr>
          <a:xfrm>
            <a:off x="486013" y="1040928"/>
            <a:ext cx="151924" cy="156210"/>
          </a:xfrm>
          <a:prstGeom prst="don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>
            <a:spLocks noChangeAspect="1"/>
          </p:cNvSpPr>
          <p:nvPr/>
        </p:nvSpPr>
        <p:spPr>
          <a:xfrm>
            <a:off x="655554" y="968929"/>
            <a:ext cx="172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审计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>
            <a:cxnSpLocks noChangeAspect="1"/>
          </p:cNvCxnSpPr>
          <p:nvPr/>
        </p:nvCxnSpPr>
        <p:spPr>
          <a:xfrm>
            <a:off x="4086069" y="1183164"/>
            <a:ext cx="0" cy="2703341"/>
          </a:xfrm>
          <a:prstGeom prst="line">
            <a:avLst/>
          </a:prstGeom>
          <a:ln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>
            <a:spLocks noChangeAspect="1"/>
          </p:cNvSpPr>
          <p:nvPr/>
        </p:nvSpPr>
        <p:spPr>
          <a:xfrm>
            <a:off x="4479339" y="966855"/>
            <a:ext cx="1825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管控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>
            <a:cxnSpLocks noChangeAspect="1"/>
          </p:cNvCxnSpPr>
          <p:nvPr/>
        </p:nvCxnSpPr>
        <p:spPr>
          <a:xfrm>
            <a:off x="371856" y="3886505"/>
            <a:ext cx="8257385" cy="0"/>
          </a:xfrm>
          <a:prstGeom prst="line">
            <a:avLst/>
          </a:prstGeom>
          <a:ln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1"/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866318" y="3272700"/>
            <a:ext cx="1505522" cy="24655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49" tIns="34276" rIns="68549" bIns="34276" anchor="ctr"/>
          <a:lstStyle/>
          <a:p>
            <a:pPr algn="ctr" defTabSz="914400" eaLnBrk="0" hangingPunct="0">
              <a:defRPr/>
            </a:pPr>
            <a:r>
              <a:rPr lang="zh-CN" altLang="en-US" sz="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备注：插件支持</a:t>
            </a:r>
            <a:r>
              <a:rPr lang="en-US" altLang="zh-CN" sz="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PC-win7/8/10/11</a:t>
            </a:r>
          </a:p>
        </p:txBody>
      </p:sp>
      <p:sp>
        <p:nvSpPr>
          <p:cNvPr id="47" name="矩形 4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310769" y="1777054"/>
            <a:ext cx="2241302" cy="67426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67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: 圆角 1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305121" y="1363970"/>
            <a:ext cx="969587" cy="323374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310769" y="1807765"/>
            <a:ext cx="2182809" cy="558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indent="-134620" algn="just" defTabSz="685800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7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支持支持操作系统检查、进程检查、文件检查、注册表检查、补丁检查等检查规则，检查完之后支持按照检查结果控制访问；</a:t>
            </a:r>
          </a:p>
        </p:txBody>
      </p:sp>
      <p:sp>
        <p:nvSpPr>
          <p:cNvPr id="50" name="矩形 4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4294351" y="2961529"/>
            <a:ext cx="2257720" cy="82654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59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文本框 50"/>
          <p:cNvSpPr txBox="1"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310769" y="3005135"/>
            <a:ext cx="21640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" indent="-134620" algn="just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7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支持存储设备、网络设备、蓝牙设备、</a:t>
            </a:r>
            <a:r>
              <a:rPr lang="zh-CN" altLang="en-US" sz="7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摄像头、打印机、</a:t>
            </a:r>
            <a:r>
              <a:rPr lang="zh-CN" altLang="en-US" sz="7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及其他可管控的</a:t>
            </a:r>
            <a:r>
              <a:rPr lang="zh-CN" altLang="en-US" sz="7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场景</a:t>
            </a:r>
            <a:endParaRPr lang="zh-CN" altLang="en-US" sz="700" kern="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34620" indent="-134620" algn="just">
              <a:lnSpc>
                <a:spcPct val="150000"/>
              </a:lnSpc>
              <a:buFont typeface="Arial" panose="020B0604020202090204" pitchFamily="34" charset="0"/>
              <a:buChar char="•"/>
              <a:defRPr/>
            </a:pPr>
            <a:r>
              <a:rPr lang="zh-CN" altLang="en-US" sz="7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支持移动存储类设备拒绝、只读、可读写、告警、白名单</a:t>
            </a:r>
            <a:r>
              <a:rPr lang="zh-CN" altLang="en-US" sz="7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控制</a:t>
            </a:r>
            <a:endParaRPr lang="zh-CN" altLang="en-US" sz="700" kern="1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1483489" y="1703364"/>
            <a:ext cx="2429381" cy="0"/>
          </a:xfrm>
          <a:prstGeom prst="lin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圆角 19"/>
          <p:cNvSpPr/>
          <p:nvPr>
            <p:custDataLst>
              <p:tags r:id="rId11"/>
            </p:custDataLst>
          </p:nvPr>
        </p:nvSpPr>
        <p:spPr>
          <a:xfrm>
            <a:off x="477423" y="1370129"/>
            <a:ext cx="1011247" cy="340654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矩形: 圆角 19"/>
          <p:cNvSpPr/>
          <p:nvPr>
            <p:custDataLst>
              <p:tags r:id="rId12"/>
            </p:custDataLst>
          </p:nvPr>
        </p:nvSpPr>
        <p:spPr>
          <a:xfrm>
            <a:off x="484799" y="3501049"/>
            <a:ext cx="1006539" cy="340654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矩形 54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733185" y="1774607"/>
            <a:ext cx="1729888" cy="1200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文本框 55"/>
          <p:cNvSpPr txBox="1">
            <a:spLocks noChangeAspect="1"/>
          </p:cNvSpPr>
          <p:nvPr/>
        </p:nvSpPr>
        <p:spPr>
          <a:xfrm>
            <a:off x="6760352" y="1888393"/>
            <a:ext cx="16532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防止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终端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用户卸载能力</a:t>
            </a:r>
          </a:p>
          <a:p>
            <a:pPr marL="128905" indent="-12890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支持法律风险提醒</a:t>
            </a:r>
          </a:p>
          <a:p>
            <a:pPr marL="128905" indent="-12890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静默守卫模式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，用户使用无感知</a:t>
            </a:r>
          </a:p>
          <a:p>
            <a:pPr marL="128905" indent="-12890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守卫进程功能，防止恶意关闭插件</a:t>
            </a:r>
          </a:p>
          <a:p>
            <a:pPr marL="128905" indent="-128905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离线行为审计能力</a:t>
            </a:r>
          </a:p>
        </p:txBody>
      </p:sp>
      <p:sp>
        <p:nvSpPr>
          <p:cNvPr id="57" name="圆: 空心 5"/>
          <p:cNvSpPr>
            <a:spLocks noChangeAspect="1"/>
          </p:cNvSpPr>
          <p:nvPr/>
        </p:nvSpPr>
        <p:spPr>
          <a:xfrm>
            <a:off x="4299374" y="1051724"/>
            <a:ext cx="151924" cy="156210"/>
          </a:xfrm>
          <a:prstGeom prst="don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spect="1"/>
          </p:cNvSpPr>
          <p:nvPr/>
        </p:nvSpPr>
        <p:spPr>
          <a:xfrm>
            <a:off x="539589" y="1379721"/>
            <a:ext cx="89695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内容审计</a:t>
            </a:r>
          </a:p>
        </p:txBody>
      </p:sp>
      <p:sp>
        <p:nvSpPr>
          <p:cNvPr id="59" name="矩形: 圆角 19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6732418" y="1362845"/>
            <a:ext cx="1114136" cy="319421"/>
          </a:xfrm>
          <a:prstGeom prst="roundRect">
            <a:avLst>
              <a:gd name="adj" fmla="val 5455"/>
            </a:avLst>
          </a:prstGeom>
          <a:solidFill>
            <a:srgbClr val="00AB7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b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6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矩形 59"/>
          <p:cNvSpPr>
            <a:spLocks noChangeAspect="1"/>
          </p:cNvSpPr>
          <p:nvPr/>
        </p:nvSpPr>
        <p:spPr>
          <a:xfrm>
            <a:off x="6776915" y="1379721"/>
            <a:ext cx="1025143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插件特性</a:t>
            </a:r>
          </a:p>
        </p:txBody>
      </p:sp>
      <p:sp>
        <p:nvSpPr>
          <p:cNvPr id="61" name="矩形 60"/>
          <p:cNvSpPr>
            <a:spLocks noChangeAspect="1"/>
          </p:cNvSpPr>
          <p:nvPr/>
        </p:nvSpPr>
        <p:spPr>
          <a:xfrm>
            <a:off x="4329571" y="2549060"/>
            <a:ext cx="920686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终端外设管控</a:t>
            </a:r>
          </a:p>
        </p:txBody>
      </p:sp>
      <p:sp>
        <p:nvSpPr>
          <p:cNvPr id="62" name="矩形 61"/>
          <p:cNvSpPr>
            <a:spLocks noChangeAspect="1"/>
          </p:cNvSpPr>
          <p:nvPr/>
        </p:nvSpPr>
        <p:spPr>
          <a:xfrm>
            <a:off x="548786" y="1902829"/>
            <a:ext cx="88776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审计</a:t>
            </a:r>
          </a:p>
        </p:txBody>
      </p:sp>
      <p:sp>
        <p:nvSpPr>
          <p:cNvPr id="63" name="矩形 62"/>
          <p:cNvSpPr>
            <a:spLocks noChangeAspect="1"/>
          </p:cNvSpPr>
          <p:nvPr/>
        </p:nvSpPr>
        <p:spPr>
          <a:xfrm>
            <a:off x="586681" y="2974607"/>
            <a:ext cx="8469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盘审计保卫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>
            <a:spLocks noChangeAspect="1"/>
          </p:cNvSpPr>
          <p:nvPr/>
        </p:nvSpPr>
        <p:spPr>
          <a:xfrm>
            <a:off x="1563534" y="1297000"/>
            <a:ext cx="2322527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支持微信/企微/QQ/TIMM/钉钉/旺旺，聊天内容、文件信息、发送/接收方清晰可见</a:t>
            </a:r>
          </a:p>
        </p:txBody>
      </p:sp>
      <p:sp>
        <p:nvSpPr>
          <p:cNvPr id="65" name="矩形 64"/>
          <p:cNvSpPr>
            <a:spLocks noChangeAspect="1"/>
          </p:cNvSpPr>
          <p:nvPr/>
        </p:nvSpPr>
        <p:spPr>
          <a:xfrm>
            <a:off x="1559904" y="1811768"/>
            <a:ext cx="2323152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7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Foxmail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邮件客户端，邮件主题、内容、附件完美复原</a:t>
            </a:r>
          </a:p>
        </p:txBody>
      </p:sp>
      <p:sp>
        <p:nvSpPr>
          <p:cNvPr id="66" name="矩形 65"/>
          <p:cNvSpPr>
            <a:spLocks noChangeAspect="1"/>
          </p:cNvSpPr>
          <p:nvPr/>
        </p:nvSpPr>
        <p:spPr>
          <a:xfrm>
            <a:off x="1573060" y="2876206"/>
            <a:ext cx="2312111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保卫因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盘拷贝引起的机密文件泄漏，记是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盘插拔动作，还原拷贝文件，管控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盘读写操作</a:t>
            </a:r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>
            <a:off x="1559905" y="3499694"/>
            <a:ext cx="2251994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全方位记录终端的当前进程信息，实时监控异常进程</a:t>
            </a:r>
          </a:p>
        </p:txBody>
      </p:sp>
      <p:sp>
        <p:nvSpPr>
          <p:cNvPr id="68" name="矩形 67"/>
          <p:cNvSpPr>
            <a:spLocks noChangeAspect="1"/>
          </p:cNvSpPr>
          <p:nvPr/>
        </p:nvSpPr>
        <p:spPr>
          <a:xfrm>
            <a:off x="1561991" y="2360137"/>
            <a:ext cx="2320870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Chrome/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火狐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/Edge/360/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搜狗等常用浏览器，搜索发帖全纪录</a:t>
            </a:r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>
            <a:off x="4329571" y="1372357"/>
            <a:ext cx="920686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终端基线检查</a:t>
            </a:r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>
            <a:off x="488683" y="2444133"/>
            <a:ext cx="99480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浏览器内容审计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481584" y="2227666"/>
            <a:ext cx="2404477" cy="0"/>
          </a:xfrm>
          <a:prstGeom prst="lin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477145" y="2773486"/>
            <a:ext cx="2408916" cy="0"/>
          </a:xfrm>
          <a:prstGeom prst="lin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1479679" y="3298180"/>
            <a:ext cx="2403182" cy="0"/>
          </a:xfrm>
          <a:prstGeom prst="lin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>
            <a:spLocks noChangeAspect="1"/>
          </p:cNvSpPr>
          <p:nvPr/>
        </p:nvSpPr>
        <p:spPr>
          <a:xfrm>
            <a:off x="577919" y="3520671"/>
            <a:ext cx="87142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异常进程监控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: 圆角 84"/>
          <p:cNvSpPr/>
          <p:nvPr/>
        </p:nvSpPr>
        <p:spPr>
          <a:xfrm>
            <a:off x="488683" y="3999130"/>
            <a:ext cx="1648020" cy="664674"/>
          </a:xfrm>
          <a:prstGeom prst="roundRect">
            <a:avLst>
              <a:gd name="adj" fmla="val 6889"/>
            </a:avLst>
          </a:prstGeom>
          <a:noFill/>
          <a:ln w="12700">
            <a:solidFill>
              <a:srgbClr val="00AB7A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l">
              <a:lnSpc>
                <a:spcPct val="160000"/>
              </a:lnSpc>
            </a:pPr>
            <a:endParaRPr lang="en-US" altLang="zh-CN" sz="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箭头: 右 85"/>
          <p:cNvSpPr/>
          <p:nvPr/>
        </p:nvSpPr>
        <p:spPr>
          <a:xfrm>
            <a:off x="2310262" y="4153016"/>
            <a:ext cx="391290" cy="366941"/>
          </a:xfrm>
          <a:prstGeom prst="rightArrow">
            <a:avLst/>
          </a:prstGeom>
          <a:solidFill>
            <a:srgbClr val="00AB7A"/>
          </a:solidFill>
          <a:ln>
            <a:solidFill>
              <a:srgbClr val="00A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7" name="图片 7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806285" y="4027880"/>
            <a:ext cx="219122" cy="219122"/>
          </a:xfrm>
          <a:prstGeom prst="rect">
            <a:avLst/>
          </a:prstGeom>
        </p:spPr>
      </p:pic>
      <p:sp>
        <p:nvSpPr>
          <p:cNvPr id="78" name="îṡ1îḑè"/>
          <p:cNvSpPr/>
          <p:nvPr>
            <p:custDataLst>
              <p:tags r:id="rId16"/>
            </p:custDataLst>
          </p:nvPr>
        </p:nvSpPr>
        <p:spPr>
          <a:xfrm>
            <a:off x="3108491" y="4019404"/>
            <a:ext cx="820294" cy="219122"/>
          </a:xfrm>
          <a:prstGeom prst="rect">
            <a:avLst/>
          </a:prstGeom>
          <a:solidFill>
            <a:srgbClr val="00AB7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4472C4">
                <a:alpha val="32000"/>
              </a:srgb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en-US" altLang="zh-CN" sz="9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IM</a:t>
            </a:r>
            <a:r>
              <a:rPr lang="zh-CN" altLang="en-US" sz="9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内容</a:t>
            </a:r>
            <a:endParaRPr lang="en-GB" sz="9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9" name="iṡlíďè"/>
          <p:cNvSpPr/>
          <p:nvPr>
            <p:custDataLst>
              <p:tags r:id="rId17"/>
            </p:custDataLst>
          </p:nvPr>
        </p:nvSpPr>
        <p:spPr>
          <a:xfrm>
            <a:off x="3107968" y="4444991"/>
            <a:ext cx="820294" cy="219121"/>
          </a:xfrm>
          <a:prstGeom prst="rect">
            <a:avLst/>
          </a:prstGeom>
          <a:solidFill>
            <a:srgbClr val="A5A5A5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A5A5A5">
                <a:alpha val="32000"/>
              </a:srgb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 defTabSz="914400"/>
            <a:r>
              <a:rPr lang="zh-CN" altLang="en-US" sz="9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浏览器内容</a:t>
            </a:r>
            <a:endParaRPr lang="en-GB" sz="9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/>
          <a:stretch>
            <a:fillRect/>
          </a:stretch>
        </p:blipFill>
        <p:spPr>
          <a:xfrm flipH="1">
            <a:off x="2784636" y="4444991"/>
            <a:ext cx="249106" cy="249106"/>
          </a:xfrm>
          <a:prstGeom prst="rect">
            <a:avLst/>
          </a:prstGeom>
        </p:spPr>
      </p:pic>
      <p:sp>
        <p:nvSpPr>
          <p:cNvPr id="81" name="ísļîďè"/>
          <p:cNvSpPr txBox="1"/>
          <p:nvPr>
            <p:custDataLst>
              <p:tags r:id="rId19"/>
            </p:custDataLst>
          </p:nvPr>
        </p:nvSpPr>
        <p:spPr>
          <a:xfrm>
            <a:off x="3912870" y="3995912"/>
            <a:ext cx="1304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覆盖主流</a:t>
            </a:r>
            <a:r>
              <a:rPr lang="en-US" altLang="zh-CN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</a:t>
            </a: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</a:p>
        </p:txBody>
      </p:sp>
      <p:sp>
        <p:nvSpPr>
          <p:cNvPr id="82" name="iSḷïḍê"/>
          <p:cNvSpPr txBox="1"/>
          <p:nvPr>
            <p:custDataLst>
              <p:tags r:id="rId20"/>
            </p:custDataLst>
          </p:nvPr>
        </p:nvSpPr>
        <p:spPr>
          <a:xfrm>
            <a:off x="5045396" y="3956992"/>
            <a:ext cx="358384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支持微信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企微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/QQ/TIM/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钉钉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旺旺，聊天内容、文件信息、发送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接受方来源清晰可见，内部泄露无处隐藏，</a:t>
            </a:r>
            <a:r>
              <a:rPr lang="zh-CN" altLang="en-US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突破准入类程序受到</a:t>
            </a:r>
            <a:r>
              <a:rPr lang="en-US" altLang="zh-CN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</a:t>
            </a:r>
            <a:r>
              <a:rPr lang="zh-CN" altLang="en-US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程序版本限制</a:t>
            </a:r>
            <a:r>
              <a:rPr lang="zh-CN" altLang="en-US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3" name="ísļîďè"/>
          <p:cNvSpPr txBox="1"/>
          <p:nvPr>
            <p:custDataLst>
              <p:tags r:id="rId21"/>
            </p:custDataLst>
          </p:nvPr>
        </p:nvSpPr>
        <p:spPr>
          <a:xfrm>
            <a:off x="3920250" y="4423746"/>
            <a:ext cx="129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浏览器全维度监控</a:t>
            </a:r>
          </a:p>
        </p:txBody>
      </p:sp>
      <p:sp>
        <p:nvSpPr>
          <p:cNvPr id="84" name="iSḷïḍê"/>
          <p:cNvSpPr txBox="1"/>
          <p:nvPr>
            <p:custDataLst>
              <p:tags r:id="rId22"/>
            </p:custDataLst>
          </p:nvPr>
        </p:nvSpPr>
        <p:spPr>
          <a:xfrm>
            <a:off x="5045397" y="4360652"/>
            <a:ext cx="358384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Chrome/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火狐</a:t>
            </a:r>
            <a:r>
              <a:rPr lang="en-US" altLang="zh-CN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/Edge/360/</a:t>
            </a:r>
            <a:r>
              <a:rPr lang="zh-CN" alt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搜狗等常用浏览器，搜索发帖</a:t>
            </a:r>
            <a:r>
              <a:rPr lang="zh-CN" altLang="en-US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无所遁形</a:t>
            </a:r>
            <a:r>
              <a:rPr lang="zh-CN" altLang="en-US" sz="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囊括常用网站的操作、登陆、浏览、发帖等动作。</a:t>
            </a:r>
          </a:p>
        </p:txBody>
      </p:sp>
      <p:sp>
        <p:nvSpPr>
          <p:cNvPr id="85" name="iSḷïḍê"/>
          <p:cNvSpPr txBox="1"/>
          <p:nvPr>
            <p:custDataLst>
              <p:tags r:id="rId23"/>
            </p:custDataLst>
          </p:nvPr>
        </p:nvSpPr>
        <p:spPr>
          <a:xfrm>
            <a:off x="577144" y="4245004"/>
            <a:ext cx="155955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软件更新后，审计失效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无法审计浏览器行为</a:t>
            </a:r>
          </a:p>
        </p:txBody>
      </p:sp>
      <p:sp>
        <p:nvSpPr>
          <p:cNvPr id="86" name="iSḷïḍê"/>
          <p:cNvSpPr txBox="1"/>
          <p:nvPr>
            <p:custDataLst>
              <p:tags r:id="rId24"/>
            </p:custDataLst>
          </p:nvPr>
        </p:nvSpPr>
        <p:spPr>
          <a:xfrm>
            <a:off x="539589" y="3996744"/>
            <a:ext cx="159711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友商典型痛点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 bwMode="auto">
          <a:xfrm>
            <a:off x="248609" y="31805"/>
            <a:ext cx="6858000" cy="35194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多维</a:t>
            </a: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用户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及</a:t>
            </a: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应用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分析</a:t>
            </a:r>
          </a:p>
        </p:txBody>
      </p:sp>
      <p:grpSp>
        <p:nvGrpSpPr>
          <p:cNvPr id="13" name="组 24"/>
          <p:cNvGrpSpPr/>
          <p:nvPr/>
        </p:nvGrpSpPr>
        <p:grpSpPr>
          <a:xfrm>
            <a:off x="3340285" y="768284"/>
            <a:ext cx="4966783" cy="2073579"/>
            <a:chOff x="377957" y="908720"/>
            <a:chExt cx="7084280" cy="2808311"/>
          </a:xfrm>
        </p:grpSpPr>
        <p:grpSp>
          <p:nvGrpSpPr>
            <p:cNvPr id="18" name="组 11"/>
            <p:cNvGrpSpPr/>
            <p:nvPr/>
          </p:nvGrpSpPr>
          <p:grpSpPr>
            <a:xfrm>
              <a:off x="377957" y="980728"/>
              <a:ext cx="7084280" cy="2736303"/>
              <a:chOff x="377957" y="980728"/>
              <a:chExt cx="7084280" cy="2736303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screen"/>
              <a:srcRect/>
              <a:stretch>
                <a:fillRect/>
              </a:stretch>
            </p:blipFill>
            <p:spPr bwMode="auto">
              <a:xfrm>
                <a:off x="377957" y="980728"/>
                <a:ext cx="7084280" cy="27363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圆角矩形 20"/>
              <p:cNvSpPr/>
              <p:nvPr/>
            </p:nvSpPr>
            <p:spPr bwMode="auto">
              <a:xfrm>
                <a:off x="395537" y="1340767"/>
                <a:ext cx="7056784" cy="216024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dash"/>
                <a:round/>
                <a:headEnd type="stealth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19" name="圆角矩形标注 18"/>
            <p:cNvSpPr/>
            <p:nvPr/>
          </p:nvSpPr>
          <p:spPr bwMode="auto">
            <a:xfrm>
              <a:off x="2915816" y="908720"/>
              <a:ext cx="1772717" cy="360039"/>
            </a:xfrm>
            <a:prstGeom prst="wedgeRoundRectCallout">
              <a:avLst/>
            </a:prstGeom>
            <a:solidFill>
              <a:srgbClr val="00AB7A"/>
            </a:solidFill>
            <a:ln>
              <a:noFill/>
              <a:headEnd type="stealth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多元素详尽日志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350852" y="1343044"/>
            <a:ext cx="4995406" cy="2569279"/>
            <a:chOff x="1650015" y="2026377"/>
            <a:chExt cx="7491691" cy="3706879"/>
          </a:xfrm>
        </p:grpSpPr>
        <p:grpSp>
          <p:nvGrpSpPr>
            <p:cNvPr id="23" name="组 15"/>
            <p:cNvGrpSpPr/>
            <p:nvPr/>
          </p:nvGrpSpPr>
          <p:grpSpPr>
            <a:xfrm>
              <a:off x="1652687" y="2026377"/>
              <a:ext cx="7489019" cy="3706879"/>
              <a:chOff x="1652687" y="2026377"/>
              <a:chExt cx="7489019" cy="3706879"/>
            </a:xfrm>
          </p:grpSpPr>
          <p:pic>
            <p:nvPicPr>
              <p:cNvPr id="25" name="图片 24" descr="LY)(J2O5B`ISBUS31IW8RZA.jpg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1652687" y="2026377"/>
                <a:ext cx="7489019" cy="37068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6" name="圆角矩形 25"/>
              <p:cNvSpPr/>
              <p:nvPr/>
            </p:nvSpPr>
            <p:spPr bwMode="auto">
              <a:xfrm>
                <a:off x="2349826" y="4509120"/>
                <a:ext cx="864096" cy="1224136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dash"/>
                <a:round/>
                <a:headEnd type="stealth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24" name="圆角矩形标注 23"/>
            <p:cNvSpPr/>
            <p:nvPr/>
          </p:nvSpPr>
          <p:spPr bwMode="auto">
            <a:xfrm>
              <a:off x="1650015" y="4651146"/>
              <a:ext cx="2028506" cy="360041"/>
            </a:xfrm>
            <a:prstGeom prst="wedgeRoundRectCallout">
              <a:avLst>
                <a:gd name="adj1" fmla="val 57860"/>
                <a:gd name="adj2" fmla="val 108916"/>
                <a:gd name="adj3" fmla="val 16667"/>
              </a:avLst>
            </a:prstGeom>
            <a:solidFill>
              <a:srgbClr val="00AB7A"/>
            </a:solidFill>
            <a:ln>
              <a:noFill/>
              <a:headEnd type="stealth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基于用户流量分析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52634" y="1980687"/>
            <a:ext cx="5129288" cy="1931635"/>
            <a:chOff x="844916" y="2414626"/>
            <a:chExt cx="8244408" cy="305161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16" y="2414626"/>
              <a:ext cx="8244408" cy="2596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圆角矩形标注 28"/>
            <p:cNvSpPr/>
            <p:nvPr/>
          </p:nvSpPr>
          <p:spPr bwMode="auto">
            <a:xfrm>
              <a:off x="1094548" y="5106204"/>
              <a:ext cx="2046981" cy="360041"/>
            </a:xfrm>
            <a:prstGeom prst="wedgeRoundRectCallout">
              <a:avLst>
                <a:gd name="adj1" fmla="val 61896"/>
                <a:gd name="adj2" fmla="val -146371"/>
                <a:gd name="adj3" fmla="val 16667"/>
              </a:avLst>
            </a:prstGeom>
            <a:solidFill>
              <a:srgbClr val="00AB7A"/>
            </a:solidFill>
            <a:ln>
              <a:noFill/>
              <a:headEnd type="stealth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基于应用流量分析</a:t>
              </a:r>
            </a:p>
          </p:txBody>
        </p:sp>
      </p:grpSp>
      <p:sp>
        <p:nvSpPr>
          <p:cNvPr id="30" name="矩形 29"/>
          <p:cNvSpPr/>
          <p:nvPr/>
        </p:nvSpPr>
        <p:spPr bwMode="auto">
          <a:xfrm>
            <a:off x="531195" y="4542539"/>
            <a:ext cx="7950727" cy="274320"/>
          </a:xfrm>
          <a:prstGeom prst="rect">
            <a:avLst/>
          </a:prstGeom>
          <a:solidFill>
            <a:srgbClr val="00AB7A"/>
          </a:solidFill>
          <a:ln w="571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多维流量日志展示，通过基于用户和应用流量取向分析为网络业务发展提供参考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1156347" y="802680"/>
            <a:ext cx="20227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endParaRPr lang="en-US" sz="1200" dirty="0" smtClean="0">
              <a:solidFill>
                <a:srgbClr val="00AB7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基于不同维度展示日志类型，聚合行为内容。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1156347" y="1612521"/>
            <a:ext cx="2022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可查</a:t>
            </a:r>
            <a:endParaRPr lang="en-US" sz="1200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多角度条件搜索，自定义组合内容串联上网路径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1156347" y="2539214"/>
            <a:ext cx="19782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用户上网行为一目了然，所见即所得，保留行为回溯权利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1156347" y="3475684"/>
            <a:ext cx="18927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可信</a:t>
            </a:r>
            <a:endParaRPr lang="en-US" sz="12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单用户行为画像，一天的行为将成为“呈堂证供”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Group 21"/>
          <p:cNvGrpSpPr/>
          <p:nvPr/>
        </p:nvGrpSpPr>
        <p:grpSpPr>
          <a:xfrm>
            <a:off x="640276" y="855445"/>
            <a:ext cx="493370" cy="479245"/>
            <a:chOff x="860271" y="1518068"/>
            <a:chExt cx="493370" cy="479245"/>
          </a:xfrm>
        </p:grpSpPr>
        <p:sp>
          <p:nvSpPr>
            <p:cNvPr id="36" name="Rounded Rectangle 22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rgbClr val="00A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24"/>
          <p:cNvGrpSpPr/>
          <p:nvPr/>
        </p:nvGrpSpPr>
        <p:grpSpPr>
          <a:xfrm>
            <a:off x="620164" y="1665286"/>
            <a:ext cx="493370" cy="479245"/>
            <a:chOff x="840159" y="2185414"/>
            <a:chExt cx="493370" cy="479245"/>
          </a:xfrm>
        </p:grpSpPr>
        <p:sp>
          <p:nvSpPr>
            <p:cNvPr id="39" name="Rounded Rectangle 25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27"/>
          <p:cNvGrpSpPr/>
          <p:nvPr/>
        </p:nvGrpSpPr>
        <p:grpSpPr>
          <a:xfrm>
            <a:off x="620164" y="2591979"/>
            <a:ext cx="493370" cy="479245"/>
            <a:chOff x="840159" y="2852760"/>
            <a:chExt cx="493370" cy="479245"/>
          </a:xfrm>
        </p:grpSpPr>
        <p:sp>
          <p:nvSpPr>
            <p:cNvPr id="42" name="Rounded Rectangle 28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30"/>
          <p:cNvGrpSpPr/>
          <p:nvPr/>
        </p:nvGrpSpPr>
        <p:grpSpPr>
          <a:xfrm>
            <a:off x="620164" y="3528449"/>
            <a:ext cx="493370" cy="479245"/>
            <a:chOff x="840159" y="3520106"/>
            <a:chExt cx="493370" cy="479245"/>
          </a:xfrm>
        </p:grpSpPr>
        <p:sp>
          <p:nvSpPr>
            <p:cNvPr id="45" name="Rounded Rectangle 31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853" y="2136902"/>
            <a:ext cx="5156546" cy="227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/>
          <p:cNvSpPr/>
          <p:nvPr/>
        </p:nvSpPr>
        <p:spPr>
          <a:xfrm>
            <a:off x="2602273" y="1758386"/>
            <a:ext cx="1687919" cy="1459319"/>
          </a:xfrm>
          <a:prstGeom prst="rect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3975" tIns="26987" rIns="53975" bIns="26987" rtlCol="0" anchor="ctr" anchorCtr="0">
            <a:noAutofit/>
          </a:bodyPr>
          <a:lstStyle/>
          <a:p>
            <a:pPr algn="ctr"/>
            <a:endParaRPr lang="bg-BG" sz="105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22"/>
          <p:cNvGrpSpPr/>
          <p:nvPr/>
        </p:nvGrpSpPr>
        <p:grpSpPr bwMode="auto">
          <a:xfrm>
            <a:off x="2726151" y="1887880"/>
            <a:ext cx="4050484" cy="1200328"/>
            <a:chOff x="-1804035" y="632236"/>
            <a:chExt cx="3469439" cy="907407"/>
          </a:xfrm>
        </p:grpSpPr>
        <p:sp>
          <p:nvSpPr>
            <p:cNvPr id="3" name="TextBox 51"/>
            <p:cNvSpPr txBox="1">
              <a:spLocks noChangeArrowheads="1"/>
            </p:cNvSpPr>
            <p:nvPr/>
          </p:nvSpPr>
          <p:spPr bwMode="auto">
            <a:xfrm>
              <a:off x="-358249" y="632236"/>
              <a:ext cx="2023653" cy="907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故障快速排查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集中管理平台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隧道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VPN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安全防护能力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21"/>
            <p:cNvSpPr txBox="1">
              <a:spLocks noChangeArrowheads="1"/>
            </p:cNvSpPr>
            <p:nvPr/>
          </p:nvSpPr>
          <p:spPr bwMode="auto">
            <a:xfrm>
              <a:off x="-1804035" y="912603"/>
              <a:ext cx="1233568" cy="349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buNone/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营销增值</a:t>
              </a:r>
            </a:p>
          </p:txBody>
        </p:sp>
      </p:grpSp>
      <p:sp>
        <p:nvSpPr>
          <p:cNvPr id="6" name="文本占位符 2"/>
          <p:cNvSpPr txBox="1"/>
          <p:nvPr/>
        </p:nvSpPr>
        <p:spPr>
          <a:xfrm>
            <a:off x="2602273" y="3316700"/>
            <a:ext cx="5409027" cy="649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8B92E"/>
              </a:buClr>
              <a:buSzPct val="90000"/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IN ONE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，达到品牌营销和降低建设成本的效果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188554" y="19320"/>
            <a:ext cx="6858000" cy="38342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故障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快速排查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52400" y="2107557"/>
            <a:ext cx="8301355" cy="2548890"/>
            <a:chOff x="320129" y="3179660"/>
            <a:chExt cx="8687099" cy="2713619"/>
          </a:xfrm>
        </p:grpSpPr>
        <p:sp>
          <p:nvSpPr>
            <p:cNvPr id="23" name="Rectangle 102"/>
            <p:cNvSpPr/>
            <p:nvPr/>
          </p:nvSpPr>
          <p:spPr bwMode="auto">
            <a:xfrm>
              <a:off x="320129" y="3179660"/>
              <a:ext cx="8687099" cy="271361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F0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182854" tIns="146283" rIns="182854" bIns="146283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3218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33095" y="3203997"/>
              <a:ext cx="1977573" cy="269063"/>
            </a:xfrm>
            <a:prstGeom prst="rect">
              <a:avLst/>
            </a:prstGeom>
            <a:solidFill>
              <a:srgbClr val="00AB7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通过页面排障，简单易上手</a:t>
              </a:r>
            </a:p>
          </p:txBody>
        </p:sp>
        <p:sp>
          <p:nvSpPr>
            <p:cNvPr id="25" name="圆角矩形 127"/>
            <p:cNvSpPr/>
            <p:nvPr/>
          </p:nvSpPr>
          <p:spPr>
            <a:xfrm>
              <a:off x="466297" y="3561088"/>
              <a:ext cx="1537763" cy="324136"/>
            </a:xfrm>
            <a:prstGeom prst="roundRect">
              <a:avLst>
                <a:gd name="adj" fmla="val 0"/>
              </a:avLst>
            </a:prstGeom>
            <a:solidFill>
              <a:srgbClr val="00AB7A"/>
            </a:solidFill>
            <a:ln>
              <a:noFill/>
            </a:ln>
            <a:effectLst>
              <a:outerShdw blurRad="2413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网络故障排查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270939" y="3561088"/>
              <a:ext cx="4105703" cy="225797"/>
            </a:xfrm>
            <a:prstGeom prst="rect">
              <a:avLst/>
            </a:prstGeom>
          </p:spPr>
          <p:txBody>
            <a:bodyPr wrap="square" lIns="51447" tIns="25724" rIns="51447" bIns="25724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查安全防护日志；查命令行接口统计；查整机流量以及流量告警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Lato Light" charset="0"/>
                <a:sym typeface="Gill Sans" panose="020B0502020104020203" charset="0"/>
              </a:endParaRPr>
            </a:p>
          </p:txBody>
        </p:sp>
        <p:sp>
          <p:nvSpPr>
            <p:cNvPr id="27" name="圆角矩形 127"/>
            <p:cNvSpPr/>
            <p:nvPr/>
          </p:nvSpPr>
          <p:spPr>
            <a:xfrm>
              <a:off x="466296" y="3953017"/>
              <a:ext cx="1537763" cy="324136"/>
            </a:xfrm>
            <a:prstGeom prst="roundRect">
              <a:avLst>
                <a:gd name="adj" fmla="val 0"/>
              </a:avLst>
            </a:prstGeom>
            <a:solidFill>
              <a:srgbClr val="00AB7A"/>
            </a:solidFill>
            <a:ln>
              <a:noFill/>
            </a:ln>
            <a:effectLst>
              <a:outerShdw blurRad="2413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解密策略故障排查</a:t>
              </a:r>
            </a:p>
          </p:txBody>
        </p:sp>
        <p:sp>
          <p:nvSpPr>
            <p:cNvPr id="29" name="圆角矩形 127"/>
            <p:cNvSpPr/>
            <p:nvPr/>
          </p:nvSpPr>
          <p:spPr>
            <a:xfrm>
              <a:off x="466295" y="4320257"/>
              <a:ext cx="1537763" cy="324135"/>
            </a:xfrm>
            <a:prstGeom prst="roundRect">
              <a:avLst>
                <a:gd name="adj" fmla="val 0"/>
              </a:avLst>
            </a:prstGeom>
            <a:solidFill>
              <a:srgbClr val="00AB7A"/>
            </a:solidFill>
            <a:ln>
              <a:noFill/>
            </a:ln>
            <a:effectLst>
              <a:outerShdw blurRad="2413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上网故障排查</a:t>
              </a:r>
            </a:p>
          </p:txBody>
        </p:sp>
        <p:sp>
          <p:nvSpPr>
            <p:cNvPr id="30" name="圆角矩形 127"/>
            <p:cNvSpPr/>
            <p:nvPr/>
          </p:nvSpPr>
          <p:spPr>
            <a:xfrm>
              <a:off x="466321" y="4697592"/>
              <a:ext cx="1537669" cy="281232"/>
            </a:xfrm>
            <a:prstGeom prst="roundRect">
              <a:avLst>
                <a:gd name="adj" fmla="val 0"/>
              </a:avLst>
            </a:prstGeom>
            <a:solidFill>
              <a:srgbClr val="00AB7A"/>
            </a:solidFill>
            <a:ln>
              <a:noFill/>
            </a:ln>
            <a:effectLst>
              <a:outerShdw blurRad="2413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一键直通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270939" y="3977236"/>
              <a:ext cx="4105703" cy="225797"/>
            </a:xfrm>
            <a:prstGeom prst="rect">
              <a:avLst/>
            </a:prstGeom>
          </p:spPr>
          <p:txBody>
            <a:bodyPr wrap="square" lIns="51447" tIns="25724" rIns="51447" bIns="25724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查策略配置；查解密日志；查终端证书；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debug</a:t>
              </a:r>
              <a:endPara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Lato Light" charset="0"/>
                <a:sym typeface="Gill Sans" panose="020B0502020104020203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270937" y="4362361"/>
              <a:ext cx="4105703" cy="225797"/>
            </a:xfrm>
            <a:prstGeom prst="rect">
              <a:avLst/>
            </a:prstGeom>
          </p:spPr>
          <p:txBody>
            <a:bodyPr wrap="square" lIns="51447" tIns="25724" rIns="51447" bIns="25724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查安全日志；查控制策略；查认证策略；查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QOS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策略；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debug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等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Lato Light" charset="0"/>
                <a:sym typeface="Gill Sans" panose="020B0502020104020203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70272" y="4700773"/>
              <a:ext cx="4105703" cy="225797"/>
            </a:xfrm>
            <a:prstGeom prst="rect">
              <a:avLst/>
            </a:prstGeom>
          </p:spPr>
          <p:txBody>
            <a:bodyPr wrap="square" lIns="51447" tIns="25724" rIns="51447" bIns="25724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cs typeface="Lato Light" charset="0"/>
                  <a:sym typeface="Lato Light" charset="0"/>
                </a:rPr>
                <a:t>配置白名单；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查控制策略；查认证策略；查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QOS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策略；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debug</a:t>
              </a: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sym typeface="Gill Sans" panose="020B0502020104020203" charset="0"/>
                </a:rPr>
                <a:t>等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Lato Light" charset="0"/>
                <a:sym typeface="Gill Sans" panose="020B0502020104020203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004058" y="3885224"/>
              <a:ext cx="6816092" cy="0"/>
            </a:xfrm>
            <a:prstGeom prst="line">
              <a:avLst/>
            </a:prstGeom>
            <a:ln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004060" y="4277153"/>
              <a:ext cx="6816092" cy="0"/>
            </a:xfrm>
            <a:prstGeom prst="line">
              <a:avLst/>
            </a:prstGeom>
            <a:ln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004060" y="4644365"/>
              <a:ext cx="6816092" cy="0"/>
            </a:xfrm>
            <a:prstGeom prst="line">
              <a:avLst/>
            </a:prstGeom>
            <a:ln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010705" y="5376235"/>
              <a:ext cx="6816092" cy="0"/>
            </a:xfrm>
            <a:prstGeom prst="line">
              <a:avLst/>
            </a:prstGeom>
            <a:ln>
              <a:solidFill>
                <a:srgbClr val="00AB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6317" y="3560657"/>
              <a:ext cx="8380542" cy="2182136"/>
            </a:xfrm>
            <a:prstGeom prst="rect">
              <a:avLst/>
            </a:prstGeom>
            <a:noFill/>
            <a:ln w="12700">
              <a:solidFill>
                <a:srgbClr val="00AB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39" name="圆角矩形 127"/>
          <p:cNvSpPr/>
          <p:nvPr/>
        </p:nvSpPr>
        <p:spPr>
          <a:xfrm>
            <a:off x="292101" y="3870391"/>
            <a:ext cx="1469390" cy="246380"/>
          </a:xfrm>
          <a:prstGeom prst="roundRect">
            <a:avLst>
              <a:gd name="adj" fmla="val 0"/>
            </a:avLst>
          </a:prstGeom>
          <a:solidFill>
            <a:srgbClr val="00AB7A"/>
          </a:solidFill>
          <a:ln>
            <a:noFill/>
          </a:ln>
          <a:effectLst>
            <a:outerShdw blurRad="2413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Web访问质量检测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767840" y="3790942"/>
            <a:ext cx="6513195" cy="0"/>
          </a:xfrm>
          <a:prstGeom prst="line">
            <a:avLst/>
          </a:prstGeom>
          <a:ln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127"/>
          <p:cNvSpPr/>
          <p:nvPr/>
        </p:nvSpPr>
        <p:spPr>
          <a:xfrm>
            <a:off x="292101" y="4191109"/>
            <a:ext cx="1469457" cy="278130"/>
          </a:xfrm>
          <a:prstGeom prst="roundRect">
            <a:avLst>
              <a:gd name="adj" fmla="val 0"/>
            </a:avLst>
          </a:prstGeom>
          <a:solidFill>
            <a:srgbClr val="00AB7A"/>
          </a:solidFill>
          <a:ln>
            <a:noFill/>
          </a:ln>
          <a:effectLst>
            <a:outerShdw blurRad="2413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marL="0"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用户认证故障排查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767840" y="4457174"/>
            <a:ext cx="6513195" cy="0"/>
          </a:xfrm>
          <a:prstGeom prst="line">
            <a:avLst/>
          </a:prstGeom>
          <a:ln>
            <a:solidFill>
              <a:srgbClr val="00A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016125" y="3801102"/>
            <a:ext cx="5843905" cy="337185"/>
          </a:xfrm>
          <a:prstGeom prst="rect">
            <a:avLst/>
          </a:prstGeom>
        </p:spPr>
        <p:txBody>
          <a:bodyPr wrap="square" lIns="51447" tIns="25724" rIns="51447" bIns="25724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dirty="0">
                <a:solidFill>
                  <a:schemeClr val="tx1"/>
                </a:solidFill>
                <a:latin typeface="+mn-ea"/>
                <a:cs typeface="Lato Light" charset="0"/>
              </a:rPr>
              <a:t>针对内网用户的</a:t>
            </a:r>
            <a:r>
              <a:rPr lang="en-US" altLang="zh-CN" sz="700" dirty="0">
                <a:solidFill>
                  <a:schemeClr val="tx1"/>
                </a:solidFill>
                <a:latin typeface="+mn-ea"/>
                <a:cs typeface="Lato Light" charset="0"/>
              </a:rPr>
              <a:t>web</a:t>
            </a:r>
            <a:r>
              <a:rPr lang="zh-CN" altLang="en-US" sz="700" dirty="0">
                <a:solidFill>
                  <a:schemeClr val="tx1"/>
                </a:solidFill>
                <a:latin typeface="+mn-ea"/>
                <a:cs typeface="Lato Light" charset="0"/>
              </a:rPr>
              <a:t>访问质量进行检测，对整体网络提供清晰的整体网络质量评级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dirty="0">
                <a:solidFill>
                  <a:schemeClr val="tx1"/>
                </a:solidFill>
                <a:latin typeface="+mn-ea"/>
                <a:cs typeface="Lato Light" charset="0"/>
              </a:rPr>
              <a:t>支持以列表形式展示访问质量差的用户名单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Lato Light" charset="0"/>
              <a:sym typeface="Lato Light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16125" y="4197459"/>
            <a:ext cx="3964940" cy="234950"/>
          </a:xfrm>
          <a:prstGeom prst="rect">
            <a:avLst/>
          </a:prstGeom>
        </p:spPr>
        <p:txBody>
          <a:bodyPr wrap="square" lIns="51447" tIns="25724" rIns="51447" bIns="25724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00" dirty="0">
                <a:solidFill>
                  <a:schemeClr val="tx1"/>
                </a:solidFill>
                <a:latin typeface="+mn-ea"/>
              </a:rPr>
              <a:t>用户认证失败时，给出错误原因和建议</a:t>
            </a:r>
            <a:endParaRPr lang="zh-CN" altLang="en-US" sz="700" dirty="0">
              <a:solidFill>
                <a:schemeClr val="tx1"/>
              </a:solidFill>
              <a:latin typeface="+mn-ea"/>
              <a:sym typeface="Lato Light" charset="0"/>
            </a:endParaRPr>
          </a:p>
        </p:txBody>
      </p:sp>
      <p:sp>
        <p:nvSpPr>
          <p:cNvPr id="45" name="矩形 50"/>
          <p:cNvSpPr/>
          <p:nvPr/>
        </p:nvSpPr>
        <p:spPr>
          <a:xfrm>
            <a:off x="188554" y="620673"/>
            <a:ext cx="858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上网速度慢、员工无法上网、功能业务故障等排查困难，如何快速定位及解决故障是产品运维的重要能力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28395" y="1023581"/>
            <a:ext cx="8052640" cy="1375410"/>
            <a:chOff x="472" y="3446"/>
            <a:chExt cx="13713" cy="2166"/>
          </a:xfrm>
        </p:grpSpPr>
        <p:sp>
          <p:nvSpPr>
            <p:cNvPr id="47" name="Rectangle 31"/>
            <p:cNvSpPr/>
            <p:nvPr/>
          </p:nvSpPr>
          <p:spPr bwMode="auto">
            <a:xfrm>
              <a:off x="515" y="3446"/>
              <a:ext cx="13670" cy="13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6521" tIns="139891" rIns="186521" bIns="186521" numCol="1" rtlCol="0" anchor="t" anchorCtr="0" compatLnSpc="1"/>
            <a:lstStyle/>
            <a:p>
              <a:pPr defTabSz="9512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45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72" y="3492"/>
              <a:ext cx="1420" cy="1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传统</a:t>
              </a:r>
              <a:r>
                <a:rPr kumimoji="0" lang="en-US" altLang="zh-CN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Debug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方式</a:t>
              </a: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可读性差，对运维</a:t>
              </a:r>
              <a:r>
                <a:rPr kumimoji="0" lang="zh-CN" alt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人员</a:t>
              </a:r>
              <a:endParaRPr kumimoji="0" lang="en-US" altLang="zh-CN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能力</a:t>
              </a: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ea"/>
                </a:rPr>
                <a:t>要求高</a:t>
              </a: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t="13965" r="30788" b="69796"/>
            <a:stretch>
              <a:fillRect/>
            </a:stretch>
          </p:blipFill>
          <p:spPr>
            <a:xfrm>
              <a:off x="1812" y="3613"/>
              <a:ext cx="12047" cy="1145"/>
            </a:xfrm>
            <a:prstGeom prst="rect">
              <a:avLst/>
            </a:prstGeom>
          </p:spPr>
        </p:pic>
        <p:sp>
          <p:nvSpPr>
            <p:cNvPr id="50" name="箭头: 右 12"/>
            <p:cNvSpPr/>
            <p:nvPr/>
          </p:nvSpPr>
          <p:spPr>
            <a:xfrm rot="5400000">
              <a:off x="6992" y="4715"/>
              <a:ext cx="652" cy="1142"/>
            </a:xfrm>
            <a:prstGeom prst="rightArrow">
              <a:avLst/>
            </a:prstGeom>
            <a:solidFill>
              <a:srgbClr val="00AB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6572"/>
          <a:stretch>
            <a:fillRect/>
          </a:stretch>
        </p:blipFill>
        <p:spPr>
          <a:xfrm>
            <a:off x="1016001" y="563729"/>
            <a:ext cx="6887028" cy="2993718"/>
          </a:xfrm>
          <a:prstGeom prst="rect">
            <a:avLst/>
          </a:prstGeom>
        </p:spPr>
      </p:pic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269270" y="14334"/>
            <a:ext cx="6858000" cy="40322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集中管理平台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1" name="矩形 50"/>
          <p:cNvSpPr/>
          <p:nvPr/>
        </p:nvSpPr>
        <p:spPr>
          <a:xfrm>
            <a:off x="3314953" y="3687334"/>
            <a:ext cx="392661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监测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IBAS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状态，支持直接跳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IBAS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1333782" y="3719797"/>
            <a:ext cx="1780993" cy="248174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>
              <a:defRPr/>
            </a:pP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状态监测，统一管理</a:t>
            </a:r>
          </a:p>
        </p:txBody>
      </p:sp>
      <p:cxnSp>
        <p:nvCxnSpPr>
          <p:cNvPr id="126" name="直接连接符 125"/>
          <p:cNvCxnSpPr/>
          <p:nvPr/>
        </p:nvCxnSpPr>
        <p:spPr bwMode="auto">
          <a:xfrm>
            <a:off x="6324852" y="2598423"/>
            <a:ext cx="6757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标题 1"/>
          <p:cNvSpPr txBox="1"/>
          <p:nvPr/>
        </p:nvSpPr>
        <p:spPr>
          <a:xfrm>
            <a:off x="1333782" y="4059059"/>
            <a:ext cx="1780993" cy="248174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>
              <a:defRPr/>
            </a:pP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策略模板，自动下发</a:t>
            </a:r>
          </a:p>
        </p:txBody>
      </p:sp>
      <p:sp>
        <p:nvSpPr>
          <p:cNvPr id="42" name="矩形 50"/>
          <p:cNvSpPr/>
          <p:nvPr/>
        </p:nvSpPr>
        <p:spPr>
          <a:xfrm>
            <a:off x="3315317" y="4030059"/>
            <a:ext cx="3926253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制定策略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模板，支持自定义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下发；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"/>
          <p:cNvSpPr txBox="1"/>
          <p:nvPr/>
        </p:nvSpPr>
        <p:spPr>
          <a:xfrm>
            <a:off x="1333782" y="4397167"/>
            <a:ext cx="1780993" cy="248174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>
              <a:defRPr/>
            </a:pP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集中升级，备份配置</a:t>
            </a:r>
          </a:p>
        </p:txBody>
      </p:sp>
      <p:sp>
        <p:nvSpPr>
          <p:cNvPr id="43" name="矩形 50"/>
          <p:cNvSpPr/>
          <p:nvPr/>
        </p:nvSpPr>
        <p:spPr>
          <a:xfrm>
            <a:off x="3315317" y="4359387"/>
            <a:ext cx="3926615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集中升级包括系统版本、离线特征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库，支持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自定义下发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间隔；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"/>
          <p:cNvSpPr txBox="1"/>
          <p:nvPr/>
        </p:nvSpPr>
        <p:spPr>
          <a:xfrm>
            <a:off x="1333781" y="4735276"/>
            <a:ext cx="1780994" cy="248174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>
              <a:defRPr/>
            </a:pP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收集日志，生成报表</a:t>
            </a:r>
          </a:p>
        </p:txBody>
      </p:sp>
      <p:sp>
        <p:nvSpPr>
          <p:cNvPr id="44" name="矩形 50"/>
          <p:cNvSpPr/>
          <p:nvPr/>
        </p:nvSpPr>
        <p:spPr>
          <a:xfrm>
            <a:off x="3315317" y="4703208"/>
            <a:ext cx="3926616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支持基于标准或加密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Syslog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协议收集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日志，内置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标题 1"/>
          <p:cNvSpPr txBox="1">
            <a:spLocks noChangeArrowheads="1"/>
          </p:cNvSpPr>
          <p:nvPr/>
        </p:nvSpPr>
        <p:spPr bwMode="auto">
          <a:xfrm>
            <a:off x="263789" y="27849"/>
            <a:ext cx="6858000" cy="36819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1800" dirty="0" smtClean="0">
                <a:solidFill>
                  <a:schemeClr val="bg1"/>
                </a:solidFill>
                <a:cs typeface="+mn-cs"/>
              </a:rPr>
              <a:t>VPN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8" name="矩形 50"/>
          <p:cNvSpPr/>
          <p:nvPr/>
        </p:nvSpPr>
        <p:spPr>
          <a:xfrm>
            <a:off x="188554" y="515200"/>
            <a:ext cx="859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具备标准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SSL VPN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Gre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VPN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，用于解决用户多地点通信、业务隔离、数据加密传输等业务需求 </a:t>
            </a:r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4" y="3869070"/>
            <a:ext cx="300782" cy="300782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64" y="4293916"/>
            <a:ext cx="300782" cy="300782"/>
          </a:xfrm>
          <a:prstGeom prst="rect">
            <a:avLst/>
          </a:prstGeom>
        </p:spPr>
      </p:pic>
      <p:sp>
        <p:nvSpPr>
          <p:cNvPr id="142" name="圆角矩形 141"/>
          <p:cNvSpPr/>
          <p:nvPr/>
        </p:nvSpPr>
        <p:spPr bwMode="auto">
          <a:xfrm>
            <a:off x="300651" y="3538000"/>
            <a:ext cx="1569718" cy="1128514"/>
          </a:xfrm>
          <a:prstGeom prst="roundRect">
            <a:avLst>
              <a:gd name="adj" fmla="val 254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143" name="圆角矩形 142"/>
          <p:cNvSpPr/>
          <p:nvPr/>
        </p:nvSpPr>
        <p:spPr bwMode="auto">
          <a:xfrm>
            <a:off x="3668330" y="3535452"/>
            <a:ext cx="1569718" cy="1128514"/>
          </a:xfrm>
          <a:prstGeom prst="roundRect">
            <a:avLst>
              <a:gd name="adj" fmla="val 254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pic>
        <p:nvPicPr>
          <p:cNvPr id="144" name="图片 1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2" y="3869283"/>
            <a:ext cx="300782" cy="300782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2" y="4294129"/>
            <a:ext cx="300782" cy="300782"/>
          </a:xfrm>
          <a:prstGeom prst="rect">
            <a:avLst/>
          </a:prstGeom>
        </p:spPr>
      </p:pic>
      <p:grpSp>
        <p:nvGrpSpPr>
          <p:cNvPr id="146" name="组合 145"/>
          <p:cNvGrpSpPr/>
          <p:nvPr/>
        </p:nvGrpSpPr>
        <p:grpSpPr bwMode="auto">
          <a:xfrm>
            <a:off x="3153665" y="3615314"/>
            <a:ext cx="251152" cy="203336"/>
            <a:chOff x="13096875" y="2576512"/>
            <a:chExt cx="804862" cy="777875"/>
          </a:xfrm>
          <a:solidFill>
            <a:srgbClr val="515151"/>
          </a:solidFill>
        </p:grpSpPr>
        <p:sp>
          <p:nvSpPr>
            <p:cNvPr id="305" name="Freeform 100"/>
            <p:cNvSpPr/>
            <p:nvPr/>
          </p:nvSpPr>
          <p:spPr bwMode="auto">
            <a:xfrm>
              <a:off x="13798550" y="2576512"/>
              <a:ext cx="103187" cy="323850"/>
            </a:xfrm>
            <a:custGeom>
              <a:avLst/>
              <a:gdLst/>
              <a:ahLst/>
              <a:cxnLst>
                <a:cxn ang="0">
                  <a:pos x="4" y="178"/>
                </a:cxn>
                <a:cxn ang="0">
                  <a:pos x="4" y="178"/>
                </a:cxn>
                <a:cxn ang="0">
                  <a:pos x="17" y="161"/>
                </a:cxn>
                <a:cxn ang="0">
                  <a:pos x="30" y="143"/>
                </a:cxn>
                <a:cxn ang="0">
                  <a:pos x="34" y="122"/>
                </a:cxn>
                <a:cxn ang="0">
                  <a:pos x="34" y="100"/>
                </a:cxn>
                <a:cxn ang="0">
                  <a:pos x="34" y="100"/>
                </a:cxn>
                <a:cxn ang="0">
                  <a:pos x="34" y="83"/>
                </a:cxn>
                <a:cxn ang="0">
                  <a:pos x="30" y="61"/>
                </a:cxn>
                <a:cxn ang="0">
                  <a:pos x="17" y="39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0" y="1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13" y="0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43" y="26"/>
                </a:cxn>
                <a:cxn ang="0">
                  <a:pos x="56" y="48"/>
                </a:cxn>
                <a:cxn ang="0">
                  <a:pos x="60" y="74"/>
                </a:cxn>
                <a:cxn ang="0">
                  <a:pos x="65" y="100"/>
                </a:cxn>
                <a:cxn ang="0">
                  <a:pos x="60" y="126"/>
                </a:cxn>
                <a:cxn ang="0">
                  <a:pos x="56" y="152"/>
                </a:cxn>
                <a:cxn ang="0">
                  <a:pos x="43" y="178"/>
                </a:cxn>
                <a:cxn ang="0">
                  <a:pos x="26" y="200"/>
                </a:cxn>
                <a:cxn ang="0">
                  <a:pos x="26" y="200"/>
                </a:cxn>
                <a:cxn ang="0">
                  <a:pos x="13" y="204"/>
                </a:cxn>
                <a:cxn ang="0">
                  <a:pos x="4" y="200"/>
                </a:cxn>
                <a:cxn ang="0">
                  <a:pos x="4" y="200"/>
                </a:cxn>
                <a:cxn ang="0">
                  <a:pos x="0" y="187"/>
                </a:cxn>
                <a:cxn ang="0">
                  <a:pos x="4" y="178"/>
                </a:cxn>
                <a:cxn ang="0">
                  <a:pos x="4" y="178"/>
                </a:cxn>
              </a:cxnLst>
              <a:rect l="0" t="0" r="r" b="b"/>
              <a:pathLst>
                <a:path w="65" h="204">
                  <a:moveTo>
                    <a:pt x="4" y="178"/>
                  </a:moveTo>
                  <a:lnTo>
                    <a:pt x="4" y="178"/>
                  </a:lnTo>
                  <a:lnTo>
                    <a:pt x="17" y="161"/>
                  </a:lnTo>
                  <a:lnTo>
                    <a:pt x="30" y="143"/>
                  </a:lnTo>
                  <a:lnTo>
                    <a:pt x="34" y="122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83"/>
                  </a:lnTo>
                  <a:lnTo>
                    <a:pt x="30" y="61"/>
                  </a:lnTo>
                  <a:lnTo>
                    <a:pt x="17" y="3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13"/>
                  </a:lnTo>
                  <a:lnTo>
                    <a:pt x="4" y="5"/>
                  </a:lnTo>
                  <a:lnTo>
                    <a:pt x="4" y="5"/>
                  </a:lnTo>
                  <a:lnTo>
                    <a:pt x="13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43" y="26"/>
                  </a:lnTo>
                  <a:lnTo>
                    <a:pt x="56" y="48"/>
                  </a:lnTo>
                  <a:lnTo>
                    <a:pt x="60" y="74"/>
                  </a:lnTo>
                  <a:lnTo>
                    <a:pt x="65" y="100"/>
                  </a:lnTo>
                  <a:lnTo>
                    <a:pt x="60" y="126"/>
                  </a:lnTo>
                  <a:lnTo>
                    <a:pt x="56" y="152"/>
                  </a:lnTo>
                  <a:lnTo>
                    <a:pt x="43" y="178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13" y="204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0" y="187"/>
                  </a:lnTo>
                  <a:lnTo>
                    <a:pt x="4" y="178"/>
                  </a:lnTo>
                  <a:lnTo>
                    <a:pt x="4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Freeform 101"/>
            <p:cNvSpPr/>
            <p:nvPr/>
          </p:nvSpPr>
          <p:spPr bwMode="auto">
            <a:xfrm>
              <a:off x="13750925" y="2625725"/>
              <a:ext cx="80962" cy="227013"/>
            </a:xfrm>
            <a:custGeom>
              <a:avLst/>
              <a:gdLst/>
              <a:ahLst/>
              <a:cxnLst>
                <a:cxn ang="0">
                  <a:pos x="4" y="117"/>
                </a:cxn>
                <a:cxn ang="0">
                  <a:pos x="4" y="117"/>
                </a:cxn>
                <a:cxn ang="0">
                  <a:pos x="12" y="108"/>
                </a:cxn>
                <a:cxn ang="0">
                  <a:pos x="21" y="95"/>
                </a:cxn>
                <a:cxn ang="0">
                  <a:pos x="25" y="69"/>
                </a:cxn>
                <a:cxn ang="0">
                  <a:pos x="21" y="47"/>
                </a:cxn>
                <a:cxn ang="0">
                  <a:pos x="12" y="34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0" y="1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34" y="17"/>
                </a:cxn>
                <a:cxn ang="0">
                  <a:pos x="43" y="34"/>
                </a:cxn>
                <a:cxn ang="0">
                  <a:pos x="51" y="52"/>
                </a:cxn>
                <a:cxn ang="0">
                  <a:pos x="51" y="69"/>
                </a:cxn>
                <a:cxn ang="0">
                  <a:pos x="51" y="86"/>
                </a:cxn>
                <a:cxn ang="0">
                  <a:pos x="43" y="104"/>
                </a:cxn>
                <a:cxn ang="0">
                  <a:pos x="34" y="121"/>
                </a:cxn>
                <a:cxn ang="0">
                  <a:pos x="25" y="138"/>
                </a:cxn>
                <a:cxn ang="0">
                  <a:pos x="25" y="138"/>
                </a:cxn>
                <a:cxn ang="0">
                  <a:pos x="12" y="143"/>
                </a:cxn>
                <a:cxn ang="0">
                  <a:pos x="4" y="138"/>
                </a:cxn>
                <a:cxn ang="0">
                  <a:pos x="4" y="138"/>
                </a:cxn>
                <a:cxn ang="0">
                  <a:pos x="0" y="125"/>
                </a:cxn>
                <a:cxn ang="0">
                  <a:pos x="4" y="117"/>
                </a:cxn>
                <a:cxn ang="0">
                  <a:pos x="4" y="117"/>
                </a:cxn>
              </a:cxnLst>
              <a:rect l="0" t="0" r="r" b="b"/>
              <a:pathLst>
                <a:path w="51" h="143">
                  <a:moveTo>
                    <a:pt x="4" y="117"/>
                  </a:moveTo>
                  <a:lnTo>
                    <a:pt x="4" y="117"/>
                  </a:lnTo>
                  <a:lnTo>
                    <a:pt x="12" y="108"/>
                  </a:lnTo>
                  <a:lnTo>
                    <a:pt x="21" y="95"/>
                  </a:lnTo>
                  <a:lnTo>
                    <a:pt x="25" y="69"/>
                  </a:lnTo>
                  <a:lnTo>
                    <a:pt x="21" y="47"/>
                  </a:lnTo>
                  <a:lnTo>
                    <a:pt x="12" y="34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13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34" y="17"/>
                  </a:lnTo>
                  <a:lnTo>
                    <a:pt x="43" y="34"/>
                  </a:lnTo>
                  <a:lnTo>
                    <a:pt x="51" y="52"/>
                  </a:lnTo>
                  <a:lnTo>
                    <a:pt x="51" y="69"/>
                  </a:lnTo>
                  <a:lnTo>
                    <a:pt x="51" y="86"/>
                  </a:lnTo>
                  <a:lnTo>
                    <a:pt x="43" y="104"/>
                  </a:lnTo>
                  <a:lnTo>
                    <a:pt x="34" y="121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12" y="14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0" y="125"/>
                  </a:lnTo>
                  <a:lnTo>
                    <a:pt x="4" y="117"/>
                  </a:lnTo>
                  <a:lnTo>
                    <a:pt x="4" y="1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2" name="Freeform 102"/>
            <p:cNvSpPr/>
            <p:nvPr/>
          </p:nvSpPr>
          <p:spPr bwMode="auto">
            <a:xfrm>
              <a:off x="13406438" y="2576512"/>
              <a:ext cx="96837" cy="323850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56" y="26"/>
                </a:cxn>
                <a:cxn ang="0">
                  <a:pos x="43" y="39"/>
                </a:cxn>
                <a:cxn ang="0">
                  <a:pos x="35" y="61"/>
                </a:cxn>
                <a:cxn ang="0">
                  <a:pos x="26" y="83"/>
                </a:cxn>
                <a:cxn ang="0">
                  <a:pos x="26" y="100"/>
                </a:cxn>
                <a:cxn ang="0">
                  <a:pos x="26" y="100"/>
                </a:cxn>
                <a:cxn ang="0">
                  <a:pos x="26" y="122"/>
                </a:cxn>
                <a:cxn ang="0">
                  <a:pos x="35" y="143"/>
                </a:cxn>
                <a:cxn ang="0">
                  <a:pos x="43" y="161"/>
                </a:cxn>
                <a:cxn ang="0">
                  <a:pos x="56" y="178"/>
                </a:cxn>
                <a:cxn ang="0">
                  <a:pos x="56" y="178"/>
                </a:cxn>
                <a:cxn ang="0">
                  <a:pos x="61" y="187"/>
                </a:cxn>
                <a:cxn ang="0">
                  <a:pos x="56" y="200"/>
                </a:cxn>
                <a:cxn ang="0">
                  <a:pos x="56" y="200"/>
                </a:cxn>
                <a:cxn ang="0">
                  <a:pos x="48" y="204"/>
                </a:cxn>
                <a:cxn ang="0">
                  <a:pos x="39" y="200"/>
                </a:cxn>
                <a:cxn ang="0">
                  <a:pos x="39" y="200"/>
                </a:cxn>
                <a:cxn ang="0">
                  <a:pos x="22" y="178"/>
                </a:cxn>
                <a:cxn ang="0">
                  <a:pos x="9" y="152"/>
                </a:cxn>
                <a:cxn ang="0">
                  <a:pos x="0" y="126"/>
                </a:cxn>
                <a:cxn ang="0">
                  <a:pos x="0" y="100"/>
                </a:cxn>
                <a:cxn ang="0">
                  <a:pos x="0" y="74"/>
                </a:cxn>
                <a:cxn ang="0">
                  <a:pos x="9" y="48"/>
                </a:cxn>
                <a:cxn ang="0">
                  <a:pos x="22" y="26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48" y="0"/>
                </a:cxn>
                <a:cxn ang="0">
                  <a:pos x="56" y="5"/>
                </a:cxn>
                <a:cxn ang="0">
                  <a:pos x="56" y="5"/>
                </a:cxn>
                <a:cxn ang="0">
                  <a:pos x="61" y="13"/>
                </a:cxn>
                <a:cxn ang="0">
                  <a:pos x="56" y="26"/>
                </a:cxn>
                <a:cxn ang="0">
                  <a:pos x="56" y="26"/>
                </a:cxn>
              </a:cxnLst>
              <a:rect l="0" t="0" r="r" b="b"/>
              <a:pathLst>
                <a:path w="61" h="204">
                  <a:moveTo>
                    <a:pt x="56" y="26"/>
                  </a:moveTo>
                  <a:lnTo>
                    <a:pt x="56" y="26"/>
                  </a:lnTo>
                  <a:lnTo>
                    <a:pt x="43" y="39"/>
                  </a:lnTo>
                  <a:lnTo>
                    <a:pt x="35" y="61"/>
                  </a:lnTo>
                  <a:lnTo>
                    <a:pt x="26" y="83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22"/>
                  </a:lnTo>
                  <a:lnTo>
                    <a:pt x="35" y="143"/>
                  </a:lnTo>
                  <a:lnTo>
                    <a:pt x="43" y="16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61" y="187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48" y="204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22" y="178"/>
                  </a:lnTo>
                  <a:lnTo>
                    <a:pt x="9" y="152"/>
                  </a:lnTo>
                  <a:lnTo>
                    <a:pt x="0" y="126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9" y="48"/>
                  </a:lnTo>
                  <a:lnTo>
                    <a:pt x="22" y="26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61" y="13"/>
                  </a:lnTo>
                  <a:lnTo>
                    <a:pt x="56" y="26"/>
                  </a:lnTo>
                  <a:lnTo>
                    <a:pt x="56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Freeform 103"/>
            <p:cNvSpPr/>
            <p:nvPr/>
          </p:nvSpPr>
          <p:spPr bwMode="auto">
            <a:xfrm>
              <a:off x="13468350" y="2625725"/>
              <a:ext cx="82550" cy="227013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0" y="69"/>
                </a:cxn>
                <a:cxn ang="0">
                  <a:pos x="35" y="95"/>
                </a:cxn>
                <a:cxn ang="0">
                  <a:pos x="39" y="108"/>
                </a:cxn>
                <a:cxn ang="0">
                  <a:pos x="48" y="117"/>
                </a:cxn>
                <a:cxn ang="0">
                  <a:pos x="48" y="117"/>
                </a:cxn>
                <a:cxn ang="0">
                  <a:pos x="52" y="125"/>
                </a:cxn>
                <a:cxn ang="0">
                  <a:pos x="48" y="138"/>
                </a:cxn>
                <a:cxn ang="0">
                  <a:pos x="48" y="138"/>
                </a:cxn>
                <a:cxn ang="0">
                  <a:pos x="39" y="143"/>
                </a:cxn>
                <a:cxn ang="0">
                  <a:pos x="30" y="138"/>
                </a:cxn>
                <a:cxn ang="0">
                  <a:pos x="30" y="138"/>
                </a:cxn>
                <a:cxn ang="0">
                  <a:pos x="17" y="121"/>
                </a:cxn>
                <a:cxn ang="0">
                  <a:pos x="9" y="104"/>
                </a:cxn>
                <a:cxn ang="0">
                  <a:pos x="4" y="86"/>
                </a:cxn>
                <a:cxn ang="0">
                  <a:pos x="0" y="69"/>
                </a:cxn>
                <a:cxn ang="0">
                  <a:pos x="4" y="52"/>
                </a:cxn>
                <a:cxn ang="0">
                  <a:pos x="9" y="34"/>
                </a:cxn>
                <a:cxn ang="0">
                  <a:pos x="17" y="17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52" y="13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52" h="143">
                  <a:moveTo>
                    <a:pt x="48" y="21"/>
                  </a:moveTo>
                  <a:lnTo>
                    <a:pt x="48" y="21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0" y="69"/>
                  </a:lnTo>
                  <a:lnTo>
                    <a:pt x="35" y="95"/>
                  </a:lnTo>
                  <a:lnTo>
                    <a:pt x="39" y="108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2" y="125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39" y="143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17" y="121"/>
                  </a:lnTo>
                  <a:lnTo>
                    <a:pt x="9" y="104"/>
                  </a:lnTo>
                  <a:lnTo>
                    <a:pt x="4" y="86"/>
                  </a:lnTo>
                  <a:lnTo>
                    <a:pt x="0" y="69"/>
                  </a:lnTo>
                  <a:lnTo>
                    <a:pt x="4" y="52"/>
                  </a:lnTo>
                  <a:lnTo>
                    <a:pt x="9" y="34"/>
                  </a:lnTo>
                  <a:lnTo>
                    <a:pt x="17" y="17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9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13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104"/>
            <p:cNvSpPr/>
            <p:nvPr/>
          </p:nvSpPr>
          <p:spPr bwMode="auto">
            <a:xfrm>
              <a:off x="13619163" y="2782887"/>
              <a:ext cx="76200" cy="295275"/>
            </a:xfrm>
            <a:custGeom>
              <a:avLst/>
              <a:gdLst/>
              <a:ahLst/>
              <a:cxnLst>
                <a:cxn ang="0">
                  <a:pos x="48" y="173"/>
                </a:cxn>
                <a:cxn ang="0">
                  <a:pos x="48" y="173"/>
                </a:cxn>
                <a:cxn ang="0">
                  <a:pos x="48" y="182"/>
                </a:cxn>
                <a:cxn ang="0">
                  <a:pos x="39" y="186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5" y="182"/>
                </a:cxn>
                <a:cxn ang="0">
                  <a:pos x="0" y="173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3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9"/>
                </a:cxn>
                <a:cxn ang="0">
                  <a:pos x="48" y="173"/>
                </a:cxn>
              </a:cxnLst>
              <a:rect l="0" t="0" r="r" b="b"/>
              <a:pathLst>
                <a:path w="48" h="186">
                  <a:moveTo>
                    <a:pt x="48" y="173"/>
                  </a:moveTo>
                  <a:lnTo>
                    <a:pt x="48" y="173"/>
                  </a:lnTo>
                  <a:lnTo>
                    <a:pt x="48" y="182"/>
                  </a:lnTo>
                  <a:lnTo>
                    <a:pt x="39" y="186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5" y="182"/>
                  </a:lnTo>
                  <a:lnTo>
                    <a:pt x="0" y="173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8" y="5"/>
                  </a:lnTo>
                  <a:lnTo>
                    <a:pt x="48" y="9"/>
                  </a:lnTo>
                  <a:lnTo>
                    <a:pt x="48" y="1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105"/>
            <p:cNvSpPr/>
            <p:nvPr/>
          </p:nvSpPr>
          <p:spPr bwMode="auto">
            <a:xfrm>
              <a:off x="13577888" y="2667000"/>
              <a:ext cx="158750" cy="165100"/>
            </a:xfrm>
            <a:custGeom>
              <a:avLst/>
              <a:gdLst/>
              <a:ahLst/>
              <a:cxnLst>
                <a:cxn ang="0">
                  <a:pos x="100" y="52"/>
                </a:cxn>
                <a:cxn ang="0">
                  <a:pos x="100" y="52"/>
                </a:cxn>
                <a:cxn ang="0">
                  <a:pos x="96" y="73"/>
                </a:cxn>
                <a:cxn ang="0">
                  <a:pos x="87" y="86"/>
                </a:cxn>
                <a:cxn ang="0">
                  <a:pos x="70" y="99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31" y="99"/>
                </a:cxn>
                <a:cxn ang="0">
                  <a:pos x="18" y="86"/>
                </a:cxn>
                <a:cxn ang="0">
                  <a:pos x="5" y="73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5" y="34"/>
                </a:cxn>
                <a:cxn ang="0">
                  <a:pos x="18" y="17"/>
                </a:cxn>
                <a:cxn ang="0">
                  <a:pos x="31" y="4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70" y="4"/>
                </a:cxn>
                <a:cxn ang="0">
                  <a:pos x="87" y="17"/>
                </a:cxn>
                <a:cxn ang="0">
                  <a:pos x="96" y="34"/>
                </a:cxn>
                <a:cxn ang="0">
                  <a:pos x="100" y="52"/>
                </a:cxn>
                <a:cxn ang="0">
                  <a:pos x="100" y="52"/>
                </a:cxn>
              </a:cxnLst>
              <a:rect l="0" t="0" r="r" b="b"/>
              <a:pathLst>
                <a:path w="100" h="104">
                  <a:moveTo>
                    <a:pt x="100" y="52"/>
                  </a:moveTo>
                  <a:lnTo>
                    <a:pt x="100" y="52"/>
                  </a:lnTo>
                  <a:lnTo>
                    <a:pt x="96" y="73"/>
                  </a:lnTo>
                  <a:lnTo>
                    <a:pt x="87" y="86"/>
                  </a:lnTo>
                  <a:lnTo>
                    <a:pt x="70" y="99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31" y="99"/>
                  </a:lnTo>
                  <a:lnTo>
                    <a:pt x="18" y="86"/>
                  </a:lnTo>
                  <a:lnTo>
                    <a:pt x="5" y="7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34"/>
                  </a:lnTo>
                  <a:lnTo>
                    <a:pt x="18" y="17"/>
                  </a:lnTo>
                  <a:lnTo>
                    <a:pt x="31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7" y="17"/>
                  </a:lnTo>
                  <a:lnTo>
                    <a:pt x="96" y="34"/>
                  </a:lnTo>
                  <a:lnTo>
                    <a:pt x="100" y="52"/>
                  </a:lnTo>
                  <a:lnTo>
                    <a:pt x="100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Freeform 106"/>
            <p:cNvSpPr/>
            <p:nvPr/>
          </p:nvSpPr>
          <p:spPr bwMode="auto">
            <a:xfrm>
              <a:off x="13096875" y="3106737"/>
              <a:ext cx="687387" cy="247650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0" y="143"/>
                </a:cxn>
                <a:cxn ang="0">
                  <a:pos x="0" y="143"/>
                </a:cxn>
                <a:cxn ang="0">
                  <a:pos x="5" y="151"/>
                </a:cxn>
                <a:cxn ang="0">
                  <a:pos x="13" y="156"/>
                </a:cxn>
                <a:cxn ang="0">
                  <a:pos x="424" y="156"/>
                </a:cxn>
                <a:cxn ang="0">
                  <a:pos x="424" y="156"/>
                </a:cxn>
                <a:cxn ang="0">
                  <a:pos x="429" y="151"/>
                </a:cxn>
                <a:cxn ang="0">
                  <a:pos x="433" y="143"/>
                </a:cxn>
                <a:cxn ang="0">
                  <a:pos x="433" y="13"/>
                </a:cxn>
                <a:cxn ang="0">
                  <a:pos x="433" y="13"/>
                </a:cxn>
                <a:cxn ang="0">
                  <a:pos x="429" y="4"/>
                </a:cxn>
                <a:cxn ang="0">
                  <a:pos x="424" y="0"/>
                </a:cxn>
                <a:cxn ang="0">
                  <a:pos x="424" y="0"/>
                </a:cxn>
              </a:cxnLst>
              <a:rect l="0" t="0" r="r" b="b"/>
              <a:pathLst>
                <a:path w="433" h="156">
                  <a:moveTo>
                    <a:pt x="424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51"/>
                  </a:lnTo>
                  <a:lnTo>
                    <a:pt x="13" y="156"/>
                  </a:lnTo>
                  <a:lnTo>
                    <a:pt x="424" y="156"/>
                  </a:lnTo>
                  <a:lnTo>
                    <a:pt x="424" y="156"/>
                  </a:lnTo>
                  <a:lnTo>
                    <a:pt x="429" y="151"/>
                  </a:lnTo>
                  <a:lnTo>
                    <a:pt x="433" y="143"/>
                  </a:lnTo>
                  <a:lnTo>
                    <a:pt x="433" y="13"/>
                  </a:lnTo>
                  <a:lnTo>
                    <a:pt x="433" y="13"/>
                  </a:lnTo>
                  <a:lnTo>
                    <a:pt x="429" y="4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Freeform 107"/>
            <p:cNvSpPr/>
            <p:nvPr/>
          </p:nvSpPr>
          <p:spPr bwMode="auto">
            <a:xfrm>
              <a:off x="13146088" y="3148012"/>
              <a:ext cx="74612" cy="74613"/>
            </a:xfrm>
            <a:custGeom>
              <a:avLst/>
              <a:gdLst/>
              <a:ahLst/>
              <a:cxnLst>
                <a:cxn ang="0">
                  <a:pos x="47" y="21"/>
                </a:cxn>
                <a:cxn ang="0">
                  <a:pos x="47" y="21"/>
                </a:cxn>
                <a:cxn ang="0">
                  <a:pos x="47" y="30"/>
                </a:cxn>
                <a:cxn ang="0">
                  <a:pos x="39" y="39"/>
                </a:cxn>
                <a:cxn ang="0">
                  <a:pos x="34" y="43"/>
                </a:cxn>
                <a:cxn ang="0">
                  <a:pos x="21" y="47"/>
                </a:cxn>
                <a:cxn ang="0">
                  <a:pos x="21" y="47"/>
                </a:cxn>
                <a:cxn ang="0">
                  <a:pos x="13" y="43"/>
                </a:cxn>
                <a:cxn ang="0">
                  <a:pos x="4" y="39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4" y="4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4" y="0"/>
                </a:cxn>
                <a:cxn ang="0">
                  <a:pos x="39" y="4"/>
                </a:cxn>
                <a:cxn ang="0">
                  <a:pos x="47" y="13"/>
                </a:cxn>
                <a:cxn ang="0">
                  <a:pos x="47" y="21"/>
                </a:cxn>
                <a:cxn ang="0">
                  <a:pos x="47" y="21"/>
                </a:cxn>
              </a:cxnLst>
              <a:rect l="0" t="0" r="r" b="b"/>
              <a:pathLst>
                <a:path w="47" h="47">
                  <a:moveTo>
                    <a:pt x="47" y="21"/>
                  </a:moveTo>
                  <a:lnTo>
                    <a:pt x="47" y="21"/>
                  </a:lnTo>
                  <a:lnTo>
                    <a:pt x="47" y="30"/>
                  </a:lnTo>
                  <a:lnTo>
                    <a:pt x="39" y="39"/>
                  </a:lnTo>
                  <a:lnTo>
                    <a:pt x="34" y="43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3" y="43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47" y="13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" name="Freeform 108"/>
            <p:cNvSpPr/>
            <p:nvPr/>
          </p:nvSpPr>
          <p:spPr bwMode="auto">
            <a:xfrm>
              <a:off x="13255625" y="3148012"/>
              <a:ext cx="74612" cy="74613"/>
            </a:xfrm>
            <a:custGeom>
              <a:avLst/>
              <a:gdLst/>
              <a:ahLst/>
              <a:cxnLst>
                <a:cxn ang="0">
                  <a:pos x="47" y="21"/>
                </a:cxn>
                <a:cxn ang="0">
                  <a:pos x="47" y="21"/>
                </a:cxn>
                <a:cxn ang="0">
                  <a:pos x="47" y="30"/>
                </a:cxn>
                <a:cxn ang="0">
                  <a:pos x="43" y="39"/>
                </a:cxn>
                <a:cxn ang="0">
                  <a:pos x="35" y="43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17" y="43"/>
                </a:cxn>
                <a:cxn ang="0">
                  <a:pos x="9" y="39"/>
                </a:cxn>
                <a:cxn ang="0">
                  <a:pos x="4" y="3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9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7" y="13"/>
                </a:cxn>
                <a:cxn ang="0">
                  <a:pos x="47" y="21"/>
                </a:cxn>
                <a:cxn ang="0">
                  <a:pos x="47" y="21"/>
                </a:cxn>
              </a:cxnLst>
              <a:rect l="0" t="0" r="r" b="b"/>
              <a:pathLst>
                <a:path w="47" h="47">
                  <a:moveTo>
                    <a:pt x="47" y="21"/>
                  </a:moveTo>
                  <a:lnTo>
                    <a:pt x="47" y="21"/>
                  </a:lnTo>
                  <a:lnTo>
                    <a:pt x="47" y="30"/>
                  </a:lnTo>
                  <a:lnTo>
                    <a:pt x="43" y="39"/>
                  </a:lnTo>
                  <a:lnTo>
                    <a:pt x="35" y="43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17" y="43"/>
                  </a:lnTo>
                  <a:lnTo>
                    <a:pt x="9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47" y="13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Freeform 109"/>
            <p:cNvSpPr/>
            <p:nvPr/>
          </p:nvSpPr>
          <p:spPr bwMode="auto">
            <a:xfrm>
              <a:off x="13365163" y="3148012"/>
              <a:ext cx="82550" cy="7461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2" y="21"/>
                </a:cxn>
                <a:cxn ang="0">
                  <a:pos x="48" y="30"/>
                </a:cxn>
                <a:cxn ang="0">
                  <a:pos x="43" y="39"/>
                </a:cxn>
                <a:cxn ang="0">
                  <a:pos x="35" y="43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17" y="43"/>
                </a:cxn>
                <a:cxn ang="0">
                  <a:pos x="9" y="39"/>
                </a:cxn>
                <a:cxn ang="0">
                  <a:pos x="4" y="3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9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8" y="13"/>
                </a:cxn>
                <a:cxn ang="0">
                  <a:pos x="52" y="21"/>
                </a:cxn>
                <a:cxn ang="0">
                  <a:pos x="52" y="21"/>
                </a:cxn>
              </a:cxnLst>
              <a:rect l="0" t="0" r="r" b="b"/>
              <a:pathLst>
                <a:path w="52" h="47">
                  <a:moveTo>
                    <a:pt x="52" y="21"/>
                  </a:moveTo>
                  <a:lnTo>
                    <a:pt x="52" y="21"/>
                  </a:lnTo>
                  <a:lnTo>
                    <a:pt x="48" y="30"/>
                  </a:lnTo>
                  <a:lnTo>
                    <a:pt x="43" y="39"/>
                  </a:lnTo>
                  <a:lnTo>
                    <a:pt x="35" y="43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17" y="43"/>
                  </a:lnTo>
                  <a:lnTo>
                    <a:pt x="9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48" y="13"/>
                  </a:lnTo>
                  <a:lnTo>
                    <a:pt x="52" y="21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7" name="图片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59" y="3869842"/>
            <a:ext cx="300782" cy="300782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19" y="4294688"/>
            <a:ext cx="300782" cy="300782"/>
          </a:xfrm>
          <a:prstGeom prst="rect">
            <a:avLst/>
          </a:prstGeom>
        </p:spPr>
      </p:pic>
      <p:sp>
        <p:nvSpPr>
          <p:cNvPr id="150" name="圆角矩形 149"/>
          <p:cNvSpPr/>
          <p:nvPr/>
        </p:nvSpPr>
        <p:spPr bwMode="auto">
          <a:xfrm>
            <a:off x="1980885" y="3536224"/>
            <a:ext cx="1569718" cy="1128514"/>
          </a:xfrm>
          <a:prstGeom prst="roundRect">
            <a:avLst>
              <a:gd name="adj" fmla="val 254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pic>
        <p:nvPicPr>
          <p:cNvPr id="152" name="图片 15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1515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02" y="1249037"/>
            <a:ext cx="716041" cy="716041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151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12" y="1249402"/>
            <a:ext cx="716041" cy="716041"/>
          </a:xfrm>
          <a:prstGeom prst="rect">
            <a:avLst/>
          </a:prstGeom>
        </p:spPr>
      </p:pic>
      <p:sp>
        <p:nvSpPr>
          <p:cNvPr id="154" name="圆角矩形 153"/>
          <p:cNvSpPr/>
          <p:nvPr/>
        </p:nvSpPr>
        <p:spPr bwMode="auto">
          <a:xfrm>
            <a:off x="1958178" y="1991738"/>
            <a:ext cx="1569718" cy="602072"/>
          </a:xfrm>
          <a:prstGeom prst="roundRect">
            <a:avLst>
              <a:gd name="adj" fmla="val 4328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156" name="圆角矩形 155"/>
          <p:cNvSpPr/>
          <p:nvPr/>
        </p:nvSpPr>
        <p:spPr bwMode="auto">
          <a:xfrm>
            <a:off x="1949166" y="1177375"/>
            <a:ext cx="1569718" cy="688435"/>
          </a:xfrm>
          <a:prstGeom prst="roundRect">
            <a:avLst>
              <a:gd name="adj" fmla="val 4765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157" name="矩形 156"/>
          <p:cNvSpPr>
            <a:spLocks noChangeArrowheads="1"/>
          </p:cNvSpPr>
          <p:nvPr/>
        </p:nvSpPr>
        <p:spPr bwMode="auto">
          <a:xfrm>
            <a:off x="1867955" y="1989567"/>
            <a:ext cx="914089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互联网接入区</a:t>
            </a:r>
          </a:p>
        </p:txBody>
      </p:sp>
      <p:sp>
        <p:nvSpPr>
          <p:cNvPr id="158" name="矩形 157"/>
          <p:cNvSpPr>
            <a:spLocks noChangeArrowheads="1"/>
          </p:cNvSpPr>
          <p:nvPr/>
        </p:nvSpPr>
        <p:spPr bwMode="auto">
          <a:xfrm>
            <a:off x="1895624" y="1177375"/>
            <a:ext cx="675738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核心交换</a:t>
            </a:r>
          </a:p>
        </p:txBody>
      </p:sp>
      <p:sp>
        <p:nvSpPr>
          <p:cNvPr id="159" name="矩形 158"/>
          <p:cNvSpPr>
            <a:spLocks noChangeArrowheads="1"/>
          </p:cNvSpPr>
          <p:nvPr/>
        </p:nvSpPr>
        <p:spPr bwMode="auto">
          <a:xfrm>
            <a:off x="3572147" y="1178743"/>
            <a:ext cx="811651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运维管理区</a:t>
            </a:r>
          </a:p>
        </p:txBody>
      </p:sp>
      <p:sp>
        <p:nvSpPr>
          <p:cNvPr id="160" name="圆角矩形 159"/>
          <p:cNvSpPr/>
          <p:nvPr/>
        </p:nvSpPr>
        <p:spPr bwMode="auto">
          <a:xfrm>
            <a:off x="3653850" y="1180915"/>
            <a:ext cx="1569718" cy="1428970"/>
          </a:xfrm>
          <a:prstGeom prst="roundRect">
            <a:avLst>
              <a:gd name="adj" fmla="val 4554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4648244" y="1934713"/>
            <a:ext cx="593055" cy="562864"/>
            <a:chOff x="5835391" y="2679040"/>
            <a:chExt cx="593604" cy="563385"/>
          </a:xfrm>
        </p:grpSpPr>
        <p:pic>
          <p:nvPicPr>
            <p:cNvPr id="274" name="图片 2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021" y="2679040"/>
              <a:ext cx="361255" cy="361255"/>
            </a:xfrm>
            <a:prstGeom prst="rect">
              <a:avLst/>
            </a:prstGeom>
          </p:spPr>
        </p:pic>
        <p:sp>
          <p:nvSpPr>
            <p:cNvPr id="276" name="TextBox 393"/>
            <p:cNvSpPr txBox="1">
              <a:spLocks noChangeArrowheads="1"/>
            </p:cNvSpPr>
            <p:nvPr/>
          </p:nvSpPr>
          <p:spPr bwMode="auto">
            <a:xfrm>
              <a:off x="5835391" y="3004401"/>
              <a:ext cx="593604" cy="238024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800" dirty="0">
                  <a:solidFill>
                    <a:srgbClr val="515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准入认证</a:t>
              </a:r>
            </a:p>
          </p:txBody>
        </p:sp>
      </p:grpSp>
      <p:pic>
        <p:nvPicPr>
          <p:cNvPr id="163" name="图片 1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2" y="1964103"/>
            <a:ext cx="314378" cy="308422"/>
          </a:xfrm>
          <a:prstGeom prst="rect">
            <a:avLst/>
          </a:prstGeom>
        </p:spPr>
      </p:pic>
      <p:sp>
        <p:nvSpPr>
          <p:cNvPr id="164" name="矩形 163"/>
          <p:cNvSpPr>
            <a:spLocks noChangeArrowheads="1"/>
          </p:cNvSpPr>
          <p:nvPr/>
        </p:nvSpPr>
        <p:spPr bwMode="auto">
          <a:xfrm>
            <a:off x="4053795" y="2262665"/>
            <a:ext cx="723749" cy="215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防火墙集控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4469818" y="1389725"/>
            <a:ext cx="319016" cy="310471"/>
            <a:chOff x="5950760" y="1556635"/>
            <a:chExt cx="355600" cy="346075"/>
          </a:xfrm>
        </p:grpSpPr>
        <p:sp>
          <p:nvSpPr>
            <p:cNvPr id="257" name="Freeform 100"/>
            <p:cNvSpPr>
              <a:spLocks noEditPoints="1"/>
            </p:cNvSpPr>
            <p:nvPr/>
          </p:nvSpPr>
          <p:spPr bwMode="auto">
            <a:xfrm>
              <a:off x="5950760" y="1556635"/>
              <a:ext cx="355600" cy="346075"/>
            </a:xfrm>
            <a:custGeom>
              <a:avLst/>
              <a:gdLst/>
              <a:ahLst/>
              <a:cxnLst>
                <a:cxn ang="0">
                  <a:pos x="260" y="192"/>
                </a:cxn>
                <a:cxn ang="0">
                  <a:pos x="268" y="190"/>
                </a:cxn>
                <a:cxn ang="0">
                  <a:pos x="278" y="180"/>
                </a:cxn>
                <a:cxn ang="0">
                  <a:pos x="280" y="22"/>
                </a:cxn>
                <a:cxn ang="0">
                  <a:pos x="278" y="12"/>
                </a:cxn>
                <a:cxn ang="0">
                  <a:pos x="268" y="2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8" y="12"/>
                </a:cxn>
                <a:cxn ang="0">
                  <a:pos x="8" y="172"/>
                </a:cxn>
                <a:cxn ang="0">
                  <a:pos x="8" y="180"/>
                </a:cxn>
                <a:cxn ang="0">
                  <a:pos x="20" y="190"/>
                </a:cxn>
                <a:cxn ang="0">
                  <a:pos x="28" y="192"/>
                </a:cxn>
                <a:cxn ang="0">
                  <a:pos x="22" y="26"/>
                </a:cxn>
                <a:cxn ang="0">
                  <a:pos x="26" y="18"/>
                </a:cxn>
                <a:cxn ang="0">
                  <a:pos x="32" y="16"/>
                </a:cxn>
                <a:cxn ang="0">
                  <a:pos x="256" y="16"/>
                </a:cxn>
                <a:cxn ang="0">
                  <a:pos x="262" y="18"/>
                </a:cxn>
                <a:cxn ang="0">
                  <a:pos x="264" y="26"/>
                </a:cxn>
                <a:cxn ang="0">
                  <a:pos x="264" y="166"/>
                </a:cxn>
                <a:cxn ang="0">
                  <a:pos x="262" y="172"/>
                </a:cxn>
                <a:cxn ang="0">
                  <a:pos x="256" y="174"/>
                </a:cxn>
                <a:cxn ang="0">
                  <a:pos x="32" y="174"/>
                </a:cxn>
                <a:cxn ang="0">
                  <a:pos x="26" y="172"/>
                </a:cxn>
                <a:cxn ang="0">
                  <a:pos x="22" y="166"/>
                </a:cxn>
                <a:cxn ang="0">
                  <a:pos x="250" y="208"/>
                </a:cxn>
                <a:cxn ang="0">
                  <a:pos x="38" y="208"/>
                </a:cxn>
                <a:cxn ang="0">
                  <a:pos x="22" y="210"/>
                </a:cxn>
                <a:cxn ang="0">
                  <a:pos x="10" y="216"/>
                </a:cxn>
                <a:cxn ang="0">
                  <a:pos x="2" y="226"/>
                </a:cxn>
                <a:cxn ang="0">
                  <a:pos x="0" y="238"/>
                </a:cxn>
                <a:cxn ang="0">
                  <a:pos x="0" y="250"/>
                </a:cxn>
                <a:cxn ang="0">
                  <a:pos x="2" y="262"/>
                </a:cxn>
                <a:cxn ang="0">
                  <a:pos x="10" y="272"/>
                </a:cxn>
                <a:cxn ang="0">
                  <a:pos x="22" y="278"/>
                </a:cxn>
                <a:cxn ang="0">
                  <a:pos x="38" y="280"/>
                </a:cxn>
                <a:cxn ang="0">
                  <a:pos x="250" y="280"/>
                </a:cxn>
                <a:cxn ang="0">
                  <a:pos x="266" y="278"/>
                </a:cxn>
                <a:cxn ang="0">
                  <a:pos x="278" y="272"/>
                </a:cxn>
                <a:cxn ang="0">
                  <a:pos x="286" y="262"/>
                </a:cxn>
                <a:cxn ang="0">
                  <a:pos x="288" y="250"/>
                </a:cxn>
                <a:cxn ang="0">
                  <a:pos x="288" y="238"/>
                </a:cxn>
                <a:cxn ang="0">
                  <a:pos x="286" y="226"/>
                </a:cxn>
                <a:cxn ang="0">
                  <a:pos x="278" y="216"/>
                </a:cxn>
                <a:cxn ang="0">
                  <a:pos x="266" y="210"/>
                </a:cxn>
                <a:cxn ang="0">
                  <a:pos x="250" y="208"/>
                </a:cxn>
                <a:cxn ang="0">
                  <a:pos x="248" y="258"/>
                </a:cxn>
                <a:cxn ang="0">
                  <a:pos x="242" y="256"/>
                </a:cxn>
                <a:cxn ang="0">
                  <a:pos x="234" y="248"/>
                </a:cxn>
                <a:cxn ang="0">
                  <a:pos x="234" y="244"/>
                </a:cxn>
                <a:cxn ang="0">
                  <a:pos x="238" y="234"/>
                </a:cxn>
                <a:cxn ang="0">
                  <a:pos x="248" y="230"/>
                </a:cxn>
                <a:cxn ang="0">
                  <a:pos x="252" y="230"/>
                </a:cxn>
                <a:cxn ang="0">
                  <a:pos x="260" y="238"/>
                </a:cxn>
                <a:cxn ang="0">
                  <a:pos x="262" y="244"/>
                </a:cxn>
                <a:cxn ang="0">
                  <a:pos x="258" y="254"/>
                </a:cxn>
                <a:cxn ang="0">
                  <a:pos x="248" y="258"/>
                </a:cxn>
              </a:cxnLst>
              <a:rect l="0" t="0" r="r" b="b"/>
              <a:pathLst>
                <a:path w="288" h="280">
                  <a:moveTo>
                    <a:pt x="28" y="192"/>
                  </a:moveTo>
                  <a:lnTo>
                    <a:pt x="260" y="192"/>
                  </a:lnTo>
                  <a:lnTo>
                    <a:pt x="260" y="192"/>
                  </a:lnTo>
                  <a:lnTo>
                    <a:pt x="268" y="190"/>
                  </a:lnTo>
                  <a:lnTo>
                    <a:pt x="274" y="186"/>
                  </a:lnTo>
                  <a:lnTo>
                    <a:pt x="278" y="180"/>
                  </a:lnTo>
                  <a:lnTo>
                    <a:pt x="280" y="172"/>
                  </a:lnTo>
                  <a:lnTo>
                    <a:pt x="280" y="22"/>
                  </a:lnTo>
                  <a:lnTo>
                    <a:pt x="280" y="22"/>
                  </a:lnTo>
                  <a:lnTo>
                    <a:pt x="278" y="12"/>
                  </a:lnTo>
                  <a:lnTo>
                    <a:pt x="274" y="6"/>
                  </a:lnTo>
                  <a:lnTo>
                    <a:pt x="268" y="2"/>
                  </a:lnTo>
                  <a:lnTo>
                    <a:pt x="26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2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80"/>
                  </a:lnTo>
                  <a:lnTo>
                    <a:pt x="14" y="186"/>
                  </a:lnTo>
                  <a:lnTo>
                    <a:pt x="20" y="190"/>
                  </a:lnTo>
                  <a:lnTo>
                    <a:pt x="28" y="192"/>
                  </a:lnTo>
                  <a:lnTo>
                    <a:pt x="28" y="192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8" y="16"/>
                  </a:lnTo>
                  <a:lnTo>
                    <a:pt x="262" y="18"/>
                  </a:lnTo>
                  <a:lnTo>
                    <a:pt x="264" y="22"/>
                  </a:lnTo>
                  <a:lnTo>
                    <a:pt x="264" y="26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4" y="168"/>
                  </a:lnTo>
                  <a:lnTo>
                    <a:pt x="262" y="172"/>
                  </a:lnTo>
                  <a:lnTo>
                    <a:pt x="258" y="174"/>
                  </a:lnTo>
                  <a:lnTo>
                    <a:pt x="256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4" y="168"/>
                  </a:lnTo>
                  <a:lnTo>
                    <a:pt x="22" y="166"/>
                  </a:lnTo>
                  <a:lnTo>
                    <a:pt x="22" y="26"/>
                  </a:lnTo>
                  <a:close/>
                  <a:moveTo>
                    <a:pt x="250" y="208"/>
                  </a:moveTo>
                  <a:lnTo>
                    <a:pt x="38" y="208"/>
                  </a:lnTo>
                  <a:lnTo>
                    <a:pt x="38" y="208"/>
                  </a:lnTo>
                  <a:lnTo>
                    <a:pt x="30" y="208"/>
                  </a:lnTo>
                  <a:lnTo>
                    <a:pt x="22" y="210"/>
                  </a:lnTo>
                  <a:lnTo>
                    <a:pt x="16" y="212"/>
                  </a:lnTo>
                  <a:lnTo>
                    <a:pt x="10" y="216"/>
                  </a:lnTo>
                  <a:lnTo>
                    <a:pt x="6" y="222"/>
                  </a:lnTo>
                  <a:lnTo>
                    <a:pt x="2" y="226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6"/>
                  </a:lnTo>
                  <a:lnTo>
                    <a:pt x="2" y="262"/>
                  </a:lnTo>
                  <a:lnTo>
                    <a:pt x="6" y="266"/>
                  </a:lnTo>
                  <a:lnTo>
                    <a:pt x="10" y="272"/>
                  </a:lnTo>
                  <a:lnTo>
                    <a:pt x="16" y="276"/>
                  </a:lnTo>
                  <a:lnTo>
                    <a:pt x="22" y="278"/>
                  </a:lnTo>
                  <a:lnTo>
                    <a:pt x="30" y="280"/>
                  </a:lnTo>
                  <a:lnTo>
                    <a:pt x="38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8" y="280"/>
                  </a:lnTo>
                  <a:lnTo>
                    <a:pt x="266" y="278"/>
                  </a:lnTo>
                  <a:lnTo>
                    <a:pt x="272" y="276"/>
                  </a:lnTo>
                  <a:lnTo>
                    <a:pt x="278" y="272"/>
                  </a:lnTo>
                  <a:lnTo>
                    <a:pt x="282" y="266"/>
                  </a:lnTo>
                  <a:lnTo>
                    <a:pt x="286" y="262"/>
                  </a:lnTo>
                  <a:lnTo>
                    <a:pt x="288" y="256"/>
                  </a:lnTo>
                  <a:lnTo>
                    <a:pt x="288" y="250"/>
                  </a:lnTo>
                  <a:lnTo>
                    <a:pt x="288" y="238"/>
                  </a:lnTo>
                  <a:lnTo>
                    <a:pt x="288" y="238"/>
                  </a:lnTo>
                  <a:lnTo>
                    <a:pt x="288" y="232"/>
                  </a:lnTo>
                  <a:lnTo>
                    <a:pt x="286" y="226"/>
                  </a:lnTo>
                  <a:lnTo>
                    <a:pt x="282" y="222"/>
                  </a:lnTo>
                  <a:lnTo>
                    <a:pt x="278" y="216"/>
                  </a:lnTo>
                  <a:lnTo>
                    <a:pt x="272" y="212"/>
                  </a:lnTo>
                  <a:lnTo>
                    <a:pt x="266" y="210"/>
                  </a:lnTo>
                  <a:lnTo>
                    <a:pt x="258" y="208"/>
                  </a:lnTo>
                  <a:lnTo>
                    <a:pt x="250" y="208"/>
                  </a:lnTo>
                  <a:lnTo>
                    <a:pt x="250" y="208"/>
                  </a:lnTo>
                  <a:close/>
                  <a:moveTo>
                    <a:pt x="248" y="258"/>
                  </a:moveTo>
                  <a:lnTo>
                    <a:pt x="248" y="258"/>
                  </a:lnTo>
                  <a:lnTo>
                    <a:pt x="242" y="256"/>
                  </a:lnTo>
                  <a:lnTo>
                    <a:pt x="238" y="254"/>
                  </a:lnTo>
                  <a:lnTo>
                    <a:pt x="234" y="248"/>
                  </a:lnTo>
                  <a:lnTo>
                    <a:pt x="234" y="244"/>
                  </a:lnTo>
                  <a:lnTo>
                    <a:pt x="234" y="244"/>
                  </a:lnTo>
                  <a:lnTo>
                    <a:pt x="234" y="238"/>
                  </a:lnTo>
                  <a:lnTo>
                    <a:pt x="238" y="234"/>
                  </a:lnTo>
                  <a:lnTo>
                    <a:pt x="242" y="230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52" y="230"/>
                  </a:lnTo>
                  <a:lnTo>
                    <a:pt x="258" y="234"/>
                  </a:lnTo>
                  <a:lnTo>
                    <a:pt x="260" y="238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0" y="248"/>
                  </a:lnTo>
                  <a:lnTo>
                    <a:pt x="258" y="254"/>
                  </a:lnTo>
                  <a:lnTo>
                    <a:pt x="252" y="256"/>
                  </a:lnTo>
                  <a:lnTo>
                    <a:pt x="248" y="258"/>
                  </a:lnTo>
                  <a:lnTo>
                    <a:pt x="248" y="258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8" name="Freeform 54"/>
            <p:cNvSpPr>
              <a:spLocks noEditPoints="1"/>
            </p:cNvSpPr>
            <p:nvPr/>
          </p:nvSpPr>
          <p:spPr bwMode="auto">
            <a:xfrm>
              <a:off x="6065422" y="1598014"/>
              <a:ext cx="131762" cy="152400"/>
            </a:xfrm>
            <a:custGeom>
              <a:avLst/>
              <a:gdLst/>
              <a:ahLst/>
              <a:cxnLst>
                <a:cxn ang="0">
                  <a:pos x="180" y="34"/>
                </a:cxn>
                <a:cxn ang="0">
                  <a:pos x="180" y="34"/>
                </a:cxn>
                <a:cxn ang="0">
                  <a:pos x="9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54"/>
                </a:cxn>
                <a:cxn ang="0">
                  <a:pos x="0" y="82"/>
                </a:cxn>
                <a:cxn ang="0">
                  <a:pos x="4" y="110"/>
                </a:cxn>
                <a:cxn ang="0">
                  <a:pos x="8" y="122"/>
                </a:cxn>
                <a:cxn ang="0">
                  <a:pos x="12" y="134"/>
                </a:cxn>
                <a:cxn ang="0">
                  <a:pos x="12" y="134"/>
                </a:cxn>
                <a:cxn ang="0">
                  <a:pos x="24" y="156"/>
                </a:cxn>
                <a:cxn ang="0">
                  <a:pos x="32" y="168"/>
                </a:cxn>
                <a:cxn ang="0">
                  <a:pos x="42" y="178"/>
                </a:cxn>
                <a:cxn ang="0">
                  <a:pos x="52" y="186"/>
                </a:cxn>
                <a:cxn ang="0">
                  <a:pos x="62" y="194"/>
                </a:cxn>
                <a:cxn ang="0">
                  <a:pos x="76" y="202"/>
                </a:cxn>
                <a:cxn ang="0">
                  <a:pos x="90" y="208"/>
                </a:cxn>
                <a:cxn ang="0">
                  <a:pos x="90" y="208"/>
                </a:cxn>
                <a:cxn ang="0">
                  <a:pos x="104" y="202"/>
                </a:cxn>
                <a:cxn ang="0">
                  <a:pos x="116" y="194"/>
                </a:cxn>
                <a:cxn ang="0">
                  <a:pos x="128" y="186"/>
                </a:cxn>
                <a:cxn ang="0">
                  <a:pos x="138" y="178"/>
                </a:cxn>
                <a:cxn ang="0">
                  <a:pos x="146" y="168"/>
                </a:cxn>
                <a:cxn ang="0">
                  <a:pos x="154" y="156"/>
                </a:cxn>
                <a:cxn ang="0">
                  <a:pos x="166" y="134"/>
                </a:cxn>
                <a:cxn ang="0">
                  <a:pos x="166" y="134"/>
                </a:cxn>
                <a:cxn ang="0">
                  <a:pos x="170" y="122"/>
                </a:cxn>
                <a:cxn ang="0">
                  <a:pos x="174" y="110"/>
                </a:cxn>
                <a:cxn ang="0">
                  <a:pos x="178" y="82"/>
                </a:cxn>
                <a:cxn ang="0">
                  <a:pos x="180" y="54"/>
                </a:cxn>
                <a:cxn ang="0">
                  <a:pos x="180" y="34"/>
                </a:cxn>
                <a:cxn ang="0">
                  <a:pos x="180" y="34"/>
                </a:cxn>
                <a:cxn ang="0">
                  <a:pos x="160" y="48"/>
                </a:cxn>
                <a:cxn ang="0">
                  <a:pos x="160" y="48"/>
                </a:cxn>
                <a:cxn ang="0">
                  <a:pos x="158" y="88"/>
                </a:cxn>
                <a:cxn ang="0">
                  <a:pos x="154" y="110"/>
                </a:cxn>
                <a:cxn ang="0">
                  <a:pos x="150" y="126"/>
                </a:cxn>
                <a:cxn ang="0">
                  <a:pos x="150" y="126"/>
                </a:cxn>
                <a:cxn ang="0">
                  <a:pos x="138" y="146"/>
                </a:cxn>
                <a:cxn ang="0">
                  <a:pos x="126" y="162"/>
                </a:cxn>
                <a:cxn ang="0">
                  <a:pos x="108" y="178"/>
                </a:cxn>
                <a:cxn ang="0">
                  <a:pos x="100" y="184"/>
                </a:cxn>
                <a:cxn ang="0">
                  <a:pos x="90" y="188"/>
                </a:cxn>
                <a:cxn ang="0">
                  <a:pos x="90" y="188"/>
                </a:cxn>
                <a:cxn ang="0">
                  <a:pos x="80" y="184"/>
                </a:cxn>
                <a:cxn ang="0">
                  <a:pos x="70" y="178"/>
                </a:cxn>
                <a:cxn ang="0">
                  <a:pos x="54" y="162"/>
                </a:cxn>
                <a:cxn ang="0">
                  <a:pos x="40" y="146"/>
                </a:cxn>
                <a:cxn ang="0">
                  <a:pos x="30" y="126"/>
                </a:cxn>
                <a:cxn ang="0">
                  <a:pos x="30" y="126"/>
                </a:cxn>
                <a:cxn ang="0">
                  <a:pos x="24" y="110"/>
                </a:cxn>
                <a:cxn ang="0">
                  <a:pos x="20" y="88"/>
                </a:cxn>
                <a:cxn ang="0">
                  <a:pos x="18" y="48"/>
                </a:cxn>
                <a:cxn ang="0">
                  <a:pos x="90" y="20"/>
                </a:cxn>
                <a:cxn ang="0">
                  <a:pos x="162" y="48"/>
                </a:cxn>
                <a:cxn ang="0">
                  <a:pos x="160" y="48"/>
                </a:cxn>
              </a:cxnLst>
              <a:rect l="0" t="0" r="r" b="b"/>
              <a:pathLst>
                <a:path w="180" h="208">
                  <a:moveTo>
                    <a:pt x="180" y="34"/>
                  </a:moveTo>
                  <a:lnTo>
                    <a:pt x="180" y="34"/>
                  </a:lnTo>
                  <a:lnTo>
                    <a:pt x="9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54"/>
                  </a:lnTo>
                  <a:lnTo>
                    <a:pt x="0" y="82"/>
                  </a:lnTo>
                  <a:lnTo>
                    <a:pt x="4" y="110"/>
                  </a:lnTo>
                  <a:lnTo>
                    <a:pt x="8" y="12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24" y="156"/>
                  </a:lnTo>
                  <a:lnTo>
                    <a:pt x="32" y="168"/>
                  </a:lnTo>
                  <a:lnTo>
                    <a:pt x="42" y="178"/>
                  </a:lnTo>
                  <a:lnTo>
                    <a:pt x="52" y="186"/>
                  </a:lnTo>
                  <a:lnTo>
                    <a:pt x="62" y="194"/>
                  </a:lnTo>
                  <a:lnTo>
                    <a:pt x="76" y="202"/>
                  </a:lnTo>
                  <a:lnTo>
                    <a:pt x="90" y="208"/>
                  </a:lnTo>
                  <a:lnTo>
                    <a:pt x="90" y="208"/>
                  </a:lnTo>
                  <a:lnTo>
                    <a:pt x="104" y="202"/>
                  </a:lnTo>
                  <a:lnTo>
                    <a:pt x="116" y="194"/>
                  </a:lnTo>
                  <a:lnTo>
                    <a:pt x="128" y="186"/>
                  </a:lnTo>
                  <a:lnTo>
                    <a:pt x="138" y="178"/>
                  </a:lnTo>
                  <a:lnTo>
                    <a:pt x="146" y="168"/>
                  </a:lnTo>
                  <a:lnTo>
                    <a:pt x="154" y="156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70" y="122"/>
                  </a:lnTo>
                  <a:lnTo>
                    <a:pt x="174" y="110"/>
                  </a:lnTo>
                  <a:lnTo>
                    <a:pt x="178" y="82"/>
                  </a:lnTo>
                  <a:lnTo>
                    <a:pt x="180" y="54"/>
                  </a:lnTo>
                  <a:lnTo>
                    <a:pt x="180" y="34"/>
                  </a:lnTo>
                  <a:lnTo>
                    <a:pt x="180" y="34"/>
                  </a:lnTo>
                  <a:close/>
                  <a:moveTo>
                    <a:pt x="160" y="48"/>
                  </a:moveTo>
                  <a:lnTo>
                    <a:pt x="160" y="48"/>
                  </a:lnTo>
                  <a:lnTo>
                    <a:pt x="158" y="88"/>
                  </a:lnTo>
                  <a:lnTo>
                    <a:pt x="154" y="110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38" y="146"/>
                  </a:lnTo>
                  <a:lnTo>
                    <a:pt x="126" y="162"/>
                  </a:lnTo>
                  <a:lnTo>
                    <a:pt x="108" y="178"/>
                  </a:lnTo>
                  <a:lnTo>
                    <a:pt x="100" y="184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80" y="184"/>
                  </a:lnTo>
                  <a:lnTo>
                    <a:pt x="70" y="178"/>
                  </a:lnTo>
                  <a:lnTo>
                    <a:pt x="54" y="162"/>
                  </a:lnTo>
                  <a:lnTo>
                    <a:pt x="40" y="14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24" y="110"/>
                  </a:lnTo>
                  <a:lnTo>
                    <a:pt x="20" y="88"/>
                  </a:lnTo>
                  <a:lnTo>
                    <a:pt x="18" y="48"/>
                  </a:lnTo>
                  <a:lnTo>
                    <a:pt x="90" y="20"/>
                  </a:lnTo>
                  <a:lnTo>
                    <a:pt x="162" y="48"/>
                  </a:lnTo>
                  <a:lnTo>
                    <a:pt x="160" y="48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59" name="Freeform 55"/>
            <p:cNvSpPr/>
            <p:nvPr/>
          </p:nvSpPr>
          <p:spPr bwMode="auto">
            <a:xfrm>
              <a:off x="6101934" y="1645639"/>
              <a:ext cx="73025" cy="8096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8" y="86"/>
                </a:cxn>
                <a:cxn ang="0">
                  <a:pos x="16" y="94"/>
                </a:cxn>
                <a:cxn ang="0">
                  <a:pos x="28" y="102"/>
                </a:cxn>
                <a:cxn ang="0">
                  <a:pos x="40" y="110"/>
                </a:cxn>
                <a:cxn ang="0">
                  <a:pos x="40" y="110"/>
                </a:cxn>
                <a:cxn ang="0">
                  <a:pos x="56" y="100"/>
                </a:cxn>
                <a:cxn ang="0">
                  <a:pos x="70" y="88"/>
                </a:cxn>
                <a:cxn ang="0">
                  <a:pos x="80" y="72"/>
                </a:cxn>
                <a:cxn ang="0">
                  <a:pos x="90" y="56"/>
                </a:cxn>
                <a:cxn ang="0">
                  <a:pos x="90" y="56"/>
                </a:cxn>
                <a:cxn ang="0">
                  <a:pos x="94" y="44"/>
                </a:cxn>
                <a:cxn ang="0">
                  <a:pos x="96" y="30"/>
                </a:cxn>
                <a:cxn ang="0">
                  <a:pos x="98" y="0"/>
                </a:cxn>
                <a:cxn ang="0">
                  <a:pos x="0" y="74"/>
                </a:cxn>
              </a:cxnLst>
              <a:rect l="0" t="0" r="r" b="b"/>
              <a:pathLst>
                <a:path w="98" h="110">
                  <a:moveTo>
                    <a:pt x="0" y="74"/>
                  </a:moveTo>
                  <a:lnTo>
                    <a:pt x="0" y="74"/>
                  </a:lnTo>
                  <a:lnTo>
                    <a:pt x="8" y="86"/>
                  </a:lnTo>
                  <a:lnTo>
                    <a:pt x="16" y="94"/>
                  </a:lnTo>
                  <a:lnTo>
                    <a:pt x="28" y="102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56" y="100"/>
                  </a:lnTo>
                  <a:lnTo>
                    <a:pt x="70" y="88"/>
                  </a:lnTo>
                  <a:lnTo>
                    <a:pt x="80" y="72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4" y="44"/>
                  </a:lnTo>
                  <a:lnTo>
                    <a:pt x="96" y="30"/>
                  </a:lnTo>
                  <a:lnTo>
                    <a:pt x="9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3" name="Freeform 56"/>
            <p:cNvSpPr/>
            <p:nvPr/>
          </p:nvSpPr>
          <p:spPr bwMode="auto">
            <a:xfrm>
              <a:off x="6087647" y="1620239"/>
              <a:ext cx="82550" cy="714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58"/>
                </a:cxn>
                <a:cxn ang="0">
                  <a:pos x="4" y="76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2" y="96"/>
                </a:cxn>
                <a:cxn ang="0">
                  <a:pos x="112" y="20"/>
                </a:cxn>
                <a:cxn ang="0">
                  <a:pos x="60" y="0"/>
                </a:cxn>
              </a:cxnLst>
              <a:rect l="0" t="0" r="r" b="b"/>
              <a:pathLst>
                <a:path w="112" h="96">
                  <a:moveTo>
                    <a:pt x="6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" y="58"/>
                  </a:lnTo>
                  <a:lnTo>
                    <a:pt x="4" y="7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2" y="96"/>
                  </a:lnTo>
                  <a:lnTo>
                    <a:pt x="112" y="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矩形 165"/>
          <p:cNvSpPr>
            <a:spLocks noChangeArrowheads="1"/>
          </p:cNvSpPr>
          <p:nvPr/>
        </p:nvSpPr>
        <p:spPr bwMode="auto">
          <a:xfrm>
            <a:off x="4268272" y="1668918"/>
            <a:ext cx="820329" cy="215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数据分析中心</a:t>
            </a:r>
          </a:p>
        </p:txBody>
      </p:sp>
      <p:sp>
        <p:nvSpPr>
          <p:cNvPr id="167" name="圆角矩形 166"/>
          <p:cNvSpPr/>
          <p:nvPr/>
        </p:nvSpPr>
        <p:spPr bwMode="auto">
          <a:xfrm>
            <a:off x="286170" y="1180915"/>
            <a:ext cx="1558522" cy="1417692"/>
          </a:xfrm>
          <a:prstGeom prst="roundRect">
            <a:avLst>
              <a:gd name="adj" fmla="val 303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168" name="矩形 167"/>
          <p:cNvSpPr>
            <a:spLocks noChangeArrowheads="1"/>
          </p:cNvSpPr>
          <p:nvPr/>
        </p:nvSpPr>
        <p:spPr bwMode="auto">
          <a:xfrm>
            <a:off x="202414" y="1184215"/>
            <a:ext cx="675517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DMZ</a:t>
            </a:r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</a:p>
        </p:txBody>
      </p:sp>
      <p:pic>
        <p:nvPicPr>
          <p:cNvPr id="170" name="图片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0" y="1501682"/>
            <a:ext cx="301911" cy="301911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0" y="1998425"/>
            <a:ext cx="301911" cy="301911"/>
          </a:xfrm>
          <a:prstGeom prst="rect">
            <a:avLst/>
          </a:prstGeom>
        </p:spPr>
      </p:pic>
      <p:pic>
        <p:nvPicPr>
          <p:cNvPr id="172" name="图片 1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8" y="1996205"/>
            <a:ext cx="301911" cy="301911"/>
          </a:xfrm>
          <a:prstGeom prst="rect">
            <a:avLst/>
          </a:prstGeom>
        </p:spPr>
      </p:pic>
      <p:grpSp>
        <p:nvGrpSpPr>
          <p:cNvPr id="173" name="组合 172"/>
          <p:cNvGrpSpPr/>
          <p:nvPr/>
        </p:nvGrpSpPr>
        <p:grpSpPr bwMode="auto">
          <a:xfrm>
            <a:off x="1699017" y="2851113"/>
            <a:ext cx="476711" cy="480576"/>
            <a:chOff x="12379325" y="6088063"/>
            <a:chExt cx="601663" cy="606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2" name="Freeform 721"/>
            <p:cNvSpPr/>
            <p:nvPr/>
          </p:nvSpPr>
          <p:spPr bwMode="auto">
            <a:xfrm>
              <a:off x="12379325" y="6088063"/>
              <a:ext cx="601663" cy="606425"/>
            </a:xfrm>
            <a:custGeom>
              <a:avLst/>
              <a:gdLst/>
              <a:ahLst/>
              <a:cxnLst>
                <a:cxn ang="0">
                  <a:pos x="346" y="190"/>
                </a:cxn>
                <a:cxn ang="0">
                  <a:pos x="338" y="237"/>
                </a:cxn>
                <a:cxn ang="0">
                  <a:pos x="320" y="278"/>
                </a:cxn>
                <a:cxn ang="0">
                  <a:pos x="299" y="302"/>
                </a:cxn>
                <a:cxn ang="0">
                  <a:pos x="265" y="329"/>
                </a:cxn>
                <a:cxn ang="0">
                  <a:pos x="220" y="345"/>
                </a:cxn>
                <a:cxn ang="0">
                  <a:pos x="189" y="347"/>
                </a:cxn>
                <a:cxn ang="0">
                  <a:pos x="142" y="341"/>
                </a:cxn>
                <a:cxn ang="0">
                  <a:pos x="102" y="320"/>
                </a:cxn>
                <a:cxn ang="0">
                  <a:pos x="79" y="302"/>
                </a:cxn>
                <a:cxn ang="0">
                  <a:pos x="51" y="265"/>
                </a:cxn>
                <a:cxn ang="0">
                  <a:pos x="36" y="223"/>
                </a:cxn>
                <a:cxn ang="0">
                  <a:pos x="32" y="190"/>
                </a:cxn>
                <a:cxn ang="0">
                  <a:pos x="38" y="143"/>
                </a:cxn>
                <a:cxn ang="0">
                  <a:pos x="59" y="102"/>
                </a:cxn>
                <a:cxn ang="0">
                  <a:pos x="79" y="80"/>
                </a:cxn>
                <a:cxn ang="0">
                  <a:pos x="114" y="53"/>
                </a:cxn>
                <a:cxn ang="0">
                  <a:pos x="157" y="37"/>
                </a:cxn>
                <a:cxn ang="0">
                  <a:pos x="189" y="33"/>
                </a:cxn>
                <a:cxn ang="0">
                  <a:pos x="236" y="41"/>
                </a:cxn>
                <a:cxn ang="0">
                  <a:pos x="277" y="62"/>
                </a:cxn>
                <a:cxn ang="0">
                  <a:pos x="299" y="80"/>
                </a:cxn>
                <a:cxn ang="0">
                  <a:pos x="328" y="117"/>
                </a:cxn>
                <a:cxn ang="0">
                  <a:pos x="342" y="159"/>
                </a:cxn>
                <a:cxn ang="0">
                  <a:pos x="363" y="190"/>
                </a:cxn>
                <a:cxn ang="0">
                  <a:pos x="379" y="172"/>
                </a:cxn>
                <a:cxn ang="0">
                  <a:pos x="365" y="117"/>
                </a:cxn>
                <a:cxn ang="0">
                  <a:pos x="336" y="70"/>
                </a:cxn>
                <a:cxn ang="0">
                  <a:pos x="295" y="33"/>
                </a:cxn>
                <a:cxn ang="0">
                  <a:pos x="246" y="8"/>
                </a:cxn>
                <a:cxn ang="0">
                  <a:pos x="189" y="0"/>
                </a:cxn>
                <a:cxn ang="0">
                  <a:pos x="151" y="4"/>
                </a:cxn>
                <a:cxn ang="0">
                  <a:pos x="98" y="23"/>
                </a:cxn>
                <a:cxn ang="0">
                  <a:pos x="55" y="55"/>
                </a:cxn>
                <a:cxn ang="0">
                  <a:pos x="22" y="100"/>
                </a:cxn>
                <a:cxn ang="0">
                  <a:pos x="4" y="151"/>
                </a:cxn>
                <a:cxn ang="0">
                  <a:pos x="0" y="190"/>
                </a:cxn>
                <a:cxn ang="0">
                  <a:pos x="8" y="247"/>
                </a:cxn>
                <a:cxn ang="0">
                  <a:pos x="32" y="296"/>
                </a:cxn>
                <a:cxn ang="0">
                  <a:pos x="69" y="337"/>
                </a:cxn>
                <a:cxn ang="0">
                  <a:pos x="116" y="365"/>
                </a:cxn>
                <a:cxn ang="0">
                  <a:pos x="169" y="380"/>
                </a:cxn>
                <a:cxn ang="0">
                  <a:pos x="208" y="380"/>
                </a:cxn>
                <a:cxn ang="0">
                  <a:pos x="263" y="365"/>
                </a:cxn>
                <a:cxn ang="0">
                  <a:pos x="310" y="337"/>
                </a:cxn>
                <a:cxn ang="0">
                  <a:pos x="346" y="296"/>
                </a:cxn>
                <a:cxn ang="0">
                  <a:pos x="371" y="247"/>
                </a:cxn>
                <a:cxn ang="0">
                  <a:pos x="379" y="190"/>
                </a:cxn>
              </a:cxnLst>
              <a:rect l="0" t="0" r="r" b="b"/>
              <a:pathLst>
                <a:path w="379" h="382">
                  <a:moveTo>
                    <a:pt x="363" y="190"/>
                  </a:moveTo>
                  <a:lnTo>
                    <a:pt x="346" y="190"/>
                  </a:lnTo>
                  <a:lnTo>
                    <a:pt x="346" y="190"/>
                  </a:lnTo>
                  <a:lnTo>
                    <a:pt x="344" y="206"/>
                  </a:lnTo>
                  <a:lnTo>
                    <a:pt x="342" y="223"/>
                  </a:lnTo>
                  <a:lnTo>
                    <a:pt x="338" y="237"/>
                  </a:lnTo>
                  <a:lnTo>
                    <a:pt x="334" y="251"/>
                  </a:lnTo>
                  <a:lnTo>
                    <a:pt x="328" y="265"/>
                  </a:lnTo>
                  <a:lnTo>
                    <a:pt x="320" y="278"/>
                  </a:lnTo>
                  <a:lnTo>
                    <a:pt x="310" y="290"/>
                  </a:lnTo>
                  <a:lnTo>
                    <a:pt x="299" y="302"/>
                  </a:lnTo>
                  <a:lnTo>
                    <a:pt x="299" y="302"/>
                  </a:lnTo>
                  <a:lnTo>
                    <a:pt x="289" y="312"/>
                  </a:lnTo>
                  <a:lnTo>
                    <a:pt x="277" y="320"/>
                  </a:lnTo>
                  <a:lnTo>
                    <a:pt x="265" y="329"/>
                  </a:lnTo>
                  <a:lnTo>
                    <a:pt x="250" y="335"/>
                  </a:lnTo>
                  <a:lnTo>
                    <a:pt x="236" y="341"/>
                  </a:lnTo>
                  <a:lnTo>
                    <a:pt x="220" y="345"/>
                  </a:lnTo>
                  <a:lnTo>
                    <a:pt x="206" y="347"/>
                  </a:lnTo>
                  <a:lnTo>
                    <a:pt x="189" y="347"/>
                  </a:lnTo>
                  <a:lnTo>
                    <a:pt x="189" y="347"/>
                  </a:lnTo>
                  <a:lnTo>
                    <a:pt x="173" y="347"/>
                  </a:lnTo>
                  <a:lnTo>
                    <a:pt x="157" y="345"/>
                  </a:lnTo>
                  <a:lnTo>
                    <a:pt x="142" y="341"/>
                  </a:lnTo>
                  <a:lnTo>
                    <a:pt x="128" y="335"/>
                  </a:lnTo>
                  <a:lnTo>
                    <a:pt x="114" y="329"/>
                  </a:lnTo>
                  <a:lnTo>
                    <a:pt x="102" y="320"/>
                  </a:lnTo>
                  <a:lnTo>
                    <a:pt x="89" y="312"/>
                  </a:lnTo>
                  <a:lnTo>
                    <a:pt x="79" y="302"/>
                  </a:lnTo>
                  <a:lnTo>
                    <a:pt x="79" y="302"/>
                  </a:lnTo>
                  <a:lnTo>
                    <a:pt x="69" y="290"/>
                  </a:lnTo>
                  <a:lnTo>
                    <a:pt x="59" y="278"/>
                  </a:lnTo>
                  <a:lnTo>
                    <a:pt x="51" y="265"/>
                  </a:lnTo>
                  <a:lnTo>
                    <a:pt x="45" y="251"/>
                  </a:lnTo>
                  <a:lnTo>
                    <a:pt x="38" y="237"/>
                  </a:lnTo>
                  <a:lnTo>
                    <a:pt x="36" y="223"/>
                  </a:lnTo>
                  <a:lnTo>
                    <a:pt x="32" y="206"/>
                  </a:lnTo>
                  <a:lnTo>
                    <a:pt x="32" y="190"/>
                  </a:lnTo>
                  <a:lnTo>
                    <a:pt x="32" y="190"/>
                  </a:lnTo>
                  <a:lnTo>
                    <a:pt x="32" y="174"/>
                  </a:lnTo>
                  <a:lnTo>
                    <a:pt x="36" y="159"/>
                  </a:lnTo>
                  <a:lnTo>
                    <a:pt x="38" y="143"/>
                  </a:lnTo>
                  <a:lnTo>
                    <a:pt x="45" y="129"/>
                  </a:lnTo>
                  <a:lnTo>
                    <a:pt x="51" y="117"/>
                  </a:lnTo>
                  <a:lnTo>
                    <a:pt x="59" y="102"/>
                  </a:lnTo>
                  <a:lnTo>
                    <a:pt x="69" y="9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89" y="70"/>
                  </a:lnTo>
                  <a:lnTo>
                    <a:pt x="102" y="62"/>
                  </a:lnTo>
                  <a:lnTo>
                    <a:pt x="114" y="53"/>
                  </a:lnTo>
                  <a:lnTo>
                    <a:pt x="128" y="45"/>
                  </a:lnTo>
                  <a:lnTo>
                    <a:pt x="142" y="41"/>
                  </a:lnTo>
                  <a:lnTo>
                    <a:pt x="157" y="37"/>
                  </a:lnTo>
                  <a:lnTo>
                    <a:pt x="173" y="35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206" y="35"/>
                  </a:lnTo>
                  <a:lnTo>
                    <a:pt x="220" y="37"/>
                  </a:lnTo>
                  <a:lnTo>
                    <a:pt x="236" y="41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77" y="62"/>
                  </a:lnTo>
                  <a:lnTo>
                    <a:pt x="289" y="70"/>
                  </a:lnTo>
                  <a:lnTo>
                    <a:pt x="299" y="80"/>
                  </a:lnTo>
                  <a:lnTo>
                    <a:pt x="299" y="80"/>
                  </a:lnTo>
                  <a:lnTo>
                    <a:pt x="310" y="90"/>
                  </a:lnTo>
                  <a:lnTo>
                    <a:pt x="320" y="102"/>
                  </a:lnTo>
                  <a:lnTo>
                    <a:pt x="328" y="117"/>
                  </a:lnTo>
                  <a:lnTo>
                    <a:pt x="334" y="129"/>
                  </a:lnTo>
                  <a:lnTo>
                    <a:pt x="338" y="143"/>
                  </a:lnTo>
                  <a:lnTo>
                    <a:pt x="342" y="159"/>
                  </a:lnTo>
                  <a:lnTo>
                    <a:pt x="344" y="174"/>
                  </a:lnTo>
                  <a:lnTo>
                    <a:pt x="346" y="190"/>
                  </a:lnTo>
                  <a:lnTo>
                    <a:pt x="363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79" y="172"/>
                  </a:lnTo>
                  <a:lnTo>
                    <a:pt x="375" y="151"/>
                  </a:lnTo>
                  <a:lnTo>
                    <a:pt x="371" y="135"/>
                  </a:lnTo>
                  <a:lnTo>
                    <a:pt x="365" y="117"/>
                  </a:lnTo>
                  <a:lnTo>
                    <a:pt x="356" y="100"/>
                  </a:lnTo>
                  <a:lnTo>
                    <a:pt x="346" y="84"/>
                  </a:lnTo>
                  <a:lnTo>
                    <a:pt x="336" y="70"/>
                  </a:lnTo>
                  <a:lnTo>
                    <a:pt x="324" y="55"/>
                  </a:lnTo>
                  <a:lnTo>
                    <a:pt x="310" y="43"/>
                  </a:lnTo>
                  <a:lnTo>
                    <a:pt x="295" y="33"/>
                  </a:lnTo>
                  <a:lnTo>
                    <a:pt x="279" y="23"/>
                  </a:lnTo>
                  <a:lnTo>
                    <a:pt x="263" y="15"/>
                  </a:lnTo>
                  <a:lnTo>
                    <a:pt x="246" y="8"/>
                  </a:lnTo>
                  <a:lnTo>
                    <a:pt x="228" y="4"/>
                  </a:lnTo>
                  <a:lnTo>
                    <a:pt x="208" y="2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69" y="2"/>
                  </a:lnTo>
                  <a:lnTo>
                    <a:pt x="151" y="4"/>
                  </a:lnTo>
                  <a:lnTo>
                    <a:pt x="132" y="8"/>
                  </a:lnTo>
                  <a:lnTo>
                    <a:pt x="116" y="15"/>
                  </a:lnTo>
                  <a:lnTo>
                    <a:pt x="98" y="23"/>
                  </a:lnTo>
                  <a:lnTo>
                    <a:pt x="83" y="33"/>
                  </a:lnTo>
                  <a:lnTo>
                    <a:pt x="69" y="43"/>
                  </a:lnTo>
                  <a:lnTo>
                    <a:pt x="55" y="55"/>
                  </a:lnTo>
                  <a:lnTo>
                    <a:pt x="42" y="70"/>
                  </a:lnTo>
                  <a:lnTo>
                    <a:pt x="32" y="84"/>
                  </a:lnTo>
                  <a:lnTo>
                    <a:pt x="22" y="100"/>
                  </a:lnTo>
                  <a:lnTo>
                    <a:pt x="14" y="117"/>
                  </a:lnTo>
                  <a:lnTo>
                    <a:pt x="8" y="135"/>
                  </a:lnTo>
                  <a:lnTo>
                    <a:pt x="4" y="151"/>
                  </a:lnTo>
                  <a:lnTo>
                    <a:pt x="0" y="172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4" y="229"/>
                  </a:lnTo>
                  <a:lnTo>
                    <a:pt x="8" y="247"/>
                  </a:lnTo>
                  <a:lnTo>
                    <a:pt x="14" y="265"/>
                  </a:lnTo>
                  <a:lnTo>
                    <a:pt x="22" y="282"/>
                  </a:lnTo>
                  <a:lnTo>
                    <a:pt x="32" y="296"/>
                  </a:lnTo>
                  <a:lnTo>
                    <a:pt x="42" y="312"/>
                  </a:lnTo>
                  <a:lnTo>
                    <a:pt x="55" y="325"/>
                  </a:lnTo>
                  <a:lnTo>
                    <a:pt x="69" y="337"/>
                  </a:lnTo>
                  <a:lnTo>
                    <a:pt x="83" y="349"/>
                  </a:lnTo>
                  <a:lnTo>
                    <a:pt x="98" y="357"/>
                  </a:lnTo>
                  <a:lnTo>
                    <a:pt x="116" y="365"/>
                  </a:lnTo>
                  <a:lnTo>
                    <a:pt x="132" y="371"/>
                  </a:lnTo>
                  <a:lnTo>
                    <a:pt x="151" y="378"/>
                  </a:lnTo>
                  <a:lnTo>
                    <a:pt x="169" y="380"/>
                  </a:lnTo>
                  <a:lnTo>
                    <a:pt x="189" y="382"/>
                  </a:lnTo>
                  <a:lnTo>
                    <a:pt x="189" y="382"/>
                  </a:lnTo>
                  <a:lnTo>
                    <a:pt x="208" y="380"/>
                  </a:lnTo>
                  <a:lnTo>
                    <a:pt x="228" y="378"/>
                  </a:lnTo>
                  <a:lnTo>
                    <a:pt x="246" y="371"/>
                  </a:lnTo>
                  <a:lnTo>
                    <a:pt x="263" y="365"/>
                  </a:lnTo>
                  <a:lnTo>
                    <a:pt x="279" y="357"/>
                  </a:lnTo>
                  <a:lnTo>
                    <a:pt x="295" y="349"/>
                  </a:lnTo>
                  <a:lnTo>
                    <a:pt x="310" y="337"/>
                  </a:lnTo>
                  <a:lnTo>
                    <a:pt x="324" y="325"/>
                  </a:lnTo>
                  <a:lnTo>
                    <a:pt x="336" y="312"/>
                  </a:lnTo>
                  <a:lnTo>
                    <a:pt x="346" y="296"/>
                  </a:lnTo>
                  <a:lnTo>
                    <a:pt x="356" y="282"/>
                  </a:lnTo>
                  <a:lnTo>
                    <a:pt x="365" y="265"/>
                  </a:lnTo>
                  <a:lnTo>
                    <a:pt x="371" y="247"/>
                  </a:lnTo>
                  <a:lnTo>
                    <a:pt x="375" y="229"/>
                  </a:lnTo>
                  <a:lnTo>
                    <a:pt x="379" y="210"/>
                  </a:lnTo>
                  <a:lnTo>
                    <a:pt x="379" y="190"/>
                  </a:lnTo>
                  <a:lnTo>
                    <a:pt x="363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3" name="Freeform 722"/>
            <p:cNvSpPr>
              <a:spLocks noEditPoints="1"/>
            </p:cNvSpPr>
            <p:nvPr/>
          </p:nvSpPr>
          <p:spPr bwMode="auto">
            <a:xfrm>
              <a:off x="12634913" y="6240463"/>
              <a:ext cx="284163" cy="336550"/>
            </a:xfrm>
            <a:custGeom>
              <a:avLst/>
              <a:gdLst/>
              <a:ahLst/>
              <a:cxnLst>
                <a:cxn ang="0">
                  <a:pos x="163" y="39"/>
                </a:cxn>
                <a:cxn ang="0">
                  <a:pos x="144" y="21"/>
                </a:cxn>
                <a:cxn ang="0">
                  <a:pos x="122" y="8"/>
                </a:cxn>
                <a:cxn ang="0">
                  <a:pos x="83" y="10"/>
                </a:cxn>
                <a:cxn ang="0">
                  <a:pos x="73" y="10"/>
                </a:cxn>
                <a:cxn ang="0">
                  <a:pos x="53" y="0"/>
                </a:cxn>
                <a:cxn ang="0">
                  <a:pos x="41" y="2"/>
                </a:cxn>
                <a:cxn ang="0">
                  <a:pos x="36" y="16"/>
                </a:cxn>
                <a:cxn ang="0">
                  <a:pos x="32" y="37"/>
                </a:cxn>
                <a:cxn ang="0">
                  <a:pos x="16" y="39"/>
                </a:cxn>
                <a:cxn ang="0">
                  <a:pos x="20" y="49"/>
                </a:cxn>
                <a:cxn ang="0">
                  <a:pos x="28" y="55"/>
                </a:cxn>
                <a:cxn ang="0">
                  <a:pos x="16" y="59"/>
                </a:cxn>
                <a:cxn ang="0">
                  <a:pos x="10" y="63"/>
                </a:cxn>
                <a:cxn ang="0">
                  <a:pos x="18" y="67"/>
                </a:cxn>
                <a:cxn ang="0">
                  <a:pos x="14" y="76"/>
                </a:cxn>
                <a:cxn ang="0">
                  <a:pos x="2" y="96"/>
                </a:cxn>
                <a:cxn ang="0">
                  <a:pos x="2" y="125"/>
                </a:cxn>
                <a:cxn ang="0">
                  <a:pos x="14" y="133"/>
                </a:cxn>
                <a:cxn ang="0">
                  <a:pos x="34" y="139"/>
                </a:cxn>
                <a:cxn ang="0">
                  <a:pos x="38" y="147"/>
                </a:cxn>
                <a:cxn ang="0">
                  <a:pos x="38" y="190"/>
                </a:cxn>
                <a:cxn ang="0">
                  <a:pos x="43" y="206"/>
                </a:cxn>
                <a:cxn ang="0">
                  <a:pos x="57" y="210"/>
                </a:cxn>
                <a:cxn ang="0">
                  <a:pos x="63" y="206"/>
                </a:cxn>
                <a:cxn ang="0">
                  <a:pos x="71" y="182"/>
                </a:cxn>
                <a:cxn ang="0">
                  <a:pos x="83" y="186"/>
                </a:cxn>
                <a:cxn ang="0">
                  <a:pos x="91" y="184"/>
                </a:cxn>
                <a:cxn ang="0">
                  <a:pos x="94" y="169"/>
                </a:cxn>
                <a:cxn ang="0">
                  <a:pos x="83" y="165"/>
                </a:cxn>
                <a:cxn ang="0">
                  <a:pos x="81" y="159"/>
                </a:cxn>
                <a:cxn ang="0">
                  <a:pos x="94" y="143"/>
                </a:cxn>
                <a:cxn ang="0">
                  <a:pos x="98" y="125"/>
                </a:cxn>
                <a:cxn ang="0">
                  <a:pos x="110" y="100"/>
                </a:cxn>
                <a:cxn ang="0">
                  <a:pos x="122" y="100"/>
                </a:cxn>
                <a:cxn ang="0">
                  <a:pos x="134" y="127"/>
                </a:cxn>
                <a:cxn ang="0">
                  <a:pos x="140" y="118"/>
                </a:cxn>
                <a:cxn ang="0">
                  <a:pos x="147" y="106"/>
                </a:cxn>
                <a:cxn ang="0">
                  <a:pos x="157" y="116"/>
                </a:cxn>
                <a:cxn ang="0">
                  <a:pos x="167" y="151"/>
                </a:cxn>
                <a:cxn ang="0">
                  <a:pos x="177" y="118"/>
                </a:cxn>
                <a:cxn ang="0">
                  <a:pos x="175" y="72"/>
                </a:cxn>
                <a:cxn ang="0">
                  <a:pos x="163" y="39"/>
                </a:cxn>
                <a:cxn ang="0">
                  <a:pos x="75" y="82"/>
                </a:cxn>
                <a:cxn ang="0">
                  <a:pos x="61" y="84"/>
                </a:cxn>
                <a:cxn ang="0">
                  <a:pos x="51" y="78"/>
                </a:cxn>
                <a:cxn ang="0">
                  <a:pos x="45" y="74"/>
                </a:cxn>
                <a:cxn ang="0">
                  <a:pos x="41" y="63"/>
                </a:cxn>
                <a:cxn ang="0">
                  <a:pos x="47" y="57"/>
                </a:cxn>
                <a:cxn ang="0">
                  <a:pos x="51" y="59"/>
                </a:cxn>
                <a:cxn ang="0">
                  <a:pos x="53" y="67"/>
                </a:cxn>
                <a:cxn ang="0">
                  <a:pos x="57" y="67"/>
                </a:cxn>
                <a:cxn ang="0">
                  <a:pos x="65" y="61"/>
                </a:cxn>
                <a:cxn ang="0">
                  <a:pos x="75" y="72"/>
                </a:cxn>
              </a:cxnLst>
              <a:rect l="0" t="0" r="r" b="b"/>
              <a:pathLst>
                <a:path w="179" h="212">
                  <a:moveTo>
                    <a:pt x="6" y="82"/>
                  </a:moveTo>
                  <a:lnTo>
                    <a:pt x="6" y="82"/>
                  </a:lnTo>
                  <a:close/>
                  <a:moveTo>
                    <a:pt x="163" y="39"/>
                  </a:moveTo>
                  <a:lnTo>
                    <a:pt x="163" y="39"/>
                  </a:lnTo>
                  <a:lnTo>
                    <a:pt x="155" y="29"/>
                  </a:lnTo>
                  <a:lnTo>
                    <a:pt x="144" y="21"/>
                  </a:lnTo>
                  <a:lnTo>
                    <a:pt x="134" y="1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3" y="10"/>
                  </a:lnTo>
                  <a:lnTo>
                    <a:pt x="65" y="6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8" y="6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6" y="53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16" y="59"/>
                  </a:lnTo>
                  <a:lnTo>
                    <a:pt x="12" y="61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2" y="125"/>
                  </a:lnTo>
                  <a:lnTo>
                    <a:pt x="6" y="129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22" y="135"/>
                  </a:lnTo>
                  <a:lnTo>
                    <a:pt x="28" y="137"/>
                  </a:lnTo>
                  <a:lnTo>
                    <a:pt x="34" y="139"/>
                  </a:lnTo>
                  <a:lnTo>
                    <a:pt x="36" y="143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59"/>
                  </a:lnTo>
                  <a:lnTo>
                    <a:pt x="38" y="16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8"/>
                  </a:lnTo>
                  <a:lnTo>
                    <a:pt x="43" y="206"/>
                  </a:lnTo>
                  <a:lnTo>
                    <a:pt x="49" y="210"/>
                  </a:lnTo>
                  <a:lnTo>
                    <a:pt x="53" y="212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59" y="208"/>
                  </a:lnTo>
                  <a:lnTo>
                    <a:pt x="63" y="206"/>
                  </a:lnTo>
                  <a:lnTo>
                    <a:pt x="67" y="198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83" y="186"/>
                  </a:lnTo>
                  <a:lnTo>
                    <a:pt x="87" y="188"/>
                  </a:lnTo>
                  <a:lnTo>
                    <a:pt x="89" y="188"/>
                  </a:lnTo>
                  <a:lnTo>
                    <a:pt x="91" y="184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69"/>
                  </a:lnTo>
                  <a:lnTo>
                    <a:pt x="91" y="167"/>
                  </a:lnTo>
                  <a:lnTo>
                    <a:pt x="87" y="165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1" y="159"/>
                  </a:lnTo>
                  <a:lnTo>
                    <a:pt x="81" y="159"/>
                  </a:lnTo>
                  <a:lnTo>
                    <a:pt x="83" y="153"/>
                  </a:lnTo>
                  <a:lnTo>
                    <a:pt x="89" y="147"/>
                  </a:lnTo>
                  <a:lnTo>
                    <a:pt x="94" y="143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8" y="125"/>
                  </a:lnTo>
                  <a:lnTo>
                    <a:pt x="102" y="110"/>
                  </a:lnTo>
                  <a:lnTo>
                    <a:pt x="106" y="104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8"/>
                  </a:lnTo>
                  <a:lnTo>
                    <a:pt x="130" y="120"/>
                  </a:lnTo>
                  <a:lnTo>
                    <a:pt x="134" y="127"/>
                  </a:lnTo>
                  <a:lnTo>
                    <a:pt x="136" y="129"/>
                  </a:lnTo>
                  <a:lnTo>
                    <a:pt x="138" y="127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08"/>
                  </a:lnTo>
                  <a:lnTo>
                    <a:pt x="147" y="106"/>
                  </a:lnTo>
                  <a:lnTo>
                    <a:pt x="149" y="106"/>
                  </a:lnTo>
                  <a:lnTo>
                    <a:pt x="153" y="110"/>
                  </a:lnTo>
                  <a:lnTo>
                    <a:pt x="157" y="116"/>
                  </a:lnTo>
                  <a:lnTo>
                    <a:pt x="163" y="135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71" y="143"/>
                  </a:lnTo>
                  <a:lnTo>
                    <a:pt x="175" y="133"/>
                  </a:lnTo>
                  <a:lnTo>
                    <a:pt x="177" y="118"/>
                  </a:lnTo>
                  <a:lnTo>
                    <a:pt x="179" y="104"/>
                  </a:lnTo>
                  <a:lnTo>
                    <a:pt x="179" y="88"/>
                  </a:lnTo>
                  <a:lnTo>
                    <a:pt x="175" y="72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63" y="39"/>
                  </a:lnTo>
                  <a:close/>
                  <a:moveTo>
                    <a:pt x="77" y="80"/>
                  </a:moveTo>
                  <a:lnTo>
                    <a:pt x="77" y="80"/>
                  </a:lnTo>
                  <a:lnTo>
                    <a:pt x="75" y="82"/>
                  </a:lnTo>
                  <a:lnTo>
                    <a:pt x="73" y="84"/>
                  </a:lnTo>
                  <a:lnTo>
                    <a:pt x="67" y="86"/>
                  </a:lnTo>
                  <a:lnTo>
                    <a:pt x="61" y="84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1" y="69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3" y="59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1" y="61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3" y="67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73" y="65"/>
                  </a:lnTo>
                  <a:lnTo>
                    <a:pt x="75" y="72"/>
                  </a:lnTo>
                  <a:lnTo>
                    <a:pt x="77" y="80"/>
                  </a:lnTo>
                  <a:lnTo>
                    <a:pt x="77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2" name="Line 723"/>
            <p:cNvSpPr>
              <a:spLocks noChangeShapeType="1"/>
            </p:cNvSpPr>
            <p:nvPr/>
          </p:nvSpPr>
          <p:spPr bwMode="auto">
            <a:xfrm>
              <a:off x="12644438" y="6370638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3" name="Freeform 724"/>
            <p:cNvSpPr/>
            <p:nvPr/>
          </p:nvSpPr>
          <p:spPr bwMode="auto">
            <a:xfrm>
              <a:off x="12634913" y="6240463"/>
              <a:ext cx="284163" cy="336550"/>
            </a:xfrm>
            <a:custGeom>
              <a:avLst/>
              <a:gdLst/>
              <a:ahLst/>
              <a:cxnLst>
                <a:cxn ang="0">
                  <a:pos x="163" y="39"/>
                </a:cxn>
                <a:cxn ang="0">
                  <a:pos x="144" y="21"/>
                </a:cxn>
                <a:cxn ang="0">
                  <a:pos x="122" y="8"/>
                </a:cxn>
                <a:cxn ang="0">
                  <a:pos x="110" y="4"/>
                </a:cxn>
                <a:cxn ang="0">
                  <a:pos x="83" y="10"/>
                </a:cxn>
                <a:cxn ang="0">
                  <a:pos x="79" y="12"/>
                </a:cxn>
                <a:cxn ang="0">
                  <a:pos x="65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38" y="6"/>
                </a:cxn>
                <a:cxn ang="0">
                  <a:pos x="36" y="16"/>
                </a:cxn>
                <a:cxn ang="0">
                  <a:pos x="36" y="35"/>
                </a:cxn>
                <a:cxn ang="0">
                  <a:pos x="32" y="37"/>
                </a:cxn>
                <a:cxn ang="0">
                  <a:pos x="16" y="39"/>
                </a:cxn>
                <a:cxn ang="0">
                  <a:pos x="16" y="43"/>
                </a:cxn>
                <a:cxn ang="0">
                  <a:pos x="20" y="49"/>
                </a:cxn>
                <a:cxn ang="0">
                  <a:pos x="28" y="55"/>
                </a:cxn>
                <a:cxn ang="0">
                  <a:pos x="24" y="57"/>
                </a:cxn>
                <a:cxn ang="0">
                  <a:pos x="12" y="61"/>
                </a:cxn>
                <a:cxn ang="0">
                  <a:pos x="10" y="63"/>
                </a:cxn>
                <a:cxn ang="0">
                  <a:pos x="18" y="67"/>
                </a:cxn>
                <a:cxn ang="0">
                  <a:pos x="18" y="69"/>
                </a:cxn>
                <a:cxn ang="0">
                  <a:pos x="14" y="76"/>
                </a:cxn>
                <a:cxn ang="0">
                  <a:pos x="6" y="82"/>
                </a:cxn>
                <a:cxn ang="0">
                  <a:pos x="0" y="110"/>
                </a:cxn>
                <a:cxn ang="0">
                  <a:pos x="2" y="125"/>
                </a:cxn>
                <a:cxn ang="0">
                  <a:pos x="14" y="133"/>
                </a:cxn>
                <a:cxn ang="0">
                  <a:pos x="22" y="135"/>
                </a:cxn>
                <a:cxn ang="0">
                  <a:pos x="34" y="139"/>
                </a:cxn>
                <a:cxn ang="0">
                  <a:pos x="38" y="147"/>
                </a:cxn>
                <a:cxn ang="0">
                  <a:pos x="38" y="159"/>
                </a:cxn>
                <a:cxn ang="0">
                  <a:pos x="38" y="190"/>
                </a:cxn>
                <a:cxn ang="0">
                  <a:pos x="38" y="198"/>
                </a:cxn>
                <a:cxn ang="0">
                  <a:pos x="49" y="210"/>
                </a:cxn>
                <a:cxn ang="0">
                  <a:pos x="57" y="210"/>
                </a:cxn>
                <a:cxn ang="0">
                  <a:pos x="59" y="208"/>
                </a:cxn>
                <a:cxn ang="0">
                  <a:pos x="67" y="198"/>
                </a:cxn>
                <a:cxn ang="0">
                  <a:pos x="71" y="182"/>
                </a:cxn>
                <a:cxn ang="0">
                  <a:pos x="77" y="180"/>
                </a:cxn>
                <a:cxn ang="0">
                  <a:pos x="87" y="188"/>
                </a:cxn>
                <a:cxn ang="0">
                  <a:pos x="91" y="184"/>
                </a:cxn>
                <a:cxn ang="0">
                  <a:pos x="94" y="175"/>
                </a:cxn>
                <a:cxn ang="0">
                  <a:pos x="91" y="167"/>
                </a:cxn>
                <a:cxn ang="0">
                  <a:pos x="83" y="165"/>
                </a:cxn>
                <a:cxn ang="0">
                  <a:pos x="81" y="159"/>
                </a:cxn>
                <a:cxn ang="0">
                  <a:pos x="83" y="153"/>
                </a:cxn>
                <a:cxn ang="0">
                  <a:pos x="94" y="143"/>
                </a:cxn>
                <a:cxn ang="0">
                  <a:pos x="96" y="137"/>
                </a:cxn>
                <a:cxn ang="0">
                  <a:pos x="102" y="110"/>
                </a:cxn>
                <a:cxn ang="0">
                  <a:pos x="110" y="100"/>
                </a:cxn>
                <a:cxn ang="0">
                  <a:pos x="122" y="100"/>
                </a:cxn>
                <a:cxn ang="0">
                  <a:pos x="126" y="108"/>
                </a:cxn>
                <a:cxn ang="0">
                  <a:pos x="134" y="127"/>
                </a:cxn>
                <a:cxn ang="0">
                  <a:pos x="138" y="127"/>
                </a:cxn>
                <a:cxn ang="0">
                  <a:pos x="140" y="118"/>
                </a:cxn>
                <a:cxn ang="0">
                  <a:pos x="147" y="106"/>
                </a:cxn>
                <a:cxn ang="0">
                  <a:pos x="153" y="110"/>
                </a:cxn>
                <a:cxn ang="0">
                  <a:pos x="163" y="135"/>
                </a:cxn>
                <a:cxn ang="0">
                  <a:pos x="167" y="151"/>
                </a:cxn>
                <a:cxn ang="0">
                  <a:pos x="175" y="133"/>
                </a:cxn>
                <a:cxn ang="0">
                  <a:pos x="179" y="104"/>
                </a:cxn>
                <a:cxn ang="0">
                  <a:pos x="175" y="72"/>
                </a:cxn>
                <a:cxn ang="0">
                  <a:pos x="163" y="39"/>
                </a:cxn>
              </a:cxnLst>
              <a:rect l="0" t="0" r="r" b="b"/>
              <a:pathLst>
                <a:path w="179" h="212">
                  <a:moveTo>
                    <a:pt x="163" y="39"/>
                  </a:moveTo>
                  <a:lnTo>
                    <a:pt x="163" y="39"/>
                  </a:lnTo>
                  <a:lnTo>
                    <a:pt x="155" y="29"/>
                  </a:lnTo>
                  <a:lnTo>
                    <a:pt x="144" y="21"/>
                  </a:lnTo>
                  <a:lnTo>
                    <a:pt x="134" y="1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3" y="10"/>
                  </a:lnTo>
                  <a:lnTo>
                    <a:pt x="65" y="6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8" y="6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6" y="53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16" y="59"/>
                  </a:lnTo>
                  <a:lnTo>
                    <a:pt x="12" y="61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2" y="125"/>
                  </a:lnTo>
                  <a:lnTo>
                    <a:pt x="6" y="129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22" y="135"/>
                  </a:lnTo>
                  <a:lnTo>
                    <a:pt x="28" y="137"/>
                  </a:lnTo>
                  <a:lnTo>
                    <a:pt x="34" y="139"/>
                  </a:lnTo>
                  <a:lnTo>
                    <a:pt x="36" y="143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59"/>
                  </a:lnTo>
                  <a:lnTo>
                    <a:pt x="38" y="16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8"/>
                  </a:lnTo>
                  <a:lnTo>
                    <a:pt x="43" y="206"/>
                  </a:lnTo>
                  <a:lnTo>
                    <a:pt x="49" y="210"/>
                  </a:lnTo>
                  <a:lnTo>
                    <a:pt x="53" y="212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59" y="208"/>
                  </a:lnTo>
                  <a:lnTo>
                    <a:pt x="63" y="206"/>
                  </a:lnTo>
                  <a:lnTo>
                    <a:pt x="67" y="198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83" y="186"/>
                  </a:lnTo>
                  <a:lnTo>
                    <a:pt x="87" y="188"/>
                  </a:lnTo>
                  <a:lnTo>
                    <a:pt x="89" y="188"/>
                  </a:lnTo>
                  <a:lnTo>
                    <a:pt x="91" y="184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69"/>
                  </a:lnTo>
                  <a:lnTo>
                    <a:pt x="91" y="167"/>
                  </a:lnTo>
                  <a:lnTo>
                    <a:pt x="87" y="165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1" y="159"/>
                  </a:lnTo>
                  <a:lnTo>
                    <a:pt x="81" y="159"/>
                  </a:lnTo>
                  <a:lnTo>
                    <a:pt x="83" y="153"/>
                  </a:lnTo>
                  <a:lnTo>
                    <a:pt x="89" y="147"/>
                  </a:lnTo>
                  <a:lnTo>
                    <a:pt x="94" y="143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8" y="125"/>
                  </a:lnTo>
                  <a:lnTo>
                    <a:pt x="102" y="110"/>
                  </a:lnTo>
                  <a:lnTo>
                    <a:pt x="106" y="104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8"/>
                  </a:lnTo>
                  <a:lnTo>
                    <a:pt x="130" y="120"/>
                  </a:lnTo>
                  <a:lnTo>
                    <a:pt x="134" y="127"/>
                  </a:lnTo>
                  <a:lnTo>
                    <a:pt x="136" y="129"/>
                  </a:lnTo>
                  <a:lnTo>
                    <a:pt x="138" y="127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08"/>
                  </a:lnTo>
                  <a:lnTo>
                    <a:pt x="147" y="106"/>
                  </a:lnTo>
                  <a:lnTo>
                    <a:pt x="149" y="106"/>
                  </a:lnTo>
                  <a:lnTo>
                    <a:pt x="153" y="110"/>
                  </a:lnTo>
                  <a:lnTo>
                    <a:pt x="157" y="116"/>
                  </a:lnTo>
                  <a:lnTo>
                    <a:pt x="163" y="135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71" y="143"/>
                  </a:lnTo>
                  <a:lnTo>
                    <a:pt x="175" y="133"/>
                  </a:lnTo>
                  <a:lnTo>
                    <a:pt x="177" y="118"/>
                  </a:lnTo>
                  <a:lnTo>
                    <a:pt x="179" y="104"/>
                  </a:lnTo>
                  <a:lnTo>
                    <a:pt x="179" y="88"/>
                  </a:lnTo>
                  <a:lnTo>
                    <a:pt x="175" y="72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63" y="39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4" name="Freeform 725"/>
            <p:cNvSpPr/>
            <p:nvPr/>
          </p:nvSpPr>
          <p:spPr bwMode="auto">
            <a:xfrm>
              <a:off x="12700000" y="6330950"/>
              <a:ext cx="57150" cy="46038"/>
            </a:xfrm>
            <a:custGeom>
              <a:avLst/>
              <a:gdLst/>
              <a:ahLst/>
              <a:cxnLst>
                <a:cxn ang="0">
                  <a:pos x="36" y="23"/>
                </a:cxn>
                <a:cxn ang="0">
                  <a:pos x="36" y="23"/>
                </a:cxn>
                <a:cxn ang="0">
                  <a:pos x="34" y="25"/>
                </a:cxn>
                <a:cxn ang="0">
                  <a:pos x="32" y="27"/>
                </a:cxn>
                <a:cxn ang="0">
                  <a:pos x="26" y="29"/>
                </a:cxn>
                <a:cxn ang="0">
                  <a:pos x="20" y="27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2" y="8"/>
                </a:cxn>
                <a:cxn ang="0">
                  <a:pos x="34" y="15"/>
                </a:cxn>
                <a:cxn ang="0">
                  <a:pos x="36" y="23"/>
                </a:cxn>
                <a:cxn ang="0">
                  <a:pos x="36" y="23"/>
                </a:cxn>
              </a:cxnLst>
              <a:rect l="0" t="0" r="r" b="b"/>
              <a:pathLst>
                <a:path w="36" h="29">
                  <a:moveTo>
                    <a:pt x="36" y="23"/>
                  </a:move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6" y="29"/>
                  </a:lnTo>
                  <a:lnTo>
                    <a:pt x="20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4" y="15"/>
                  </a:lnTo>
                  <a:lnTo>
                    <a:pt x="36" y="23"/>
                  </a:lnTo>
                  <a:lnTo>
                    <a:pt x="36" y="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726"/>
            <p:cNvSpPr/>
            <p:nvPr/>
          </p:nvSpPr>
          <p:spPr bwMode="auto">
            <a:xfrm>
              <a:off x="12442825" y="6215063"/>
              <a:ext cx="185738" cy="187325"/>
            </a:xfrm>
            <a:custGeom>
              <a:avLst/>
              <a:gdLst/>
              <a:ahLst/>
              <a:cxnLst>
                <a:cxn ang="0">
                  <a:pos x="15" y="102"/>
                </a:cxn>
                <a:cxn ang="0">
                  <a:pos x="7" y="98"/>
                </a:cxn>
                <a:cxn ang="0">
                  <a:pos x="2" y="90"/>
                </a:cxn>
                <a:cxn ang="0">
                  <a:pos x="0" y="81"/>
                </a:cxn>
                <a:cxn ang="0">
                  <a:pos x="5" y="63"/>
                </a:cxn>
                <a:cxn ang="0">
                  <a:pos x="11" y="55"/>
                </a:cxn>
                <a:cxn ang="0">
                  <a:pos x="51" y="20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8" y="22"/>
                </a:cxn>
                <a:cxn ang="0">
                  <a:pos x="82" y="8"/>
                </a:cxn>
                <a:cxn ang="0">
                  <a:pos x="92" y="2"/>
                </a:cxn>
                <a:cxn ang="0">
                  <a:pos x="102" y="0"/>
                </a:cxn>
                <a:cxn ang="0">
                  <a:pos x="115" y="4"/>
                </a:cxn>
                <a:cxn ang="0">
                  <a:pos x="117" y="12"/>
                </a:cxn>
                <a:cxn ang="0">
                  <a:pos x="111" y="24"/>
                </a:cxn>
                <a:cxn ang="0">
                  <a:pos x="102" y="30"/>
                </a:cxn>
                <a:cxn ang="0">
                  <a:pos x="86" y="45"/>
                </a:cxn>
                <a:cxn ang="0">
                  <a:pos x="80" y="43"/>
                </a:cxn>
                <a:cxn ang="0">
                  <a:pos x="80" y="39"/>
                </a:cxn>
                <a:cxn ang="0">
                  <a:pos x="82" y="32"/>
                </a:cxn>
                <a:cxn ang="0">
                  <a:pos x="84" y="22"/>
                </a:cxn>
                <a:cxn ang="0">
                  <a:pos x="84" y="20"/>
                </a:cxn>
                <a:cxn ang="0">
                  <a:pos x="76" y="20"/>
                </a:cxn>
                <a:cxn ang="0">
                  <a:pos x="72" y="28"/>
                </a:cxn>
                <a:cxn ang="0">
                  <a:pos x="72" y="32"/>
                </a:cxn>
                <a:cxn ang="0">
                  <a:pos x="72" y="41"/>
                </a:cxn>
                <a:cxn ang="0">
                  <a:pos x="66" y="47"/>
                </a:cxn>
                <a:cxn ang="0">
                  <a:pos x="64" y="51"/>
                </a:cxn>
                <a:cxn ang="0">
                  <a:pos x="68" y="61"/>
                </a:cxn>
                <a:cxn ang="0">
                  <a:pos x="66" y="67"/>
                </a:cxn>
                <a:cxn ang="0">
                  <a:pos x="60" y="73"/>
                </a:cxn>
                <a:cxn ang="0">
                  <a:pos x="39" y="83"/>
                </a:cxn>
                <a:cxn ang="0">
                  <a:pos x="35" y="85"/>
                </a:cxn>
                <a:cxn ang="0">
                  <a:pos x="25" y="98"/>
                </a:cxn>
                <a:cxn ang="0">
                  <a:pos x="23" y="100"/>
                </a:cxn>
                <a:cxn ang="0">
                  <a:pos x="25" y="106"/>
                </a:cxn>
                <a:cxn ang="0">
                  <a:pos x="31" y="114"/>
                </a:cxn>
                <a:cxn ang="0">
                  <a:pos x="31" y="118"/>
                </a:cxn>
                <a:cxn ang="0">
                  <a:pos x="23" y="112"/>
                </a:cxn>
                <a:cxn ang="0">
                  <a:pos x="15" y="102"/>
                </a:cxn>
                <a:cxn ang="0">
                  <a:pos x="15" y="102"/>
                </a:cxn>
              </a:cxnLst>
              <a:rect l="0" t="0" r="r" b="b"/>
              <a:pathLst>
                <a:path w="117" h="118">
                  <a:moveTo>
                    <a:pt x="15" y="102"/>
                  </a:moveTo>
                  <a:lnTo>
                    <a:pt x="15" y="102"/>
                  </a:lnTo>
                  <a:lnTo>
                    <a:pt x="11" y="100"/>
                  </a:lnTo>
                  <a:lnTo>
                    <a:pt x="7" y="98"/>
                  </a:lnTo>
                  <a:lnTo>
                    <a:pt x="5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35" y="32"/>
                  </a:lnTo>
                  <a:lnTo>
                    <a:pt x="51" y="20"/>
                  </a:lnTo>
                  <a:lnTo>
                    <a:pt x="55" y="1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4" y="18"/>
                  </a:lnTo>
                  <a:lnTo>
                    <a:pt x="82" y="8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17" y="8"/>
                  </a:lnTo>
                  <a:lnTo>
                    <a:pt x="117" y="12"/>
                  </a:lnTo>
                  <a:lnTo>
                    <a:pt x="115" y="18"/>
                  </a:lnTo>
                  <a:lnTo>
                    <a:pt x="111" y="2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2" y="41"/>
                  </a:lnTo>
                  <a:lnTo>
                    <a:pt x="86" y="45"/>
                  </a:lnTo>
                  <a:lnTo>
                    <a:pt x="84" y="45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4" y="2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76" y="20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4" y="39"/>
                  </a:lnTo>
                  <a:lnTo>
                    <a:pt x="72" y="41"/>
                  </a:lnTo>
                  <a:lnTo>
                    <a:pt x="70" y="43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4" y="51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5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0" y="73"/>
                  </a:lnTo>
                  <a:lnTo>
                    <a:pt x="53" y="77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5" y="85"/>
                  </a:lnTo>
                  <a:lnTo>
                    <a:pt x="31" y="90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9" y="110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3" y="11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727"/>
            <p:cNvSpPr/>
            <p:nvPr/>
          </p:nvSpPr>
          <p:spPr bwMode="auto">
            <a:xfrm>
              <a:off x="12439650" y="6396038"/>
              <a:ext cx="130175" cy="1873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12"/>
                </a:cxn>
                <a:cxn ang="0">
                  <a:pos x="17" y="24"/>
                </a:cxn>
                <a:cxn ang="0">
                  <a:pos x="17" y="24"/>
                </a:cxn>
                <a:cxn ang="0">
                  <a:pos x="19" y="39"/>
                </a:cxn>
                <a:cxn ang="0">
                  <a:pos x="23" y="47"/>
                </a:cxn>
                <a:cxn ang="0">
                  <a:pos x="37" y="63"/>
                </a:cxn>
                <a:cxn ang="0">
                  <a:pos x="37" y="63"/>
                </a:cxn>
                <a:cxn ang="0">
                  <a:pos x="41" y="69"/>
                </a:cxn>
                <a:cxn ang="0">
                  <a:pos x="43" y="75"/>
                </a:cxn>
                <a:cxn ang="0">
                  <a:pos x="47" y="88"/>
                </a:cxn>
                <a:cxn ang="0">
                  <a:pos x="51" y="100"/>
                </a:cxn>
                <a:cxn ang="0">
                  <a:pos x="53" y="106"/>
                </a:cxn>
                <a:cxn ang="0">
                  <a:pos x="60" y="112"/>
                </a:cxn>
                <a:cxn ang="0">
                  <a:pos x="60" y="112"/>
                </a:cxn>
                <a:cxn ang="0">
                  <a:pos x="68" y="118"/>
                </a:cxn>
                <a:cxn ang="0">
                  <a:pos x="70" y="118"/>
                </a:cxn>
                <a:cxn ang="0">
                  <a:pos x="72" y="116"/>
                </a:cxn>
                <a:cxn ang="0">
                  <a:pos x="74" y="110"/>
                </a:cxn>
                <a:cxn ang="0">
                  <a:pos x="72" y="102"/>
                </a:cxn>
                <a:cxn ang="0">
                  <a:pos x="72" y="102"/>
                </a:cxn>
                <a:cxn ang="0">
                  <a:pos x="72" y="92"/>
                </a:cxn>
                <a:cxn ang="0">
                  <a:pos x="74" y="84"/>
                </a:cxn>
                <a:cxn ang="0">
                  <a:pos x="80" y="65"/>
                </a:cxn>
                <a:cxn ang="0">
                  <a:pos x="80" y="65"/>
                </a:cxn>
                <a:cxn ang="0">
                  <a:pos x="82" y="59"/>
                </a:cxn>
                <a:cxn ang="0">
                  <a:pos x="80" y="53"/>
                </a:cxn>
                <a:cxn ang="0">
                  <a:pos x="76" y="49"/>
                </a:cxn>
                <a:cxn ang="0">
                  <a:pos x="72" y="45"/>
                </a:cxn>
                <a:cxn ang="0">
                  <a:pos x="60" y="37"/>
                </a:cxn>
                <a:cxn ang="0">
                  <a:pos x="51" y="27"/>
                </a:cxn>
                <a:cxn ang="0">
                  <a:pos x="51" y="27"/>
                </a:cxn>
                <a:cxn ang="0">
                  <a:pos x="47" y="22"/>
                </a:cxn>
                <a:cxn ang="0">
                  <a:pos x="43" y="20"/>
                </a:cxn>
                <a:cxn ang="0">
                  <a:pos x="31" y="20"/>
                </a:cxn>
                <a:cxn ang="0">
                  <a:pos x="23" y="20"/>
                </a:cxn>
                <a:cxn ang="0">
                  <a:pos x="19" y="18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5" y="8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82" h="118">
                  <a:moveTo>
                    <a:pt x="9" y="0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2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9" y="39"/>
                  </a:lnTo>
                  <a:lnTo>
                    <a:pt x="23" y="4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9"/>
                  </a:lnTo>
                  <a:lnTo>
                    <a:pt x="43" y="75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53" y="10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74" y="110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2" y="92"/>
                  </a:lnTo>
                  <a:lnTo>
                    <a:pt x="74" y="84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2" y="59"/>
                  </a:lnTo>
                  <a:lnTo>
                    <a:pt x="80" y="53"/>
                  </a:lnTo>
                  <a:lnTo>
                    <a:pt x="76" y="49"/>
                  </a:lnTo>
                  <a:lnTo>
                    <a:pt x="72" y="45"/>
                  </a:lnTo>
                  <a:lnTo>
                    <a:pt x="60" y="3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7" y="22"/>
                  </a:lnTo>
                  <a:lnTo>
                    <a:pt x="43" y="20"/>
                  </a:lnTo>
                  <a:lnTo>
                    <a:pt x="31" y="20"/>
                  </a:lnTo>
                  <a:lnTo>
                    <a:pt x="23" y="20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728"/>
            <p:cNvSpPr/>
            <p:nvPr/>
          </p:nvSpPr>
          <p:spPr bwMode="auto">
            <a:xfrm>
              <a:off x="12614275" y="6149975"/>
              <a:ext cx="139700" cy="49213"/>
            </a:xfrm>
            <a:custGeom>
              <a:avLst/>
              <a:gdLst/>
              <a:ahLst/>
              <a:cxnLst>
                <a:cxn ang="0">
                  <a:pos x="29" y="31"/>
                </a:cxn>
                <a:cxn ang="0">
                  <a:pos x="29" y="31"/>
                </a:cxn>
                <a:cxn ang="0">
                  <a:pos x="35" y="29"/>
                </a:cxn>
                <a:cxn ang="0">
                  <a:pos x="41" y="25"/>
                </a:cxn>
                <a:cxn ang="0">
                  <a:pos x="47" y="23"/>
                </a:cxn>
                <a:cxn ang="0">
                  <a:pos x="54" y="20"/>
                </a:cxn>
                <a:cxn ang="0">
                  <a:pos x="54" y="20"/>
                </a:cxn>
                <a:cxn ang="0">
                  <a:pos x="76" y="25"/>
                </a:cxn>
                <a:cxn ang="0">
                  <a:pos x="82" y="25"/>
                </a:cxn>
                <a:cxn ang="0">
                  <a:pos x="88" y="23"/>
                </a:cxn>
                <a:cxn ang="0">
                  <a:pos x="88" y="18"/>
                </a:cxn>
                <a:cxn ang="0">
                  <a:pos x="86" y="14"/>
                </a:cxn>
                <a:cxn ang="0">
                  <a:pos x="86" y="14"/>
                </a:cxn>
                <a:cxn ang="0">
                  <a:pos x="78" y="8"/>
                </a:cxn>
                <a:cxn ang="0">
                  <a:pos x="70" y="4"/>
                </a:cxn>
                <a:cxn ang="0">
                  <a:pos x="60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19" y="4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3" y="27"/>
                </a:cxn>
                <a:cxn ang="0">
                  <a:pos x="9" y="29"/>
                </a:cxn>
                <a:cxn ang="0">
                  <a:pos x="15" y="31"/>
                </a:cxn>
                <a:cxn ang="0">
                  <a:pos x="21" y="31"/>
                </a:cxn>
                <a:cxn ang="0">
                  <a:pos x="29" y="31"/>
                </a:cxn>
                <a:cxn ang="0">
                  <a:pos x="29" y="31"/>
                </a:cxn>
                <a:cxn ang="0">
                  <a:pos x="31" y="31"/>
                </a:cxn>
                <a:cxn ang="0">
                  <a:pos x="29" y="31"/>
                </a:cxn>
                <a:cxn ang="0">
                  <a:pos x="29" y="31"/>
                </a:cxn>
              </a:cxnLst>
              <a:rect l="0" t="0" r="r" b="b"/>
              <a:pathLst>
                <a:path w="88" h="31">
                  <a:moveTo>
                    <a:pt x="29" y="31"/>
                  </a:moveTo>
                  <a:lnTo>
                    <a:pt x="29" y="31"/>
                  </a:lnTo>
                  <a:lnTo>
                    <a:pt x="35" y="29"/>
                  </a:lnTo>
                  <a:lnTo>
                    <a:pt x="41" y="25"/>
                  </a:lnTo>
                  <a:lnTo>
                    <a:pt x="47" y="23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88" y="18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19" y="4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9" y="29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729"/>
            <p:cNvSpPr/>
            <p:nvPr/>
          </p:nvSpPr>
          <p:spPr bwMode="auto">
            <a:xfrm>
              <a:off x="12611100" y="6580188"/>
              <a:ext cx="123825" cy="49213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7" y="8"/>
                </a:cxn>
                <a:cxn ang="0">
                  <a:pos x="31" y="6"/>
                </a:cxn>
                <a:cxn ang="0">
                  <a:pos x="35" y="4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64" y="12"/>
                </a:cxn>
                <a:cxn ang="0">
                  <a:pos x="74" y="19"/>
                </a:cxn>
                <a:cxn ang="0">
                  <a:pos x="78" y="23"/>
                </a:cxn>
                <a:cxn ang="0">
                  <a:pos x="78" y="27"/>
                </a:cxn>
                <a:cxn ang="0">
                  <a:pos x="78" y="27"/>
                </a:cxn>
                <a:cxn ang="0">
                  <a:pos x="64" y="29"/>
                </a:cxn>
                <a:cxn ang="0">
                  <a:pos x="47" y="31"/>
                </a:cxn>
                <a:cxn ang="0">
                  <a:pos x="25" y="29"/>
                </a:cxn>
                <a:cxn ang="0">
                  <a:pos x="25" y="29"/>
                </a:cxn>
                <a:cxn ang="0">
                  <a:pos x="15" y="27"/>
                </a:cxn>
                <a:cxn ang="0">
                  <a:pos x="7" y="25"/>
                </a:cxn>
                <a:cxn ang="0">
                  <a:pos x="2" y="21"/>
                </a:cxn>
                <a:cxn ang="0">
                  <a:pos x="0" y="15"/>
                </a:cxn>
                <a:cxn ang="0">
                  <a:pos x="2" y="12"/>
                </a:cxn>
                <a:cxn ang="0">
                  <a:pos x="7" y="8"/>
                </a:cxn>
                <a:cxn ang="0">
                  <a:pos x="15" y="8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19" y="6"/>
                </a:cxn>
                <a:cxn ang="0">
                  <a:pos x="27" y="8"/>
                </a:cxn>
                <a:cxn ang="0">
                  <a:pos x="27" y="8"/>
                </a:cxn>
              </a:cxnLst>
              <a:rect l="0" t="0" r="r" b="b"/>
              <a:pathLst>
                <a:path w="78" h="31">
                  <a:moveTo>
                    <a:pt x="27" y="8"/>
                  </a:moveTo>
                  <a:lnTo>
                    <a:pt x="27" y="8"/>
                  </a:lnTo>
                  <a:lnTo>
                    <a:pt x="31" y="6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64" y="12"/>
                  </a:lnTo>
                  <a:lnTo>
                    <a:pt x="74" y="19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64" y="29"/>
                  </a:lnTo>
                  <a:lnTo>
                    <a:pt x="47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15" y="27"/>
                  </a:lnTo>
                  <a:lnTo>
                    <a:pt x="7" y="25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7" y="8"/>
                  </a:lnTo>
                  <a:lnTo>
                    <a:pt x="1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19" y="6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 bwMode="auto">
          <a:xfrm>
            <a:off x="3387732" y="2873172"/>
            <a:ext cx="476711" cy="480576"/>
            <a:chOff x="12379325" y="6088063"/>
            <a:chExt cx="601663" cy="606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1" name="Freeform 721"/>
            <p:cNvSpPr/>
            <p:nvPr/>
          </p:nvSpPr>
          <p:spPr bwMode="auto">
            <a:xfrm>
              <a:off x="12379325" y="6088063"/>
              <a:ext cx="601663" cy="606425"/>
            </a:xfrm>
            <a:custGeom>
              <a:avLst/>
              <a:gdLst/>
              <a:ahLst/>
              <a:cxnLst>
                <a:cxn ang="0">
                  <a:pos x="346" y="190"/>
                </a:cxn>
                <a:cxn ang="0">
                  <a:pos x="338" y="237"/>
                </a:cxn>
                <a:cxn ang="0">
                  <a:pos x="320" y="278"/>
                </a:cxn>
                <a:cxn ang="0">
                  <a:pos x="299" y="302"/>
                </a:cxn>
                <a:cxn ang="0">
                  <a:pos x="265" y="329"/>
                </a:cxn>
                <a:cxn ang="0">
                  <a:pos x="220" y="345"/>
                </a:cxn>
                <a:cxn ang="0">
                  <a:pos x="189" y="347"/>
                </a:cxn>
                <a:cxn ang="0">
                  <a:pos x="142" y="341"/>
                </a:cxn>
                <a:cxn ang="0">
                  <a:pos x="102" y="320"/>
                </a:cxn>
                <a:cxn ang="0">
                  <a:pos x="79" y="302"/>
                </a:cxn>
                <a:cxn ang="0">
                  <a:pos x="51" y="265"/>
                </a:cxn>
                <a:cxn ang="0">
                  <a:pos x="36" y="223"/>
                </a:cxn>
                <a:cxn ang="0">
                  <a:pos x="32" y="190"/>
                </a:cxn>
                <a:cxn ang="0">
                  <a:pos x="38" y="143"/>
                </a:cxn>
                <a:cxn ang="0">
                  <a:pos x="59" y="102"/>
                </a:cxn>
                <a:cxn ang="0">
                  <a:pos x="79" y="80"/>
                </a:cxn>
                <a:cxn ang="0">
                  <a:pos x="114" y="53"/>
                </a:cxn>
                <a:cxn ang="0">
                  <a:pos x="157" y="37"/>
                </a:cxn>
                <a:cxn ang="0">
                  <a:pos x="189" y="33"/>
                </a:cxn>
                <a:cxn ang="0">
                  <a:pos x="236" y="41"/>
                </a:cxn>
                <a:cxn ang="0">
                  <a:pos x="277" y="62"/>
                </a:cxn>
                <a:cxn ang="0">
                  <a:pos x="299" y="80"/>
                </a:cxn>
                <a:cxn ang="0">
                  <a:pos x="328" y="117"/>
                </a:cxn>
                <a:cxn ang="0">
                  <a:pos x="342" y="159"/>
                </a:cxn>
                <a:cxn ang="0">
                  <a:pos x="363" y="190"/>
                </a:cxn>
                <a:cxn ang="0">
                  <a:pos x="379" y="172"/>
                </a:cxn>
                <a:cxn ang="0">
                  <a:pos x="365" y="117"/>
                </a:cxn>
                <a:cxn ang="0">
                  <a:pos x="336" y="70"/>
                </a:cxn>
                <a:cxn ang="0">
                  <a:pos x="295" y="33"/>
                </a:cxn>
                <a:cxn ang="0">
                  <a:pos x="246" y="8"/>
                </a:cxn>
                <a:cxn ang="0">
                  <a:pos x="189" y="0"/>
                </a:cxn>
                <a:cxn ang="0">
                  <a:pos x="151" y="4"/>
                </a:cxn>
                <a:cxn ang="0">
                  <a:pos x="98" y="23"/>
                </a:cxn>
                <a:cxn ang="0">
                  <a:pos x="55" y="55"/>
                </a:cxn>
                <a:cxn ang="0">
                  <a:pos x="22" y="100"/>
                </a:cxn>
                <a:cxn ang="0">
                  <a:pos x="4" y="151"/>
                </a:cxn>
                <a:cxn ang="0">
                  <a:pos x="0" y="190"/>
                </a:cxn>
                <a:cxn ang="0">
                  <a:pos x="8" y="247"/>
                </a:cxn>
                <a:cxn ang="0">
                  <a:pos x="32" y="296"/>
                </a:cxn>
                <a:cxn ang="0">
                  <a:pos x="69" y="337"/>
                </a:cxn>
                <a:cxn ang="0">
                  <a:pos x="116" y="365"/>
                </a:cxn>
                <a:cxn ang="0">
                  <a:pos x="169" y="380"/>
                </a:cxn>
                <a:cxn ang="0">
                  <a:pos x="208" y="380"/>
                </a:cxn>
                <a:cxn ang="0">
                  <a:pos x="263" y="365"/>
                </a:cxn>
                <a:cxn ang="0">
                  <a:pos x="310" y="337"/>
                </a:cxn>
                <a:cxn ang="0">
                  <a:pos x="346" y="296"/>
                </a:cxn>
                <a:cxn ang="0">
                  <a:pos x="371" y="247"/>
                </a:cxn>
                <a:cxn ang="0">
                  <a:pos x="379" y="190"/>
                </a:cxn>
              </a:cxnLst>
              <a:rect l="0" t="0" r="r" b="b"/>
              <a:pathLst>
                <a:path w="379" h="382">
                  <a:moveTo>
                    <a:pt x="363" y="190"/>
                  </a:moveTo>
                  <a:lnTo>
                    <a:pt x="346" y="190"/>
                  </a:lnTo>
                  <a:lnTo>
                    <a:pt x="346" y="190"/>
                  </a:lnTo>
                  <a:lnTo>
                    <a:pt x="344" y="206"/>
                  </a:lnTo>
                  <a:lnTo>
                    <a:pt x="342" y="223"/>
                  </a:lnTo>
                  <a:lnTo>
                    <a:pt x="338" y="237"/>
                  </a:lnTo>
                  <a:lnTo>
                    <a:pt x="334" y="251"/>
                  </a:lnTo>
                  <a:lnTo>
                    <a:pt x="328" y="265"/>
                  </a:lnTo>
                  <a:lnTo>
                    <a:pt x="320" y="278"/>
                  </a:lnTo>
                  <a:lnTo>
                    <a:pt x="310" y="290"/>
                  </a:lnTo>
                  <a:lnTo>
                    <a:pt x="299" y="302"/>
                  </a:lnTo>
                  <a:lnTo>
                    <a:pt x="299" y="302"/>
                  </a:lnTo>
                  <a:lnTo>
                    <a:pt x="289" y="312"/>
                  </a:lnTo>
                  <a:lnTo>
                    <a:pt x="277" y="320"/>
                  </a:lnTo>
                  <a:lnTo>
                    <a:pt x="265" y="329"/>
                  </a:lnTo>
                  <a:lnTo>
                    <a:pt x="250" y="335"/>
                  </a:lnTo>
                  <a:lnTo>
                    <a:pt x="236" y="341"/>
                  </a:lnTo>
                  <a:lnTo>
                    <a:pt x="220" y="345"/>
                  </a:lnTo>
                  <a:lnTo>
                    <a:pt x="206" y="347"/>
                  </a:lnTo>
                  <a:lnTo>
                    <a:pt x="189" y="347"/>
                  </a:lnTo>
                  <a:lnTo>
                    <a:pt x="189" y="347"/>
                  </a:lnTo>
                  <a:lnTo>
                    <a:pt x="173" y="347"/>
                  </a:lnTo>
                  <a:lnTo>
                    <a:pt x="157" y="345"/>
                  </a:lnTo>
                  <a:lnTo>
                    <a:pt x="142" y="341"/>
                  </a:lnTo>
                  <a:lnTo>
                    <a:pt x="128" y="335"/>
                  </a:lnTo>
                  <a:lnTo>
                    <a:pt x="114" y="329"/>
                  </a:lnTo>
                  <a:lnTo>
                    <a:pt x="102" y="320"/>
                  </a:lnTo>
                  <a:lnTo>
                    <a:pt x="89" y="312"/>
                  </a:lnTo>
                  <a:lnTo>
                    <a:pt x="79" y="302"/>
                  </a:lnTo>
                  <a:lnTo>
                    <a:pt x="79" y="302"/>
                  </a:lnTo>
                  <a:lnTo>
                    <a:pt x="69" y="290"/>
                  </a:lnTo>
                  <a:lnTo>
                    <a:pt x="59" y="278"/>
                  </a:lnTo>
                  <a:lnTo>
                    <a:pt x="51" y="265"/>
                  </a:lnTo>
                  <a:lnTo>
                    <a:pt x="45" y="251"/>
                  </a:lnTo>
                  <a:lnTo>
                    <a:pt x="38" y="237"/>
                  </a:lnTo>
                  <a:lnTo>
                    <a:pt x="36" y="223"/>
                  </a:lnTo>
                  <a:lnTo>
                    <a:pt x="32" y="206"/>
                  </a:lnTo>
                  <a:lnTo>
                    <a:pt x="32" y="190"/>
                  </a:lnTo>
                  <a:lnTo>
                    <a:pt x="32" y="190"/>
                  </a:lnTo>
                  <a:lnTo>
                    <a:pt x="32" y="174"/>
                  </a:lnTo>
                  <a:lnTo>
                    <a:pt x="36" y="159"/>
                  </a:lnTo>
                  <a:lnTo>
                    <a:pt x="38" y="143"/>
                  </a:lnTo>
                  <a:lnTo>
                    <a:pt x="45" y="129"/>
                  </a:lnTo>
                  <a:lnTo>
                    <a:pt x="51" y="117"/>
                  </a:lnTo>
                  <a:lnTo>
                    <a:pt x="59" y="102"/>
                  </a:lnTo>
                  <a:lnTo>
                    <a:pt x="69" y="9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89" y="70"/>
                  </a:lnTo>
                  <a:lnTo>
                    <a:pt x="102" y="62"/>
                  </a:lnTo>
                  <a:lnTo>
                    <a:pt x="114" y="53"/>
                  </a:lnTo>
                  <a:lnTo>
                    <a:pt x="128" y="45"/>
                  </a:lnTo>
                  <a:lnTo>
                    <a:pt x="142" y="41"/>
                  </a:lnTo>
                  <a:lnTo>
                    <a:pt x="157" y="37"/>
                  </a:lnTo>
                  <a:lnTo>
                    <a:pt x="173" y="35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206" y="35"/>
                  </a:lnTo>
                  <a:lnTo>
                    <a:pt x="220" y="37"/>
                  </a:lnTo>
                  <a:lnTo>
                    <a:pt x="236" y="41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77" y="62"/>
                  </a:lnTo>
                  <a:lnTo>
                    <a:pt x="289" y="70"/>
                  </a:lnTo>
                  <a:lnTo>
                    <a:pt x="299" y="80"/>
                  </a:lnTo>
                  <a:lnTo>
                    <a:pt x="299" y="80"/>
                  </a:lnTo>
                  <a:lnTo>
                    <a:pt x="310" y="90"/>
                  </a:lnTo>
                  <a:lnTo>
                    <a:pt x="320" y="102"/>
                  </a:lnTo>
                  <a:lnTo>
                    <a:pt x="328" y="117"/>
                  </a:lnTo>
                  <a:lnTo>
                    <a:pt x="334" y="129"/>
                  </a:lnTo>
                  <a:lnTo>
                    <a:pt x="338" y="143"/>
                  </a:lnTo>
                  <a:lnTo>
                    <a:pt x="342" y="159"/>
                  </a:lnTo>
                  <a:lnTo>
                    <a:pt x="344" y="174"/>
                  </a:lnTo>
                  <a:lnTo>
                    <a:pt x="346" y="190"/>
                  </a:lnTo>
                  <a:lnTo>
                    <a:pt x="363" y="190"/>
                  </a:lnTo>
                  <a:lnTo>
                    <a:pt x="379" y="190"/>
                  </a:lnTo>
                  <a:lnTo>
                    <a:pt x="379" y="190"/>
                  </a:lnTo>
                  <a:lnTo>
                    <a:pt x="379" y="172"/>
                  </a:lnTo>
                  <a:lnTo>
                    <a:pt x="375" y="151"/>
                  </a:lnTo>
                  <a:lnTo>
                    <a:pt x="371" y="135"/>
                  </a:lnTo>
                  <a:lnTo>
                    <a:pt x="365" y="117"/>
                  </a:lnTo>
                  <a:lnTo>
                    <a:pt x="356" y="100"/>
                  </a:lnTo>
                  <a:lnTo>
                    <a:pt x="346" y="84"/>
                  </a:lnTo>
                  <a:lnTo>
                    <a:pt x="336" y="70"/>
                  </a:lnTo>
                  <a:lnTo>
                    <a:pt x="324" y="55"/>
                  </a:lnTo>
                  <a:lnTo>
                    <a:pt x="310" y="43"/>
                  </a:lnTo>
                  <a:lnTo>
                    <a:pt x="295" y="33"/>
                  </a:lnTo>
                  <a:lnTo>
                    <a:pt x="279" y="23"/>
                  </a:lnTo>
                  <a:lnTo>
                    <a:pt x="263" y="15"/>
                  </a:lnTo>
                  <a:lnTo>
                    <a:pt x="246" y="8"/>
                  </a:lnTo>
                  <a:lnTo>
                    <a:pt x="228" y="4"/>
                  </a:lnTo>
                  <a:lnTo>
                    <a:pt x="208" y="2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69" y="2"/>
                  </a:lnTo>
                  <a:lnTo>
                    <a:pt x="151" y="4"/>
                  </a:lnTo>
                  <a:lnTo>
                    <a:pt x="132" y="8"/>
                  </a:lnTo>
                  <a:lnTo>
                    <a:pt x="116" y="15"/>
                  </a:lnTo>
                  <a:lnTo>
                    <a:pt x="98" y="23"/>
                  </a:lnTo>
                  <a:lnTo>
                    <a:pt x="83" y="33"/>
                  </a:lnTo>
                  <a:lnTo>
                    <a:pt x="69" y="43"/>
                  </a:lnTo>
                  <a:lnTo>
                    <a:pt x="55" y="55"/>
                  </a:lnTo>
                  <a:lnTo>
                    <a:pt x="42" y="70"/>
                  </a:lnTo>
                  <a:lnTo>
                    <a:pt x="32" y="84"/>
                  </a:lnTo>
                  <a:lnTo>
                    <a:pt x="22" y="100"/>
                  </a:lnTo>
                  <a:lnTo>
                    <a:pt x="14" y="117"/>
                  </a:lnTo>
                  <a:lnTo>
                    <a:pt x="8" y="135"/>
                  </a:lnTo>
                  <a:lnTo>
                    <a:pt x="4" y="151"/>
                  </a:lnTo>
                  <a:lnTo>
                    <a:pt x="0" y="172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4" y="229"/>
                  </a:lnTo>
                  <a:lnTo>
                    <a:pt x="8" y="247"/>
                  </a:lnTo>
                  <a:lnTo>
                    <a:pt x="14" y="265"/>
                  </a:lnTo>
                  <a:lnTo>
                    <a:pt x="22" y="282"/>
                  </a:lnTo>
                  <a:lnTo>
                    <a:pt x="32" y="296"/>
                  </a:lnTo>
                  <a:lnTo>
                    <a:pt x="42" y="312"/>
                  </a:lnTo>
                  <a:lnTo>
                    <a:pt x="55" y="325"/>
                  </a:lnTo>
                  <a:lnTo>
                    <a:pt x="69" y="337"/>
                  </a:lnTo>
                  <a:lnTo>
                    <a:pt x="83" y="349"/>
                  </a:lnTo>
                  <a:lnTo>
                    <a:pt x="98" y="357"/>
                  </a:lnTo>
                  <a:lnTo>
                    <a:pt x="116" y="365"/>
                  </a:lnTo>
                  <a:lnTo>
                    <a:pt x="132" y="371"/>
                  </a:lnTo>
                  <a:lnTo>
                    <a:pt x="151" y="378"/>
                  </a:lnTo>
                  <a:lnTo>
                    <a:pt x="169" y="380"/>
                  </a:lnTo>
                  <a:lnTo>
                    <a:pt x="189" y="382"/>
                  </a:lnTo>
                  <a:lnTo>
                    <a:pt x="189" y="382"/>
                  </a:lnTo>
                  <a:lnTo>
                    <a:pt x="208" y="380"/>
                  </a:lnTo>
                  <a:lnTo>
                    <a:pt x="228" y="378"/>
                  </a:lnTo>
                  <a:lnTo>
                    <a:pt x="246" y="371"/>
                  </a:lnTo>
                  <a:lnTo>
                    <a:pt x="263" y="365"/>
                  </a:lnTo>
                  <a:lnTo>
                    <a:pt x="279" y="357"/>
                  </a:lnTo>
                  <a:lnTo>
                    <a:pt x="295" y="349"/>
                  </a:lnTo>
                  <a:lnTo>
                    <a:pt x="310" y="337"/>
                  </a:lnTo>
                  <a:lnTo>
                    <a:pt x="324" y="325"/>
                  </a:lnTo>
                  <a:lnTo>
                    <a:pt x="336" y="312"/>
                  </a:lnTo>
                  <a:lnTo>
                    <a:pt x="346" y="296"/>
                  </a:lnTo>
                  <a:lnTo>
                    <a:pt x="356" y="282"/>
                  </a:lnTo>
                  <a:lnTo>
                    <a:pt x="365" y="265"/>
                  </a:lnTo>
                  <a:lnTo>
                    <a:pt x="371" y="247"/>
                  </a:lnTo>
                  <a:lnTo>
                    <a:pt x="375" y="229"/>
                  </a:lnTo>
                  <a:lnTo>
                    <a:pt x="379" y="210"/>
                  </a:lnTo>
                  <a:lnTo>
                    <a:pt x="379" y="190"/>
                  </a:lnTo>
                  <a:lnTo>
                    <a:pt x="363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22"/>
            <p:cNvSpPr>
              <a:spLocks noEditPoints="1"/>
            </p:cNvSpPr>
            <p:nvPr/>
          </p:nvSpPr>
          <p:spPr bwMode="auto">
            <a:xfrm>
              <a:off x="12634913" y="6240463"/>
              <a:ext cx="284163" cy="336550"/>
            </a:xfrm>
            <a:custGeom>
              <a:avLst/>
              <a:gdLst/>
              <a:ahLst/>
              <a:cxnLst>
                <a:cxn ang="0">
                  <a:pos x="163" y="39"/>
                </a:cxn>
                <a:cxn ang="0">
                  <a:pos x="144" y="21"/>
                </a:cxn>
                <a:cxn ang="0">
                  <a:pos x="122" y="8"/>
                </a:cxn>
                <a:cxn ang="0">
                  <a:pos x="83" y="10"/>
                </a:cxn>
                <a:cxn ang="0">
                  <a:pos x="73" y="10"/>
                </a:cxn>
                <a:cxn ang="0">
                  <a:pos x="53" y="0"/>
                </a:cxn>
                <a:cxn ang="0">
                  <a:pos x="41" y="2"/>
                </a:cxn>
                <a:cxn ang="0">
                  <a:pos x="36" y="16"/>
                </a:cxn>
                <a:cxn ang="0">
                  <a:pos x="32" y="37"/>
                </a:cxn>
                <a:cxn ang="0">
                  <a:pos x="16" y="39"/>
                </a:cxn>
                <a:cxn ang="0">
                  <a:pos x="20" y="49"/>
                </a:cxn>
                <a:cxn ang="0">
                  <a:pos x="28" y="55"/>
                </a:cxn>
                <a:cxn ang="0">
                  <a:pos x="16" y="59"/>
                </a:cxn>
                <a:cxn ang="0">
                  <a:pos x="10" y="63"/>
                </a:cxn>
                <a:cxn ang="0">
                  <a:pos x="18" y="67"/>
                </a:cxn>
                <a:cxn ang="0">
                  <a:pos x="14" y="76"/>
                </a:cxn>
                <a:cxn ang="0">
                  <a:pos x="2" y="96"/>
                </a:cxn>
                <a:cxn ang="0">
                  <a:pos x="2" y="125"/>
                </a:cxn>
                <a:cxn ang="0">
                  <a:pos x="14" y="133"/>
                </a:cxn>
                <a:cxn ang="0">
                  <a:pos x="34" y="139"/>
                </a:cxn>
                <a:cxn ang="0">
                  <a:pos x="38" y="147"/>
                </a:cxn>
                <a:cxn ang="0">
                  <a:pos x="38" y="190"/>
                </a:cxn>
                <a:cxn ang="0">
                  <a:pos x="43" y="206"/>
                </a:cxn>
                <a:cxn ang="0">
                  <a:pos x="57" y="210"/>
                </a:cxn>
                <a:cxn ang="0">
                  <a:pos x="63" y="206"/>
                </a:cxn>
                <a:cxn ang="0">
                  <a:pos x="71" y="182"/>
                </a:cxn>
                <a:cxn ang="0">
                  <a:pos x="83" y="186"/>
                </a:cxn>
                <a:cxn ang="0">
                  <a:pos x="91" y="184"/>
                </a:cxn>
                <a:cxn ang="0">
                  <a:pos x="94" y="169"/>
                </a:cxn>
                <a:cxn ang="0">
                  <a:pos x="83" y="165"/>
                </a:cxn>
                <a:cxn ang="0">
                  <a:pos x="81" y="159"/>
                </a:cxn>
                <a:cxn ang="0">
                  <a:pos x="94" y="143"/>
                </a:cxn>
                <a:cxn ang="0">
                  <a:pos x="98" y="125"/>
                </a:cxn>
                <a:cxn ang="0">
                  <a:pos x="110" y="100"/>
                </a:cxn>
                <a:cxn ang="0">
                  <a:pos x="122" y="100"/>
                </a:cxn>
                <a:cxn ang="0">
                  <a:pos x="134" y="127"/>
                </a:cxn>
                <a:cxn ang="0">
                  <a:pos x="140" y="118"/>
                </a:cxn>
                <a:cxn ang="0">
                  <a:pos x="147" y="106"/>
                </a:cxn>
                <a:cxn ang="0">
                  <a:pos x="157" y="116"/>
                </a:cxn>
                <a:cxn ang="0">
                  <a:pos x="167" y="151"/>
                </a:cxn>
                <a:cxn ang="0">
                  <a:pos x="177" y="118"/>
                </a:cxn>
                <a:cxn ang="0">
                  <a:pos x="175" y="72"/>
                </a:cxn>
                <a:cxn ang="0">
                  <a:pos x="163" y="39"/>
                </a:cxn>
                <a:cxn ang="0">
                  <a:pos x="75" y="82"/>
                </a:cxn>
                <a:cxn ang="0">
                  <a:pos x="61" y="84"/>
                </a:cxn>
                <a:cxn ang="0">
                  <a:pos x="51" y="78"/>
                </a:cxn>
                <a:cxn ang="0">
                  <a:pos x="45" y="74"/>
                </a:cxn>
                <a:cxn ang="0">
                  <a:pos x="41" y="63"/>
                </a:cxn>
                <a:cxn ang="0">
                  <a:pos x="47" y="57"/>
                </a:cxn>
                <a:cxn ang="0">
                  <a:pos x="51" y="59"/>
                </a:cxn>
                <a:cxn ang="0">
                  <a:pos x="53" y="67"/>
                </a:cxn>
                <a:cxn ang="0">
                  <a:pos x="57" y="67"/>
                </a:cxn>
                <a:cxn ang="0">
                  <a:pos x="65" y="61"/>
                </a:cxn>
                <a:cxn ang="0">
                  <a:pos x="75" y="72"/>
                </a:cxn>
              </a:cxnLst>
              <a:rect l="0" t="0" r="r" b="b"/>
              <a:pathLst>
                <a:path w="179" h="212">
                  <a:moveTo>
                    <a:pt x="6" y="82"/>
                  </a:moveTo>
                  <a:lnTo>
                    <a:pt x="6" y="82"/>
                  </a:lnTo>
                  <a:close/>
                  <a:moveTo>
                    <a:pt x="163" y="39"/>
                  </a:moveTo>
                  <a:lnTo>
                    <a:pt x="163" y="39"/>
                  </a:lnTo>
                  <a:lnTo>
                    <a:pt x="155" y="29"/>
                  </a:lnTo>
                  <a:lnTo>
                    <a:pt x="144" y="21"/>
                  </a:lnTo>
                  <a:lnTo>
                    <a:pt x="134" y="1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3" y="10"/>
                  </a:lnTo>
                  <a:lnTo>
                    <a:pt x="65" y="6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8" y="6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6" y="53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16" y="59"/>
                  </a:lnTo>
                  <a:lnTo>
                    <a:pt x="12" y="61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2" y="125"/>
                  </a:lnTo>
                  <a:lnTo>
                    <a:pt x="6" y="129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22" y="135"/>
                  </a:lnTo>
                  <a:lnTo>
                    <a:pt x="28" y="137"/>
                  </a:lnTo>
                  <a:lnTo>
                    <a:pt x="34" y="139"/>
                  </a:lnTo>
                  <a:lnTo>
                    <a:pt x="36" y="143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59"/>
                  </a:lnTo>
                  <a:lnTo>
                    <a:pt x="38" y="16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8"/>
                  </a:lnTo>
                  <a:lnTo>
                    <a:pt x="43" y="206"/>
                  </a:lnTo>
                  <a:lnTo>
                    <a:pt x="49" y="210"/>
                  </a:lnTo>
                  <a:lnTo>
                    <a:pt x="53" y="212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59" y="208"/>
                  </a:lnTo>
                  <a:lnTo>
                    <a:pt x="63" y="206"/>
                  </a:lnTo>
                  <a:lnTo>
                    <a:pt x="67" y="198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83" y="186"/>
                  </a:lnTo>
                  <a:lnTo>
                    <a:pt x="87" y="188"/>
                  </a:lnTo>
                  <a:lnTo>
                    <a:pt x="89" y="188"/>
                  </a:lnTo>
                  <a:lnTo>
                    <a:pt x="91" y="184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69"/>
                  </a:lnTo>
                  <a:lnTo>
                    <a:pt x="91" y="167"/>
                  </a:lnTo>
                  <a:lnTo>
                    <a:pt x="87" y="165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1" y="159"/>
                  </a:lnTo>
                  <a:lnTo>
                    <a:pt x="81" y="159"/>
                  </a:lnTo>
                  <a:lnTo>
                    <a:pt x="83" y="153"/>
                  </a:lnTo>
                  <a:lnTo>
                    <a:pt x="89" y="147"/>
                  </a:lnTo>
                  <a:lnTo>
                    <a:pt x="94" y="143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8" y="125"/>
                  </a:lnTo>
                  <a:lnTo>
                    <a:pt x="102" y="110"/>
                  </a:lnTo>
                  <a:lnTo>
                    <a:pt x="106" y="104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8"/>
                  </a:lnTo>
                  <a:lnTo>
                    <a:pt x="130" y="120"/>
                  </a:lnTo>
                  <a:lnTo>
                    <a:pt x="134" y="127"/>
                  </a:lnTo>
                  <a:lnTo>
                    <a:pt x="136" y="129"/>
                  </a:lnTo>
                  <a:lnTo>
                    <a:pt x="138" y="127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08"/>
                  </a:lnTo>
                  <a:lnTo>
                    <a:pt x="147" y="106"/>
                  </a:lnTo>
                  <a:lnTo>
                    <a:pt x="149" y="106"/>
                  </a:lnTo>
                  <a:lnTo>
                    <a:pt x="153" y="110"/>
                  </a:lnTo>
                  <a:lnTo>
                    <a:pt x="157" y="116"/>
                  </a:lnTo>
                  <a:lnTo>
                    <a:pt x="163" y="135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71" y="143"/>
                  </a:lnTo>
                  <a:lnTo>
                    <a:pt x="175" y="133"/>
                  </a:lnTo>
                  <a:lnTo>
                    <a:pt x="177" y="118"/>
                  </a:lnTo>
                  <a:lnTo>
                    <a:pt x="179" y="104"/>
                  </a:lnTo>
                  <a:lnTo>
                    <a:pt x="179" y="88"/>
                  </a:lnTo>
                  <a:lnTo>
                    <a:pt x="175" y="72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63" y="39"/>
                  </a:lnTo>
                  <a:close/>
                  <a:moveTo>
                    <a:pt x="77" y="80"/>
                  </a:moveTo>
                  <a:lnTo>
                    <a:pt x="77" y="80"/>
                  </a:lnTo>
                  <a:lnTo>
                    <a:pt x="75" y="82"/>
                  </a:lnTo>
                  <a:lnTo>
                    <a:pt x="73" y="84"/>
                  </a:lnTo>
                  <a:lnTo>
                    <a:pt x="67" y="86"/>
                  </a:lnTo>
                  <a:lnTo>
                    <a:pt x="61" y="84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1" y="69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3" y="59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51" y="59"/>
                  </a:lnTo>
                  <a:lnTo>
                    <a:pt x="51" y="61"/>
                  </a:lnTo>
                  <a:lnTo>
                    <a:pt x="51" y="65"/>
                  </a:lnTo>
                  <a:lnTo>
                    <a:pt x="53" y="67"/>
                  </a:lnTo>
                  <a:lnTo>
                    <a:pt x="53" y="67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73" y="65"/>
                  </a:lnTo>
                  <a:lnTo>
                    <a:pt x="75" y="72"/>
                  </a:lnTo>
                  <a:lnTo>
                    <a:pt x="77" y="80"/>
                  </a:lnTo>
                  <a:lnTo>
                    <a:pt x="77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3" name="Line 723"/>
            <p:cNvSpPr>
              <a:spLocks noChangeShapeType="1"/>
            </p:cNvSpPr>
            <p:nvPr/>
          </p:nvSpPr>
          <p:spPr bwMode="auto">
            <a:xfrm>
              <a:off x="12644438" y="6370638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724"/>
            <p:cNvSpPr/>
            <p:nvPr/>
          </p:nvSpPr>
          <p:spPr bwMode="auto">
            <a:xfrm>
              <a:off x="12634913" y="6240463"/>
              <a:ext cx="284163" cy="336550"/>
            </a:xfrm>
            <a:custGeom>
              <a:avLst/>
              <a:gdLst/>
              <a:ahLst/>
              <a:cxnLst>
                <a:cxn ang="0">
                  <a:pos x="163" y="39"/>
                </a:cxn>
                <a:cxn ang="0">
                  <a:pos x="144" y="21"/>
                </a:cxn>
                <a:cxn ang="0">
                  <a:pos x="122" y="8"/>
                </a:cxn>
                <a:cxn ang="0">
                  <a:pos x="110" y="4"/>
                </a:cxn>
                <a:cxn ang="0">
                  <a:pos x="83" y="10"/>
                </a:cxn>
                <a:cxn ang="0">
                  <a:pos x="79" y="12"/>
                </a:cxn>
                <a:cxn ang="0">
                  <a:pos x="65" y="6"/>
                </a:cxn>
                <a:cxn ang="0">
                  <a:pos x="53" y="0"/>
                </a:cxn>
                <a:cxn ang="0">
                  <a:pos x="47" y="0"/>
                </a:cxn>
                <a:cxn ang="0">
                  <a:pos x="38" y="6"/>
                </a:cxn>
                <a:cxn ang="0">
                  <a:pos x="36" y="16"/>
                </a:cxn>
                <a:cxn ang="0">
                  <a:pos x="36" y="35"/>
                </a:cxn>
                <a:cxn ang="0">
                  <a:pos x="32" y="37"/>
                </a:cxn>
                <a:cxn ang="0">
                  <a:pos x="16" y="39"/>
                </a:cxn>
                <a:cxn ang="0">
                  <a:pos x="16" y="43"/>
                </a:cxn>
                <a:cxn ang="0">
                  <a:pos x="20" y="49"/>
                </a:cxn>
                <a:cxn ang="0">
                  <a:pos x="28" y="55"/>
                </a:cxn>
                <a:cxn ang="0">
                  <a:pos x="24" y="57"/>
                </a:cxn>
                <a:cxn ang="0">
                  <a:pos x="12" y="61"/>
                </a:cxn>
                <a:cxn ang="0">
                  <a:pos x="10" y="63"/>
                </a:cxn>
                <a:cxn ang="0">
                  <a:pos x="18" y="67"/>
                </a:cxn>
                <a:cxn ang="0">
                  <a:pos x="18" y="69"/>
                </a:cxn>
                <a:cxn ang="0">
                  <a:pos x="14" y="76"/>
                </a:cxn>
                <a:cxn ang="0">
                  <a:pos x="6" y="82"/>
                </a:cxn>
                <a:cxn ang="0">
                  <a:pos x="0" y="110"/>
                </a:cxn>
                <a:cxn ang="0">
                  <a:pos x="2" y="125"/>
                </a:cxn>
                <a:cxn ang="0">
                  <a:pos x="14" y="133"/>
                </a:cxn>
                <a:cxn ang="0">
                  <a:pos x="22" y="135"/>
                </a:cxn>
                <a:cxn ang="0">
                  <a:pos x="34" y="139"/>
                </a:cxn>
                <a:cxn ang="0">
                  <a:pos x="38" y="147"/>
                </a:cxn>
                <a:cxn ang="0">
                  <a:pos x="38" y="159"/>
                </a:cxn>
                <a:cxn ang="0">
                  <a:pos x="38" y="190"/>
                </a:cxn>
                <a:cxn ang="0">
                  <a:pos x="38" y="198"/>
                </a:cxn>
                <a:cxn ang="0">
                  <a:pos x="49" y="210"/>
                </a:cxn>
                <a:cxn ang="0">
                  <a:pos x="57" y="210"/>
                </a:cxn>
                <a:cxn ang="0">
                  <a:pos x="59" y="208"/>
                </a:cxn>
                <a:cxn ang="0">
                  <a:pos x="67" y="198"/>
                </a:cxn>
                <a:cxn ang="0">
                  <a:pos x="71" y="182"/>
                </a:cxn>
                <a:cxn ang="0">
                  <a:pos x="77" y="180"/>
                </a:cxn>
                <a:cxn ang="0">
                  <a:pos x="87" y="188"/>
                </a:cxn>
                <a:cxn ang="0">
                  <a:pos x="91" y="184"/>
                </a:cxn>
                <a:cxn ang="0">
                  <a:pos x="94" y="175"/>
                </a:cxn>
                <a:cxn ang="0">
                  <a:pos x="91" y="167"/>
                </a:cxn>
                <a:cxn ang="0">
                  <a:pos x="83" y="165"/>
                </a:cxn>
                <a:cxn ang="0">
                  <a:pos x="81" y="159"/>
                </a:cxn>
                <a:cxn ang="0">
                  <a:pos x="83" y="153"/>
                </a:cxn>
                <a:cxn ang="0">
                  <a:pos x="94" y="143"/>
                </a:cxn>
                <a:cxn ang="0">
                  <a:pos x="96" y="137"/>
                </a:cxn>
                <a:cxn ang="0">
                  <a:pos x="102" y="110"/>
                </a:cxn>
                <a:cxn ang="0">
                  <a:pos x="110" y="100"/>
                </a:cxn>
                <a:cxn ang="0">
                  <a:pos x="122" y="100"/>
                </a:cxn>
                <a:cxn ang="0">
                  <a:pos x="126" y="108"/>
                </a:cxn>
                <a:cxn ang="0">
                  <a:pos x="134" y="127"/>
                </a:cxn>
                <a:cxn ang="0">
                  <a:pos x="138" y="127"/>
                </a:cxn>
                <a:cxn ang="0">
                  <a:pos x="140" y="118"/>
                </a:cxn>
                <a:cxn ang="0">
                  <a:pos x="147" y="106"/>
                </a:cxn>
                <a:cxn ang="0">
                  <a:pos x="153" y="110"/>
                </a:cxn>
                <a:cxn ang="0">
                  <a:pos x="163" y="135"/>
                </a:cxn>
                <a:cxn ang="0">
                  <a:pos x="167" y="151"/>
                </a:cxn>
                <a:cxn ang="0">
                  <a:pos x="175" y="133"/>
                </a:cxn>
                <a:cxn ang="0">
                  <a:pos x="179" y="104"/>
                </a:cxn>
                <a:cxn ang="0">
                  <a:pos x="175" y="72"/>
                </a:cxn>
                <a:cxn ang="0">
                  <a:pos x="163" y="39"/>
                </a:cxn>
              </a:cxnLst>
              <a:rect l="0" t="0" r="r" b="b"/>
              <a:pathLst>
                <a:path w="179" h="212">
                  <a:moveTo>
                    <a:pt x="163" y="39"/>
                  </a:moveTo>
                  <a:lnTo>
                    <a:pt x="163" y="39"/>
                  </a:lnTo>
                  <a:lnTo>
                    <a:pt x="155" y="29"/>
                  </a:lnTo>
                  <a:lnTo>
                    <a:pt x="144" y="21"/>
                  </a:lnTo>
                  <a:lnTo>
                    <a:pt x="134" y="1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3" y="10"/>
                  </a:lnTo>
                  <a:lnTo>
                    <a:pt x="65" y="6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8" y="6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6" y="43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6" y="53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16" y="59"/>
                  </a:lnTo>
                  <a:lnTo>
                    <a:pt x="12" y="61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4" y="67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9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2" y="125"/>
                  </a:lnTo>
                  <a:lnTo>
                    <a:pt x="6" y="129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22" y="135"/>
                  </a:lnTo>
                  <a:lnTo>
                    <a:pt x="28" y="137"/>
                  </a:lnTo>
                  <a:lnTo>
                    <a:pt x="34" y="139"/>
                  </a:lnTo>
                  <a:lnTo>
                    <a:pt x="36" y="143"/>
                  </a:lnTo>
                  <a:lnTo>
                    <a:pt x="38" y="147"/>
                  </a:lnTo>
                  <a:lnTo>
                    <a:pt x="38" y="147"/>
                  </a:lnTo>
                  <a:lnTo>
                    <a:pt x="38" y="159"/>
                  </a:lnTo>
                  <a:lnTo>
                    <a:pt x="38" y="169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8"/>
                  </a:lnTo>
                  <a:lnTo>
                    <a:pt x="43" y="206"/>
                  </a:lnTo>
                  <a:lnTo>
                    <a:pt x="49" y="210"/>
                  </a:lnTo>
                  <a:lnTo>
                    <a:pt x="53" y="212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59" y="208"/>
                  </a:lnTo>
                  <a:lnTo>
                    <a:pt x="63" y="206"/>
                  </a:lnTo>
                  <a:lnTo>
                    <a:pt x="67" y="198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83" y="186"/>
                  </a:lnTo>
                  <a:lnTo>
                    <a:pt x="87" y="188"/>
                  </a:lnTo>
                  <a:lnTo>
                    <a:pt x="89" y="188"/>
                  </a:lnTo>
                  <a:lnTo>
                    <a:pt x="91" y="184"/>
                  </a:lnTo>
                  <a:lnTo>
                    <a:pt x="94" y="175"/>
                  </a:lnTo>
                  <a:lnTo>
                    <a:pt x="94" y="175"/>
                  </a:lnTo>
                  <a:lnTo>
                    <a:pt x="94" y="169"/>
                  </a:lnTo>
                  <a:lnTo>
                    <a:pt x="91" y="167"/>
                  </a:lnTo>
                  <a:lnTo>
                    <a:pt x="87" y="165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1" y="159"/>
                  </a:lnTo>
                  <a:lnTo>
                    <a:pt x="81" y="159"/>
                  </a:lnTo>
                  <a:lnTo>
                    <a:pt x="83" y="153"/>
                  </a:lnTo>
                  <a:lnTo>
                    <a:pt x="89" y="147"/>
                  </a:lnTo>
                  <a:lnTo>
                    <a:pt x="94" y="143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8" y="125"/>
                  </a:lnTo>
                  <a:lnTo>
                    <a:pt x="102" y="110"/>
                  </a:lnTo>
                  <a:lnTo>
                    <a:pt x="106" y="104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8"/>
                  </a:lnTo>
                  <a:lnTo>
                    <a:pt x="130" y="120"/>
                  </a:lnTo>
                  <a:lnTo>
                    <a:pt x="134" y="127"/>
                  </a:lnTo>
                  <a:lnTo>
                    <a:pt x="136" y="129"/>
                  </a:lnTo>
                  <a:lnTo>
                    <a:pt x="138" y="127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4" y="108"/>
                  </a:lnTo>
                  <a:lnTo>
                    <a:pt x="147" y="106"/>
                  </a:lnTo>
                  <a:lnTo>
                    <a:pt x="149" y="106"/>
                  </a:lnTo>
                  <a:lnTo>
                    <a:pt x="153" y="110"/>
                  </a:lnTo>
                  <a:lnTo>
                    <a:pt x="157" y="116"/>
                  </a:lnTo>
                  <a:lnTo>
                    <a:pt x="163" y="135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71" y="143"/>
                  </a:lnTo>
                  <a:lnTo>
                    <a:pt x="175" y="133"/>
                  </a:lnTo>
                  <a:lnTo>
                    <a:pt x="177" y="118"/>
                  </a:lnTo>
                  <a:lnTo>
                    <a:pt x="179" y="104"/>
                  </a:lnTo>
                  <a:lnTo>
                    <a:pt x="179" y="88"/>
                  </a:lnTo>
                  <a:lnTo>
                    <a:pt x="175" y="72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63" y="39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725"/>
            <p:cNvSpPr/>
            <p:nvPr/>
          </p:nvSpPr>
          <p:spPr bwMode="auto">
            <a:xfrm>
              <a:off x="12700000" y="6330950"/>
              <a:ext cx="57150" cy="46038"/>
            </a:xfrm>
            <a:custGeom>
              <a:avLst/>
              <a:gdLst/>
              <a:ahLst/>
              <a:cxnLst>
                <a:cxn ang="0">
                  <a:pos x="36" y="23"/>
                </a:cxn>
                <a:cxn ang="0">
                  <a:pos x="36" y="23"/>
                </a:cxn>
                <a:cxn ang="0">
                  <a:pos x="34" y="25"/>
                </a:cxn>
                <a:cxn ang="0">
                  <a:pos x="32" y="27"/>
                </a:cxn>
                <a:cxn ang="0">
                  <a:pos x="26" y="29"/>
                </a:cxn>
                <a:cxn ang="0">
                  <a:pos x="20" y="27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2" y="8"/>
                </a:cxn>
                <a:cxn ang="0">
                  <a:pos x="34" y="15"/>
                </a:cxn>
                <a:cxn ang="0">
                  <a:pos x="36" y="23"/>
                </a:cxn>
                <a:cxn ang="0">
                  <a:pos x="36" y="23"/>
                </a:cxn>
              </a:cxnLst>
              <a:rect l="0" t="0" r="r" b="b"/>
              <a:pathLst>
                <a:path w="36" h="29">
                  <a:moveTo>
                    <a:pt x="36" y="23"/>
                  </a:move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6" y="29"/>
                  </a:lnTo>
                  <a:lnTo>
                    <a:pt x="20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4" y="15"/>
                  </a:lnTo>
                  <a:lnTo>
                    <a:pt x="36" y="23"/>
                  </a:lnTo>
                  <a:lnTo>
                    <a:pt x="36" y="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726"/>
            <p:cNvSpPr/>
            <p:nvPr/>
          </p:nvSpPr>
          <p:spPr bwMode="auto">
            <a:xfrm>
              <a:off x="12442825" y="6215063"/>
              <a:ext cx="185738" cy="187325"/>
            </a:xfrm>
            <a:custGeom>
              <a:avLst/>
              <a:gdLst/>
              <a:ahLst/>
              <a:cxnLst>
                <a:cxn ang="0">
                  <a:pos x="15" y="102"/>
                </a:cxn>
                <a:cxn ang="0">
                  <a:pos x="7" y="98"/>
                </a:cxn>
                <a:cxn ang="0">
                  <a:pos x="2" y="90"/>
                </a:cxn>
                <a:cxn ang="0">
                  <a:pos x="0" y="81"/>
                </a:cxn>
                <a:cxn ang="0">
                  <a:pos x="5" y="63"/>
                </a:cxn>
                <a:cxn ang="0">
                  <a:pos x="11" y="55"/>
                </a:cxn>
                <a:cxn ang="0">
                  <a:pos x="51" y="20"/>
                </a:cxn>
                <a:cxn ang="0">
                  <a:pos x="58" y="18"/>
                </a:cxn>
                <a:cxn ang="0">
                  <a:pos x="62" y="22"/>
                </a:cxn>
                <a:cxn ang="0">
                  <a:pos x="68" y="22"/>
                </a:cxn>
                <a:cxn ang="0">
                  <a:pos x="82" y="8"/>
                </a:cxn>
                <a:cxn ang="0">
                  <a:pos x="92" y="2"/>
                </a:cxn>
                <a:cxn ang="0">
                  <a:pos x="102" y="0"/>
                </a:cxn>
                <a:cxn ang="0">
                  <a:pos x="115" y="4"/>
                </a:cxn>
                <a:cxn ang="0">
                  <a:pos x="117" y="12"/>
                </a:cxn>
                <a:cxn ang="0">
                  <a:pos x="111" y="24"/>
                </a:cxn>
                <a:cxn ang="0">
                  <a:pos x="102" y="30"/>
                </a:cxn>
                <a:cxn ang="0">
                  <a:pos x="86" y="45"/>
                </a:cxn>
                <a:cxn ang="0">
                  <a:pos x="80" y="43"/>
                </a:cxn>
                <a:cxn ang="0">
                  <a:pos x="80" y="39"/>
                </a:cxn>
                <a:cxn ang="0">
                  <a:pos x="82" y="32"/>
                </a:cxn>
                <a:cxn ang="0">
                  <a:pos x="84" y="22"/>
                </a:cxn>
                <a:cxn ang="0">
                  <a:pos x="84" y="20"/>
                </a:cxn>
                <a:cxn ang="0">
                  <a:pos x="76" y="20"/>
                </a:cxn>
                <a:cxn ang="0">
                  <a:pos x="72" y="28"/>
                </a:cxn>
                <a:cxn ang="0">
                  <a:pos x="72" y="32"/>
                </a:cxn>
                <a:cxn ang="0">
                  <a:pos x="72" y="41"/>
                </a:cxn>
                <a:cxn ang="0">
                  <a:pos x="66" y="47"/>
                </a:cxn>
                <a:cxn ang="0">
                  <a:pos x="64" y="51"/>
                </a:cxn>
                <a:cxn ang="0">
                  <a:pos x="68" y="61"/>
                </a:cxn>
                <a:cxn ang="0">
                  <a:pos x="66" y="67"/>
                </a:cxn>
                <a:cxn ang="0">
                  <a:pos x="60" y="73"/>
                </a:cxn>
                <a:cxn ang="0">
                  <a:pos x="39" y="83"/>
                </a:cxn>
                <a:cxn ang="0">
                  <a:pos x="35" y="85"/>
                </a:cxn>
                <a:cxn ang="0">
                  <a:pos x="25" y="98"/>
                </a:cxn>
                <a:cxn ang="0">
                  <a:pos x="23" y="100"/>
                </a:cxn>
                <a:cxn ang="0">
                  <a:pos x="25" y="106"/>
                </a:cxn>
                <a:cxn ang="0">
                  <a:pos x="31" y="114"/>
                </a:cxn>
                <a:cxn ang="0">
                  <a:pos x="31" y="118"/>
                </a:cxn>
                <a:cxn ang="0">
                  <a:pos x="23" y="112"/>
                </a:cxn>
                <a:cxn ang="0">
                  <a:pos x="15" y="102"/>
                </a:cxn>
                <a:cxn ang="0">
                  <a:pos x="15" y="102"/>
                </a:cxn>
              </a:cxnLst>
              <a:rect l="0" t="0" r="r" b="b"/>
              <a:pathLst>
                <a:path w="117" h="118">
                  <a:moveTo>
                    <a:pt x="15" y="102"/>
                  </a:moveTo>
                  <a:lnTo>
                    <a:pt x="15" y="102"/>
                  </a:lnTo>
                  <a:lnTo>
                    <a:pt x="11" y="100"/>
                  </a:lnTo>
                  <a:lnTo>
                    <a:pt x="7" y="98"/>
                  </a:lnTo>
                  <a:lnTo>
                    <a:pt x="5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35" y="32"/>
                  </a:lnTo>
                  <a:lnTo>
                    <a:pt x="51" y="20"/>
                  </a:lnTo>
                  <a:lnTo>
                    <a:pt x="55" y="1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4" y="18"/>
                  </a:lnTo>
                  <a:lnTo>
                    <a:pt x="82" y="8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17" y="8"/>
                  </a:lnTo>
                  <a:lnTo>
                    <a:pt x="117" y="12"/>
                  </a:lnTo>
                  <a:lnTo>
                    <a:pt x="115" y="18"/>
                  </a:lnTo>
                  <a:lnTo>
                    <a:pt x="111" y="2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2" y="41"/>
                  </a:lnTo>
                  <a:lnTo>
                    <a:pt x="86" y="45"/>
                  </a:lnTo>
                  <a:lnTo>
                    <a:pt x="84" y="45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4" y="2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76" y="20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4" y="39"/>
                  </a:lnTo>
                  <a:lnTo>
                    <a:pt x="72" y="41"/>
                  </a:lnTo>
                  <a:lnTo>
                    <a:pt x="70" y="43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4" y="51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5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0" y="73"/>
                  </a:lnTo>
                  <a:lnTo>
                    <a:pt x="53" y="77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35" y="85"/>
                  </a:lnTo>
                  <a:lnTo>
                    <a:pt x="31" y="90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5" y="106"/>
                  </a:lnTo>
                  <a:lnTo>
                    <a:pt x="29" y="110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3" y="11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727"/>
            <p:cNvSpPr/>
            <p:nvPr/>
          </p:nvSpPr>
          <p:spPr bwMode="auto">
            <a:xfrm>
              <a:off x="12439650" y="6396038"/>
              <a:ext cx="130175" cy="1873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12"/>
                </a:cxn>
                <a:cxn ang="0">
                  <a:pos x="17" y="24"/>
                </a:cxn>
                <a:cxn ang="0">
                  <a:pos x="17" y="24"/>
                </a:cxn>
                <a:cxn ang="0">
                  <a:pos x="19" y="39"/>
                </a:cxn>
                <a:cxn ang="0">
                  <a:pos x="23" y="47"/>
                </a:cxn>
                <a:cxn ang="0">
                  <a:pos x="37" y="63"/>
                </a:cxn>
                <a:cxn ang="0">
                  <a:pos x="37" y="63"/>
                </a:cxn>
                <a:cxn ang="0">
                  <a:pos x="41" y="69"/>
                </a:cxn>
                <a:cxn ang="0">
                  <a:pos x="43" y="75"/>
                </a:cxn>
                <a:cxn ang="0">
                  <a:pos x="47" y="88"/>
                </a:cxn>
                <a:cxn ang="0">
                  <a:pos x="51" y="100"/>
                </a:cxn>
                <a:cxn ang="0">
                  <a:pos x="53" y="106"/>
                </a:cxn>
                <a:cxn ang="0">
                  <a:pos x="60" y="112"/>
                </a:cxn>
                <a:cxn ang="0">
                  <a:pos x="60" y="112"/>
                </a:cxn>
                <a:cxn ang="0">
                  <a:pos x="68" y="118"/>
                </a:cxn>
                <a:cxn ang="0">
                  <a:pos x="70" y="118"/>
                </a:cxn>
                <a:cxn ang="0">
                  <a:pos x="72" y="116"/>
                </a:cxn>
                <a:cxn ang="0">
                  <a:pos x="74" y="110"/>
                </a:cxn>
                <a:cxn ang="0">
                  <a:pos x="72" y="102"/>
                </a:cxn>
                <a:cxn ang="0">
                  <a:pos x="72" y="102"/>
                </a:cxn>
                <a:cxn ang="0">
                  <a:pos x="72" y="92"/>
                </a:cxn>
                <a:cxn ang="0">
                  <a:pos x="74" y="84"/>
                </a:cxn>
                <a:cxn ang="0">
                  <a:pos x="80" y="65"/>
                </a:cxn>
                <a:cxn ang="0">
                  <a:pos x="80" y="65"/>
                </a:cxn>
                <a:cxn ang="0">
                  <a:pos x="82" y="59"/>
                </a:cxn>
                <a:cxn ang="0">
                  <a:pos x="80" y="53"/>
                </a:cxn>
                <a:cxn ang="0">
                  <a:pos x="76" y="49"/>
                </a:cxn>
                <a:cxn ang="0">
                  <a:pos x="72" y="45"/>
                </a:cxn>
                <a:cxn ang="0">
                  <a:pos x="60" y="37"/>
                </a:cxn>
                <a:cxn ang="0">
                  <a:pos x="51" y="27"/>
                </a:cxn>
                <a:cxn ang="0">
                  <a:pos x="51" y="27"/>
                </a:cxn>
                <a:cxn ang="0">
                  <a:pos x="47" y="22"/>
                </a:cxn>
                <a:cxn ang="0">
                  <a:pos x="43" y="20"/>
                </a:cxn>
                <a:cxn ang="0">
                  <a:pos x="31" y="20"/>
                </a:cxn>
                <a:cxn ang="0">
                  <a:pos x="23" y="20"/>
                </a:cxn>
                <a:cxn ang="0">
                  <a:pos x="19" y="18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5" y="8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82" h="118">
                  <a:moveTo>
                    <a:pt x="9" y="0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2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9" y="39"/>
                  </a:lnTo>
                  <a:lnTo>
                    <a:pt x="23" y="4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9"/>
                  </a:lnTo>
                  <a:lnTo>
                    <a:pt x="43" y="75"/>
                  </a:lnTo>
                  <a:lnTo>
                    <a:pt x="47" y="88"/>
                  </a:lnTo>
                  <a:lnTo>
                    <a:pt x="51" y="100"/>
                  </a:lnTo>
                  <a:lnTo>
                    <a:pt x="53" y="106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8" y="118"/>
                  </a:lnTo>
                  <a:lnTo>
                    <a:pt x="70" y="118"/>
                  </a:lnTo>
                  <a:lnTo>
                    <a:pt x="72" y="116"/>
                  </a:lnTo>
                  <a:lnTo>
                    <a:pt x="74" y="110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2" y="92"/>
                  </a:lnTo>
                  <a:lnTo>
                    <a:pt x="74" y="84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2" y="59"/>
                  </a:lnTo>
                  <a:lnTo>
                    <a:pt x="80" y="53"/>
                  </a:lnTo>
                  <a:lnTo>
                    <a:pt x="76" y="49"/>
                  </a:lnTo>
                  <a:lnTo>
                    <a:pt x="72" y="45"/>
                  </a:lnTo>
                  <a:lnTo>
                    <a:pt x="60" y="3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7" y="22"/>
                  </a:lnTo>
                  <a:lnTo>
                    <a:pt x="43" y="20"/>
                  </a:lnTo>
                  <a:lnTo>
                    <a:pt x="31" y="20"/>
                  </a:lnTo>
                  <a:lnTo>
                    <a:pt x="23" y="20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8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728"/>
            <p:cNvSpPr/>
            <p:nvPr/>
          </p:nvSpPr>
          <p:spPr bwMode="auto">
            <a:xfrm>
              <a:off x="12614275" y="6149975"/>
              <a:ext cx="139700" cy="49213"/>
            </a:xfrm>
            <a:custGeom>
              <a:avLst/>
              <a:gdLst/>
              <a:ahLst/>
              <a:cxnLst>
                <a:cxn ang="0">
                  <a:pos x="29" y="31"/>
                </a:cxn>
                <a:cxn ang="0">
                  <a:pos x="29" y="31"/>
                </a:cxn>
                <a:cxn ang="0">
                  <a:pos x="35" y="29"/>
                </a:cxn>
                <a:cxn ang="0">
                  <a:pos x="41" y="25"/>
                </a:cxn>
                <a:cxn ang="0">
                  <a:pos x="47" y="23"/>
                </a:cxn>
                <a:cxn ang="0">
                  <a:pos x="54" y="20"/>
                </a:cxn>
                <a:cxn ang="0">
                  <a:pos x="54" y="20"/>
                </a:cxn>
                <a:cxn ang="0">
                  <a:pos x="76" y="25"/>
                </a:cxn>
                <a:cxn ang="0">
                  <a:pos x="82" y="25"/>
                </a:cxn>
                <a:cxn ang="0">
                  <a:pos x="88" y="23"/>
                </a:cxn>
                <a:cxn ang="0">
                  <a:pos x="88" y="18"/>
                </a:cxn>
                <a:cxn ang="0">
                  <a:pos x="86" y="14"/>
                </a:cxn>
                <a:cxn ang="0">
                  <a:pos x="86" y="14"/>
                </a:cxn>
                <a:cxn ang="0">
                  <a:pos x="78" y="8"/>
                </a:cxn>
                <a:cxn ang="0">
                  <a:pos x="70" y="4"/>
                </a:cxn>
                <a:cxn ang="0">
                  <a:pos x="60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19" y="4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3" y="27"/>
                </a:cxn>
                <a:cxn ang="0">
                  <a:pos x="9" y="29"/>
                </a:cxn>
                <a:cxn ang="0">
                  <a:pos x="15" y="31"/>
                </a:cxn>
                <a:cxn ang="0">
                  <a:pos x="21" y="31"/>
                </a:cxn>
                <a:cxn ang="0">
                  <a:pos x="29" y="31"/>
                </a:cxn>
                <a:cxn ang="0">
                  <a:pos x="29" y="31"/>
                </a:cxn>
                <a:cxn ang="0">
                  <a:pos x="31" y="31"/>
                </a:cxn>
                <a:cxn ang="0">
                  <a:pos x="29" y="31"/>
                </a:cxn>
                <a:cxn ang="0">
                  <a:pos x="29" y="31"/>
                </a:cxn>
              </a:cxnLst>
              <a:rect l="0" t="0" r="r" b="b"/>
              <a:pathLst>
                <a:path w="88" h="31">
                  <a:moveTo>
                    <a:pt x="29" y="31"/>
                  </a:moveTo>
                  <a:lnTo>
                    <a:pt x="29" y="31"/>
                  </a:lnTo>
                  <a:lnTo>
                    <a:pt x="35" y="29"/>
                  </a:lnTo>
                  <a:lnTo>
                    <a:pt x="41" y="25"/>
                  </a:lnTo>
                  <a:lnTo>
                    <a:pt x="47" y="23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88" y="23"/>
                  </a:lnTo>
                  <a:lnTo>
                    <a:pt x="88" y="18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19" y="4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9" y="29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729"/>
            <p:cNvSpPr/>
            <p:nvPr/>
          </p:nvSpPr>
          <p:spPr bwMode="auto">
            <a:xfrm>
              <a:off x="12611100" y="6580188"/>
              <a:ext cx="123825" cy="49213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7" y="8"/>
                </a:cxn>
                <a:cxn ang="0">
                  <a:pos x="31" y="6"/>
                </a:cxn>
                <a:cxn ang="0">
                  <a:pos x="35" y="4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64" y="12"/>
                </a:cxn>
                <a:cxn ang="0">
                  <a:pos x="74" y="19"/>
                </a:cxn>
                <a:cxn ang="0">
                  <a:pos x="78" y="23"/>
                </a:cxn>
                <a:cxn ang="0">
                  <a:pos x="78" y="27"/>
                </a:cxn>
                <a:cxn ang="0">
                  <a:pos x="78" y="27"/>
                </a:cxn>
                <a:cxn ang="0">
                  <a:pos x="64" y="29"/>
                </a:cxn>
                <a:cxn ang="0">
                  <a:pos x="47" y="31"/>
                </a:cxn>
                <a:cxn ang="0">
                  <a:pos x="25" y="29"/>
                </a:cxn>
                <a:cxn ang="0">
                  <a:pos x="25" y="29"/>
                </a:cxn>
                <a:cxn ang="0">
                  <a:pos x="15" y="27"/>
                </a:cxn>
                <a:cxn ang="0">
                  <a:pos x="7" y="25"/>
                </a:cxn>
                <a:cxn ang="0">
                  <a:pos x="2" y="21"/>
                </a:cxn>
                <a:cxn ang="0">
                  <a:pos x="0" y="15"/>
                </a:cxn>
                <a:cxn ang="0">
                  <a:pos x="2" y="12"/>
                </a:cxn>
                <a:cxn ang="0">
                  <a:pos x="7" y="8"/>
                </a:cxn>
                <a:cxn ang="0">
                  <a:pos x="15" y="8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19" y="6"/>
                </a:cxn>
                <a:cxn ang="0">
                  <a:pos x="27" y="8"/>
                </a:cxn>
                <a:cxn ang="0">
                  <a:pos x="27" y="8"/>
                </a:cxn>
              </a:cxnLst>
              <a:rect l="0" t="0" r="r" b="b"/>
              <a:pathLst>
                <a:path w="78" h="31">
                  <a:moveTo>
                    <a:pt x="27" y="8"/>
                  </a:moveTo>
                  <a:lnTo>
                    <a:pt x="27" y="8"/>
                  </a:lnTo>
                  <a:lnTo>
                    <a:pt x="31" y="6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64" y="12"/>
                  </a:lnTo>
                  <a:lnTo>
                    <a:pt x="74" y="19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64" y="29"/>
                  </a:lnTo>
                  <a:lnTo>
                    <a:pt x="47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15" y="27"/>
                  </a:lnTo>
                  <a:lnTo>
                    <a:pt x="7" y="25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7" y="8"/>
                  </a:lnTo>
                  <a:lnTo>
                    <a:pt x="1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19" y="6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5" name="Freeform 51"/>
          <p:cNvSpPr>
            <a:spLocks noEditPoints="1"/>
          </p:cNvSpPr>
          <p:nvPr/>
        </p:nvSpPr>
        <p:spPr bwMode="auto">
          <a:xfrm>
            <a:off x="1239336" y="3841263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76" name="Freeform 51"/>
          <p:cNvSpPr>
            <a:spLocks noEditPoints="1"/>
          </p:cNvSpPr>
          <p:nvPr/>
        </p:nvSpPr>
        <p:spPr bwMode="auto">
          <a:xfrm>
            <a:off x="1239336" y="4281998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77" name="Freeform 51"/>
          <p:cNvSpPr>
            <a:spLocks noEditPoints="1"/>
          </p:cNvSpPr>
          <p:nvPr/>
        </p:nvSpPr>
        <p:spPr bwMode="auto">
          <a:xfrm>
            <a:off x="2899512" y="3856997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 dirty="0">
              <a:latin typeface="微软雅黑" panose="020B0503020204020204" pitchFamily="34" charset="-122"/>
            </a:endParaRPr>
          </a:p>
        </p:txBody>
      </p:sp>
      <p:sp>
        <p:nvSpPr>
          <p:cNvPr id="178" name="Freeform 51"/>
          <p:cNvSpPr>
            <a:spLocks noEditPoints="1"/>
          </p:cNvSpPr>
          <p:nvPr/>
        </p:nvSpPr>
        <p:spPr bwMode="auto">
          <a:xfrm>
            <a:off x="2899512" y="4285043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 dirty="0">
              <a:latin typeface="微软雅黑" panose="020B0503020204020204" pitchFamily="34" charset="-122"/>
            </a:endParaRPr>
          </a:p>
        </p:txBody>
      </p:sp>
      <p:pic>
        <p:nvPicPr>
          <p:cNvPr id="179" name="图片 1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889" y="3795527"/>
            <a:ext cx="245347" cy="396951"/>
          </a:xfrm>
          <a:prstGeom prst="rect">
            <a:avLst/>
          </a:prstGeom>
        </p:spPr>
      </p:pic>
      <p:sp>
        <p:nvSpPr>
          <p:cNvPr id="180" name="矩形 179"/>
          <p:cNvSpPr>
            <a:spLocks noChangeArrowheads="1"/>
          </p:cNvSpPr>
          <p:nvPr/>
        </p:nvSpPr>
        <p:spPr bwMode="auto">
          <a:xfrm>
            <a:off x="202414" y="3531817"/>
            <a:ext cx="675517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900" dirty="0">
              <a:solidFill>
                <a:srgbClr val="515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矩形 180"/>
          <p:cNvSpPr>
            <a:spLocks noChangeArrowheads="1"/>
          </p:cNvSpPr>
          <p:nvPr/>
        </p:nvSpPr>
        <p:spPr bwMode="auto">
          <a:xfrm>
            <a:off x="1877050" y="3531817"/>
            <a:ext cx="675517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900" dirty="0">
              <a:solidFill>
                <a:srgbClr val="515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矩形 181"/>
          <p:cNvSpPr>
            <a:spLocks noChangeArrowheads="1"/>
          </p:cNvSpPr>
          <p:nvPr/>
        </p:nvSpPr>
        <p:spPr bwMode="auto">
          <a:xfrm>
            <a:off x="3641406" y="3531817"/>
            <a:ext cx="675517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移动办公</a:t>
            </a:r>
          </a:p>
        </p:txBody>
      </p:sp>
      <p:pic>
        <p:nvPicPr>
          <p:cNvPr id="183" name="图片 1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535" y="4234719"/>
            <a:ext cx="245347" cy="396951"/>
          </a:xfrm>
          <a:prstGeom prst="rect">
            <a:avLst/>
          </a:prstGeom>
        </p:spPr>
      </p:pic>
      <p:sp>
        <p:nvSpPr>
          <p:cNvPr id="184" name="标题 1"/>
          <p:cNvSpPr txBox="1"/>
          <p:nvPr/>
        </p:nvSpPr>
        <p:spPr>
          <a:xfrm>
            <a:off x="5379955" y="1183425"/>
            <a:ext cx="3415617" cy="584934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30" tIns="45668" rIns="91330" bIns="45668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eaLnBrk="0" hangingPunct="0">
              <a:lnSpc>
                <a:spcPct val="150000"/>
              </a:lnSpc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支持标准</a:t>
            </a:r>
            <a:r>
              <a:rPr lang="en-US" altLang="zh-CN" sz="1200" b="1" kern="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IPsecVPN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、快速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SSL VPN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kern="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VPN</a:t>
            </a:r>
            <a:endParaRPr lang="zh-CN" altLang="en-US" sz="1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标题 1"/>
          <p:cNvSpPr txBox="1"/>
          <p:nvPr/>
        </p:nvSpPr>
        <p:spPr>
          <a:xfrm>
            <a:off x="5391966" y="2361119"/>
            <a:ext cx="3403607" cy="363934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30" tIns="45668" rIns="91330" bIns="45668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阶段，业务不中断，业界领先</a:t>
            </a:r>
          </a:p>
        </p:txBody>
      </p:sp>
      <p:sp>
        <p:nvSpPr>
          <p:cNvPr id="186" name="矩形 185"/>
          <p:cNvSpPr/>
          <p:nvPr/>
        </p:nvSpPr>
        <p:spPr bwMode="auto">
          <a:xfrm>
            <a:off x="5391966" y="2354088"/>
            <a:ext cx="3403607" cy="13889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01" tIns="34251" rIns="68501" bIns="34251" numCol="1" rtlCol="0" anchor="t" anchorCtr="0" compatLnSpc="1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5391966" y="2697266"/>
            <a:ext cx="3305535" cy="1060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配置简易，快速上线，缩短业务上线周期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两端在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阶段自动收敛通信网段，业务不中断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链路优先级，避免跨运营商访问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8270" indent="-12827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地址映射，解决总部和分支地址冲突问题</a:t>
            </a:r>
          </a:p>
        </p:txBody>
      </p:sp>
      <p:sp>
        <p:nvSpPr>
          <p:cNvPr id="188" name="标题 1"/>
          <p:cNvSpPr txBox="1"/>
          <p:nvPr/>
        </p:nvSpPr>
        <p:spPr>
          <a:xfrm>
            <a:off x="5391966" y="1888446"/>
            <a:ext cx="3403608" cy="343755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30" tIns="45668" rIns="91330" bIns="45668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支持商用秘钥、商用证书、国密证书等认证</a:t>
            </a:r>
          </a:p>
        </p:txBody>
      </p:sp>
      <p:sp>
        <p:nvSpPr>
          <p:cNvPr id="189" name="标题 1"/>
          <p:cNvSpPr txBox="1"/>
          <p:nvPr/>
        </p:nvSpPr>
        <p:spPr>
          <a:xfrm>
            <a:off x="5391967" y="3883232"/>
            <a:ext cx="3403608" cy="343755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30" tIns="45668" rIns="91330" bIns="45668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eaLnBrk="0" hangingPunct="0">
              <a:defRPr/>
            </a:pP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SSL VPN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解决移动办公需求</a:t>
            </a:r>
          </a:p>
        </p:txBody>
      </p:sp>
      <p:sp>
        <p:nvSpPr>
          <p:cNvPr id="190" name="标题 1"/>
          <p:cNvSpPr txBox="1"/>
          <p:nvPr/>
        </p:nvSpPr>
        <p:spPr>
          <a:xfrm>
            <a:off x="5391967" y="4347071"/>
            <a:ext cx="3403608" cy="343755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330" tIns="45668" rIns="91330" bIns="45668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高可靠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，同步</a:t>
            </a:r>
            <a:r>
              <a:rPr lang="en-US" altLang="zh-CN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状态，业务零中断</a:t>
            </a:r>
          </a:p>
        </p:txBody>
      </p:sp>
      <p:pic>
        <p:nvPicPr>
          <p:cNvPr id="351" name="图片 35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32922" y="2223186"/>
            <a:ext cx="348371" cy="312817"/>
          </a:xfrm>
          <a:prstGeom prst="rect">
            <a:avLst/>
          </a:prstGeom>
        </p:spPr>
      </p:pic>
      <p:pic>
        <p:nvPicPr>
          <p:cNvPr id="352" name="图片 35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7778" y="2223186"/>
            <a:ext cx="348371" cy="312817"/>
          </a:xfrm>
          <a:prstGeom prst="rect">
            <a:avLst/>
          </a:prstGeom>
        </p:spPr>
      </p:pic>
      <p:pic>
        <p:nvPicPr>
          <p:cNvPr id="353" name="图片 35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5424" y="1688723"/>
            <a:ext cx="348371" cy="312817"/>
          </a:xfrm>
          <a:prstGeom prst="rect">
            <a:avLst/>
          </a:prstGeom>
        </p:spPr>
      </p:pic>
      <p:pic>
        <p:nvPicPr>
          <p:cNvPr id="354" name="图片 35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40208" y="1693203"/>
            <a:ext cx="348371" cy="31281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5946" y="3556253"/>
            <a:ext cx="348371" cy="312817"/>
          </a:xfrm>
          <a:prstGeom prst="rect">
            <a:avLst/>
          </a:prstGeom>
        </p:spPr>
      </p:pic>
      <p:pic>
        <p:nvPicPr>
          <p:cNvPr id="356" name="图片 355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194" y="3556253"/>
            <a:ext cx="348371" cy="31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269270" y="14334"/>
            <a:ext cx="6858000" cy="39026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安全管理（</a:t>
            </a:r>
            <a:r>
              <a:rPr lang="en-US" altLang="zh-CN" sz="1800" dirty="0" smtClean="0">
                <a:solidFill>
                  <a:schemeClr val="bg1"/>
                </a:solidFill>
                <a:cs typeface="+mn-cs"/>
              </a:rPr>
              <a:t>EPP</a:t>
            </a: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）联动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任意多边形 38"/>
          <p:cNvSpPr/>
          <p:nvPr/>
        </p:nvSpPr>
        <p:spPr>
          <a:xfrm rot="561274">
            <a:off x="3367037" y="2930032"/>
            <a:ext cx="1603633" cy="1593122"/>
          </a:xfrm>
          <a:custGeom>
            <a:avLst/>
            <a:gdLst>
              <a:gd name="connsiteX0" fmla="*/ 0 w 1422429"/>
              <a:gd name="connsiteY0" fmla="*/ 297 h 1593122"/>
              <a:gd name="connsiteX1" fmla="*/ 1804 w 1422429"/>
              <a:gd name="connsiteY1" fmla="*/ 0 h 1593122"/>
              <a:gd name="connsiteX2" fmla="*/ 1804 w 1422429"/>
              <a:gd name="connsiteY2" fmla="*/ 467 h 1593122"/>
              <a:gd name="connsiteX3" fmla="*/ 1160064 w 1422429"/>
              <a:gd name="connsiteY3" fmla="*/ 468 h 1593122"/>
              <a:gd name="connsiteX4" fmla="*/ 1422429 w 1422429"/>
              <a:gd name="connsiteY4" fmla="*/ 1593122 h 1593122"/>
              <a:gd name="connsiteX5" fmla="*/ 40677 w 1422429"/>
              <a:gd name="connsiteY5" fmla="*/ 247223 h 1593122"/>
              <a:gd name="connsiteX6" fmla="*/ 0 w 1422429"/>
              <a:gd name="connsiteY6" fmla="*/ 297 h 159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429" h="1593122">
                <a:moveTo>
                  <a:pt x="0" y="297"/>
                </a:moveTo>
                <a:lnTo>
                  <a:pt x="1804" y="0"/>
                </a:lnTo>
                <a:lnTo>
                  <a:pt x="1804" y="467"/>
                </a:lnTo>
                <a:lnTo>
                  <a:pt x="1160064" y="468"/>
                </a:lnTo>
                <a:lnTo>
                  <a:pt x="1422429" y="1593122"/>
                </a:lnTo>
                <a:lnTo>
                  <a:pt x="40677" y="247223"/>
                </a:lnTo>
                <a:lnTo>
                  <a:pt x="0" y="29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7000"/>
                </a:schemeClr>
              </a:gs>
              <a:gs pos="50000">
                <a:schemeClr val="bg1">
                  <a:lumMod val="95000"/>
                </a:schemeClr>
              </a:gs>
              <a:gs pos="95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 bwMode="auto">
          <a:xfrm>
            <a:off x="2519263" y="1350330"/>
            <a:ext cx="1502517" cy="1063445"/>
          </a:xfrm>
          <a:prstGeom prst="roundRect">
            <a:avLst>
              <a:gd name="adj" fmla="val 254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cs typeface="Arial" panose="020B060402020209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1" y="1609107"/>
            <a:ext cx="300782" cy="30078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11" y="2033953"/>
            <a:ext cx="300782" cy="300782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 bwMode="auto">
          <a:xfrm>
            <a:off x="1800187" y="3628779"/>
            <a:ext cx="251152" cy="203336"/>
            <a:chOff x="13096875" y="2576512"/>
            <a:chExt cx="804862" cy="777875"/>
          </a:xfrm>
          <a:solidFill>
            <a:srgbClr val="515151"/>
          </a:solidFill>
        </p:grpSpPr>
        <p:sp>
          <p:nvSpPr>
            <p:cNvPr id="44" name="Freeform 100"/>
            <p:cNvSpPr/>
            <p:nvPr/>
          </p:nvSpPr>
          <p:spPr bwMode="auto">
            <a:xfrm>
              <a:off x="13798550" y="2576512"/>
              <a:ext cx="103187" cy="323850"/>
            </a:xfrm>
            <a:custGeom>
              <a:avLst/>
              <a:gdLst/>
              <a:ahLst/>
              <a:cxnLst>
                <a:cxn ang="0">
                  <a:pos x="4" y="178"/>
                </a:cxn>
                <a:cxn ang="0">
                  <a:pos x="4" y="178"/>
                </a:cxn>
                <a:cxn ang="0">
                  <a:pos x="17" y="161"/>
                </a:cxn>
                <a:cxn ang="0">
                  <a:pos x="30" y="143"/>
                </a:cxn>
                <a:cxn ang="0">
                  <a:pos x="34" y="122"/>
                </a:cxn>
                <a:cxn ang="0">
                  <a:pos x="34" y="100"/>
                </a:cxn>
                <a:cxn ang="0">
                  <a:pos x="34" y="100"/>
                </a:cxn>
                <a:cxn ang="0">
                  <a:pos x="34" y="83"/>
                </a:cxn>
                <a:cxn ang="0">
                  <a:pos x="30" y="61"/>
                </a:cxn>
                <a:cxn ang="0">
                  <a:pos x="17" y="39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0" y="1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13" y="0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43" y="26"/>
                </a:cxn>
                <a:cxn ang="0">
                  <a:pos x="56" y="48"/>
                </a:cxn>
                <a:cxn ang="0">
                  <a:pos x="60" y="74"/>
                </a:cxn>
                <a:cxn ang="0">
                  <a:pos x="65" y="100"/>
                </a:cxn>
                <a:cxn ang="0">
                  <a:pos x="60" y="126"/>
                </a:cxn>
                <a:cxn ang="0">
                  <a:pos x="56" y="152"/>
                </a:cxn>
                <a:cxn ang="0">
                  <a:pos x="43" y="178"/>
                </a:cxn>
                <a:cxn ang="0">
                  <a:pos x="26" y="200"/>
                </a:cxn>
                <a:cxn ang="0">
                  <a:pos x="26" y="200"/>
                </a:cxn>
                <a:cxn ang="0">
                  <a:pos x="13" y="204"/>
                </a:cxn>
                <a:cxn ang="0">
                  <a:pos x="4" y="200"/>
                </a:cxn>
                <a:cxn ang="0">
                  <a:pos x="4" y="200"/>
                </a:cxn>
                <a:cxn ang="0">
                  <a:pos x="0" y="187"/>
                </a:cxn>
                <a:cxn ang="0">
                  <a:pos x="4" y="178"/>
                </a:cxn>
                <a:cxn ang="0">
                  <a:pos x="4" y="178"/>
                </a:cxn>
              </a:cxnLst>
              <a:rect l="0" t="0" r="r" b="b"/>
              <a:pathLst>
                <a:path w="65" h="204">
                  <a:moveTo>
                    <a:pt x="4" y="178"/>
                  </a:moveTo>
                  <a:lnTo>
                    <a:pt x="4" y="178"/>
                  </a:lnTo>
                  <a:lnTo>
                    <a:pt x="17" y="161"/>
                  </a:lnTo>
                  <a:lnTo>
                    <a:pt x="30" y="143"/>
                  </a:lnTo>
                  <a:lnTo>
                    <a:pt x="34" y="122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83"/>
                  </a:lnTo>
                  <a:lnTo>
                    <a:pt x="30" y="61"/>
                  </a:lnTo>
                  <a:lnTo>
                    <a:pt x="17" y="3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13"/>
                  </a:lnTo>
                  <a:lnTo>
                    <a:pt x="4" y="5"/>
                  </a:lnTo>
                  <a:lnTo>
                    <a:pt x="4" y="5"/>
                  </a:lnTo>
                  <a:lnTo>
                    <a:pt x="13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43" y="26"/>
                  </a:lnTo>
                  <a:lnTo>
                    <a:pt x="56" y="48"/>
                  </a:lnTo>
                  <a:lnTo>
                    <a:pt x="60" y="74"/>
                  </a:lnTo>
                  <a:lnTo>
                    <a:pt x="65" y="100"/>
                  </a:lnTo>
                  <a:lnTo>
                    <a:pt x="60" y="126"/>
                  </a:lnTo>
                  <a:lnTo>
                    <a:pt x="56" y="152"/>
                  </a:lnTo>
                  <a:lnTo>
                    <a:pt x="43" y="178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13" y="204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0" y="187"/>
                  </a:lnTo>
                  <a:lnTo>
                    <a:pt x="4" y="178"/>
                  </a:lnTo>
                  <a:lnTo>
                    <a:pt x="4" y="1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01"/>
            <p:cNvSpPr/>
            <p:nvPr/>
          </p:nvSpPr>
          <p:spPr bwMode="auto">
            <a:xfrm>
              <a:off x="13750925" y="2625725"/>
              <a:ext cx="80962" cy="227013"/>
            </a:xfrm>
            <a:custGeom>
              <a:avLst/>
              <a:gdLst/>
              <a:ahLst/>
              <a:cxnLst>
                <a:cxn ang="0">
                  <a:pos x="4" y="117"/>
                </a:cxn>
                <a:cxn ang="0">
                  <a:pos x="4" y="117"/>
                </a:cxn>
                <a:cxn ang="0">
                  <a:pos x="12" y="108"/>
                </a:cxn>
                <a:cxn ang="0">
                  <a:pos x="21" y="95"/>
                </a:cxn>
                <a:cxn ang="0">
                  <a:pos x="25" y="69"/>
                </a:cxn>
                <a:cxn ang="0">
                  <a:pos x="21" y="47"/>
                </a:cxn>
                <a:cxn ang="0">
                  <a:pos x="12" y="34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0" y="1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34" y="17"/>
                </a:cxn>
                <a:cxn ang="0">
                  <a:pos x="43" y="34"/>
                </a:cxn>
                <a:cxn ang="0">
                  <a:pos x="51" y="52"/>
                </a:cxn>
                <a:cxn ang="0">
                  <a:pos x="51" y="69"/>
                </a:cxn>
                <a:cxn ang="0">
                  <a:pos x="51" y="86"/>
                </a:cxn>
                <a:cxn ang="0">
                  <a:pos x="43" y="104"/>
                </a:cxn>
                <a:cxn ang="0">
                  <a:pos x="34" y="121"/>
                </a:cxn>
                <a:cxn ang="0">
                  <a:pos x="25" y="138"/>
                </a:cxn>
                <a:cxn ang="0">
                  <a:pos x="25" y="138"/>
                </a:cxn>
                <a:cxn ang="0">
                  <a:pos x="12" y="143"/>
                </a:cxn>
                <a:cxn ang="0">
                  <a:pos x="4" y="138"/>
                </a:cxn>
                <a:cxn ang="0">
                  <a:pos x="4" y="138"/>
                </a:cxn>
                <a:cxn ang="0">
                  <a:pos x="0" y="125"/>
                </a:cxn>
                <a:cxn ang="0">
                  <a:pos x="4" y="117"/>
                </a:cxn>
                <a:cxn ang="0">
                  <a:pos x="4" y="117"/>
                </a:cxn>
              </a:cxnLst>
              <a:rect l="0" t="0" r="r" b="b"/>
              <a:pathLst>
                <a:path w="51" h="143">
                  <a:moveTo>
                    <a:pt x="4" y="117"/>
                  </a:moveTo>
                  <a:lnTo>
                    <a:pt x="4" y="117"/>
                  </a:lnTo>
                  <a:lnTo>
                    <a:pt x="12" y="108"/>
                  </a:lnTo>
                  <a:lnTo>
                    <a:pt x="21" y="95"/>
                  </a:lnTo>
                  <a:lnTo>
                    <a:pt x="25" y="69"/>
                  </a:lnTo>
                  <a:lnTo>
                    <a:pt x="21" y="47"/>
                  </a:lnTo>
                  <a:lnTo>
                    <a:pt x="12" y="34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13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34" y="17"/>
                  </a:lnTo>
                  <a:lnTo>
                    <a:pt x="43" y="34"/>
                  </a:lnTo>
                  <a:lnTo>
                    <a:pt x="51" y="52"/>
                  </a:lnTo>
                  <a:lnTo>
                    <a:pt x="51" y="69"/>
                  </a:lnTo>
                  <a:lnTo>
                    <a:pt x="51" y="86"/>
                  </a:lnTo>
                  <a:lnTo>
                    <a:pt x="43" y="104"/>
                  </a:lnTo>
                  <a:lnTo>
                    <a:pt x="34" y="121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12" y="14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0" y="125"/>
                  </a:lnTo>
                  <a:lnTo>
                    <a:pt x="4" y="117"/>
                  </a:lnTo>
                  <a:lnTo>
                    <a:pt x="4" y="1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02"/>
            <p:cNvSpPr/>
            <p:nvPr/>
          </p:nvSpPr>
          <p:spPr bwMode="auto">
            <a:xfrm>
              <a:off x="13406438" y="2576512"/>
              <a:ext cx="96837" cy="323850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56" y="26"/>
                </a:cxn>
                <a:cxn ang="0">
                  <a:pos x="43" y="39"/>
                </a:cxn>
                <a:cxn ang="0">
                  <a:pos x="35" y="61"/>
                </a:cxn>
                <a:cxn ang="0">
                  <a:pos x="26" y="83"/>
                </a:cxn>
                <a:cxn ang="0">
                  <a:pos x="26" y="100"/>
                </a:cxn>
                <a:cxn ang="0">
                  <a:pos x="26" y="100"/>
                </a:cxn>
                <a:cxn ang="0">
                  <a:pos x="26" y="122"/>
                </a:cxn>
                <a:cxn ang="0">
                  <a:pos x="35" y="143"/>
                </a:cxn>
                <a:cxn ang="0">
                  <a:pos x="43" y="161"/>
                </a:cxn>
                <a:cxn ang="0">
                  <a:pos x="56" y="178"/>
                </a:cxn>
                <a:cxn ang="0">
                  <a:pos x="56" y="178"/>
                </a:cxn>
                <a:cxn ang="0">
                  <a:pos x="61" y="187"/>
                </a:cxn>
                <a:cxn ang="0">
                  <a:pos x="56" y="200"/>
                </a:cxn>
                <a:cxn ang="0">
                  <a:pos x="56" y="200"/>
                </a:cxn>
                <a:cxn ang="0">
                  <a:pos x="48" y="204"/>
                </a:cxn>
                <a:cxn ang="0">
                  <a:pos x="39" y="200"/>
                </a:cxn>
                <a:cxn ang="0">
                  <a:pos x="39" y="200"/>
                </a:cxn>
                <a:cxn ang="0">
                  <a:pos x="22" y="178"/>
                </a:cxn>
                <a:cxn ang="0">
                  <a:pos x="9" y="152"/>
                </a:cxn>
                <a:cxn ang="0">
                  <a:pos x="0" y="126"/>
                </a:cxn>
                <a:cxn ang="0">
                  <a:pos x="0" y="100"/>
                </a:cxn>
                <a:cxn ang="0">
                  <a:pos x="0" y="74"/>
                </a:cxn>
                <a:cxn ang="0">
                  <a:pos x="9" y="48"/>
                </a:cxn>
                <a:cxn ang="0">
                  <a:pos x="22" y="26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48" y="0"/>
                </a:cxn>
                <a:cxn ang="0">
                  <a:pos x="56" y="5"/>
                </a:cxn>
                <a:cxn ang="0">
                  <a:pos x="56" y="5"/>
                </a:cxn>
                <a:cxn ang="0">
                  <a:pos x="61" y="13"/>
                </a:cxn>
                <a:cxn ang="0">
                  <a:pos x="56" y="26"/>
                </a:cxn>
                <a:cxn ang="0">
                  <a:pos x="56" y="26"/>
                </a:cxn>
              </a:cxnLst>
              <a:rect l="0" t="0" r="r" b="b"/>
              <a:pathLst>
                <a:path w="61" h="204">
                  <a:moveTo>
                    <a:pt x="56" y="26"/>
                  </a:moveTo>
                  <a:lnTo>
                    <a:pt x="56" y="26"/>
                  </a:lnTo>
                  <a:lnTo>
                    <a:pt x="43" y="39"/>
                  </a:lnTo>
                  <a:lnTo>
                    <a:pt x="35" y="61"/>
                  </a:lnTo>
                  <a:lnTo>
                    <a:pt x="26" y="83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22"/>
                  </a:lnTo>
                  <a:lnTo>
                    <a:pt x="35" y="143"/>
                  </a:lnTo>
                  <a:lnTo>
                    <a:pt x="43" y="161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61" y="187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48" y="204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22" y="178"/>
                  </a:lnTo>
                  <a:lnTo>
                    <a:pt x="9" y="152"/>
                  </a:lnTo>
                  <a:lnTo>
                    <a:pt x="0" y="126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9" y="48"/>
                  </a:lnTo>
                  <a:lnTo>
                    <a:pt x="22" y="26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61" y="13"/>
                  </a:lnTo>
                  <a:lnTo>
                    <a:pt x="56" y="26"/>
                  </a:lnTo>
                  <a:lnTo>
                    <a:pt x="56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/>
          </p:nvSpPr>
          <p:spPr bwMode="auto">
            <a:xfrm>
              <a:off x="13468350" y="2625725"/>
              <a:ext cx="82550" cy="227013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0" y="69"/>
                </a:cxn>
                <a:cxn ang="0">
                  <a:pos x="35" y="95"/>
                </a:cxn>
                <a:cxn ang="0">
                  <a:pos x="39" y="108"/>
                </a:cxn>
                <a:cxn ang="0">
                  <a:pos x="48" y="117"/>
                </a:cxn>
                <a:cxn ang="0">
                  <a:pos x="48" y="117"/>
                </a:cxn>
                <a:cxn ang="0">
                  <a:pos x="52" y="125"/>
                </a:cxn>
                <a:cxn ang="0">
                  <a:pos x="48" y="138"/>
                </a:cxn>
                <a:cxn ang="0">
                  <a:pos x="48" y="138"/>
                </a:cxn>
                <a:cxn ang="0">
                  <a:pos x="39" y="143"/>
                </a:cxn>
                <a:cxn ang="0">
                  <a:pos x="30" y="138"/>
                </a:cxn>
                <a:cxn ang="0">
                  <a:pos x="30" y="138"/>
                </a:cxn>
                <a:cxn ang="0">
                  <a:pos x="17" y="121"/>
                </a:cxn>
                <a:cxn ang="0">
                  <a:pos x="9" y="104"/>
                </a:cxn>
                <a:cxn ang="0">
                  <a:pos x="4" y="86"/>
                </a:cxn>
                <a:cxn ang="0">
                  <a:pos x="0" y="69"/>
                </a:cxn>
                <a:cxn ang="0">
                  <a:pos x="4" y="52"/>
                </a:cxn>
                <a:cxn ang="0">
                  <a:pos x="9" y="34"/>
                </a:cxn>
                <a:cxn ang="0">
                  <a:pos x="17" y="17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52" y="13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52" h="143">
                  <a:moveTo>
                    <a:pt x="48" y="21"/>
                  </a:moveTo>
                  <a:lnTo>
                    <a:pt x="48" y="21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0" y="69"/>
                  </a:lnTo>
                  <a:lnTo>
                    <a:pt x="35" y="95"/>
                  </a:lnTo>
                  <a:lnTo>
                    <a:pt x="39" y="108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2" y="125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39" y="143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17" y="121"/>
                  </a:lnTo>
                  <a:lnTo>
                    <a:pt x="9" y="104"/>
                  </a:lnTo>
                  <a:lnTo>
                    <a:pt x="4" y="86"/>
                  </a:lnTo>
                  <a:lnTo>
                    <a:pt x="0" y="69"/>
                  </a:lnTo>
                  <a:lnTo>
                    <a:pt x="4" y="52"/>
                  </a:lnTo>
                  <a:lnTo>
                    <a:pt x="9" y="34"/>
                  </a:lnTo>
                  <a:lnTo>
                    <a:pt x="17" y="17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9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13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04"/>
            <p:cNvSpPr/>
            <p:nvPr/>
          </p:nvSpPr>
          <p:spPr bwMode="auto">
            <a:xfrm>
              <a:off x="13619163" y="2782887"/>
              <a:ext cx="76200" cy="295275"/>
            </a:xfrm>
            <a:custGeom>
              <a:avLst/>
              <a:gdLst/>
              <a:ahLst/>
              <a:cxnLst>
                <a:cxn ang="0">
                  <a:pos x="48" y="173"/>
                </a:cxn>
                <a:cxn ang="0">
                  <a:pos x="48" y="173"/>
                </a:cxn>
                <a:cxn ang="0">
                  <a:pos x="48" y="182"/>
                </a:cxn>
                <a:cxn ang="0">
                  <a:pos x="39" y="186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5" y="182"/>
                </a:cxn>
                <a:cxn ang="0">
                  <a:pos x="0" y="173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13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9"/>
                </a:cxn>
                <a:cxn ang="0">
                  <a:pos x="48" y="173"/>
                </a:cxn>
              </a:cxnLst>
              <a:rect l="0" t="0" r="r" b="b"/>
              <a:pathLst>
                <a:path w="48" h="186">
                  <a:moveTo>
                    <a:pt x="48" y="173"/>
                  </a:moveTo>
                  <a:lnTo>
                    <a:pt x="48" y="173"/>
                  </a:lnTo>
                  <a:lnTo>
                    <a:pt x="48" y="182"/>
                  </a:lnTo>
                  <a:lnTo>
                    <a:pt x="39" y="186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5" y="182"/>
                  </a:lnTo>
                  <a:lnTo>
                    <a:pt x="0" y="173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8" y="5"/>
                  </a:lnTo>
                  <a:lnTo>
                    <a:pt x="48" y="9"/>
                  </a:lnTo>
                  <a:lnTo>
                    <a:pt x="48" y="1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05"/>
            <p:cNvSpPr/>
            <p:nvPr/>
          </p:nvSpPr>
          <p:spPr bwMode="auto">
            <a:xfrm>
              <a:off x="13577888" y="2667000"/>
              <a:ext cx="158750" cy="165100"/>
            </a:xfrm>
            <a:custGeom>
              <a:avLst/>
              <a:gdLst/>
              <a:ahLst/>
              <a:cxnLst>
                <a:cxn ang="0">
                  <a:pos x="100" y="52"/>
                </a:cxn>
                <a:cxn ang="0">
                  <a:pos x="100" y="52"/>
                </a:cxn>
                <a:cxn ang="0">
                  <a:pos x="96" y="73"/>
                </a:cxn>
                <a:cxn ang="0">
                  <a:pos x="87" y="86"/>
                </a:cxn>
                <a:cxn ang="0">
                  <a:pos x="70" y="99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31" y="99"/>
                </a:cxn>
                <a:cxn ang="0">
                  <a:pos x="18" y="86"/>
                </a:cxn>
                <a:cxn ang="0">
                  <a:pos x="5" y="73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5" y="34"/>
                </a:cxn>
                <a:cxn ang="0">
                  <a:pos x="18" y="17"/>
                </a:cxn>
                <a:cxn ang="0">
                  <a:pos x="31" y="4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70" y="4"/>
                </a:cxn>
                <a:cxn ang="0">
                  <a:pos x="87" y="17"/>
                </a:cxn>
                <a:cxn ang="0">
                  <a:pos x="96" y="34"/>
                </a:cxn>
                <a:cxn ang="0">
                  <a:pos x="100" y="52"/>
                </a:cxn>
                <a:cxn ang="0">
                  <a:pos x="100" y="52"/>
                </a:cxn>
              </a:cxnLst>
              <a:rect l="0" t="0" r="r" b="b"/>
              <a:pathLst>
                <a:path w="100" h="104">
                  <a:moveTo>
                    <a:pt x="100" y="52"/>
                  </a:moveTo>
                  <a:lnTo>
                    <a:pt x="100" y="52"/>
                  </a:lnTo>
                  <a:lnTo>
                    <a:pt x="96" y="73"/>
                  </a:lnTo>
                  <a:lnTo>
                    <a:pt x="87" y="86"/>
                  </a:lnTo>
                  <a:lnTo>
                    <a:pt x="70" y="99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31" y="99"/>
                  </a:lnTo>
                  <a:lnTo>
                    <a:pt x="18" y="86"/>
                  </a:lnTo>
                  <a:lnTo>
                    <a:pt x="5" y="7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5" y="34"/>
                  </a:lnTo>
                  <a:lnTo>
                    <a:pt x="18" y="17"/>
                  </a:lnTo>
                  <a:lnTo>
                    <a:pt x="31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7" y="17"/>
                  </a:lnTo>
                  <a:lnTo>
                    <a:pt x="96" y="34"/>
                  </a:lnTo>
                  <a:lnTo>
                    <a:pt x="100" y="52"/>
                  </a:lnTo>
                  <a:lnTo>
                    <a:pt x="100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06"/>
            <p:cNvSpPr/>
            <p:nvPr/>
          </p:nvSpPr>
          <p:spPr bwMode="auto">
            <a:xfrm>
              <a:off x="13096875" y="3106737"/>
              <a:ext cx="687387" cy="247650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0" y="143"/>
                </a:cxn>
                <a:cxn ang="0">
                  <a:pos x="0" y="143"/>
                </a:cxn>
                <a:cxn ang="0">
                  <a:pos x="5" y="151"/>
                </a:cxn>
                <a:cxn ang="0">
                  <a:pos x="13" y="156"/>
                </a:cxn>
                <a:cxn ang="0">
                  <a:pos x="424" y="156"/>
                </a:cxn>
                <a:cxn ang="0">
                  <a:pos x="424" y="156"/>
                </a:cxn>
                <a:cxn ang="0">
                  <a:pos x="429" y="151"/>
                </a:cxn>
                <a:cxn ang="0">
                  <a:pos x="433" y="143"/>
                </a:cxn>
                <a:cxn ang="0">
                  <a:pos x="433" y="13"/>
                </a:cxn>
                <a:cxn ang="0">
                  <a:pos x="433" y="13"/>
                </a:cxn>
                <a:cxn ang="0">
                  <a:pos x="429" y="4"/>
                </a:cxn>
                <a:cxn ang="0">
                  <a:pos x="424" y="0"/>
                </a:cxn>
                <a:cxn ang="0">
                  <a:pos x="424" y="0"/>
                </a:cxn>
              </a:cxnLst>
              <a:rect l="0" t="0" r="r" b="b"/>
              <a:pathLst>
                <a:path w="433" h="156">
                  <a:moveTo>
                    <a:pt x="424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51"/>
                  </a:lnTo>
                  <a:lnTo>
                    <a:pt x="13" y="156"/>
                  </a:lnTo>
                  <a:lnTo>
                    <a:pt x="424" y="156"/>
                  </a:lnTo>
                  <a:lnTo>
                    <a:pt x="424" y="156"/>
                  </a:lnTo>
                  <a:lnTo>
                    <a:pt x="429" y="151"/>
                  </a:lnTo>
                  <a:lnTo>
                    <a:pt x="433" y="143"/>
                  </a:lnTo>
                  <a:lnTo>
                    <a:pt x="433" y="13"/>
                  </a:lnTo>
                  <a:lnTo>
                    <a:pt x="433" y="13"/>
                  </a:lnTo>
                  <a:lnTo>
                    <a:pt x="429" y="4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07"/>
            <p:cNvSpPr/>
            <p:nvPr/>
          </p:nvSpPr>
          <p:spPr bwMode="auto">
            <a:xfrm>
              <a:off x="13146088" y="3148012"/>
              <a:ext cx="74612" cy="74613"/>
            </a:xfrm>
            <a:custGeom>
              <a:avLst/>
              <a:gdLst/>
              <a:ahLst/>
              <a:cxnLst>
                <a:cxn ang="0">
                  <a:pos x="47" y="21"/>
                </a:cxn>
                <a:cxn ang="0">
                  <a:pos x="47" y="21"/>
                </a:cxn>
                <a:cxn ang="0">
                  <a:pos x="47" y="30"/>
                </a:cxn>
                <a:cxn ang="0">
                  <a:pos x="39" y="39"/>
                </a:cxn>
                <a:cxn ang="0">
                  <a:pos x="34" y="43"/>
                </a:cxn>
                <a:cxn ang="0">
                  <a:pos x="21" y="47"/>
                </a:cxn>
                <a:cxn ang="0">
                  <a:pos x="21" y="47"/>
                </a:cxn>
                <a:cxn ang="0">
                  <a:pos x="13" y="43"/>
                </a:cxn>
                <a:cxn ang="0">
                  <a:pos x="4" y="39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4" y="4"/>
                </a:cxn>
                <a:cxn ang="0">
                  <a:pos x="13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4" y="0"/>
                </a:cxn>
                <a:cxn ang="0">
                  <a:pos x="39" y="4"/>
                </a:cxn>
                <a:cxn ang="0">
                  <a:pos x="47" y="13"/>
                </a:cxn>
                <a:cxn ang="0">
                  <a:pos x="47" y="21"/>
                </a:cxn>
                <a:cxn ang="0">
                  <a:pos x="47" y="21"/>
                </a:cxn>
              </a:cxnLst>
              <a:rect l="0" t="0" r="r" b="b"/>
              <a:pathLst>
                <a:path w="47" h="47">
                  <a:moveTo>
                    <a:pt x="47" y="21"/>
                  </a:moveTo>
                  <a:lnTo>
                    <a:pt x="47" y="21"/>
                  </a:lnTo>
                  <a:lnTo>
                    <a:pt x="47" y="30"/>
                  </a:lnTo>
                  <a:lnTo>
                    <a:pt x="39" y="39"/>
                  </a:lnTo>
                  <a:lnTo>
                    <a:pt x="34" y="43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13" y="43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47" y="13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08"/>
            <p:cNvSpPr/>
            <p:nvPr/>
          </p:nvSpPr>
          <p:spPr bwMode="auto">
            <a:xfrm>
              <a:off x="13255625" y="3148012"/>
              <a:ext cx="74612" cy="74613"/>
            </a:xfrm>
            <a:custGeom>
              <a:avLst/>
              <a:gdLst/>
              <a:ahLst/>
              <a:cxnLst>
                <a:cxn ang="0">
                  <a:pos x="47" y="21"/>
                </a:cxn>
                <a:cxn ang="0">
                  <a:pos x="47" y="21"/>
                </a:cxn>
                <a:cxn ang="0">
                  <a:pos x="47" y="30"/>
                </a:cxn>
                <a:cxn ang="0">
                  <a:pos x="43" y="39"/>
                </a:cxn>
                <a:cxn ang="0">
                  <a:pos x="35" y="43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17" y="43"/>
                </a:cxn>
                <a:cxn ang="0">
                  <a:pos x="9" y="39"/>
                </a:cxn>
                <a:cxn ang="0">
                  <a:pos x="4" y="3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9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7" y="13"/>
                </a:cxn>
                <a:cxn ang="0">
                  <a:pos x="47" y="21"/>
                </a:cxn>
                <a:cxn ang="0">
                  <a:pos x="47" y="21"/>
                </a:cxn>
              </a:cxnLst>
              <a:rect l="0" t="0" r="r" b="b"/>
              <a:pathLst>
                <a:path w="47" h="47">
                  <a:moveTo>
                    <a:pt x="47" y="21"/>
                  </a:moveTo>
                  <a:lnTo>
                    <a:pt x="47" y="21"/>
                  </a:lnTo>
                  <a:lnTo>
                    <a:pt x="47" y="30"/>
                  </a:lnTo>
                  <a:lnTo>
                    <a:pt x="43" y="39"/>
                  </a:lnTo>
                  <a:lnTo>
                    <a:pt x="35" y="43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17" y="43"/>
                  </a:lnTo>
                  <a:lnTo>
                    <a:pt x="9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47" y="13"/>
                  </a:lnTo>
                  <a:lnTo>
                    <a:pt x="47" y="21"/>
                  </a:lnTo>
                  <a:lnTo>
                    <a:pt x="47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09"/>
            <p:cNvSpPr/>
            <p:nvPr/>
          </p:nvSpPr>
          <p:spPr bwMode="auto">
            <a:xfrm>
              <a:off x="13365163" y="3148012"/>
              <a:ext cx="82550" cy="74613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2" y="21"/>
                </a:cxn>
                <a:cxn ang="0">
                  <a:pos x="48" y="30"/>
                </a:cxn>
                <a:cxn ang="0">
                  <a:pos x="43" y="39"/>
                </a:cxn>
                <a:cxn ang="0">
                  <a:pos x="35" y="43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17" y="43"/>
                </a:cxn>
                <a:cxn ang="0">
                  <a:pos x="9" y="39"/>
                </a:cxn>
                <a:cxn ang="0">
                  <a:pos x="4" y="3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9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8" y="13"/>
                </a:cxn>
                <a:cxn ang="0">
                  <a:pos x="52" y="21"/>
                </a:cxn>
                <a:cxn ang="0">
                  <a:pos x="52" y="21"/>
                </a:cxn>
              </a:cxnLst>
              <a:rect l="0" t="0" r="r" b="b"/>
              <a:pathLst>
                <a:path w="52" h="47">
                  <a:moveTo>
                    <a:pt x="52" y="21"/>
                  </a:moveTo>
                  <a:lnTo>
                    <a:pt x="52" y="21"/>
                  </a:lnTo>
                  <a:lnTo>
                    <a:pt x="48" y="30"/>
                  </a:lnTo>
                  <a:lnTo>
                    <a:pt x="43" y="39"/>
                  </a:lnTo>
                  <a:lnTo>
                    <a:pt x="35" y="43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17" y="43"/>
                  </a:lnTo>
                  <a:lnTo>
                    <a:pt x="9" y="39"/>
                  </a:lnTo>
                  <a:lnTo>
                    <a:pt x="4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9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48" y="13"/>
                  </a:lnTo>
                  <a:lnTo>
                    <a:pt x="52" y="21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0" y="3941295"/>
            <a:ext cx="300782" cy="300782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70" y="4279351"/>
            <a:ext cx="300782" cy="300782"/>
          </a:xfrm>
          <a:prstGeom prst="rect">
            <a:avLst/>
          </a:prstGeom>
        </p:spPr>
      </p:pic>
      <p:sp>
        <p:nvSpPr>
          <p:cNvPr id="69" name="圆角矩形 68"/>
          <p:cNvSpPr/>
          <p:nvPr/>
        </p:nvSpPr>
        <p:spPr bwMode="auto">
          <a:xfrm>
            <a:off x="774406" y="3507808"/>
            <a:ext cx="1529998" cy="1202664"/>
          </a:xfrm>
          <a:prstGeom prst="roundRect">
            <a:avLst>
              <a:gd name="adj" fmla="val 254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cs typeface="Arial" panose="020B060402020209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1515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1" y="2712883"/>
            <a:ext cx="716041" cy="716041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5151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74" y="2713248"/>
            <a:ext cx="716041" cy="716041"/>
          </a:xfrm>
          <a:prstGeom prst="rect">
            <a:avLst/>
          </a:prstGeom>
        </p:spPr>
      </p:pic>
      <p:sp>
        <p:nvSpPr>
          <p:cNvPr id="72" name="圆角矩形 71"/>
          <p:cNvSpPr/>
          <p:nvPr/>
        </p:nvSpPr>
        <p:spPr bwMode="auto">
          <a:xfrm>
            <a:off x="774405" y="2207904"/>
            <a:ext cx="1529999" cy="1205369"/>
          </a:xfrm>
          <a:prstGeom prst="roundRect">
            <a:avLst>
              <a:gd name="adj" fmla="val 4765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cs typeface="Arial" panose="020B0604020202090204" pitchFamily="34" charset="0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2502812" y="2512028"/>
            <a:ext cx="777100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运维管理区</a:t>
            </a:r>
          </a:p>
        </p:txBody>
      </p:sp>
      <p:sp>
        <p:nvSpPr>
          <p:cNvPr id="74" name="圆角矩形 73"/>
          <p:cNvSpPr/>
          <p:nvPr/>
        </p:nvSpPr>
        <p:spPr bwMode="auto">
          <a:xfrm>
            <a:off x="2502811" y="2513891"/>
            <a:ext cx="1518969" cy="899382"/>
          </a:xfrm>
          <a:prstGeom prst="roundRect">
            <a:avLst>
              <a:gd name="adj" fmla="val 4554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cs typeface="Arial" panose="020B060402020209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107910" y="2755806"/>
            <a:ext cx="319016" cy="310471"/>
            <a:chOff x="5950760" y="1556635"/>
            <a:chExt cx="355600" cy="346075"/>
          </a:xfrm>
        </p:grpSpPr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950760" y="1556635"/>
              <a:ext cx="355600" cy="346075"/>
            </a:xfrm>
            <a:custGeom>
              <a:avLst/>
              <a:gdLst/>
              <a:ahLst/>
              <a:cxnLst>
                <a:cxn ang="0">
                  <a:pos x="260" y="192"/>
                </a:cxn>
                <a:cxn ang="0">
                  <a:pos x="268" y="190"/>
                </a:cxn>
                <a:cxn ang="0">
                  <a:pos x="278" y="180"/>
                </a:cxn>
                <a:cxn ang="0">
                  <a:pos x="280" y="22"/>
                </a:cxn>
                <a:cxn ang="0">
                  <a:pos x="278" y="12"/>
                </a:cxn>
                <a:cxn ang="0">
                  <a:pos x="268" y="2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8" y="12"/>
                </a:cxn>
                <a:cxn ang="0">
                  <a:pos x="8" y="172"/>
                </a:cxn>
                <a:cxn ang="0">
                  <a:pos x="8" y="180"/>
                </a:cxn>
                <a:cxn ang="0">
                  <a:pos x="20" y="190"/>
                </a:cxn>
                <a:cxn ang="0">
                  <a:pos x="28" y="192"/>
                </a:cxn>
                <a:cxn ang="0">
                  <a:pos x="22" y="26"/>
                </a:cxn>
                <a:cxn ang="0">
                  <a:pos x="26" y="18"/>
                </a:cxn>
                <a:cxn ang="0">
                  <a:pos x="32" y="16"/>
                </a:cxn>
                <a:cxn ang="0">
                  <a:pos x="256" y="16"/>
                </a:cxn>
                <a:cxn ang="0">
                  <a:pos x="262" y="18"/>
                </a:cxn>
                <a:cxn ang="0">
                  <a:pos x="264" y="26"/>
                </a:cxn>
                <a:cxn ang="0">
                  <a:pos x="264" y="166"/>
                </a:cxn>
                <a:cxn ang="0">
                  <a:pos x="262" y="172"/>
                </a:cxn>
                <a:cxn ang="0">
                  <a:pos x="256" y="174"/>
                </a:cxn>
                <a:cxn ang="0">
                  <a:pos x="32" y="174"/>
                </a:cxn>
                <a:cxn ang="0">
                  <a:pos x="26" y="172"/>
                </a:cxn>
                <a:cxn ang="0">
                  <a:pos x="22" y="166"/>
                </a:cxn>
                <a:cxn ang="0">
                  <a:pos x="250" y="208"/>
                </a:cxn>
                <a:cxn ang="0">
                  <a:pos x="38" y="208"/>
                </a:cxn>
                <a:cxn ang="0">
                  <a:pos x="22" y="210"/>
                </a:cxn>
                <a:cxn ang="0">
                  <a:pos x="10" y="216"/>
                </a:cxn>
                <a:cxn ang="0">
                  <a:pos x="2" y="226"/>
                </a:cxn>
                <a:cxn ang="0">
                  <a:pos x="0" y="238"/>
                </a:cxn>
                <a:cxn ang="0">
                  <a:pos x="0" y="250"/>
                </a:cxn>
                <a:cxn ang="0">
                  <a:pos x="2" y="262"/>
                </a:cxn>
                <a:cxn ang="0">
                  <a:pos x="10" y="272"/>
                </a:cxn>
                <a:cxn ang="0">
                  <a:pos x="22" y="278"/>
                </a:cxn>
                <a:cxn ang="0">
                  <a:pos x="38" y="280"/>
                </a:cxn>
                <a:cxn ang="0">
                  <a:pos x="250" y="280"/>
                </a:cxn>
                <a:cxn ang="0">
                  <a:pos x="266" y="278"/>
                </a:cxn>
                <a:cxn ang="0">
                  <a:pos x="278" y="272"/>
                </a:cxn>
                <a:cxn ang="0">
                  <a:pos x="286" y="262"/>
                </a:cxn>
                <a:cxn ang="0">
                  <a:pos x="288" y="250"/>
                </a:cxn>
                <a:cxn ang="0">
                  <a:pos x="288" y="238"/>
                </a:cxn>
                <a:cxn ang="0">
                  <a:pos x="286" y="226"/>
                </a:cxn>
                <a:cxn ang="0">
                  <a:pos x="278" y="216"/>
                </a:cxn>
                <a:cxn ang="0">
                  <a:pos x="266" y="210"/>
                </a:cxn>
                <a:cxn ang="0">
                  <a:pos x="250" y="208"/>
                </a:cxn>
                <a:cxn ang="0">
                  <a:pos x="248" y="258"/>
                </a:cxn>
                <a:cxn ang="0">
                  <a:pos x="242" y="256"/>
                </a:cxn>
                <a:cxn ang="0">
                  <a:pos x="234" y="248"/>
                </a:cxn>
                <a:cxn ang="0">
                  <a:pos x="234" y="244"/>
                </a:cxn>
                <a:cxn ang="0">
                  <a:pos x="238" y="234"/>
                </a:cxn>
                <a:cxn ang="0">
                  <a:pos x="248" y="230"/>
                </a:cxn>
                <a:cxn ang="0">
                  <a:pos x="252" y="230"/>
                </a:cxn>
                <a:cxn ang="0">
                  <a:pos x="260" y="238"/>
                </a:cxn>
                <a:cxn ang="0">
                  <a:pos x="262" y="244"/>
                </a:cxn>
                <a:cxn ang="0">
                  <a:pos x="258" y="254"/>
                </a:cxn>
                <a:cxn ang="0">
                  <a:pos x="248" y="258"/>
                </a:cxn>
              </a:cxnLst>
              <a:rect l="0" t="0" r="r" b="b"/>
              <a:pathLst>
                <a:path w="288" h="280">
                  <a:moveTo>
                    <a:pt x="28" y="192"/>
                  </a:moveTo>
                  <a:lnTo>
                    <a:pt x="260" y="192"/>
                  </a:lnTo>
                  <a:lnTo>
                    <a:pt x="260" y="192"/>
                  </a:lnTo>
                  <a:lnTo>
                    <a:pt x="268" y="190"/>
                  </a:lnTo>
                  <a:lnTo>
                    <a:pt x="274" y="186"/>
                  </a:lnTo>
                  <a:lnTo>
                    <a:pt x="278" y="180"/>
                  </a:lnTo>
                  <a:lnTo>
                    <a:pt x="280" y="172"/>
                  </a:lnTo>
                  <a:lnTo>
                    <a:pt x="280" y="22"/>
                  </a:lnTo>
                  <a:lnTo>
                    <a:pt x="280" y="22"/>
                  </a:lnTo>
                  <a:lnTo>
                    <a:pt x="278" y="12"/>
                  </a:lnTo>
                  <a:lnTo>
                    <a:pt x="274" y="6"/>
                  </a:lnTo>
                  <a:lnTo>
                    <a:pt x="268" y="2"/>
                  </a:lnTo>
                  <a:lnTo>
                    <a:pt x="26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2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8" y="180"/>
                  </a:lnTo>
                  <a:lnTo>
                    <a:pt x="14" y="186"/>
                  </a:lnTo>
                  <a:lnTo>
                    <a:pt x="20" y="190"/>
                  </a:lnTo>
                  <a:lnTo>
                    <a:pt x="28" y="192"/>
                  </a:lnTo>
                  <a:lnTo>
                    <a:pt x="28" y="192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8" y="16"/>
                  </a:lnTo>
                  <a:lnTo>
                    <a:pt x="262" y="18"/>
                  </a:lnTo>
                  <a:lnTo>
                    <a:pt x="264" y="22"/>
                  </a:lnTo>
                  <a:lnTo>
                    <a:pt x="264" y="26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4" y="168"/>
                  </a:lnTo>
                  <a:lnTo>
                    <a:pt x="262" y="172"/>
                  </a:lnTo>
                  <a:lnTo>
                    <a:pt x="258" y="174"/>
                  </a:lnTo>
                  <a:lnTo>
                    <a:pt x="256" y="174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4" y="168"/>
                  </a:lnTo>
                  <a:lnTo>
                    <a:pt x="22" y="166"/>
                  </a:lnTo>
                  <a:lnTo>
                    <a:pt x="22" y="26"/>
                  </a:lnTo>
                  <a:close/>
                  <a:moveTo>
                    <a:pt x="250" y="208"/>
                  </a:moveTo>
                  <a:lnTo>
                    <a:pt x="38" y="208"/>
                  </a:lnTo>
                  <a:lnTo>
                    <a:pt x="38" y="208"/>
                  </a:lnTo>
                  <a:lnTo>
                    <a:pt x="30" y="208"/>
                  </a:lnTo>
                  <a:lnTo>
                    <a:pt x="22" y="210"/>
                  </a:lnTo>
                  <a:lnTo>
                    <a:pt x="16" y="212"/>
                  </a:lnTo>
                  <a:lnTo>
                    <a:pt x="10" y="216"/>
                  </a:lnTo>
                  <a:lnTo>
                    <a:pt x="6" y="222"/>
                  </a:lnTo>
                  <a:lnTo>
                    <a:pt x="2" y="226"/>
                  </a:lnTo>
                  <a:lnTo>
                    <a:pt x="0" y="232"/>
                  </a:lnTo>
                  <a:lnTo>
                    <a:pt x="0" y="23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6"/>
                  </a:lnTo>
                  <a:lnTo>
                    <a:pt x="2" y="262"/>
                  </a:lnTo>
                  <a:lnTo>
                    <a:pt x="6" y="266"/>
                  </a:lnTo>
                  <a:lnTo>
                    <a:pt x="10" y="272"/>
                  </a:lnTo>
                  <a:lnTo>
                    <a:pt x="16" y="276"/>
                  </a:lnTo>
                  <a:lnTo>
                    <a:pt x="22" y="278"/>
                  </a:lnTo>
                  <a:lnTo>
                    <a:pt x="30" y="280"/>
                  </a:lnTo>
                  <a:lnTo>
                    <a:pt x="38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8" y="280"/>
                  </a:lnTo>
                  <a:lnTo>
                    <a:pt x="266" y="278"/>
                  </a:lnTo>
                  <a:lnTo>
                    <a:pt x="272" y="276"/>
                  </a:lnTo>
                  <a:lnTo>
                    <a:pt x="278" y="272"/>
                  </a:lnTo>
                  <a:lnTo>
                    <a:pt x="282" y="266"/>
                  </a:lnTo>
                  <a:lnTo>
                    <a:pt x="286" y="262"/>
                  </a:lnTo>
                  <a:lnTo>
                    <a:pt x="288" y="256"/>
                  </a:lnTo>
                  <a:lnTo>
                    <a:pt x="288" y="250"/>
                  </a:lnTo>
                  <a:lnTo>
                    <a:pt x="288" y="238"/>
                  </a:lnTo>
                  <a:lnTo>
                    <a:pt x="288" y="238"/>
                  </a:lnTo>
                  <a:lnTo>
                    <a:pt x="288" y="232"/>
                  </a:lnTo>
                  <a:lnTo>
                    <a:pt x="286" y="226"/>
                  </a:lnTo>
                  <a:lnTo>
                    <a:pt x="282" y="222"/>
                  </a:lnTo>
                  <a:lnTo>
                    <a:pt x="278" y="216"/>
                  </a:lnTo>
                  <a:lnTo>
                    <a:pt x="272" y="212"/>
                  </a:lnTo>
                  <a:lnTo>
                    <a:pt x="266" y="210"/>
                  </a:lnTo>
                  <a:lnTo>
                    <a:pt x="258" y="208"/>
                  </a:lnTo>
                  <a:lnTo>
                    <a:pt x="250" y="208"/>
                  </a:lnTo>
                  <a:lnTo>
                    <a:pt x="250" y="208"/>
                  </a:lnTo>
                  <a:close/>
                  <a:moveTo>
                    <a:pt x="248" y="258"/>
                  </a:moveTo>
                  <a:lnTo>
                    <a:pt x="248" y="258"/>
                  </a:lnTo>
                  <a:lnTo>
                    <a:pt x="242" y="256"/>
                  </a:lnTo>
                  <a:lnTo>
                    <a:pt x="238" y="254"/>
                  </a:lnTo>
                  <a:lnTo>
                    <a:pt x="234" y="248"/>
                  </a:lnTo>
                  <a:lnTo>
                    <a:pt x="234" y="244"/>
                  </a:lnTo>
                  <a:lnTo>
                    <a:pt x="234" y="244"/>
                  </a:lnTo>
                  <a:lnTo>
                    <a:pt x="234" y="238"/>
                  </a:lnTo>
                  <a:lnTo>
                    <a:pt x="238" y="234"/>
                  </a:lnTo>
                  <a:lnTo>
                    <a:pt x="242" y="230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52" y="230"/>
                  </a:lnTo>
                  <a:lnTo>
                    <a:pt x="258" y="234"/>
                  </a:lnTo>
                  <a:lnTo>
                    <a:pt x="260" y="238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0" y="248"/>
                  </a:lnTo>
                  <a:lnTo>
                    <a:pt x="258" y="254"/>
                  </a:lnTo>
                  <a:lnTo>
                    <a:pt x="252" y="256"/>
                  </a:lnTo>
                  <a:lnTo>
                    <a:pt x="248" y="258"/>
                  </a:lnTo>
                  <a:lnTo>
                    <a:pt x="248" y="258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77" name="Freeform 54"/>
            <p:cNvSpPr>
              <a:spLocks noEditPoints="1"/>
            </p:cNvSpPr>
            <p:nvPr/>
          </p:nvSpPr>
          <p:spPr bwMode="auto">
            <a:xfrm>
              <a:off x="6065422" y="1598014"/>
              <a:ext cx="131762" cy="152400"/>
            </a:xfrm>
            <a:custGeom>
              <a:avLst/>
              <a:gdLst/>
              <a:ahLst/>
              <a:cxnLst>
                <a:cxn ang="0">
                  <a:pos x="180" y="34"/>
                </a:cxn>
                <a:cxn ang="0">
                  <a:pos x="180" y="34"/>
                </a:cxn>
                <a:cxn ang="0">
                  <a:pos x="90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54"/>
                </a:cxn>
                <a:cxn ang="0">
                  <a:pos x="0" y="82"/>
                </a:cxn>
                <a:cxn ang="0">
                  <a:pos x="4" y="110"/>
                </a:cxn>
                <a:cxn ang="0">
                  <a:pos x="8" y="122"/>
                </a:cxn>
                <a:cxn ang="0">
                  <a:pos x="12" y="134"/>
                </a:cxn>
                <a:cxn ang="0">
                  <a:pos x="12" y="134"/>
                </a:cxn>
                <a:cxn ang="0">
                  <a:pos x="24" y="156"/>
                </a:cxn>
                <a:cxn ang="0">
                  <a:pos x="32" y="168"/>
                </a:cxn>
                <a:cxn ang="0">
                  <a:pos x="42" y="178"/>
                </a:cxn>
                <a:cxn ang="0">
                  <a:pos x="52" y="186"/>
                </a:cxn>
                <a:cxn ang="0">
                  <a:pos x="62" y="194"/>
                </a:cxn>
                <a:cxn ang="0">
                  <a:pos x="76" y="202"/>
                </a:cxn>
                <a:cxn ang="0">
                  <a:pos x="90" y="208"/>
                </a:cxn>
                <a:cxn ang="0">
                  <a:pos x="90" y="208"/>
                </a:cxn>
                <a:cxn ang="0">
                  <a:pos x="104" y="202"/>
                </a:cxn>
                <a:cxn ang="0">
                  <a:pos x="116" y="194"/>
                </a:cxn>
                <a:cxn ang="0">
                  <a:pos x="128" y="186"/>
                </a:cxn>
                <a:cxn ang="0">
                  <a:pos x="138" y="178"/>
                </a:cxn>
                <a:cxn ang="0">
                  <a:pos x="146" y="168"/>
                </a:cxn>
                <a:cxn ang="0">
                  <a:pos x="154" y="156"/>
                </a:cxn>
                <a:cxn ang="0">
                  <a:pos x="166" y="134"/>
                </a:cxn>
                <a:cxn ang="0">
                  <a:pos x="166" y="134"/>
                </a:cxn>
                <a:cxn ang="0">
                  <a:pos x="170" y="122"/>
                </a:cxn>
                <a:cxn ang="0">
                  <a:pos x="174" y="110"/>
                </a:cxn>
                <a:cxn ang="0">
                  <a:pos x="178" y="82"/>
                </a:cxn>
                <a:cxn ang="0">
                  <a:pos x="180" y="54"/>
                </a:cxn>
                <a:cxn ang="0">
                  <a:pos x="180" y="34"/>
                </a:cxn>
                <a:cxn ang="0">
                  <a:pos x="180" y="34"/>
                </a:cxn>
                <a:cxn ang="0">
                  <a:pos x="160" y="48"/>
                </a:cxn>
                <a:cxn ang="0">
                  <a:pos x="160" y="48"/>
                </a:cxn>
                <a:cxn ang="0">
                  <a:pos x="158" y="88"/>
                </a:cxn>
                <a:cxn ang="0">
                  <a:pos x="154" y="110"/>
                </a:cxn>
                <a:cxn ang="0">
                  <a:pos x="150" y="126"/>
                </a:cxn>
                <a:cxn ang="0">
                  <a:pos x="150" y="126"/>
                </a:cxn>
                <a:cxn ang="0">
                  <a:pos x="138" y="146"/>
                </a:cxn>
                <a:cxn ang="0">
                  <a:pos x="126" y="162"/>
                </a:cxn>
                <a:cxn ang="0">
                  <a:pos x="108" y="178"/>
                </a:cxn>
                <a:cxn ang="0">
                  <a:pos x="100" y="184"/>
                </a:cxn>
                <a:cxn ang="0">
                  <a:pos x="90" y="188"/>
                </a:cxn>
                <a:cxn ang="0">
                  <a:pos x="90" y="188"/>
                </a:cxn>
                <a:cxn ang="0">
                  <a:pos x="80" y="184"/>
                </a:cxn>
                <a:cxn ang="0">
                  <a:pos x="70" y="178"/>
                </a:cxn>
                <a:cxn ang="0">
                  <a:pos x="54" y="162"/>
                </a:cxn>
                <a:cxn ang="0">
                  <a:pos x="40" y="146"/>
                </a:cxn>
                <a:cxn ang="0">
                  <a:pos x="30" y="126"/>
                </a:cxn>
                <a:cxn ang="0">
                  <a:pos x="30" y="126"/>
                </a:cxn>
                <a:cxn ang="0">
                  <a:pos x="24" y="110"/>
                </a:cxn>
                <a:cxn ang="0">
                  <a:pos x="20" y="88"/>
                </a:cxn>
                <a:cxn ang="0">
                  <a:pos x="18" y="48"/>
                </a:cxn>
                <a:cxn ang="0">
                  <a:pos x="90" y="20"/>
                </a:cxn>
                <a:cxn ang="0">
                  <a:pos x="162" y="48"/>
                </a:cxn>
                <a:cxn ang="0">
                  <a:pos x="160" y="48"/>
                </a:cxn>
              </a:cxnLst>
              <a:rect l="0" t="0" r="r" b="b"/>
              <a:pathLst>
                <a:path w="180" h="208">
                  <a:moveTo>
                    <a:pt x="180" y="34"/>
                  </a:moveTo>
                  <a:lnTo>
                    <a:pt x="180" y="34"/>
                  </a:lnTo>
                  <a:lnTo>
                    <a:pt x="9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54"/>
                  </a:lnTo>
                  <a:lnTo>
                    <a:pt x="0" y="82"/>
                  </a:lnTo>
                  <a:lnTo>
                    <a:pt x="4" y="110"/>
                  </a:lnTo>
                  <a:lnTo>
                    <a:pt x="8" y="12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24" y="156"/>
                  </a:lnTo>
                  <a:lnTo>
                    <a:pt x="32" y="168"/>
                  </a:lnTo>
                  <a:lnTo>
                    <a:pt x="42" y="178"/>
                  </a:lnTo>
                  <a:lnTo>
                    <a:pt x="52" y="186"/>
                  </a:lnTo>
                  <a:lnTo>
                    <a:pt x="62" y="194"/>
                  </a:lnTo>
                  <a:lnTo>
                    <a:pt x="76" y="202"/>
                  </a:lnTo>
                  <a:lnTo>
                    <a:pt x="90" y="208"/>
                  </a:lnTo>
                  <a:lnTo>
                    <a:pt x="90" y="208"/>
                  </a:lnTo>
                  <a:lnTo>
                    <a:pt x="104" y="202"/>
                  </a:lnTo>
                  <a:lnTo>
                    <a:pt x="116" y="194"/>
                  </a:lnTo>
                  <a:lnTo>
                    <a:pt x="128" y="186"/>
                  </a:lnTo>
                  <a:lnTo>
                    <a:pt x="138" y="178"/>
                  </a:lnTo>
                  <a:lnTo>
                    <a:pt x="146" y="168"/>
                  </a:lnTo>
                  <a:lnTo>
                    <a:pt x="154" y="156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70" y="122"/>
                  </a:lnTo>
                  <a:lnTo>
                    <a:pt x="174" y="110"/>
                  </a:lnTo>
                  <a:lnTo>
                    <a:pt x="178" y="82"/>
                  </a:lnTo>
                  <a:lnTo>
                    <a:pt x="180" y="54"/>
                  </a:lnTo>
                  <a:lnTo>
                    <a:pt x="180" y="34"/>
                  </a:lnTo>
                  <a:lnTo>
                    <a:pt x="180" y="34"/>
                  </a:lnTo>
                  <a:close/>
                  <a:moveTo>
                    <a:pt x="160" y="48"/>
                  </a:moveTo>
                  <a:lnTo>
                    <a:pt x="160" y="48"/>
                  </a:lnTo>
                  <a:lnTo>
                    <a:pt x="158" y="88"/>
                  </a:lnTo>
                  <a:lnTo>
                    <a:pt x="154" y="110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38" y="146"/>
                  </a:lnTo>
                  <a:lnTo>
                    <a:pt x="126" y="162"/>
                  </a:lnTo>
                  <a:lnTo>
                    <a:pt x="108" y="178"/>
                  </a:lnTo>
                  <a:lnTo>
                    <a:pt x="100" y="184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80" y="184"/>
                  </a:lnTo>
                  <a:lnTo>
                    <a:pt x="70" y="178"/>
                  </a:lnTo>
                  <a:lnTo>
                    <a:pt x="54" y="162"/>
                  </a:lnTo>
                  <a:lnTo>
                    <a:pt x="40" y="14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24" y="110"/>
                  </a:lnTo>
                  <a:lnTo>
                    <a:pt x="20" y="88"/>
                  </a:lnTo>
                  <a:lnTo>
                    <a:pt x="18" y="48"/>
                  </a:lnTo>
                  <a:lnTo>
                    <a:pt x="90" y="20"/>
                  </a:lnTo>
                  <a:lnTo>
                    <a:pt x="162" y="48"/>
                  </a:lnTo>
                  <a:lnTo>
                    <a:pt x="160" y="48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78" name="Freeform 55"/>
            <p:cNvSpPr/>
            <p:nvPr/>
          </p:nvSpPr>
          <p:spPr bwMode="auto">
            <a:xfrm>
              <a:off x="6101934" y="1645639"/>
              <a:ext cx="73025" cy="8096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8" y="86"/>
                </a:cxn>
                <a:cxn ang="0">
                  <a:pos x="16" y="94"/>
                </a:cxn>
                <a:cxn ang="0">
                  <a:pos x="28" y="102"/>
                </a:cxn>
                <a:cxn ang="0">
                  <a:pos x="40" y="110"/>
                </a:cxn>
                <a:cxn ang="0">
                  <a:pos x="40" y="110"/>
                </a:cxn>
                <a:cxn ang="0">
                  <a:pos x="56" y="100"/>
                </a:cxn>
                <a:cxn ang="0">
                  <a:pos x="70" y="88"/>
                </a:cxn>
                <a:cxn ang="0">
                  <a:pos x="80" y="72"/>
                </a:cxn>
                <a:cxn ang="0">
                  <a:pos x="90" y="56"/>
                </a:cxn>
                <a:cxn ang="0">
                  <a:pos x="90" y="56"/>
                </a:cxn>
                <a:cxn ang="0">
                  <a:pos x="94" y="44"/>
                </a:cxn>
                <a:cxn ang="0">
                  <a:pos x="96" y="30"/>
                </a:cxn>
                <a:cxn ang="0">
                  <a:pos x="98" y="0"/>
                </a:cxn>
                <a:cxn ang="0">
                  <a:pos x="0" y="74"/>
                </a:cxn>
              </a:cxnLst>
              <a:rect l="0" t="0" r="r" b="b"/>
              <a:pathLst>
                <a:path w="98" h="110">
                  <a:moveTo>
                    <a:pt x="0" y="74"/>
                  </a:moveTo>
                  <a:lnTo>
                    <a:pt x="0" y="74"/>
                  </a:lnTo>
                  <a:lnTo>
                    <a:pt x="8" y="86"/>
                  </a:lnTo>
                  <a:lnTo>
                    <a:pt x="16" y="94"/>
                  </a:lnTo>
                  <a:lnTo>
                    <a:pt x="28" y="102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56" y="100"/>
                  </a:lnTo>
                  <a:lnTo>
                    <a:pt x="70" y="88"/>
                  </a:lnTo>
                  <a:lnTo>
                    <a:pt x="80" y="72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4" y="44"/>
                  </a:lnTo>
                  <a:lnTo>
                    <a:pt x="96" y="30"/>
                  </a:lnTo>
                  <a:lnTo>
                    <a:pt x="98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79" name="Freeform 56"/>
            <p:cNvSpPr/>
            <p:nvPr/>
          </p:nvSpPr>
          <p:spPr bwMode="auto">
            <a:xfrm>
              <a:off x="6087647" y="1620239"/>
              <a:ext cx="82550" cy="714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2" y="58"/>
                </a:cxn>
                <a:cxn ang="0">
                  <a:pos x="4" y="76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2" y="96"/>
                </a:cxn>
                <a:cxn ang="0">
                  <a:pos x="112" y="20"/>
                </a:cxn>
                <a:cxn ang="0">
                  <a:pos x="60" y="0"/>
                </a:cxn>
              </a:cxnLst>
              <a:rect l="0" t="0" r="r" b="b"/>
              <a:pathLst>
                <a:path w="112" h="96">
                  <a:moveTo>
                    <a:pt x="6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" y="58"/>
                  </a:lnTo>
                  <a:lnTo>
                    <a:pt x="4" y="7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2" y="96"/>
                  </a:lnTo>
                  <a:lnTo>
                    <a:pt x="112" y="2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15151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2627265" y="3128715"/>
            <a:ext cx="1353713" cy="215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" dirty="0" smtClean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终端安全管理平台（</a:t>
            </a:r>
            <a:r>
              <a:rPr lang="en-US" altLang="zh-CN" sz="800" dirty="0" smtClean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EPP</a:t>
            </a:r>
            <a:r>
              <a:rPr lang="zh-CN" altLang="en-US" sz="800" dirty="0" smtClean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" dirty="0">
              <a:solidFill>
                <a:srgbClr val="515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2500651" y="3507809"/>
            <a:ext cx="1521129" cy="1199566"/>
          </a:xfrm>
          <a:prstGeom prst="roundRect">
            <a:avLst>
              <a:gd name="adj" fmla="val 3031"/>
            </a:avLst>
          </a:prstGeom>
          <a:noFill/>
          <a:ln w="12700">
            <a:solidFill>
              <a:srgbClr val="515151"/>
            </a:solidFill>
            <a:prstDash val="sysDash"/>
          </a:ln>
          <a:effectLst/>
        </p:spPr>
        <p:txBody>
          <a:bodyPr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1800" kern="0" dirty="0">
              <a:solidFill>
                <a:srgbClr val="000000"/>
              </a:solidFill>
              <a:cs typeface="Arial" panose="020B0604020202090204" pitchFamily="34" charset="0"/>
            </a:endParaRP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2496565" y="3498364"/>
            <a:ext cx="675517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 smtClean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数据中心</a:t>
            </a:r>
            <a:endParaRPr lang="zh-CN" altLang="en-US" sz="900" dirty="0">
              <a:solidFill>
                <a:srgbClr val="515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53" y="4282441"/>
            <a:ext cx="301911" cy="301911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41" y="4282441"/>
            <a:ext cx="301911" cy="301911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8" y="4280221"/>
            <a:ext cx="301911" cy="301911"/>
          </a:xfrm>
          <a:prstGeom prst="rect">
            <a:avLst/>
          </a:prstGeom>
        </p:spPr>
      </p:pic>
      <p:sp>
        <p:nvSpPr>
          <p:cNvPr id="86" name="Freeform 51"/>
          <p:cNvSpPr>
            <a:spLocks noEditPoints="1"/>
          </p:cNvSpPr>
          <p:nvPr/>
        </p:nvSpPr>
        <p:spPr bwMode="auto">
          <a:xfrm>
            <a:off x="3498064" y="1567158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87" name="Freeform 51"/>
          <p:cNvSpPr>
            <a:spLocks noEditPoints="1"/>
          </p:cNvSpPr>
          <p:nvPr/>
        </p:nvSpPr>
        <p:spPr bwMode="auto">
          <a:xfrm>
            <a:off x="3498064" y="2007893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88" name="Freeform 51"/>
          <p:cNvSpPr>
            <a:spLocks noEditPoints="1"/>
          </p:cNvSpPr>
          <p:nvPr/>
        </p:nvSpPr>
        <p:spPr bwMode="auto">
          <a:xfrm>
            <a:off x="1100707" y="3890399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89" name="Freeform 51"/>
          <p:cNvSpPr>
            <a:spLocks noEditPoints="1"/>
          </p:cNvSpPr>
          <p:nvPr/>
        </p:nvSpPr>
        <p:spPr bwMode="auto">
          <a:xfrm>
            <a:off x="1100707" y="4231655"/>
            <a:ext cx="365201" cy="302390"/>
          </a:xfrm>
          <a:custGeom>
            <a:avLst/>
            <a:gdLst/>
            <a:ahLst/>
            <a:cxnLst>
              <a:cxn ang="0">
                <a:pos x="391" y="7288"/>
              </a:cxn>
              <a:cxn ang="0">
                <a:pos x="13792" y="12965"/>
              </a:cxn>
              <a:cxn ang="0">
                <a:pos x="13245" y="13213"/>
              </a:cxn>
              <a:cxn ang="0">
                <a:pos x="12490" y="13411"/>
              </a:cxn>
              <a:cxn ang="0">
                <a:pos x="11310" y="13607"/>
              </a:cxn>
              <a:cxn ang="0">
                <a:pos x="10102" y="13737"/>
              </a:cxn>
              <a:cxn ang="0">
                <a:pos x="9765" y="13625"/>
              </a:cxn>
              <a:cxn ang="0">
                <a:pos x="9327" y="13338"/>
              </a:cxn>
              <a:cxn ang="0">
                <a:pos x="9113" y="12822"/>
              </a:cxn>
              <a:cxn ang="0">
                <a:pos x="9383" y="12393"/>
              </a:cxn>
              <a:cxn ang="0">
                <a:pos x="9949" y="12210"/>
              </a:cxn>
              <a:cxn ang="0">
                <a:pos x="10630" y="12169"/>
              </a:cxn>
              <a:cxn ang="0">
                <a:pos x="12049" y="12134"/>
              </a:cxn>
              <a:cxn ang="0">
                <a:pos x="12551" y="12105"/>
              </a:cxn>
              <a:cxn ang="0">
                <a:pos x="13123" y="11940"/>
              </a:cxn>
              <a:cxn ang="0">
                <a:pos x="13706" y="11450"/>
              </a:cxn>
              <a:cxn ang="0">
                <a:pos x="14007" y="10312"/>
              </a:cxn>
              <a:cxn ang="0">
                <a:pos x="14572" y="7703"/>
              </a:cxn>
              <a:cxn ang="0">
                <a:pos x="14727" y="7230"/>
              </a:cxn>
              <a:cxn ang="0">
                <a:pos x="14994" y="6843"/>
              </a:cxn>
              <a:cxn ang="0">
                <a:pos x="15429" y="6611"/>
              </a:cxn>
              <a:cxn ang="0">
                <a:pos x="15803" y="6766"/>
              </a:cxn>
              <a:cxn ang="0">
                <a:pos x="15891" y="7203"/>
              </a:cxn>
              <a:cxn ang="0">
                <a:pos x="15859" y="7947"/>
              </a:cxn>
              <a:cxn ang="0">
                <a:pos x="15662" y="9073"/>
              </a:cxn>
              <a:cxn ang="0">
                <a:pos x="15078" y="11556"/>
              </a:cxn>
              <a:cxn ang="0">
                <a:pos x="14970" y="11842"/>
              </a:cxn>
              <a:cxn ang="0">
                <a:pos x="14699" y="12227"/>
              </a:cxn>
              <a:cxn ang="0">
                <a:pos x="13153" y="4420"/>
              </a:cxn>
              <a:cxn ang="0">
                <a:pos x="12907" y="10857"/>
              </a:cxn>
              <a:cxn ang="0">
                <a:pos x="12413" y="11409"/>
              </a:cxn>
              <a:cxn ang="0">
                <a:pos x="11601" y="11647"/>
              </a:cxn>
              <a:cxn ang="0">
                <a:pos x="9374" y="11647"/>
              </a:cxn>
              <a:cxn ang="0">
                <a:pos x="9589" y="7083"/>
              </a:cxn>
              <a:cxn ang="0">
                <a:pos x="9370" y="7220"/>
              </a:cxn>
              <a:cxn ang="0">
                <a:pos x="8999" y="7317"/>
              </a:cxn>
              <a:cxn ang="0">
                <a:pos x="8401" y="7307"/>
              </a:cxn>
              <a:cxn ang="0">
                <a:pos x="6475" y="7315"/>
              </a:cxn>
              <a:cxn ang="0">
                <a:pos x="6013" y="7169"/>
              </a:cxn>
              <a:cxn ang="0">
                <a:pos x="5848" y="6899"/>
              </a:cxn>
              <a:cxn ang="0">
                <a:pos x="5796" y="6532"/>
              </a:cxn>
              <a:cxn ang="0">
                <a:pos x="6013" y="6285"/>
              </a:cxn>
              <a:cxn ang="0">
                <a:pos x="6390" y="6187"/>
              </a:cxn>
              <a:cxn ang="0">
                <a:pos x="11009" y="4005"/>
              </a:cxn>
              <a:cxn ang="0">
                <a:pos x="11406" y="3863"/>
              </a:cxn>
              <a:cxn ang="0">
                <a:pos x="12047" y="3830"/>
              </a:cxn>
              <a:cxn ang="0">
                <a:pos x="12712" y="4000"/>
              </a:cxn>
              <a:cxn ang="0">
                <a:pos x="13042" y="4235"/>
              </a:cxn>
              <a:cxn ang="0">
                <a:pos x="13153" y="4420"/>
              </a:cxn>
              <a:cxn ang="0">
                <a:pos x="12929" y="155"/>
              </a:cxn>
              <a:cxn ang="0">
                <a:pos x="13505" y="631"/>
              </a:cxn>
              <a:cxn ang="0">
                <a:pos x="13800" y="1331"/>
              </a:cxn>
              <a:cxn ang="0">
                <a:pos x="13723" y="2107"/>
              </a:cxn>
              <a:cxn ang="0">
                <a:pos x="13303" y="2729"/>
              </a:cxn>
              <a:cxn ang="0">
                <a:pos x="12640" y="3088"/>
              </a:cxn>
              <a:cxn ang="0">
                <a:pos x="11859" y="3088"/>
              </a:cxn>
              <a:cxn ang="0">
                <a:pos x="11197" y="2729"/>
              </a:cxn>
              <a:cxn ang="0">
                <a:pos x="10777" y="2107"/>
              </a:cxn>
              <a:cxn ang="0">
                <a:pos x="10701" y="1331"/>
              </a:cxn>
              <a:cxn ang="0">
                <a:pos x="10994" y="631"/>
              </a:cxn>
              <a:cxn ang="0">
                <a:pos x="11571" y="155"/>
              </a:cxn>
            </a:cxnLst>
            <a:rect l="0" t="0" r="r" b="b"/>
            <a:pathLst>
              <a:path w="16432" h="16784">
                <a:moveTo>
                  <a:pt x="0" y="7972"/>
                </a:moveTo>
                <a:lnTo>
                  <a:pt x="7829" y="7972"/>
                </a:lnTo>
                <a:lnTo>
                  <a:pt x="7829" y="16784"/>
                </a:lnTo>
                <a:lnTo>
                  <a:pt x="0" y="16784"/>
                </a:lnTo>
                <a:lnTo>
                  <a:pt x="0" y="7972"/>
                </a:lnTo>
                <a:close/>
                <a:moveTo>
                  <a:pt x="695" y="6789"/>
                </a:moveTo>
                <a:lnTo>
                  <a:pt x="4866" y="6789"/>
                </a:lnTo>
                <a:lnTo>
                  <a:pt x="4866" y="7288"/>
                </a:lnTo>
                <a:lnTo>
                  <a:pt x="695" y="7288"/>
                </a:lnTo>
                <a:lnTo>
                  <a:pt x="391" y="7288"/>
                </a:lnTo>
                <a:lnTo>
                  <a:pt x="196" y="7288"/>
                </a:lnTo>
                <a:lnTo>
                  <a:pt x="196" y="2812"/>
                </a:lnTo>
                <a:lnTo>
                  <a:pt x="696" y="2811"/>
                </a:lnTo>
                <a:lnTo>
                  <a:pt x="695" y="6789"/>
                </a:lnTo>
                <a:close/>
                <a:moveTo>
                  <a:pt x="14433" y="12499"/>
                </a:moveTo>
                <a:lnTo>
                  <a:pt x="16432" y="16543"/>
                </a:lnTo>
                <a:lnTo>
                  <a:pt x="15575" y="16543"/>
                </a:lnTo>
                <a:lnTo>
                  <a:pt x="13886" y="12908"/>
                </a:lnTo>
                <a:lnTo>
                  <a:pt x="13839" y="12936"/>
                </a:lnTo>
                <a:lnTo>
                  <a:pt x="13792" y="12965"/>
                </a:lnTo>
                <a:lnTo>
                  <a:pt x="13742" y="12992"/>
                </a:lnTo>
                <a:lnTo>
                  <a:pt x="13693" y="13018"/>
                </a:lnTo>
                <a:lnTo>
                  <a:pt x="13643" y="13045"/>
                </a:lnTo>
                <a:lnTo>
                  <a:pt x="13591" y="13071"/>
                </a:lnTo>
                <a:lnTo>
                  <a:pt x="13539" y="13096"/>
                </a:lnTo>
                <a:lnTo>
                  <a:pt x="13486" y="13120"/>
                </a:lnTo>
                <a:lnTo>
                  <a:pt x="13430" y="13145"/>
                </a:lnTo>
                <a:lnTo>
                  <a:pt x="13371" y="13168"/>
                </a:lnTo>
                <a:lnTo>
                  <a:pt x="13309" y="13191"/>
                </a:lnTo>
                <a:lnTo>
                  <a:pt x="13245" y="13213"/>
                </a:lnTo>
                <a:lnTo>
                  <a:pt x="13179" y="13236"/>
                </a:lnTo>
                <a:lnTo>
                  <a:pt x="13110" y="13257"/>
                </a:lnTo>
                <a:lnTo>
                  <a:pt x="13039" y="13278"/>
                </a:lnTo>
                <a:lnTo>
                  <a:pt x="12965" y="13299"/>
                </a:lnTo>
                <a:lnTo>
                  <a:pt x="12890" y="13319"/>
                </a:lnTo>
                <a:lnTo>
                  <a:pt x="12812" y="13338"/>
                </a:lnTo>
                <a:lnTo>
                  <a:pt x="12734" y="13358"/>
                </a:lnTo>
                <a:lnTo>
                  <a:pt x="12654" y="13376"/>
                </a:lnTo>
                <a:lnTo>
                  <a:pt x="12572" y="13394"/>
                </a:lnTo>
                <a:lnTo>
                  <a:pt x="12490" y="13411"/>
                </a:lnTo>
                <a:lnTo>
                  <a:pt x="12407" y="13428"/>
                </a:lnTo>
                <a:lnTo>
                  <a:pt x="12323" y="13445"/>
                </a:lnTo>
                <a:lnTo>
                  <a:pt x="12238" y="13461"/>
                </a:lnTo>
                <a:lnTo>
                  <a:pt x="12153" y="13477"/>
                </a:lnTo>
                <a:lnTo>
                  <a:pt x="12067" y="13492"/>
                </a:lnTo>
                <a:lnTo>
                  <a:pt x="11982" y="13507"/>
                </a:lnTo>
                <a:lnTo>
                  <a:pt x="11810" y="13534"/>
                </a:lnTo>
                <a:lnTo>
                  <a:pt x="11640" y="13560"/>
                </a:lnTo>
                <a:lnTo>
                  <a:pt x="11473" y="13585"/>
                </a:lnTo>
                <a:lnTo>
                  <a:pt x="11310" y="13607"/>
                </a:lnTo>
                <a:lnTo>
                  <a:pt x="11151" y="13628"/>
                </a:lnTo>
                <a:lnTo>
                  <a:pt x="10999" y="13645"/>
                </a:lnTo>
                <a:lnTo>
                  <a:pt x="9637" y="16543"/>
                </a:lnTo>
                <a:lnTo>
                  <a:pt x="8877" y="16543"/>
                </a:lnTo>
                <a:lnTo>
                  <a:pt x="10243" y="13726"/>
                </a:lnTo>
                <a:lnTo>
                  <a:pt x="10187" y="13731"/>
                </a:lnTo>
                <a:lnTo>
                  <a:pt x="10146" y="13736"/>
                </a:lnTo>
                <a:lnTo>
                  <a:pt x="10121" y="13738"/>
                </a:lnTo>
                <a:lnTo>
                  <a:pt x="10112" y="13739"/>
                </a:lnTo>
                <a:lnTo>
                  <a:pt x="10102" y="13737"/>
                </a:lnTo>
                <a:lnTo>
                  <a:pt x="10071" y="13729"/>
                </a:lnTo>
                <a:lnTo>
                  <a:pt x="10049" y="13724"/>
                </a:lnTo>
                <a:lnTo>
                  <a:pt x="10024" y="13717"/>
                </a:lnTo>
                <a:lnTo>
                  <a:pt x="9995" y="13708"/>
                </a:lnTo>
                <a:lnTo>
                  <a:pt x="9962" y="13698"/>
                </a:lnTo>
                <a:lnTo>
                  <a:pt x="9928" y="13687"/>
                </a:lnTo>
                <a:lnTo>
                  <a:pt x="9890" y="13674"/>
                </a:lnTo>
                <a:lnTo>
                  <a:pt x="9850" y="13660"/>
                </a:lnTo>
                <a:lnTo>
                  <a:pt x="9808" y="13643"/>
                </a:lnTo>
                <a:lnTo>
                  <a:pt x="9765" y="13625"/>
                </a:lnTo>
                <a:lnTo>
                  <a:pt x="9721" y="13606"/>
                </a:lnTo>
                <a:lnTo>
                  <a:pt x="9676" y="13585"/>
                </a:lnTo>
                <a:lnTo>
                  <a:pt x="9631" y="13560"/>
                </a:lnTo>
                <a:lnTo>
                  <a:pt x="9585" y="13535"/>
                </a:lnTo>
                <a:lnTo>
                  <a:pt x="9540" y="13508"/>
                </a:lnTo>
                <a:lnTo>
                  <a:pt x="9495" y="13479"/>
                </a:lnTo>
                <a:lnTo>
                  <a:pt x="9451" y="13446"/>
                </a:lnTo>
                <a:lnTo>
                  <a:pt x="9408" y="13413"/>
                </a:lnTo>
                <a:lnTo>
                  <a:pt x="9367" y="13377"/>
                </a:lnTo>
                <a:lnTo>
                  <a:pt x="9327" y="13338"/>
                </a:lnTo>
                <a:lnTo>
                  <a:pt x="9290" y="13297"/>
                </a:lnTo>
                <a:lnTo>
                  <a:pt x="9256" y="13255"/>
                </a:lnTo>
                <a:lnTo>
                  <a:pt x="9223" y="13209"/>
                </a:lnTo>
                <a:lnTo>
                  <a:pt x="9195" y="13162"/>
                </a:lnTo>
                <a:lnTo>
                  <a:pt x="9171" y="13110"/>
                </a:lnTo>
                <a:lnTo>
                  <a:pt x="9150" y="13058"/>
                </a:lnTo>
                <a:lnTo>
                  <a:pt x="9133" y="13002"/>
                </a:lnTo>
                <a:lnTo>
                  <a:pt x="9121" y="12944"/>
                </a:lnTo>
                <a:lnTo>
                  <a:pt x="9114" y="12883"/>
                </a:lnTo>
                <a:lnTo>
                  <a:pt x="9113" y="12822"/>
                </a:lnTo>
                <a:lnTo>
                  <a:pt x="9117" y="12765"/>
                </a:lnTo>
                <a:lnTo>
                  <a:pt x="9128" y="12712"/>
                </a:lnTo>
                <a:lnTo>
                  <a:pt x="9145" y="12661"/>
                </a:lnTo>
                <a:lnTo>
                  <a:pt x="9165" y="12614"/>
                </a:lnTo>
                <a:lnTo>
                  <a:pt x="9192" y="12570"/>
                </a:lnTo>
                <a:lnTo>
                  <a:pt x="9222" y="12529"/>
                </a:lnTo>
                <a:lnTo>
                  <a:pt x="9257" y="12490"/>
                </a:lnTo>
                <a:lnTo>
                  <a:pt x="9295" y="12456"/>
                </a:lnTo>
                <a:lnTo>
                  <a:pt x="9337" y="12422"/>
                </a:lnTo>
                <a:lnTo>
                  <a:pt x="9383" y="12393"/>
                </a:lnTo>
                <a:lnTo>
                  <a:pt x="9432" y="12365"/>
                </a:lnTo>
                <a:lnTo>
                  <a:pt x="9482" y="12339"/>
                </a:lnTo>
                <a:lnTo>
                  <a:pt x="9536" y="12316"/>
                </a:lnTo>
                <a:lnTo>
                  <a:pt x="9591" y="12295"/>
                </a:lnTo>
                <a:lnTo>
                  <a:pt x="9649" y="12276"/>
                </a:lnTo>
                <a:lnTo>
                  <a:pt x="9708" y="12260"/>
                </a:lnTo>
                <a:lnTo>
                  <a:pt x="9767" y="12245"/>
                </a:lnTo>
                <a:lnTo>
                  <a:pt x="9827" y="12231"/>
                </a:lnTo>
                <a:lnTo>
                  <a:pt x="9888" y="12220"/>
                </a:lnTo>
                <a:lnTo>
                  <a:pt x="9949" y="12210"/>
                </a:lnTo>
                <a:lnTo>
                  <a:pt x="10010" y="12201"/>
                </a:lnTo>
                <a:lnTo>
                  <a:pt x="10070" y="12194"/>
                </a:lnTo>
                <a:lnTo>
                  <a:pt x="10130" y="12187"/>
                </a:lnTo>
                <a:lnTo>
                  <a:pt x="10188" y="12182"/>
                </a:lnTo>
                <a:lnTo>
                  <a:pt x="10245" y="12179"/>
                </a:lnTo>
                <a:lnTo>
                  <a:pt x="10300" y="12176"/>
                </a:lnTo>
                <a:lnTo>
                  <a:pt x="10353" y="12173"/>
                </a:lnTo>
                <a:lnTo>
                  <a:pt x="10453" y="12170"/>
                </a:lnTo>
                <a:lnTo>
                  <a:pt x="10540" y="12169"/>
                </a:lnTo>
                <a:lnTo>
                  <a:pt x="10630" y="12169"/>
                </a:lnTo>
                <a:lnTo>
                  <a:pt x="10741" y="12167"/>
                </a:lnTo>
                <a:lnTo>
                  <a:pt x="10869" y="12165"/>
                </a:lnTo>
                <a:lnTo>
                  <a:pt x="11010" y="12162"/>
                </a:lnTo>
                <a:lnTo>
                  <a:pt x="11159" y="12159"/>
                </a:lnTo>
                <a:lnTo>
                  <a:pt x="11314" y="12155"/>
                </a:lnTo>
                <a:lnTo>
                  <a:pt x="11470" y="12151"/>
                </a:lnTo>
                <a:lnTo>
                  <a:pt x="11626" y="12146"/>
                </a:lnTo>
                <a:lnTo>
                  <a:pt x="11777" y="12142"/>
                </a:lnTo>
                <a:lnTo>
                  <a:pt x="11919" y="12137"/>
                </a:lnTo>
                <a:lnTo>
                  <a:pt x="12049" y="12134"/>
                </a:lnTo>
                <a:lnTo>
                  <a:pt x="12163" y="12130"/>
                </a:lnTo>
                <a:lnTo>
                  <a:pt x="12259" y="12126"/>
                </a:lnTo>
                <a:lnTo>
                  <a:pt x="12331" y="12124"/>
                </a:lnTo>
                <a:lnTo>
                  <a:pt x="12376" y="12122"/>
                </a:lnTo>
                <a:lnTo>
                  <a:pt x="12393" y="12122"/>
                </a:lnTo>
                <a:lnTo>
                  <a:pt x="12408" y="12121"/>
                </a:lnTo>
                <a:lnTo>
                  <a:pt x="12449" y="12118"/>
                </a:lnTo>
                <a:lnTo>
                  <a:pt x="12478" y="12115"/>
                </a:lnTo>
                <a:lnTo>
                  <a:pt x="12512" y="12111"/>
                </a:lnTo>
                <a:lnTo>
                  <a:pt x="12551" y="12105"/>
                </a:lnTo>
                <a:lnTo>
                  <a:pt x="12596" y="12098"/>
                </a:lnTo>
                <a:lnTo>
                  <a:pt x="12644" y="12090"/>
                </a:lnTo>
                <a:lnTo>
                  <a:pt x="12696" y="12079"/>
                </a:lnTo>
                <a:lnTo>
                  <a:pt x="12751" y="12067"/>
                </a:lnTo>
                <a:lnTo>
                  <a:pt x="12808" y="12052"/>
                </a:lnTo>
                <a:lnTo>
                  <a:pt x="12869" y="12035"/>
                </a:lnTo>
                <a:lnTo>
                  <a:pt x="12931" y="12015"/>
                </a:lnTo>
                <a:lnTo>
                  <a:pt x="12994" y="11993"/>
                </a:lnTo>
                <a:lnTo>
                  <a:pt x="13058" y="11968"/>
                </a:lnTo>
                <a:lnTo>
                  <a:pt x="13123" y="11940"/>
                </a:lnTo>
                <a:lnTo>
                  <a:pt x="13188" y="11908"/>
                </a:lnTo>
                <a:lnTo>
                  <a:pt x="13252" y="11874"/>
                </a:lnTo>
                <a:lnTo>
                  <a:pt x="13316" y="11835"/>
                </a:lnTo>
                <a:lnTo>
                  <a:pt x="13379" y="11793"/>
                </a:lnTo>
                <a:lnTo>
                  <a:pt x="13439" y="11746"/>
                </a:lnTo>
                <a:lnTo>
                  <a:pt x="13498" y="11695"/>
                </a:lnTo>
                <a:lnTo>
                  <a:pt x="13556" y="11641"/>
                </a:lnTo>
                <a:lnTo>
                  <a:pt x="13609" y="11582"/>
                </a:lnTo>
                <a:lnTo>
                  <a:pt x="13659" y="11518"/>
                </a:lnTo>
                <a:lnTo>
                  <a:pt x="13706" y="11450"/>
                </a:lnTo>
                <a:lnTo>
                  <a:pt x="13748" y="11376"/>
                </a:lnTo>
                <a:lnTo>
                  <a:pt x="13785" y="11298"/>
                </a:lnTo>
                <a:lnTo>
                  <a:pt x="13818" y="11214"/>
                </a:lnTo>
                <a:lnTo>
                  <a:pt x="13845" y="11125"/>
                </a:lnTo>
                <a:lnTo>
                  <a:pt x="13866" y="11028"/>
                </a:lnTo>
                <a:lnTo>
                  <a:pt x="13885" y="10926"/>
                </a:lnTo>
                <a:lnTo>
                  <a:pt x="13906" y="10816"/>
                </a:lnTo>
                <a:lnTo>
                  <a:pt x="13928" y="10700"/>
                </a:lnTo>
                <a:lnTo>
                  <a:pt x="13953" y="10575"/>
                </a:lnTo>
                <a:lnTo>
                  <a:pt x="14007" y="10312"/>
                </a:lnTo>
                <a:lnTo>
                  <a:pt x="14064" y="10031"/>
                </a:lnTo>
                <a:lnTo>
                  <a:pt x="14126" y="9739"/>
                </a:lnTo>
                <a:lnTo>
                  <a:pt x="14189" y="9441"/>
                </a:lnTo>
                <a:lnTo>
                  <a:pt x="14254" y="9145"/>
                </a:lnTo>
                <a:lnTo>
                  <a:pt x="14317" y="8854"/>
                </a:lnTo>
                <a:lnTo>
                  <a:pt x="14378" y="8577"/>
                </a:lnTo>
                <a:lnTo>
                  <a:pt x="14436" y="8316"/>
                </a:lnTo>
                <a:lnTo>
                  <a:pt x="14488" y="8080"/>
                </a:lnTo>
                <a:lnTo>
                  <a:pt x="14534" y="7874"/>
                </a:lnTo>
                <a:lnTo>
                  <a:pt x="14572" y="7703"/>
                </a:lnTo>
                <a:lnTo>
                  <a:pt x="14601" y="7574"/>
                </a:lnTo>
                <a:lnTo>
                  <a:pt x="14620" y="7492"/>
                </a:lnTo>
                <a:lnTo>
                  <a:pt x="14626" y="7464"/>
                </a:lnTo>
                <a:lnTo>
                  <a:pt x="14630" y="7454"/>
                </a:lnTo>
                <a:lnTo>
                  <a:pt x="14639" y="7427"/>
                </a:lnTo>
                <a:lnTo>
                  <a:pt x="14656" y="7385"/>
                </a:lnTo>
                <a:lnTo>
                  <a:pt x="14680" y="7329"/>
                </a:lnTo>
                <a:lnTo>
                  <a:pt x="14693" y="7299"/>
                </a:lnTo>
                <a:lnTo>
                  <a:pt x="14709" y="7265"/>
                </a:lnTo>
                <a:lnTo>
                  <a:pt x="14727" y="7230"/>
                </a:lnTo>
                <a:lnTo>
                  <a:pt x="14746" y="7193"/>
                </a:lnTo>
                <a:lnTo>
                  <a:pt x="14767" y="7155"/>
                </a:lnTo>
                <a:lnTo>
                  <a:pt x="14790" y="7115"/>
                </a:lnTo>
                <a:lnTo>
                  <a:pt x="14814" y="7076"/>
                </a:lnTo>
                <a:lnTo>
                  <a:pt x="14840" y="7036"/>
                </a:lnTo>
                <a:lnTo>
                  <a:pt x="14868" y="6996"/>
                </a:lnTo>
                <a:lnTo>
                  <a:pt x="14897" y="6956"/>
                </a:lnTo>
                <a:lnTo>
                  <a:pt x="14927" y="6917"/>
                </a:lnTo>
                <a:lnTo>
                  <a:pt x="14960" y="6878"/>
                </a:lnTo>
                <a:lnTo>
                  <a:pt x="14994" y="6843"/>
                </a:lnTo>
                <a:lnTo>
                  <a:pt x="15030" y="6807"/>
                </a:lnTo>
                <a:lnTo>
                  <a:pt x="15068" y="6773"/>
                </a:lnTo>
                <a:lnTo>
                  <a:pt x="15108" y="6742"/>
                </a:lnTo>
                <a:lnTo>
                  <a:pt x="15148" y="6714"/>
                </a:lnTo>
                <a:lnTo>
                  <a:pt x="15191" y="6687"/>
                </a:lnTo>
                <a:lnTo>
                  <a:pt x="15235" y="6664"/>
                </a:lnTo>
                <a:lnTo>
                  <a:pt x="15281" y="6644"/>
                </a:lnTo>
                <a:lnTo>
                  <a:pt x="15328" y="6629"/>
                </a:lnTo>
                <a:lnTo>
                  <a:pt x="15377" y="6617"/>
                </a:lnTo>
                <a:lnTo>
                  <a:pt x="15429" y="6611"/>
                </a:lnTo>
                <a:lnTo>
                  <a:pt x="15482" y="6608"/>
                </a:lnTo>
                <a:lnTo>
                  <a:pt x="15532" y="6610"/>
                </a:lnTo>
                <a:lnTo>
                  <a:pt x="15580" y="6616"/>
                </a:lnTo>
                <a:lnTo>
                  <a:pt x="15623" y="6628"/>
                </a:lnTo>
                <a:lnTo>
                  <a:pt x="15661" y="6641"/>
                </a:lnTo>
                <a:lnTo>
                  <a:pt x="15697" y="6660"/>
                </a:lnTo>
                <a:lnTo>
                  <a:pt x="15728" y="6681"/>
                </a:lnTo>
                <a:lnTo>
                  <a:pt x="15757" y="6706"/>
                </a:lnTo>
                <a:lnTo>
                  <a:pt x="15781" y="6735"/>
                </a:lnTo>
                <a:lnTo>
                  <a:pt x="15803" y="6766"/>
                </a:lnTo>
                <a:lnTo>
                  <a:pt x="15822" y="6801"/>
                </a:lnTo>
                <a:lnTo>
                  <a:pt x="15839" y="6837"/>
                </a:lnTo>
                <a:lnTo>
                  <a:pt x="15852" y="6876"/>
                </a:lnTo>
                <a:lnTo>
                  <a:pt x="15864" y="6917"/>
                </a:lnTo>
                <a:lnTo>
                  <a:pt x="15873" y="6961"/>
                </a:lnTo>
                <a:lnTo>
                  <a:pt x="15879" y="7006"/>
                </a:lnTo>
                <a:lnTo>
                  <a:pt x="15886" y="7053"/>
                </a:lnTo>
                <a:lnTo>
                  <a:pt x="15889" y="7102"/>
                </a:lnTo>
                <a:lnTo>
                  <a:pt x="15891" y="7152"/>
                </a:lnTo>
                <a:lnTo>
                  <a:pt x="15891" y="7203"/>
                </a:lnTo>
                <a:lnTo>
                  <a:pt x="15891" y="7256"/>
                </a:lnTo>
                <a:lnTo>
                  <a:pt x="15888" y="7362"/>
                </a:lnTo>
                <a:lnTo>
                  <a:pt x="15883" y="7470"/>
                </a:lnTo>
                <a:lnTo>
                  <a:pt x="15875" y="7579"/>
                </a:lnTo>
                <a:lnTo>
                  <a:pt x="15869" y="7686"/>
                </a:lnTo>
                <a:lnTo>
                  <a:pt x="15866" y="7740"/>
                </a:lnTo>
                <a:lnTo>
                  <a:pt x="15864" y="7791"/>
                </a:lnTo>
                <a:lnTo>
                  <a:pt x="15862" y="7841"/>
                </a:lnTo>
                <a:lnTo>
                  <a:pt x="15862" y="7892"/>
                </a:lnTo>
                <a:lnTo>
                  <a:pt x="15859" y="7947"/>
                </a:lnTo>
                <a:lnTo>
                  <a:pt x="15853" y="8016"/>
                </a:lnTo>
                <a:lnTo>
                  <a:pt x="15844" y="8097"/>
                </a:lnTo>
                <a:lnTo>
                  <a:pt x="15830" y="8190"/>
                </a:lnTo>
                <a:lnTo>
                  <a:pt x="15814" y="8292"/>
                </a:lnTo>
                <a:lnTo>
                  <a:pt x="15794" y="8404"/>
                </a:lnTo>
                <a:lnTo>
                  <a:pt x="15772" y="8524"/>
                </a:lnTo>
                <a:lnTo>
                  <a:pt x="15748" y="8652"/>
                </a:lnTo>
                <a:lnTo>
                  <a:pt x="15722" y="8787"/>
                </a:lnTo>
                <a:lnTo>
                  <a:pt x="15693" y="8927"/>
                </a:lnTo>
                <a:lnTo>
                  <a:pt x="15662" y="9073"/>
                </a:lnTo>
                <a:lnTo>
                  <a:pt x="15631" y="9222"/>
                </a:lnTo>
                <a:lnTo>
                  <a:pt x="15564" y="9529"/>
                </a:lnTo>
                <a:lnTo>
                  <a:pt x="15494" y="9841"/>
                </a:lnTo>
                <a:lnTo>
                  <a:pt x="15421" y="10150"/>
                </a:lnTo>
                <a:lnTo>
                  <a:pt x="15351" y="10450"/>
                </a:lnTo>
                <a:lnTo>
                  <a:pt x="15283" y="10733"/>
                </a:lnTo>
                <a:lnTo>
                  <a:pt x="15220" y="10994"/>
                </a:lnTo>
                <a:lnTo>
                  <a:pt x="15163" y="11222"/>
                </a:lnTo>
                <a:lnTo>
                  <a:pt x="15116" y="11411"/>
                </a:lnTo>
                <a:lnTo>
                  <a:pt x="15078" y="11556"/>
                </a:lnTo>
                <a:lnTo>
                  <a:pt x="15054" y="11647"/>
                </a:lnTo>
                <a:lnTo>
                  <a:pt x="15048" y="11666"/>
                </a:lnTo>
                <a:lnTo>
                  <a:pt x="15042" y="11685"/>
                </a:lnTo>
                <a:lnTo>
                  <a:pt x="15033" y="11706"/>
                </a:lnTo>
                <a:lnTo>
                  <a:pt x="15026" y="11727"/>
                </a:lnTo>
                <a:lnTo>
                  <a:pt x="15016" y="11749"/>
                </a:lnTo>
                <a:lnTo>
                  <a:pt x="15006" y="11771"/>
                </a:lnTo>
                <a:lnTo>
                  <a:pt x="14995" y="11794"/>
                </a:lnTo>
                <a:lnTo>
                  <a:pt x="14983" y="11818"/>
                </a:lnTo>
                <a:lnTo>
                  <a:pt x="14970" y="11842"/>
                </a:lnTo>
                <a:lnTo>
                  <a:pt x="14957" y="11866"/>
                </a:lnTo>
                <a:lnTo>
                  <a:pt x="14942" y="11893"/>
                </a:lnTo>
                <a:lnTo>
                  <a:pt x="14926" y="11918"/>
                </a:lnTo>
                <a:lnTo>
                  <a:pt x="14893" y="11970"/>
                </a:lnTo>
                <a:lnTo>
                  <a:pt x="14856" y="12025"/>
                </a:lnTo>
                <a:lnTo>
                  <a:pt x="14815" y="12081"/>
                </a:lnTo>
                <a:lnTo>
                  <a:pt x="14771" y="12139"/>
                </a:lnTo>
                <a:lnTo>
                  <a:pt x="14748" y="12168"/>
                </a:lnTo>
                <a:lnTo>
                  <a:pt x="14724" y="12198"/>
                </a:lnTo>
                <a:lnTo>
                  <a:pt x="14699" y="12227"/>
                </a:lnTo>
                <a:lnTo>
                  <a:pt x="14673" y="12257"/>
                </a:lnTo>
                <a:lnTo>
                  <a:pt x="14645" y="12287"/>
                </a:lnTo>
                <a:lnTo>
                  <a:pt x="14618" y="12317"/>
                </a:lnTo>
                <a:lnTo>
                  <a:pt x="14590" y="12347"/>
                </a:lnTo>
                <a:lnTo>
                  <a:pt x="14559" y="12377"/>
                </a:lnTo>
                <a:lnTo>
                  <a:pt x="14529" y="12409"/>
                </a:lnTo>
                <a:lnTo>
                  <a:pt x="14498" y="12438"/>
                </a:lnTo>
                <a:lnTo>
                  <a:pt x="14466" y="12469"/>
                </a:lnTo>
                <a:lnTo>
                  <a:pt x="14433" y="12499"/>
                </a:lnTo>
                <a:close/>
                <a:moveTo>
                  <a:pt x="13153" y="4420"/>
                </a:moveTo>
                <a:lnTo>
                  <a:pt x="13153" y="10411"/>
                </a:lnTo>
                <a:lnTo>
                  <a:pt x="13147" y="10425"/>
                </a:lnTo>
                <a:lnTo>
                  <a:pt x="13129" y="10465"/>
                </a:lnTo>
                <a:lnTo>
                  <a:pt x="13099" y="10526"/>
                </a:lnTo>
                <a:lnTo>
                  <a:pt x="13058" y="10604"/>
                </a:lnTo>
                <a:lnTo>
                  <a:pt x="13033" y="10649"/>
                </a:lnTo>
                <a:lnTo>
                  <a:pt x="13005" y="10698"/>
                </a:lnTo>
                <a:lnTo>
                  <a:pt x="12975" y="10749"/>
                </a:lnTo>
                <a:lnTo>
                  <a:pt x="12942" y="10803"/>
                </a:lnTo>
                <a:lnTo>
                  <a:pt x="12907" y="10857"/>
                </a:lnTo>
                <a:lnTo>
                  <a:pt x="12869" y="10914"/>
                </a:lnTo>
                <a:lnTo>
                  <a:pt x="12828" y="10971"/>
                </a:lnTo>
                <a:lnTo>
                  <a:pt x="12785" y="11029"/>
                </a:lnTo>
                <a:lnTo>
                  <a:pt x="12739" y="11087"/>
                </a:lnTo>
                <a:lnTo>
                  <a:pt x="12691" y="11145"/>
                </a:lnTo>
                <a:lnTo>
                  <a:pt x="12639" y="11201"/>
                </a:lnTo>
                <a:lnTo>
                  <a:pt x="12587" y="11256"/>
                </a:lnTo>
                <a:lnTo>
                  <a:pt x="12531" y="11309"/>
                </a:lnTo>
                <a:lnTo>
                  <a:pt x="12474" y="11361"/>
                </a:lnTo>
                <a:lnTo>
                  <a:pt x="12413" y="11409"/>
                </a:lnTo>
                <a:lnTo>
                  <a:pt x="12351" y="11454"/>
                </a:lnTo>
                <a:lnTo>
                  <a:pt x="12286" y="11496"/>
                </a:lnTo>
                <a:lnTo>
                  <a:pt x="12220" y="11533"/>
                </a:lnTo>
                <a:lnTo>
                  <a:pt x="12151" y="11566"/>
                </a:lnTo>
                <a:lnTo>
                  <a:pt x="12079" y="11594"/>
                </a:lnTo>
                <a:lnTo>
                  <a:pt x="12007" y="11617"/>
                </a:lnTo>
                <a:lnTo>
                  <a:pt x="11932" y="11633"/>
                </a:lnTo>
                <a:lnTo>
                  <a:pt x="11854" y="11643"/>
                </a:lnTo>
                <a:lnTo>
                  <a:pt x="11775" y="11647"/>
                </a:lnTo>
                <a:lnTo>
                  <a:pt x="11601" y="11647"/>
                </a:lnTo>
                <a:lnTo>
                  <a:pt x="11405" y="11647"/>
                </a:lnTo>
                <a:lnTo>
                  <a:pt x="11189" y="11647"/>
                </a:lnTo>
                <a:lnTo>
                  <a:pt x="10961" y="11647"/>
                </a:lnTo>
                <a:lnTo>
                  <a:pt x="10723" y="11647"/>
                </a:lnTo>
                <a:lnTo>
                  <a:pt x="10481" y="11647"/>
                </a:lnTo>
                <a:lnTo>
                  <a:pt x="10239" y="11647"/>
                </a:lnTo>
                <a:lnTo>
                  <a:pt x="10003" y="11647"/>
                </a:lnTo>
                <a:lnTo>
                  <a:pt x="9777" y="11647"/>
                </a:lnTo>
                <a:lnTo>
                  <a:pt x="9566" y="11647"/>
                </a:lnTo>
                <a:lnTo>
                  <a:pt x="9374" y="11647"/>
                </a:lnTo>
                <a:lnTo>
                  <a:pt x="9206" y="11647"/>
                </a:lnTo>
                <a:lnTo>
                  <a:pt x="9068" y="11647"/>
                </a:lnTo>
                <a:lnTo>
                  <a:pt x="8963" y="11647"/>
                </a:lnTo>
                <a:lnTo>
                  <a:pt x="8896" y="11647"/>
                </a:lnTo>
                <a:lnTo>
                  <a:pt x="8873" y="11647"/>
                </a:lnTo>
                <a:lnTo>
                  <a:pt x="8563" y="11825"/>
                </a:lnTo>
                <a:lnTo>
                  <a:pt x="8563" y="9981"/>
                </a:lnTo>
                <a:lnTo>
                  <a:pt x="10732" y="9981"/>
                </a:lnTo>
                <a:lnTo>
                  <a:pt x="10732" y="5939"/>
                </a:lnTo>
                <a:lnTo>
                  <a:pt x="9589" y="7083"/>
                </a:lnTo>
                <a:lnTo>
                  <a:pt x="9586" y="7086"/>
                </a:lnTo>
                <a:lnTo>
                  <a:pt x="9577" y="7095"/>
                </a:lnTo>
                <a:lnTo>
                  <a:pt x="9559" y="7109"/>
                </a:lnTo>
                <a:lnTo>
                  <a:pt x="9536" y="7127"/>
                </a:lnTo>
                <a:lnTo>
                  <a:pt x="9504" y="7148"/>
                </a:lnTo>
                <a:lnTo>
                  <a:pt x="9466" y="7171"/>
                </a:lnTo>
                <a:lnTo>
                  <a:pt x="9444" y="7184"/>
                </a:lnTo>
                <a:lnTo>
                  <a:pt x="9421" y="7195"/>
                </a:lnTo>
                <a:lnTo>
                  <a:pt x="9396" y="7208"/>
                </a:lnTo>
                <a:lnTo>
                  <a:pt x="9370" y="7220"/>
                </a:lnTo>
                <a:lnTo>
                  <a:pt x="9341" y="7232"/>
                </a:lnTo>
                <a:lnTo>
                  <a:pt x="9310" y="7244"/>
                </a:lnTo>
                <a:lnTo>
                  <a:pt x="9278" y="7256"/>
                </a:lnTo>
                <a:lnTo>
                  <a:pt x="9243" y="7266"/>
                </a:lnTo>
                <a:lnTo>
                  <a:pt x="9207" y="7278"/>
                </a:lnTo>
                <a:lnTo>
                  <a:pt x="9170" y="7287"/>
                </a:lnTo>
                <a:lnTo>
                  <a:pt x="9130" y="7296"/>
                </a:lnTo>
                <a:lnTo>
                  <a:pt x="9088" y="7304"/>
                </a:lnTo>
                <a:lnTo>
                  <a:pt x="9045" y="7312"/>
                </a:lnTo>
                <a:lnTo>
                  <a:pt x="8999" y="7317"/>
                </a:lnTo>
                <a:lnTo>
                  <a:pt x="8952" y="7321"/>
                </a:lnTo>
                <a:lnTo>
                  <a:pt x="8902" y="7324"/>
                </a:lnTo>
                <a:lnTo>
                  <a:pt x="8851" y="7326"/>
                </a:lnTo>
                <a:lnTo>
                  <a:pt x="8798" y="7326"/>
                </a:lnTo>
                <a:lnTo>
                  <a:pt x="8744" y="7324"/>
                </a:lnTo>
                <a:lnTo>
                  <a:pt x="8687" y="7321"/>
                </a:lnTo>
                <a:lnTo>
                  <a:pt x="8625" y="7317"/>
                </a:lnTo>
                <a:lnTo>
                  <a:pt x="8556" y="7314"/>
                </a:lnTo>
                <a:lnTo>
                  <a:pt x="8482" y="7310"/>
                </a:lnTo>
                <a:lnTo>
                  <a:pt x="8401" y="7307"/>
                </a:lnTo>
                <a:lnTo>
                  <a:pt x="8225" y="7303"/>
                </a:lnTo>
                <a:lnTo>
                  <a:pt x="8032" y="7301"/>
                </a:lnTo>
                <a:lnTo>
                  <a:pt x="7829" y="7300"/>
                </a:lnTo>
                <a:lnTo>
                  <a:pt x="7618" y="7300"/>
                </a:lnTo>
                <a:lnTo>
                  <a:pt x="7406" y="7301"/>
                </a:lnTo>
                <a:lnTo>
                  <a:pt x="7196" y="7303"/>
                </a:lnTo>
                <a:lnTo>
                  <a:pt x="6993" y="7306"/>
                </a:lnTo>
                <a:lnTo>
                  <a:pt x="6802" y="7308"/>
                </a:lnTo>
                <a:lnTo>
                  <a:pt x="6628" y="7312"/>
                </a:lnTo>
                <a:lnTo>
                  <a:pt x="6475" y="7315"/>
                </a:lnTo>
                <a:lnTo>
                  <a:pt x="6348" y="7317"/>
                </a:lnTo>
                <a:lnTo>
                  <a:pt x="6252" y="7319"/>
                </a:lnTo>
                <a:lnTo>
                  <a:pt x="6190" y="7321"/>
                </a:lnTo>
                <a:lnTo>
                  <a:pt x="6169" y="7321"/>
                </a:lnTo>
                <a:lnTo>
                  <a:pt x="6152" y="7307"/>
                </a:lnTo>
                <a:lnTo>
                  <a:pt x="6109" y="7270"/>
                </a:lnTo>
                <a:lnTo>
                  <a:pt x="6080" y="7242"/>
                </a:lnTo>
                <a:lnTo>
                  <a:pt x="6048" y="7209"/>
                </a:lnTo>
                <a:lnTo>
                  <a:pt x="6030" y="7190"/>
                </a:lnTo>
                <a:lnTo>
                  <a:pt x="6013" y="7169"/>
                </a:lnTo>
                <a:lnTo>
                  <a:pt x="5996" y="7148"/>
                </a:lnTo>
                <a:lnTo>
                  <a:pt x="5978" y="7125"/>
                </a:lnTo>
                <a:lnTo>
                  <a:pt x="5960" y="7101"/>
                </a:lnTo>
                <a:lnTo>
                  <a:pt x="5942" y="7076"/>
                </a:lnTo>
                <a:lnTo>
                  <a:pt x="5925" y="7049"/>
                </a:lnTo>
                <a:lnTo>
                  <a:pt x="5909" y="7022"/>
                </a:lnTo>
                <a:lnTo>
                  <a:pt x="5892" y="6994"/>
                </a:lnTo>
                <a:lnTo>
                  <a:pt x="5876" y="6963"/>
                </a:lnTo>
                <a:lnTo>
                  <a:pt x="5861" y="6932"/>
                </a:lnTo>
                <a:lnTo>
                  <a:pt x="5848" y="6899"/>
                </a:lnTo>
                <a:lnTo>
                  <a:pt x="5834" y="6867"/>
                </a:lnTo>
                <a:lnTo>
                  <a:pt x="5823" y="6832"/>
                </a:lnTo>
                <a:lnTo>
                  <a:pt x="5813" y="6798"/>
                </a:lnTo>
                <a:lnTo>
                  <a:pt x="5805" y="6762"/>
                </a:lnTo>
                <a:lnTo>
                  <a:pt x="5797" y="6725"/>
                </a:lnTo>
                <a:lnTo>
                  <a:pt x="5792" y="6686"/>
                </a:lnTo>
                <a:lnTo>
                  <a:pt x="5789" y="6648"/>
                </a:lnTo>
                <a:lnTo>
                  <a:pt x="5788" y="6608"/>
                </a:lnTo>
                <a:lnTo>
                  <a:pt x="5790" y="6569"/>
                </a:lnTo>
                <a:lnTo>
                  <a:pt x="5796" y="6532"/>
                </a:lnTo>
                <a:lnTo>
                  <a:pt x="5806" y="6499"/>
                </a:lnTo>
                <a:lnTo>
                  <a:pt x="5818" y="6467"/>
                </a:lnTo>
                <a:lnTo>
                  <a:pt x="5834" y="6438"/>
                </a:lnTo>
                <a:lnTo>
                  <a:pt x="5854" y="6409"/>
                </a:lnTo>
                <a:lnTo>
                  <a:pt x="5875" y="6384"/>
                </a:lnTo>
                <a:lnTo>
                  <a:pt x="5899" y="6360"/>
                </a:lnTo>
                <a:lnTo>
                  <a:pt x="5925" y="6339"/>
                </a:lnTo>
                <a:lnTo>
                  <a:pt x="5954" y="6319"/>
                </a:lnTo>
                <a:lnTo>
                  <a:pt x="5982" y="6301"/>
                </a:lnTo>
                <a:lnTo>
                  <a:pt x="6013" y="6285"/>
                </a:lnTo>
                <a:lnTo>
                  <a:pt x="6045" y="6270"/>
                </a:lnTo>
                <a:lnTo>
                  <a:pt x="6077" y="6256"/>
                </a:lnTo>
                <a:lnTo>
                  <a:pt x="6111" y="6245"/>
                </a:lnTo>
                <a:lnTo>
                  <a:pt x="6145" y="6233"/>
                </a:lnTo>
                <a:lnTo>
                  <a:pt x="6178" y="6224"/>
                </a:lnTo>
                <a:lnTo>
                  <a:pt x="6211" y="6216"/>
                </a:lnTo>
                <a:lnTo>
                  <a:pt x="6243" y="6209"/>
                </a:lnTo>
                <a:lnTo>
                  <a:pt x="6276" y="6203"/>
                </a:lnTo>
                <a:lnTo>
                  <a:pt x="6335" y="6193"/>
                </a:lnTo>
                <a:lnTo>
                  <a:pt x="6390" y="6187"/>
                </a:lnTo>
                <a:lnTo>
                  <a:pt x="6471" y="6181"/>
                </a:lnTo>
                <a:lnTo>
                  <a:pt x="6501" y="6180"/>
                </a:lnTo>
                <a:lnTo>
                  <a:pt x="8639" y="6180"/>
                </a:lnTo>
                <a:lnTo>
                  <a:pt x="10873" y="4088"/>
                </a:lnTo>
                <a:lnTo>
                  <a:pt x="10878" y="4084"/>
                </a:lnTo>
                <a:lnTo>
                  <a:pt x="10895" y="4072"/>
                </a:lnTo>
                <a:lnTo>
                  <a:pt x="10922" y="4054"/>
                </a:lnTo>
                <a:lnTo>
                  <a:pt x="10961" y="4031"/>
                </a:lnTo>
                <a:lnTo>
                  <a:pt x="10983" y="4019"/>
                </a:lnTo>
                <a:lnTo>
                  <a:pt x="11009" y="4005"/>
                </a:lnTo>
                <a:lnTo>
                  <a:pt x="11037" y="3990"/>
                </a:lnTo>
                <a:lnTo>
                  <a:pt x="11068" y="3976"/>
                </a:lnTo>
                <a:lnTo>
                  <a:pt x="11101" y="3961"/>
                </a:lnTo>
                <a:lnTo>
                  <a:pt x="11137" y="3945"/>
                </a:lnTo>
                <a:lnTo>
                  <a:pt x="11176" y="3931"/>
                </a:lnTo>
                <a:lnTo>
                  <a:pt x="11216" y="3916"/>
                </a:lnTo>
                <a:lnTo>
                  <a:pt x="11260" y="3902"/>
                </a:lnTo>
                <a:lnTo>
                  <a:pt x="11307" y="3889"/>
                </a:lnTo>
                <a:lnTo>
                  <a:pt x="11355" y="3875"/>
                </a:lnTo>
                <a:lnTo>
                  <a:pt x="11406" y="3863"/>
                </a:lnTo>
                <a:lnTo>
                  <a:pt x="11459" y="3853"/>
                </a:lnTo>
                <a:lnTo>
                  <a:pt x="11515" y="3842"/>
                </a:lnTo>
                <a:lnTo>
                  <a:pt x="11573" y="3835"/>
                </a:lnTo>
                <a:lnTo>
                  <a:pt x="11634" y="3828"/>
                </a:lnTo>
                <a:lnTo>
                  <a:pt x="11697" y="3823"/>
                </a:lnTo>
                <a:lnTo>
                  <a:pt x="11762" y="3819"/>
                </a:lnTo>
                <a:lnTo>
                  <a:pt x="11830" y="3818"/>
                </a:lnTo>
                <a:lnTo>
                  <a:pt x="11900" y="3820"/>
                </a:lnTo>
                <a:lnTo>
                  <a:pt x="11972" y="3824"/>
                </a:lnTo>
                <a:lnTo>
                  <a:pt x="12047" y="3830"/>
                </a:lnTo>
                <a:lnTo>
                  <a:pt x="12123" y="3839"/>
                </a:lnTo>
                <a:lnTo>
                  <a:pt x="12203" y="3851"/>
                </a:lnTo>
                <a:lnTo>
                  <a:pt x="12281" y="3866"/>
                </a:lnTo>
                <a:lnTo>
                  <a:pt x="12354" y="3880"/>
                </a:lnTo>
                <a:lnTo>
                  <a:pt x="12423" y="3898"/>
                </a:lnTo>
                <a:lnTo>
                  <a:pt x="12489" y="3916"/>
                </a:lnTo>
                <a:lnTo>
                  <a:pt x="12550" y="3936"/>
                </a:lnTo>
                <a:lnTo>
                  <a:pt x="12608" y="3957"/>
                </a:lnTo>
                <a:lnTo>
                  <a:pt x="12661" y="3978"/>
                </a:lnTo>
                <a:lnTo>
                  <a:pt x="12712" y="4000"/>
                </a:lnTo>
                <a:lnTo>
                  <a:pt x="12759" y="4023"/>
                </a:lnTo>
                <a:lnTo>
                  <a:pt x="12802" y="4046"/>
                </a:lnTo>
                <a:lnTo>
                  <a:pt x="12842" y="4070"/>
                </a:lnTo>
                <a:lnTo>
                  <a:pt x="12879" y="4094"/>
                </a:lnTo>
                <a:lnTo>
                  <a:pt x="12913" y="4118"/>
                </a:lnTo>
                <a:lnTo>
                  <a:pt x="12944" y="4143"/>
                </a:lnTo>
                <a:lnTo>
                  <a:pt x="12973" y="4166"/>
                </a:lnTo>
                <a:lnTo>
                  <a:pt x="12999" y="4190"/>
                </a:lnTo>
                <a:lnTo>
                  <a:pt x="13021" y="4213"/>
                </a:lnTo>
                <a:lnTo>
                  <a:pt x="13042" y="4235"/>
                </a:lnTo>
                <a:lnTo>
                  <a:pt x="13061" y="4257"/>
                </a:lnTo>
                <a:lnTo>
                  <a:pt x="13078" y="4279"/>
                </a:lnTo>
                <a:lnTo>
                  <a:pt x="13092" y="4299"/>
                </a:lnTo>
                <a:lnTo>
                  <a:pt x="13105" y="4318"/>
                </a:lnTo>
                <a:lnTo>
                  <a:pt x="13115" y="4336"/>
                </a:lnTo>
                <a:lnTo>
                  <a:pt x="13125" y="4352"/>
                </a:lnTo>
                <a:lnTo>
                  <a:pt x="13138" y="4381"/>
                </a:lnTo>
                <a:lnTo>
                  <a:pt x="13147" y="4403"/>
                </a:lnTo>
                <a:lnTo>
                  <a:pt x="13152" y="4416"/>
                </a:lnTo>
                <a:lnTo>
                  <a:pt x="13153" y="4420"/>
                </a:lnTo>
                <a:close/>
                <a:moveTo>
                  <a:pt x="12250" y="0"/>
                </a:moveTo>
                <a:lnTo>
                  <a:pt x="12331" y="2"/>
                </a:lnTo>
                <a:lnTo>
                  <a:pt x="12410" y="8"/>
                </a:lnTo>
                <a:lnTo>
                  <a:pt x="12488" y="19"/>
                </a:lnTo>
                <a:lnTo>
                  <a:pt x="12565" y="33"/>
                </a:lnTo>
                <a:lnTo>
                  <a:pt x="12640" y="50"/>
                </a:lnTo>
                <a:lnTo>
                  <a:pt x="12715" y="71"/>
                </a:lnTo>
                <a:lnTo>
                  <a:pt x="12788" y="95"/>
                </a:lnTo>
                <a:lnTo>
                  <a:pt x="12860" y="124"/>
                </a:lnTo>
                <a:lnTo>
                  <a:pt x="12929" y="155"/>
                </a:lnTo>
                <a:lnTo>
                  <a:pt x="12996" y="190"/>
                </a:lnTo>
                <a:lnTo>
                  <a:pt x="13062" y="228"/>
                </a:lnTo>
                <a:lnTo>
                  <a:pt x="13126" y="269"/>
                </a:lnTo>
                <a:lnTo>
                  <a:pt x="13187" y="313"/>
                </a:lnTo>
                <a:lnTo>
                  <a:pt x="13246" y="360"/>
                </a:lnTo>
                <a:lnTo>
                  <a:pt x="13303" y="409"/>
                </a:lnTo>
                <a:lnTo>
                  <a:pt x="13359" y="461"/>
                </a:lnTo>
                <a:lnTo>
                  <a:pt x="13410" y="515"/>
                </a:lnTo>
                <a:lnTo>
                  <a:pt x="13459" y="572"/>
                </a:lnTo>
                <a:lnTo>
                  <a:pt x="13505" y="631"/>
                </a:lnTo>
                <a:lnTo>
                  <a:pt x="13550" y="693"/>
                </a:lnTo>
                <a:lnTo>
                  <a:pt x="13590" y="757"/>
                </a:lnTo>
                <a:lnTo>
                  <a:pt x="13628" y="822"/>
                </a:lnTo>
                <a:lnTo>
                  <a:pt x="13663" y="891"/>
                </a:lnTo>
                <a:lnTo>
                  <a:pt x="13694" y="960"/>
                </a:lnTo>
                <a:lnTo>
                  <a:pt x="13723" y="1031"/>
                </a:lnTo>
                <a:lnTo>
                  <a:pt x="13748" y="1104"/>
                </a:lnTo>
                <a:lnTo>
                  <a:pt x="13769" y="1178"/>
                </a:lnTo>
                <a:lnTo>
                  <a:pt x="13786" y="1254"/>
                </a:lnTo>
                <a:lnTo>
                  <a:pt x="13800" y="1331"/>
                </a:lnTo>
                <a:lnTo>
                  <a:pt x="13811" y="1409"/>
                </a:lnTo>
                <a:lnTo>
                  <a:pt x="13816" y="1489"/>
                </a:lnTo>
                <a:lnTo>
                  <a:pt x="13819" y="1568"/>
                </a:lnTo>
                <a:lnTo>
                  <a:pt x="13816" y="1650"/>
                </a:lnTo>
                <a:lnTo>
                  <a:pt x="13811" y="1729"/>
                </a:lnTo>
                <a:lnTo>
                  <a:pt x="13800" y="1807"/>
                </a:lnTo>
                <a:lnTo>
                  <a:pt x="13786" y="1884"/>
                </a:lnTo>
                <a:lnTo>
                  <a:pt x="13769" y="1961"/>
                </a:lnTo>
                <a:lnTo>
                  <a:pt x="13748" y="2035"/>
                </a:lnTo>
                <a:lnTo>
                  <a:pt x="13723" y="2107"/>
                </a:lnTo>
                <a:lnTo>
                  <a:pt x="13694" y="2179"/>
                </a:lnTo>
                <a:lnTo>
                  <a:pt x="13663" y="2248"/>
                </a:lnTo>
                <a:lnTo>
                  <a:pt x="13628" y="2316"/>
                </a:lnTo>
                <a:lnTo>
                  <a:pt x="13590" y="2382"/>
                </a:lnTo>
                <a:lnTo>
                  <a:pt x="13550" y="2445"/>
                </a:lnTo>
                <a:lnTo>
                  <a:pt x="13505" y="2507"/>
                </a:lnTo>
                <a:lnTo>
                  <a:pt x="13459" y="2566"/>
                </a:lnTo>
                <a:lnTo>
                  <a:pt x="13410" y="2623"/>
                </a:lnTo>
                <a:lnTo>
                  <a:pt x="13359" y="2677"/>
                </a:lnTo>
                <a:lnTo>
                  <a:pt x="13303" y="2729"/>
                </a:lnTo>
                <a:lnTo>
                  <a:pt x="13246" y="2779"/>
                </a:lnTo>
                <a:lnTo>
                  <a:pt x="13187" y="2825"/>
                </a:lnTo>
                <a:lnTo>
                  <a:pt x="13126" y="2869"/>
                </a:lnTo>
                <a:lnTo>
                  <a:pt x="13062" y="2910"/>
                </a:lnTo>
                <a:lnTo>
                  <a:pt x="12996" y="2948"/>
                </a:lnTo>
                <a:lnTo>
                  <a:pt x="12929" y="2983"/>
                </a:lnTo>
                <a:lnTo>
                  <a:pt x="12860" y="3014"/>
                </a:lnTo>
                <a:lnTo>
                  <a:pt x="12788" y="3042"/>
                </a:lnTo>
                <a:lnTo>
                  <a:pt x="12715" y="3067"/>
                </a:lnTo>
                <a:lnTo>
                  <a:pt x="12640" y="3088"/>
                </a:lnTo>
                <a:lnTo>
                  <a:pt x="12565" y="3106"/>
                </a:lnTo>
                <a:lnTo>
                  <a:pt x="12488" y="3120"/>
                </a:lnTo>
                <a:lnTo>
                  <a:pt x="12410" y="3129"/>
                </a:lnTo>
                <a:lnTo>
                  <a:pt x="12331" y="3135"/>
                </a:lnTo>
                <a:lnTo>
                  <a:pt x="12250" y="3138"/>
                </a:lnTo>
                <a:lnTo>
                  <a:pt x="12170" y="3135"/>
                </a:lnTo>
                <a:lnTo>
                  <a:pt x="12090" y="3129"/>
                </a:lnTo>
                <a:lnTo>
                  <a:pt x="12011" y="3120"/>
                </a:lnTo>
                <a:lnTo>
                  <a:pt x="11935" y="3106"/>
                </a:lnTo>
                <a:lnTo>
                  <a:pt x="11859" y="3088"/>
                </a:lnTo>
                <a:lnTo>
                  <a:pt x="11785" y="3067"/>
                </a:lnTo>
                <a:lnTo>
                  <a:pt x="11711" y="3042"/>
                </a:lnTo>
                <a:lnTo>
                  <a:pt x="11641" y="3014"/>
                </a:lnTo>
                <a:lnTo>
                  <a:pt x="11571" y="2983"/>
                </a:lnTo>
                <a:lnTo>
                  <a:pt x="11504" y="2948"/>
                </a:lnTo>
                <a:lnTo>
                  <a:pt x="11438" y="2910"/>
                </a:lnTo>
                <a:lnTo>
                  <a:pt x="11375" y="2869"/>
                </a:lnTo>
                <a:lnTo>
                  <a:pt x="11313" y="2825"/>
                </a:lnTo>
                <a:lnTo>
                  <a:pt x="11253" y="2779"/>
                </a:lnTo>
                <a:lnTo>
                  <a:pt x="11197" y="2729"/>
                </a:lnTo>
                <a:lnTo>
                  <a:pt x="11143" y="2677"/>
                </a:lnTo>
                <a:lnTo>
                  <a:pt x="11091" y="2623"/>
                </a:lnTo>
                <a:lnTo>
                  <a:pt x="11041" y="2566"/>
                </a:lnTo>
                <a:lnTo>
                  <a:pt x="10994" y="2507"/>
                </a:lnTo>
                <a:lnTo>
                  <a:pt x="10950" y="2445"/>
                </a:lnTo>
                <a:lnTo>
                  <a:pt x="10909" y="2382"/>
                </a:lnTo>
                <a:lnTo>
                  <a:pt x="10871" y="2316"/>
                </a:lnTo>
                <a:lnTo>
                  <a:pt x="10837" y="2248"/>
                </a:lnTo>
                <a:lnTo>
                  <a:pt x="10805" y="2179"/>
                </a:lnTo>
                <a:lnTo>
                  <a:pt x="10777" y="2107"/>
                </a:lnTo>
                <a:lnTo>
                  <a:pt x="10753" y="2035"/>
                </a:lnTo>
                <a:lnTo>
                  <a:pt x="10731" y="1961"/>
                </a:lnTo>
                <a:lnTo>
                  <a:pt x="10714" y="1884"/>
                </a:lnTo>
                <a:lnTo>
                  <a:pt x="10701" y="1807"/>
                </a:lnTo>
                <a:lnTo>
                  <a:pt x="10690" y="1729"/>
                </a:lnTo>
                <a:lnTo>
                  <a:pt x="10684" y="1650"/>
                </a:lnTo>
                <a:lnTo>
                  <a:pt x="10683" y="1568"/>
                </a:lnTo>
                <a:lnTo>
                  <a:pt x="10684" y="1489"/>
                </a:lnTo>
                <a:lnTo>
                  <a:pt x="10690" y="1409"/>
                </a:lnTo>
                <a:lnTo>
                  <a:pt x="10701" y="1331"/>
                </a:lnTo>
                <a:lnTo>
                  <a:pt x="10714" y="1254"/>
                </a:lnTo>
                <a:lnTo>
                  <a:pt x="10731" y="1178"/>
                </a:lnTo>
                <a:lnTo>
                  <a:pt x="10753" y="1104"/>
                </a:lnTo>
                <a:lnTo>
                  <a:pt x="10777" y="1031"/>
                </a:lnTo>
                <a:lnTo>
                  <a:pt x="10805" y="960"/>
                </a:lnTo>
                <a:lnTo>
                  <a:pt x="10837" y="891"/>
                </a:lnTo>
                <a:lnTo>
                  <a:pt x="10871" y="822"/>
                </a:lnTo>
                <a:lnTo>
                  <a:pt x="10909" y="757"/>
                </a:lnTo>
                <a:lnTo>
                  <a:pt x="10950" y="693"/>
                </a:lnTo>
                <a:lnTo>
                  <a:pt x="10994" y="631"/>
                </a:lnTo>
                <a:lnTo>
                  <a:pt x="11041" y="572"/>
                </a:lnTo>
                <a:lnTo>
                  <a:pt x="11091" y="515"/>
                </a:lnTo>
                <a:lnTo>
                  <a:pt x="11143" y="461"/>
                </a:lnTo>
                <a:lnTo>
                  <a:pt x="11197" y="409"/>
                </a:lnTo>
                <a:lnTo>
                  <a:pt x="11253" y="360"/>
                </a:lnTo>
                <a:lnTo>
                  <a:pt x="11313" y="313"/>
                </a:lnTo>
                <a:lnTo>
                  <a:pt x="11375" y="269"/>
                </a:lnTo>
                <a:lnTo>
                  <a:pt x="11438" y="228"/>
                </a:lnTo>
                <a:lnTo>
                  <a:pt x="11504" y="190"/>
                </a:lnTo>
                <a:lnTo>
                  <a:pt x="11571" y="155"/>
                </a:lnTo>
                <a:lnTo>
                  <a:pt x="11641" y="124"/>
                </a:lnTo>
                <a:lnTo>
                  <a:pt x="11711" y="95"/>
                </a:lnTo>
                <a:lnTo>
                  <a:pt x="11785" y="71"/>
                </a:lnTo>
                <a:lnTo>
                  <a:pt x="11859" y="50"/>
                </a:lnTo>
                <a:lnTo>
                  <a:pt x="11935" y="33"/>
                </a:lnTo>
                <a:lnTo>
                  <a:pt x="12011" y="19"/>
                </a:lnTo>
                <a:lnTo>
                  <a:pt x="12090" y="8"/>
                </a:lnTo>
                <a:lnTo>
                  <a:pt x="12170" y="2"/>
                </a:lnTo>
                <a:lnTo>
                  <a:pt x="122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2519263" y="1344147"/>
            <a:ext cx="480195" cy="230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 smtClean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900" dirty="0">
              <a:solidFill>
                <a:srgbClr val="515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835313" y="3513427"/>
            <a:ext cx="530787" cy="2307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900" dirty="0" smtClean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办公区</a:t>
            </a:r>
            <a:endParaRPr lang="zh-CN" altLang="en-US" sz="900" dirty="0">
              <a:solidFill>
                <a:srgbClr val="5151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6885" y="2382609"/>
            <a:ext cx="348371" cy="312817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8403" y="1671838"/>
            <a:ext cx="348371" cy="312817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53" y="3856466"/>
            <a:ext cx="301911" cy="30191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41" y="3856466"/>
            <a:ext cx="301911" cy="301911"/>
          </a:xfrm>
          <a:prstGeom prst="rect">
            <a:avLst/>
          </a:prstGeom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58" y="3854246"/>
            <a:ext cx="301911" cy="30191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0726" y="2382609"/>
            <a:ext cx="348371" cy="312817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1166250" y="1494945"/>
            <a:ext cx="848432" cy="481767"/>
            <a:chOff x="5762592" y="3693888"/>
            <a:chExt cx="1095544" cy="456333"/>
          </a:xfrm>
        </p:grpSpPr>
        <p:sp>
          <p:nvSpPr>
            <p:cNvPr id="99" name="Freeform 27"/>
            <p:cNvSpPr>
              <a:spLocks noEditPoints="1"/>
            </p:cNvSpPr>
            <p:nvPr/>
          </p:nvSpPr>
          <p:spPr bwMode="auto">
            <a:xfrm>
              <a:off x="5762592" y="3693888"/>
              <a:ext cx="1095544" cy="456333"/>
            </a:xfrm>
            <a:custGeom>
              <a:avLst/>
              <a:gdLst/>
              <a:ahLst/>
              <a:cxnLst>
                <a:cxn ang="0">
                  <a:pos x="8324" y="38"/>
                </a:cxn>
                <a:cxn ang="0">
                  <a:pos x="9087" y="203"/>
                </a:cxn>
                <a:cxn ang="0">
                  <a:pos x="9799" y="487"/>
                </a:cxn>
                <a:cxn ang="0">
                  <a:pos x="10451" y="880"/>
                </a:cxn>
                <a:cxn ang="0">
                  <a:pos x="11031" y="1370"/>
                </a:cxn>
                <a:cxn ang="0">
                  <a:pos x="11529" y="1947"/>
                </a:cxn>
                <a:cxn ang="0">
                  <a:pos x="11934" y="2598"/>
                </a:cxn>
                <a:cxn ang="0">
                  <a:pos x="12234" y="3314"/>
                </a:cxn>
                <a:cxn ang="0">
                  <a:pos x="12378" y="3497"/>
                </a:cxn>
                <a:cxn ang="0">
                  <a:pos x="12496" y="3494"/>
                </a:cxn>
                <a:cxn ang="0">
                  <a:pos x="13119" y="3540"/>
                </a:cxn>
                <a:cxn ang="0">
                  <a:pos x="13870" y="3738"/>
                </a:cxn>
                <a:cxn ang="0">
                  <a:pos x="14554" y="4074"/>
                </a:cxn>
                <a:cxn ang="0">
                  <a:pos x="15156" y="4535"/>
                </a:cxn>
                <a:cxn ang="0">
                  <a:pos x="15663" y="5102"/>
                </a:cxn>
                <a:cxn ang="0">
                  <a:pos x="16056" y="5761"/>
                </a:cxn>
                <a:cxn ang="0">
                  <a:pos x="16320" y="6494"/>
                </a:cxn>
                <a:cxn ang="0">
                  <a:pos x="16438" y="7286"/>
                </a:cxn>
                <a:cxn ang="0">
                  <a:pos x="16401" y="8075"/>
                </a:cxn>
                <a:cxn ang="0">
                  <a:pos x="16222" y="8813"/>
                </a:cxn>
                <a:cxn ang="0">
                  <a:pos x="15915" y="9491"/>
                </a:cxn>
                <a:cxn ang="0">
                  <a:pos x="15494" y="10093"/>
                </a:cxn>
                <a:cxn ang="0">
                  <a:pos x="14974" y="10606"/>
                </a:cxn>
                <a:cxn ang="0">
                  <a:pos x="14369" y="11014"/>
                </a:cxn>
                <a:cxn ang="0">
                  <a:pos x="13693" y="11305"/>
                </a:cxn>
                <a:cxn ang="0">
                  <a:pos x="12960" y="11462"/>
                </a:cxn>
                <a:cxn ang="0">
                  <a:pos x="3341" y="11487"/>
                </a:cxn>
                <a:cxn ang="0">
                  <a:pos x="2760" y="11436"/>
                </a:cxn>
                <a:cxn ang="0">
                  <a:pos x="2156" y="11265"/>
                </a:cxn>
                <a:cxn ang="0">
                  <a:pos x="1603" y="10987"/>
                </a:cxn>
                <a:cxn ang="0">
                  <a:pos x="1113" y="10615"/>
                </a:cxn>
                <a:cxn ang="0">
                  <a:pos x="697" y="10159"/>
                </a:cxn>
                <a:cxn ang="0">
                  <a:pos x="368" y="9631"/>
                </a:cxn>
                <a:cxn ang="0">
                  <a:pos x="137" y="9044"/>
                </a:cxn>
                <a:cxn ang="0">
                  <a:pos x="15" y="8410"/>
                </a:cxn>
                <a:cxn ang="0">
                  <a:pos x="15" y="7754"/>
                </a:cxn>
                <a:cxn ang="0">
                  <a:pos x="132" y="7132"/>
                </a:cxn>
                <a:cxn ang="0">
                  <a:pos x="354" y="6556"/>
                </a:cxn>
                <a:cxn ang="0">
                  <a:pos x="671" y="6034"/>
                </a:cxn>
                <a:cxn ang="0">
                  <a:pos x="1072" y="5582"/>
                </a:cxn>
                <a:cxn ang="0">
                  <a:pos x="1546" y="5208"/>
                </a:cxn>
                <a:cxn ang="0">
                  <a:pos x="2082" y="4924"/>
                </a:cxn>
                <a:cxn ang="0">
                  <a:pos x="2668" y="4741"/>
                </a:cxn>
                <a:cxn ang="0">
                  <a:pos x="3015" y="4212"/>
                </a:cxn>
                <a:cxn ang="0">
                  <a:pos x="3225" y="3295"/>
                </a:cxn>
                <a:cxn ang="0">
                  <a:pos x="3597" y="2453"/>
                </a:cxn>
                <a:cxn ang="0">
                  <a:pos x="4113" y="1704"/>
                </a:cxn>
                <a:cxn ang="0">
                  <a:pos x="4754" y="1069"/>
                </a:cxn>
                <a:cxn ang="0">
                  <a:pos x="5503" y="565"/>
                </a:cxn>
                <a:cxn ang="0">
                  <a:pos x="6342" y="211"/>
                </a:cxn>
                <a:cxn ang="0">
                  <a:pos x="7250" y="25"/>
                </a:cxn>
                <a:cxn ang="0">
                  <a:pos x="9148" y="9515"/>
                </a:cxn>
                <a:cxn ang="0">
                  <a:pos x="9106" y="9484"/>
                </a:cxn>
                <a:cxn ang="0">
                  <a:pos x="9023" y="9509"/>
                </a:cxn>
                <a:cxn ang="0">
                  <a:pos x="9156" y="9528"/>
                </a:cxn>
                <a:cxn ang="0">
                  <a:pos x="6408" y="9503"/>
                </a:cxn>
                <a:cxn ang="0">
                  <a:pos x="6368" y="9519"/>
                </a:cxn>
              </a:cxnLst>
              <a:rect l="0" t="0" r="r" b="b"/>
              <a:pathLst>
                <a:path w="16443" h="11487">
                  <a:moveTo>
                    <a:pt x="7726" y="0"/>
                  </a:moveTo>
                  <a:lnTo>
                    <a:pt x="7928" y="4"/>
                  </a:lnTo>
                  <a:lnTo>
                    <a:pt x="8127" y="17"/>
                  </a:lnTo>
                  <a:lnTo>
                    <a:pt x="8324" y="38"/>
                  </a:lnTo>
                  <a:lnTo>
                    <a:pt x="8519" y="68"/>
                  </a:lnTo>
                  <a:lnTo>
                    <a:pt x="8711" y="105"/>
                  </a:lnTo>
                  <a:lnTo>
                    <a:pt x="8900" y="150"/>
                  </a:lnTo>
                  <a:lnTo>
                    <a:pt x="9087" y="203"/>
                  </a:lnTo>
                  <a:lnTo>
                    <a:pt x="9270" y="263"/>
                  </a:lnTo>
                  <a:lnTo>
                    <a:pt x="9450" y="331"/>
                  </a:lnTo>
                  <a:lnTo>
                    <a:pt x="9626" y="406"/>
                  </a:lnTo>
                  <a:lnTo>
                    <a:pt x="9799" y="487"/>
                  </a:lnTo>
                  <a:lnTo>
                    <a:pt x="9969" y="576"/>
                  </a:lnTo>
                  <a:lnTo>
                    <a:pt x="10133" y="670"/>
                  </a:lnTo>
                  <a:lnTo>
                    <a:pt x="10294" y="772"/>
                  </a:lnTo>
                  <a:lnTo>
                    <a:pt x="10451" y="880"/>
                  </a:lnTo>
                  <a:lnTo>
                    <a:pt x="10604" y="994"/>
                  </a:lnTo>
                  <a:lnTo>
                    <a:pt x="10751" y="1113"/>
                  </a:lnTo>
                  <a:lnTo>
                    <a:pt x="10893" y="1239"/>
                  </a:lnTo>
                  <a:lnTo>
                    <a:pt x="11031" y="1370"/>
                  </a:lnTo>
                  <a:lnTo>
                    <a:pt x="11164" y="1507"/>
                  </a:lnTo>
                  <a:lnTo>
                    <a:pt x="11291" y="1648"/>
                  </a:lnTo>
                  <a:lnTo>
                    <a:pt x="11412" y="1795"/>
                  </a:lnTo>
                  <a:lnTo>
                    <a:pt x="11529" y="1947"/>
                  </a:lnTo>
                  <a:lnTo>
                    <a:pt x="11640" y="2102"/>
                  </a:lnTo>
                  <a:lnTo>
                    <a:pt x="11743" y="2264"/>
                  </a:lnTo>
                  <a:lnTo>
                    <a:pt x="11842" y="2429"/>
                  </a:lnTo>
                  <a:lnTo>
                    <a:pt x="11934" y="2598"/>
                  </a:lnTo>
                  <a:lnTo>
                    <a:pt x="12019" y="2772"/>
                  </a:lnTo>
                  <a:lnTo>
                    <a:pt x="12097" y="2948"/>
                  </a:lnTo>
                  <a:lnTo>
                    <a:pt x="12169" y="3129"/>
                  </a:lnTo>
                  <a:lnTo>
                    <a:pt x="12234" y="3314"/>
                  </a:lnTo>
                  <a:lnTo>
                    <a:pt x="12291" y="3501"/>
                  </a:lnTo>
                  <a:lnTo>
                    <a:pt x="12320" y="3499"/>
                  </a:lnTo>
                  <a:lnTo>
                    <a:pt x="12349" y="3498"/>
                  </a:lnTo>
                  <a:lnTo>
                    <a:pt x="12378" y="3497"/>
                  </a:lnTo>
                  <a:lnTo>
                    <a:pt x="12407" y="3496"/>
                  </a:lnTo>
                  <a:lnTo>
                    <a:pt x="12437" y="3495"/>
                  </a:lnTo>
                  <a:lnTo>
                    <a:pt x="12466" y="3494"/>
                  </a:lnTo>
                  <a:lnTo>
                    <a:pt x="12496" y="3494"/>
                  </a:lnTo>
                  <a:lnTo>
                    <a:pt x="12524" y="3494"/>
                  </a:lnTo>
                  <a:lnTo>
                    <a:pt x="12726" y="3499"/>
                  </a:lnTo>
                  <a:lnTo>
                    <a:pt x="12924" y="3515"/>
                  </a:lnTo>
                  <a:lnTo>
                    <a:pt x="13119" y="3540"/>
                  </a:lnTo>
                  <a:lnTo>
                    <a:pt x="13313" y="3575"/>
                  </a:lnTo>
                  <a:lnTo>
                    <a:pt x="13502" y="3621"/>
                  </a:lnTo>
                  <a:lnTo>
                    <a:pt x="13688" y="3674"/>
                  </a:lnTo>
                  <a:lnTo>
                    <a:pt x="13870" y="3738"/>
                  </a:lnTo>
                  <a:lnTo>
                    <a:pt x="14047" y="3809"/>
                  </a:lnTo>
                  <a:lnTo>
                    <a:pt x="14221" y="3889"/>
                  </a:lnTo>
                  <a:lnTo>
                    <a:pt x="14390" y="3977"/>
                  </a:lnTo>
                  <a:lnTo>
                    <a:pt x="14554" y="4074"/>
                  </a:lnTo>
                  <a:lnTo>
                    <a:pt x="14712" y="4179"/>
                  </a:lnTo>
                  <a:lnTo>
                    <a:pt x="14867" y="4290"/>
                  </a:lnTo>
                  <a:lnTo>
                    <a:pt x="15015" y="4409"/>
                  </a:lnTo>
                  <a:lnTo>
                    <a:pt x="15156" y="4535"/>
                  </a:lnTo>
                  <a:lnTo>
                    <a:pt x="15293" y="4667"/>
                  </a:lnTo>
                  <a:lnTo>
                    <a:pt x="15423" y="4806"/>
                  </a:lnTo>
                  <a:lnTo>
                    <a:pt x="15546" y="4951"/>
                  </a:lnTo>
                  <a:lnTo>
                    <a:pt x="15663" y="5102"/>
                  </a:lnTo>
                  <a:lnTo>
                    <a:pt x="15772" y="5259"/>
                  </a:lnTo>
                  <a:lnTo>
                    <a:pt x="15875" y="5421"/>
                  </a:lnTo>
                  <a:lnTo>
                    <a:pt x="15969" y="5588"/>
                  </a:lnTo>
                  <a:lnTo>
                    <a:pt x="16056" y="5761"/>
                  </a:lnTo>
                  <a:lnTo>
                    <a:pt x="16134" y="5938"/>
                  </a:lnTo>
                  <a:lnTo>
                    <a:pt x="16205" y="6119"/>
                  </a:lnTo>
                  <a:lnTo>
                    <a:pt x="16266" y="6305"/>
                  </a:lnTo>
                  <a:lnTo>
                    <a:pt x="16320" y="6494"/>
                  </a:lnTo>
                  <a:lnTo>
                    <a:pt x="16363" y="6687"/>
                  </a:lnTo>
                  <a:lnTo>
                    <a:pt x="16398" y="6884"/>
                  </a:lnTo>
                  <a:lnTo>
                    <a:pt x="16422" y="7083"/>
                  </a:lnTo>
                  <a:lnTo>
                    <a:pt x="16438" y="7286"/>
                  </a:lnTo>
                  <a:lnTo>
                    <a:pt x="16443" y="7490"/>
                  </a:lnTo>
                  <a:lnTo>
                    <a:pt x="16438" y="7688"/>
                  </a:lnTo>
                  <a:lnTo>
                    <a:pt x="16425" y="7883"/>
                  </a:lnTo>
                  <a:lnTo>
                    <a:pt x="16401" y="8075"/>
                  </a:lnTo>
                  <a:lnTo>
                    <a:pt x="16369" y="8264"/>
                  </a:lnTo>
                  <a:lnTo>
                    <a:pt x="16328" y="8451"/>
                  </a:lnTo>
                  <a:lnTo>
                    <a:pt x="16280" y="8634"/>
                  </a:lnTo>
                  <a:lnTo>
                    <a:pt x="16222" y="8813"/>
                  </a:lnTo>
                  <a:lnTo>
                    <a:pt x="16156" y="8989"/>
                  </a:lnTo>
                  <a:lnTo>
                    <a:pt x="16083" y="9161"/>
                  </a:lnTo>
                  <a:lnTo>
                    <a:pt x="16003" y="9328"/>
                  </a:lnTo>
                  <a:lnTo>
                    <a:pt x="15915" y="9491"/>
                  </a:lnTo>
                  <a:lnTo>
                    <a:pt x="15820" y="9649"/>
                  </a:lnTo>
                  <a:lnTo>
                    <a:pt x="15717" y="9802"/>
                  </a:lnTo>
                  <a:lnTo>
                    <a:pt x="15610" y="9950"/>
                  </a:lnTo>
                  <a:lnTo>
                    <a:pt x="15494" y="10093"/>
                  </a:lnTo>
                  <a:lnTo>
                    <a:pt x="15373" y="10230"/>
                  </a:lnTo>
                  <a:lnTo>
                    <a:pt x="15246" y="10361"/>
                  </a:lnTo>
                  <a:lnTo>
                    <a:pt x="15113" y="10487"/>
                  </a:lnTo>
                  <a:lnTo>
                    <a:pt x="14974" y="10606"/>
                  </a:lnTo>
                  <a:lnTo>
                    <a:pt x="14831" y="10718"/>
                  </a:lnTo>
                  <a:lnTo>
                    <a:pt x="14682" y="10824"/>
                  </a:lnTo>
                  <a:lnTo>
                    <a:pt x="14527" y="10923"/>
                  </a:lnTo>
                  <a:lnTo>
                    <a:pt x="14369" y="11014"/>
                  </a:lnTo>
                  <a:lnTo>
                    <a:pt x="14206" y="11098"/>
                  </a:lnTo>
                  <a:lnTo>
                    <a:pt x="14039" y="11176"/>
                  </a:lnTo>
                  <a:lnTo>
                    <a:pt x="13868" y="11244"/>
                  </a:lnTo>
                  <a:lnTo>
                    <a:pt x="13693" y="11305"/>
                  </a:lnTo>
                  <a:lnTo>
                    <a:pt x="13514" y="11357"/>
                  </a:lnTo>
                  <a:lnTo>
                    <a:pt x="13332" y="11401"/>
                  </a:lnTo>
                  <a:lnTo>
                    <a:pt x="13147" y="11436"/>
                  </a:lnTo>
                  <a:lnTo>
                    <a:pt x="12960" y="11462"/>
                  </a:lnTo>
                  <a:lnTo>
                    <a:pt x="12770" y="11479"/>
                  </a:lnTo>
                  <a:lnTo>
                    <a:pt x="12770" y="11487"/>
                  </a:lnTo>
                  <a:lnTo>
                    <a:pt x="12524" y="11487"/>
                  </a:lnTo>
                  <a:lnTo>
                    <a:pt x="3341" y="11487"/>
                  </a:lnTo>
                  <a:lnTo>
                    <a:pt x="3079" y="11487"/>
                  </a:lnTo>
                  <a:lnTo>
                    <a:pt x="3079" y="11477"/>
                  </a:lnTo>
                  <a:lnTo>
                    <a:pt x="2919" y="11459"/>
                  </a:lnTo>
                  <a:lnTo>
                    <a:pt x="2760" y="11436"/>
                  </a:lnTo>
                  <a:lnTo>
                    <a:pt x="2605" y="11404"/>
                  </a:lnTo>
                  <a:lnTo>
                    <a:pt x="2453" y="11365"/>
                  </a:lnTo>
                  <a:lnTo>
                    <a:pt x="2303" y="11318"/>
                  </a:lnTo>
                  <a:lnTo>
                    <a:pt x="2156" y="11265"/>
                  </a:lnTo>
                  <a:lnTo>
                    <a:pt x="2013" y="11205"/>
                  </a:lnTo>
                  <a:lnTo>
                    <a:pt x="1872" y="11139"/>
                  </a:lnTo>
                  <a:lnTo>
                    <a:pt x="1736" y="11067"/>
                  </a:lnTo>
                  <a:lnTo>
                    <a:pt x="1603" y="10987"/>
                  </a:lnTo>
                  <a:lnTo>
                    <a:pt x="1474" y="10903"/>
                  </a:lnTo>
                  <a:lnTo>
                    <a:pt x="1349" y="10813"/>
                  </a:lnTo>
                  <a:lnTo>
                    <a:pt x="1229" y="10716"/>
                  </a:lnTo>
                  <a:lnTo>
                    <a:pt x="1113" y="10615"/>
                  </a:lnTo>
                  <a:lnTo>
                    <a:pt x="1001" y="10508"/>
                  </a:lnTo>
                  <a:lnTo>
                    <a:pt x="895" y="10396"/>
                  </a:lnTo>
                  <a:lnTo>
                    <a:pt x="793" y="10280"/>
                  </a:lnTo>
                  <a:lnTo>
                    <a:pt x="697" y="10159"/>
                  </a:lnTo>
                  <a:lnTo>
                    <a:pt x="606" y="10033"/>
                  </a:lnTo>
                  <a:lnTo>
                    <a:pt x="521" y="9903"/>
                  </a:lnTo>
                  <a:lnTo>
                    <a:pt x="441" y="9769"/>
                  </a:lnTo>
                  <a:lnTo>
                    <a:pt x="368" y="9631"/>
                  </a:lnTo>
                  <a:lnTo>
                    <a:pt x="300" y="9490"/>
                  </a:lnTo>
                  <a:lnTo>
                    <a:pt x="239" y="9345"/>
                  </a:lnTo>
                  <a:lnTo>
                    <a:pt x="185" y="9197"/>
                  </a:lnTo>
                  <a:lnTo>
                    <a:pt x="137" y="9044"/>
                  </a:lnTo>
                  <a:lnTo>
                    <a:pt x="96" y="8890"/>
                  </a:lnTo>
                  <a:lnTo>
                    <a:pt x="62" y="8733"/>
                  </a:lnTo>
                  <a:lnTo>
                    <a:pt x="35" y="8573"/>
                  </a:lnTo>
                  <a:lnTo>
                    <a:pt x="15" y="8410"/>
                  </a:lnTo>
                  <a:lnTo>
                    <a:pt x="4" y="8246"/>
                  </a:lnTo>
                  <a:lnTo>
                    <a:pt x="0" y="8079"/>
                  </a:lnTo>
                  <a:lnTo>
                    <a:pt x="4" y="7916"/>
                  </a:lnTo>
                  <a:lnTo>
                    <a:pt x="15" y="7754"/>
                  </a:lnTo>
                  <a:lnTo>
                    <a:pt x="34" y="7596"/>
                  </a:lnTo>
                  <a:lnTo>
                    <a:pt x="60" y="7439"/>
                  </a:lnTo>
                  <a:lnTo>
                    <a:pt x="92" y="7284"/>
                  </a:lnTo>
                  <a:lnTo>
                    <a:pt x="132" y="7132"/>
                  </a:lnTo>
                  <a:lnTo>
                    <a:pt x="178" y="6983"/>
                  </a:lnTo>
                  <a:lnTo>
                    <a:pt x="230" y="6837"/>
                  </a:lnTo>
                  <a:lnTo>
                    <a:pt x="289" y="6694"/>
                  </a:lnTo>
                  <a:lnTo>
                    <a:pt x="354" y="6556"/>
                  </a:lnTo>
                  <a:lnTo>
                    <a:pt x="424" y="6420"/>
                  </a:lnTo>
                  <a:lnTo>
                    <a:pt x="502" y="6287"/>
                  </a:lnTo>
                  <a:lnTo>
                    <a:pt x="584" y="6159"/>
                  </a:lnTo>
                  <a:lnTo>
                    <a:pt x="671" y="6034"/>
                  </a:lnTo>
                  <a:lnTo>
                    <a:pt x="765" y="5914"/>
                  </a:lnTo>
                  <a:lnTo>
                    <a:pt x="862" y="5799"/>
                  </a:lnTo>
                  <a:lnTo>
                    <a:pt x="965" y="5688"/>
                  </a:lnTo>
                  <a:lnTo>
                    <a:pt x="1072" y="5582"/>
                  </a:lnTo>
                  <a:lnTo>
                    <a:pt x="1184" y="5480"/>
                  </a:lnTo>
                  <a:lnTo>
                    <a:pt x="1301" y="5384"/>
                  </a:lnTo>
                  <a:lnTo>
                    <a:pt x="1421" y="5293"/>
                  </a:lnTo>
                  <a:lnTo>
                    <a:pt x="1546" y="5208"/>
                  </a:lnTo>
                  <a:lnTo>
                    <a:pt x="1675" y="5128"/>
                  </a:lnTo>
                  <a:lnTo>
                    <a:pt x="1807" y="5054"/>
                  </a:lnTo>
                  <a:lnTo>
                    <a:pt x="1942" y="4986"/>
                  </a:lnTo>
                  <a:lnTo>
                    <a:pt x="2082" y="4924"/>
                  </a:lnTo>
                  <a:lnTo>
                    <a:pt x="2224" y="4869"/>
                  </a:lnTo>
                  <a:lnTo>
                    <a:pt x="2369" y="4819"/>
                  </a:lnTo>
                  <a:lnTo>
                    <a:pt x="2517" y="4777"/>
                  </a:lnTo>
                  <a:lnTo>
                    <a:pt x="2668" y="4741"/>
                  </a:lnTo>
                  <a:lnTo>
                    <a:pt x="2821" y="4713"/>
                  </a:lnTo>
                  <a:lnTo>
                    <a:pt x="2976" y="4692"/>
                  </a:lnTo>
                  <a:lnTo>
                    <a:pt x="2990" y="4450"/>
                  </a:lnTo>
                  <a:lnTo>
                    <a:pt x="3015" y="4212"/>
                  </a:lnTo>
                  <a:lnTo>
                    <a:pt x="3051" y="3976"/>
                  </a:lnTo>
                  <a:lnTo>
                    <a:pt x="3098" y="3744"/>
                  </a:lnTo>
                  <a:lnTo>
                    <a:pt x="3156" y="3517"/>
                  </a:lnTo>
                  <a:lnTo>
                    <a:pt x="3225" y="3295"/>
                  </a:lnTo>
                  <a:lnTo>
                    <a:pt x="3303" y="3076"/>
                  </a:lnTo>
                  <a:lnTo>
                    <a:pt x="3391" y="2863"/>
                  </a:lnTo>
                  <a:lnTo>
                    <a:pt x="3489" y="2655"/>
                  </a:lnTo>
                  <a:lnTo>
                    <a:pt x="3597" y="2453"/>
                  </a:lnTo>
                  <a:lnTo>
                    <a:pt x="3713" y="2256"/>
                  </a:lnTo>
                  <a:lnTo>
                    <a:pt x="3837" y="2065"/>
                  </a:lnTo>
                  <a:lnTo>
                    <a:pt x="3971" y="1882"/>
                  </a:lnTo>
                  <a:lnTo>
                    <a:pt x="4113" y="1704"/>
                  </a:lnTo>
                  <a:lnTo>
                    <a:pt x="4262" y="1535"/>
                  </a:lnTo>
                  <a:lnTo>
                    <a:pt x="4419" y="1371"/>
                  </a:lnTo>
                  <a:lnTo>
                    <a:pt x="4583" y="1216"/>
                  </a:lnTo>
                  <a:lnTo>
                    <a:pt x="4754" y="1069"/>
                  </a:lnTo>
                  <a:lnTo>
                    <a:pt x="4932" y="930"/>
                  </a:lnTo>
                  <a:lnTo>
                    <a:pt x="5117" y="800"/>
                  </a:lnTo>
                  <a:lnTo>
                    <a:pt x="5307" y="677"/>
                  </a:lnTo>
                  <a:lnTo>
                    <a:pt x="5503" y="565"/>
                  </a:lnTo>
                  <a:lnTo>
                    <a:pt x="5705" y="462"/>
                  </a:lnTo>
                  <a:lnTo>
                    <a:pt x="5912" y="368"/>
                  </a:lnTo>
                  <a:lnTo>
                    <a:pt x="6124" y="284"/>
                  </a:lnTo>
                  <a:lnTo>
                    <a:pt x="6342" y="211"/>
                  </a:lnTo>
                  <a:lnTo>
                    <a:pt x="6563" y="147"/>
                  </a:lnTo>
                  <a:lnTo>
                    <a:pt x="6788" y="95"/>
                  </a:lnTo>
                  <a:lnTo>
                    <a:pt x="7018" y="54"/>
                  </a:lnTo>
                  <a:lnTo>
                    <a:pt x="7250" y="25"/>
                  </a:lnTo>
                  <a:lnTo>
                    <a:pt x="7487" y="6"/>
                  </a:lnTo>
                  <a:lnTo>
                    <a:pt x="7726" y="0"/>
                  </a:lnTo>
                  <a:close/>
                  <a:moveTo>
                    <a:pt x="9156" y="9528"/>
                  </a:moveTo>
                  <a:lnTo>
                    <a:pt x="9148" y="9515"/>
                  </a:lnTo>
                  <a:lnTo>
                    <a:pt x="9141" y="9503"/>
                  </a:lnTo>
                  <a:lnTo>
                    <a:pt x="9134" y="9491"/>
                  </a:lnTo>
                  <a:lnTo>
                    <a:pt x="9127" y="9478"/>
                  </a:lnTo>
                  <a:lnTo>
                    <a:pt x="9106" y="9484"/>
                  </a:lnTo>
                  <a:lnTo>
                    <a:pt x="9086" y="9491"/>
                  </a:lnTo>
                  <a:lnTo>
                    <a:pt x="9065" y="9498"/>
                  </a:lnTo>
                  <a:lnTo>
                    <a:pt x="9045" y="9503"/>
                  </a:lnTo>
                  <a:lnTo>
                    <a:pt x="9023" y="9509"/>
                  </a:lnTo>
                  <a:lnTo>
                    <a:pt x="9003" y="9515"/>
                  </a:lnTo>
                  <a:lnTo>
                    <a:pt x="8982" y="9521"/>
                  </a:lnTo>
                  <a:lnTo>
                    <a:pt x="8961" y="9528"/>
                  </a:lnTo>
                  <a:lnTo>
                    <a:pt x="9156" y="9528"/>
                  </a:lnTo>
                  <a:close/>
                  <a:moveTo>
                    <a:pt x="6492" y="9528"/>
                  </a:moveTo>
                  <a:lnTo>
                    <a:pt x="6464" y="9519"/>
                  </a:lnTo>
                  <a:lnTo>
                    <a:pt x="6435" y="9511"/>
                  </a:lnTo>
                  <a:lnTo>
                    <a:pt x="6408" y="9503"/>
                  </a:lnTo>
                  <a:lnTo>
                    <a:pt x="6379" y="9495"/>
                  </a:lnTo>
                  <a:lnTo>
                    <a:pt x="6376" y="9503"/>
                  </a:lnTo>
                  <a:lnTo>
                    <a:pt x="6372" y="9511"/>
                  </a:lnTo>
                  <a:lnTo>
                    <a:pt x="6368" y="9519"/>
                  </a:lnTo>
                  <a:lnTo>
                    <a:pt x="6364" y="9528"/>
                  </a:lnTo>
                  <a:lnTo>
                    <a:pt x="6492" y="952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8576" tIns="34288" rIns="68576" bIns="34288" anchor="ctr"/>
            <a:lstStyle/>
            <a:p>
              <a:pPr defTabSz="914400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00" name="矩形 317"/>
            <p:cNvSpPr>
              <a:spLocks noChangeArrowheads="1"/>
            </p:cNvSpPr>
            <p:nvPr/>
          </p:nvSpPr>
          <p:spPr bwMode="auto">
            <a:xfrm>
              <a:off x="5862376" y="3864827"/>
              <a:ext cx="870172" cy="2259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6" tIns="34288" rIns="68576" bIns="34288" anchor="ctr">
              <a:spAutoFit/>
            </a:bodyPr>
            <a:lstStyle/>
            <a:p>
              <a:pPr algn="ctr" defTabSz="914400">
                <a:defRPr/>
              </a:pPr>
              <a:r>
                <a:rPr lang="en-US" altLang="zh-CN" sz="11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rPr>
                <a:t>Internet</a:t>
              </a:r>
            </a:p>
          </p:txBody>
        </p:sp>
      </p:grpSp>
      <p:sp>
        <p:nvSpPr>
          <p:cNvPr id="101" name="矩形 50"/>
          <p:cNvSpPr/>
          <p:nvPr/>
        </p:nvSpPr>
        <p:spPr>
          <a:xfrm>
            <a:off x="256025" y="592949"/>
            <a:ext cx="8432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终端安全管理系统（E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进行联动。设备能从EDR上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获取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关键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资产信息，并具备对E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推广部署能力。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4426452" y="1272906"/>
            <a:ext cx="380710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 smtClean="0"/>
              <a:t>1</a:t>
            </a:r>
            <a:r>
              <a:rPr lang="zh-CN" altLang="en-US" sz="1050" dirty="0" smtClean="0"/>
              <a:t>、联动推送</a:t>
            </a:r>
            <a:r>
              <a:rPr lang="en-US" altLang="zh-CN" sz="1050" dirty="0" smtClean="0"/>
              <a:t>360 EPP</a:t>
            </a:r>
            <a:r>
              <a:rPr lang="zh-CN" altLang="en-US" sz="1050" dirty="0" smtClean="0"/>
              <a:t>终端安装，不满足禁止上网。</a:t>
            </a: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 smtClean="0"/>
              <a:t>2</a:t>
            </a:r>
            <a:r>
              <a:rPr lang="zh-CN" altLang="en-US" sz="1050" dirty="0"/>
              <a:t>、 资产信息同步</a:t>
            </a:r>
            <a:r>
              <a:rPr lang="zh-CN" altLang="en-US" sz="1050" dirty="0" smtClean="0"/>
              <a:t>，主要字段</a:t>
            </a:r>
            <a:r>
              <a:rPr lang="zh-CN" altLang="en-US" sz="1050" dirty="0"/>
              <a:t>：用户名、终端名称、终端状态、</a:t>
            </a:r>
            <a:r>
              <a:rPr lang="en-US" altLang="zh-CN" sz="1050" dirty="0"/>
              <a:t>IP</a:t>
            </a:r>
            <a:r>
              <a:rPr lang="zh-CN" altLang="en-US" sz="1050" dirty="0"/>
              <a:t>地址、</a:t>
            </a:r>
            <a:r>
              <a:rPr lang="en-US" altLang="zh-CN" sz="1050" dirty="0"/>
              <a:t>MAC</a:t>
            </a:r>
            <a:r>
              <a:rPr lang="zh-CN" altLang="en-US" sz="1050" dirty="0"/>
              <a:t>地址、所属分组、</a:t>
            </a:r>
            <a:r>
              <a:rPr lang="zh-CN" altLang="en-US" sz="1050" dirty="0" smtClean="0"/>
              <a:t>操作系统。</a:t>
            </a:r>
            <a:r>
              <a:rPr lang="zh-CN" altLang="en-US" sz="1050" dirty="0"/>
              <a:t/>
            </a:r>
            <a:br>
              <a:rPr lang="zh-CN" altLang="en-US" sz="1050" dirty="0"/>
            </a:br>
            <a:r>
              <a:rPr lang="en-US" altLang="zh-CN" sz="1050" dirty="0"/>
              <a:t>3</a:t>
            </a:r>
            <a:r>
              <a:rPr lang="zh-CN" altLang="en-US" sz="1050" dirty="0" smtClean="0"/>
              <a:t>、资产信息可以被控制</a:t>
            </a:r>
            <a:r>
              <a:rPr lang="zh-CN" altLang="en-US" sz="1050" dirty="0"/>
              <a:t>策略、审计</a:t>
            </a:r>
            <a:r>
              <a:rPr lang="zh-CN" altLang="en-US" sz="1050" dirty="0" smtClean="0"/>
              <a:t>策略所调用。</a:t>
            </a:r>
            <a:endParaRPr lang="zh-CN" altLang="en-US" sz="1050" dirty="0"/>
          </a:p>
        </p:txBody>
      </p:sp>
      <p:grpSp>
        <p:nvGrpSpPr>
          <p:cNvPr id="103" name="组合 102"/>
          <p:cNvGrpSpPr/>
          <p:nvPr/>
        </p:nvGrpSpPr>
        <p:grpSpPr>
          <a:xfrm>
            <a:off x="4770727" y="2586371"/>
            <a:ext cx="2803330" cy="2051573"/>
            <a:chOff x="4669248" y="2654020"/>
            <a:chExt cx="2803330" cy="2051573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9248" y="3068250"/>
              <a:ext cx="2803330" cy="1637343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95589" y="2654020"/>
              <a:ext cx="416491" cy="369449"/>
            </a:xfrm>
            <a:prstGeom prst="rect">
              <a:avLst/>
            </a:prstGeom>
          </p:spPr>
        </p:pic>
        <p:sp>
          <p:nvSpPr>
            <p:cNvPr id="106" name="矩形 105"/>
            <p:cNvSpPr/>
            <p:nvPr/>
          </p:nvSpPr>
          <p:spPr>
            <a:xfrm>
              <a:off x="5183592" y="2689088"/>
              <a:ext cx="22060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197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360</a:t>
              </a:r>
              <a:r>
                <a:rPr lang="zh-CN" altLang="en-US" sz="1600" b="1" dirty="0">
                  <a:solidFill>
                    <a:srgbClr val="0197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终端安全管理</a:t>
              </a:r>
              <a:r>
                <a:rPr lang="zh-CN" altLang="en-US" sz="1600" b="1" dirty="0" smtClean="0">
                  <a:solidFill>
                    <a:srgbClr val="0197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系统</a:t>
              </a:r>
              <a:endParaRPr lang="zh-CN" altLang="en-US" sz="1600" dirty="0">
                <a:solidFill>
                  <a:srgbClr val="01974C"/>
                </a:solidFill>
              </a:endParaRPr>
            </a:p>
          </p:txBody>
        </p:sp>
      </p:grpSp>
      <p:sp>
        <p:nvSpPr>
          <p:cNvPr id="107" name="矩形 106"/>
          <p:cNvSpPr/>
          <p:nvPr/>
        </p:nvSpPr>
        <p:spPr>
          <a:xfrm>
            <a:off x="727802" y="2365601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b="1" dirty="0" smtClean="0">
                <a:solidFill>
                  <a:srgbClr val="01974C"/>
                </a:solidFill>
              </a:rPr>
              <a:t>行为</a:t>
            </a:r>
            <a:endParaRPr lang="en-US" altLang="zh-CN" sz="800" b="1" dirty="0" smtClean="0">
              <a:solidFill>
                <a:srgbClr val="01974C"/>
              </a:solidFill>
            </a:endParaRPr>
          </a:p>
          <a:p>
            <a:r>
              <a:rPr lang="zh-CN" altLang="en-US" sz="800" b="1" dirty="0" smtClean="0">
                <a:solidFill>
                  <a:srgbClr val="01974C"/>
                </a:solidFill>
              </a:rPr>
              <a:t>管理</a:t>
            </a:r>
            <a:endParaRPr lang="zh-CN" altLang="en-US" sz="800" b="1" dirty="0">
              <a:solidFill>
                <a:srgbClr val="01974C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487663" y="195858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b="1" dirty="0" smtClean="0">
                <a:solidFill>
                  <a:srgbClr val="01974C"/>
                </a:solidFill>
              </a:rPr>
              <a:t>行为</a:t>
            </a:r>
            <a:endParaRPr lang="en-US" altLang="zh-CN" sz="800" b="1" dirty="0" smtClean="0">
              <a:solidFill>
                <a:srgbClr val="01974C"/>
              </a:solidFill>
            </a:endParaRPr>
          </a:p>
          <a:p>
            <a:r>
              <a:rPr lang="zh-CN" altLang="en-US" sz="800" b="1" dirty="0" smtClean="0">
                <a:solidFill>
                  <a:srgbClr val="01974C"/>
                </a:solidFill>
              </a:rPr>
              <a:t>管理</a:t>
            </a:r>
            <a:endParaRPr lang="zh-CN" altLang="en-US" sz="800" b="1" dirty="0">
              <a:solidFill>
                <a:srgbClr val="01974C"/>
              </a:solidFill>
            </a:endParaRPr>
          </a:p>
        </p:txBody>
      </p:sp>
      <p:cxnSp>
        <p:nvCxnSpPr>
          <p:cNvPr id="109" name="直接箭头连接符 108"/>
          <p:cNvCxnSpPr/>
          <p:nvPr/>
        </p:nvCxnSpPr>
        <p:spPr>
          <a:xfrm flipH="1">
            <a:off x="1539404" y="2985833"/>
            <a:ext cx="1474640" cy="948800"/>
          </a:xfrm>
          <a:prstGeom prst="straightConnector1">
            <a:avLst/>
          </a:prstGeom>
          <a:ln w="12700">
            <a:solidFill>
              <a:srgbClr val="00AB7A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>
            <a:off x="3257234" y="3123207"/>
            <a:ext cx="0" cy="708908"/>
          </a:xfrm>
          <a:prstGeom prst="straightConnector1">
            <a:avLst/>
          </a:prstGeom>
          <a:ln w="12700">
            <a:solidFill>
              <a:srgbClr val="00AB7A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 flipV="1">
            <a:off x="3282185" y="1919320"/>
            <a:ext cx="0" cy="784836"/>
          </a:xfrm>
          <a:prstGeom prst="straightConnector1">
            <a:avLst/>
          </a:prstGeom>
          <a:ln w="12700">
            <a:solidFill>
              <a:srgbClr val="00AB7A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269270" y="14334"/>
            <a:ext cx="6858000" cy="39026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安全防护能力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2457" y="1323974"/>
            <a:ext cx="700088" cy="700088"/>
          </a:xfrm>
          <a:prstGeom prst="rect">
            <a:avLst/>
          </a:prstGeom>
          <a:solidFill>
            <a:srgbClr val="00AB7A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2457" y="2372318"/>
            <a:ext cx="700088" cy="700088"/>
          </a:xfrm>
          <a:prstGeom prst="rect">
            <a:avLst/>
          </a:prstGeom>
          <a:solidFill>
            <a:srgbClr val="00AB7A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2457" y="3420664"/>
            <a:ext cx="700088" cy="700088"/>
          </a:xfrm>
          <a:prstGeom prst="rect">
            <a:avLst/>
          </a:prstGeom>
          <a:solidFill>
            <a:srgbClr val="00AB7A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45531" y="1323974"/>
            <a:ext cx="700088" cy="700088"/>
          </a:xfrm>
          <a:prstGeom prst="rect">
            <a:avLst/>
          </a:prstGeom>
          <a:solidFill>
            <a:srgbClr val="00AB7A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45531" y="2372318"/>
            <a:ext cx="700088" cy="700088"/>
          </a:xfrm>
          <a:prstGeom prst="rect">
            <a:avLst/>
          </a:prstGeom>
          <a:solidFill>
            <a:srgbClr val="00AB7A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45531" y="3420664"/>
            <a:ext cx="700088" cy="700088"/>
          </a:xfrm>
          <a:prstGeom prst="rect">
            <a:avLst/>
          </a:prstGeom>
          <a:solidFill>
            <a:srgbClr val="00AB7A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45407" y="1323974"/>
            <a:ext cx="2950368" cy="700088"/>
            <a:chOff x="2009774" y="2386013"/>
            <a:chExt cx="3933824" cy="933450"/>
          </a:xfrm>
          <a:effectLst/>
        </p:grpSpPr>
        <p:sp>
          <p:nvSpPr>
            <p:cNvPr id="20" name="矩形 19"/>
            <p:cNvSpPr/>
            <p:nvPr/>
          </p:nvSpPr>
          <p:spPr>
            <a:xfrm>
              <a:off x="2009774" y="2386013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6"/>
            <p:cNvSpPr txBox="1"/>
            <p:nvPr/>
          </p:nvSpPr>
          <p:spPr>
            <a:xfrm>
              <a:off x="2149089" y="2731515"/>
              <a:ext cx="357861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业界领先的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反病毒引擎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400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万海量病毒库，全面检测流量中已知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和未知的各种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病毒。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7"/>
            <p:cNvSpPr txBox="1"/>
            <p:nvPr/>
          </p:nvSpPr>
          <p:spPr>
            <a:xfrm>
              <a:off x="2149090" y="2468192"/>
              <a:ext cx="181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zh-CN" altLang="en-US" sz="1200" b="1" kern="0" dirty="0" smtClean="0">
                  <a:solidFill>
                    <a:srgbClr val="00AB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防病毒</a:t>
              </a:r>
              <a:endParaRPr lang="zh-CN" altLang="en-US" sz="1200" b="1" kern="0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45407" y="2372318"/>
            <a:ext cx="2950368" cy="700088"/>
            <a:chOff x="2009774" y="3783806"/>
            <a:chExt cx="3933824" cy="933450"/>
          </a:xfrm>
          <a:effectLst/>
        </p:grpSpPr>
        <p:sp>
          <p:nvSpPr>
            <p:cNvPr id="24" name="矩形 23"/>
            <p:cNvSpPr/>
            <p:nvPr/>
          </p:nvSpPr>
          <p:spPr>
            <a:xfrm>
              <a:off x="2009774" y="3783806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6"/>
            <p:cNvSpPr txBox="1"/>
            <p:nvPr/>
          </p:nvSpPr>
          <p:spPr>
            <a:xfrm>
              <a:off x="2149089" y="4136323"/>
              <a:ext cx="357861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专业安全团队，高效检测引擎，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CVE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热点事件特征实时更新，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BPS Level5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检出率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85%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以上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2149090" y="3873001"/>
              <a:ext cx="18133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zh-CN" altLang="en-US" sz="1200" b="1" kern="0" dirty="0" smtClean="0">
                  <a:solidFill>
                    <a:srgbClr val="00AB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入侵防御</a:t>
              </a:r>
              <a:endParaRPr lang="zh-CN" altLang="en-US" sz="1200" b="1" kern="0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345407" y="3420664"/>
            <a:ext cx="2950368" cy="7000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88481" y="1323974"/>
            <a:ext cx="2950368" cy="766958"/>
            <a:chOff x="7204074" y="2386013"/>
            <a:chExt cx="3933824" cy="1022610"/>
          </a:xfrm>
          <a:effectLst/>
        </p:grpSpPr>
        <p:sp>
          <p:nvSpPr>
            <p:cNvPr id="34" name="矩形 33"/>
            <p:cNvSpPr/>
            <p:nvPr/>
          </p:nvSpPr>
          <p:spPr>
            <a:xfrm>
              <a:off x="7204074" y="2386013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6"/>
            <p:cNvSpPr txBox="1"/>
            <p:nvPr/>
          </p:nvSpPr>
          <p:spPr>
            <a:xfrm>
              <a:off x="7343389" y="2731515"/>
              <a:ext cx="357861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系统预定义和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用户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自定义流量基线后，对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流量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进行统计分析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，一旦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流量存在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偏差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，即输出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异常流量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事件。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7"/>
            <p:cNvSpPr txBox="1"/>
            <p:nvPr/>
          </p:nvSpPr>
          <p:spPr>
            <a:xfrm>
              <a:off x="7343390" y="2468192"/>
              <a:ext cx="18133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zh-CN" altLang="en-US" sz="1200" b="1" kern="0" dirty="0" smtClean="0">
                  <a:solidFill>
                    <a:srgbClr val="00AB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异常流量检测</a:t>
              </a:r>
              <a:endParaRPr lang="zh-CN" altLang="en-US" sz="1200" b="1" kern="0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88481" y="2372318"/>
            <a:ext cx="2950368" cy="700088"/>
            <a:chOff x="7204074" y="3783806"/>
            <a:chExt cx="3933824" cy="933450"/>
          </a:xfrm>
          <a:effectLst/>
        </p:grpSpPr>
        <p:sp>
          <p:nvSpPr>
            <p:cNvPr id="38" name="矩形 37"/>
            <p:cNvSpPr/>
            <p:nvPr/>
          </p:nvSpPr>
          <p:spPr>
            <a:xfrm>
              <a:off x="7204074" y="3783806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文本框 6"/>
            <p:cNvSpPr txBox="1"/>
            <p:nvPr/>
          </p:nvSpPr>
          <p:spPr>
            <a:xfrm>
              <a:off x="7343389" y="4136323"/>
              <a:ext cx="357861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使用自学习快速添加白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名单，限制重要服务器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的外联请求，一定程度上遏制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APT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攻击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效果。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7"/>
            <p:cNvSpPr txBox="1"/>
            <p:nvPr/>
          </p:nvSpPr>
          <p:spPr>
            <a:xfrm>
              <a:off x="7343390" y="3873001"/>
              <a:ext cx="18133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zh-CN" altLang="en-US" sz="1200" b="1" kern="0" dirty="0" smtClean="0">
                  <a:solidFill>
                    <a:srgbClr val="00AB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非法外联</a:t>
              </a:r>
              <a:endParaRPr lang="zh-CN" altLang="en-US" sz="1200" b="1" kern="0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88481" y="3420664"/>
            <a:ext cx="2950368" cy="700088"/>
            <a:chOff x="7204074" y="5181600"/>
            <a:chExt cx="3933824" cy="933450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7204074" y="5181600"/>
              <a:ext cx="3933824" cy="9334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文本框 6"/>
            <p:cNvSpPr txBox="1"/>
            <p:nvPr/>
          </p:nvSpPr>
          <p:spPr>
            <a:xfrm>
              <a:off x="7343389" y="5534117"/>
              <a:ext cx="357861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快速识别恶意用户，配置简单，有效对服务器及业务系统提供加固保护。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7"/>
            <p:cNvSpPr txBox="1"/>
            <p:nvPr/>
          </p:nvSpPr>
          <p:spPr>
            <a:xfrm>
              <a:off x="7343390" y="5270795"/>
              <a:ext cx="18133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zh-CN" altLang="en-US" sz="1200" b="1" kern="0" dirty="0" smtClean="0">
                  <a:solidFill>
                    <a:srgbClr val="00AB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防暴力破解</a:t>
              </a:r>
              <a:endParaRPr lang="zh-CN" altLang="en-US" sz="1200" b="1" kern="0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6" y="1441771"/>
            <a:ext cx="449804" cy="44980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08" y="1495734"/>
            <a:ext cx="393133" cy="36067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" y="3503543"/>
            <a:ext cx="522031" cy="52203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02" y="2539895"/>
            <a:ext cx="362143" cy="36214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35" y="3576598"/>
            <a:ext cx="375922" cy="375922"/>
          </a:xfrm>
          <a:prstGeom prst="rect">
            <a:avLst/>
          </a:prstGeom>
        </p:spPr>
      </p:pic>
      <p:sp>
        <p:nvSpPr>
          <p:cNvPr id="57" name="文本框 6"/>
          <p:cNvSpPr txBox="1"/>
          <p:nvPr/>
        </p:nvSpPr>
        <p:spPr>
          <a:xfrm>
            <a:off x="1449892" y="3685052"/>
            <a:ext cx="2683958" cy="369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针对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各种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常见的攻击行为均可有效识别，并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通过防火墙特有的机制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实时对这些攻击流量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进行阻断。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文本框 7"/>
          <p:cNvSpPr txBox="1"/>
          <p:nvPr/>
        </p:nvSpPr>
        <p:spPr>
          <a:xfrm>
            <a:off x="1449893" y="3487560"/>
            <a:ext cx="136003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zh-CN" sz="1200" b="1" kern="0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DDOS</a:t>
            </a:r>
            <a:endParaRPr lang="zh-CN" altLang="en-US" sz="1200" b="1" kern="0" dirty="0">
              <a:solidFill>
                <a:srgbClr val="00AB7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0" y="2474789"/>
            <a:ext cx="485261" cy="482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5442" y="2112316"/>
            <a:ext cx="4185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产品规格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82" y="1871254"/>
            <a:ext cx="902958" cy="124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37034" y="7585"/>
            <a:ext cx="8906965" cy="40510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规格型号（</a:t>
            </a:r>
            <a:r>
              <a:rPr kumimoji="1" lang="en-US" altLang="zh-CN" sz="1800" dirty="0">
                <a:solidFill>
                  <a:schemeClr val="bg1"/>
                </a:solidFill>
                <a:cs typeface="+mn-ea"/>
              </a:rPr>
              <a:t> </a:t>
            </a:r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国产</a:t>
            </a:r>
            <a:r>
              <a:rPr kumimoji="1" lang="zh-CN" altLang="en-US" sz="1800" dirty="0" smtClean="0">
                <a:solidFill>
                  <a:schemeClr val="bg1"/>
                </a:solidFill>
                <a:cs typeface="+mn-ea"/>
              </a:rPr>
              <a:t>）</a:t>
            </a:r>
            <a:endParaRPr kumimoji="1" lang="en-US" altLang="zh-CN" sz="1800" dirty="0">
              <a:solidFill>
                <a:srgbClr val="FF0000"/>
              </a:solidFill>
              <a:cs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0" y="597535"/>
          <a:ext cx="9034145" cy="4259580"/>
        </p:xfrm>
        <a:graphic>
          <a:graphicData uri="http://schemas.openxmlformats.org/drawingml/2006/table">
            <a:tbl>
              <a:tblPr/>
              <a:tblGrid>
                <a:gridCol w="110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9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产品型号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规格型号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(36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位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)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规格型号描述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单位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售后服务期限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(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)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NT-IBASGC1000-C-HS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NT-IBASGC1000-C-HS-H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个千兆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COMBO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光电复用接口（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个接口）；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国产化硬件，飞腾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CPU/4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，统信操作系统；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，单电源，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500G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机械硬盘；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网络层吞吐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440W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，新建连接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NT-IBASGC1500-C-HS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NT-IBASGC1500-C-HS-H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/1000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个千兆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COMBO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光电复用接口（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个接口），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个扩展槽；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国产化硬件，飞腾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CPU/4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，统信操作系统；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机械硬盘；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网络层吞吐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1000W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，新建连接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17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NT-IBASGC2000-C-HS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NT-IBASGC2000-C-HS-H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个扩展插槽；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国产化硬件，飞腾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CPU/4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，统信操作系统；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16G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内存，标配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监控级硬盘；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网络层吞吐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24G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2000W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，新建连接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16W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NT-IBASGC3000-C-HS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NT-IBASGC3000-C-HS-H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/10000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个千兆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COMBO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光电复用接口（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个接口，电口支持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个扩展插槽；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国产化硬件，飞腾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CPU/8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，统信操作系统；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16G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机械硬盘；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网络层吞吐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2000W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，新建连接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18W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NT-IBASGC5000-C-HS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NT-IBASGC5000-C-HS-H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/20000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人以下网络场景，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国产化硬件，海光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CPU/8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，统信操作系统；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48G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机械硬盘；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网络层吞吐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55G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5000W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，新建连接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72W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6216" y="1237368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0147" y="1252365"/>
            <a:ext cx="2359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|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3013" y="1752015"/>
            <a:ext cx="1495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</a:t>
            </a: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73013" y="2471284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2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3013" y="3134726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产品规格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1" y="1752300"/>
            <a:ext cx="452443" cy="4480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1" y="3136414"/>
            <a:ext cx="452443" cy="4480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1" y="2472271"/>
            <a:ext cx="452443" cy="44800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073013" y="3799105"/>
            <a:ext cx="1495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01" y="3771310"/>
            <a:ext cx="452443" cy="448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37034" y="7585"/>
            <a:ext cx="8906965" cy="40510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规格型号（</a:t>
            </a:r>
            <a:r>
              <a:rPr kumimoji="1" lang="en-US" altLang="zh-CN" sz="1800" dirty="0">
                <a:solidFill>
                  <a:schemeClr val="bg1"/>
                </a:solidFill>
                <a:cs typeface="+mn-ea"/>
              </a:rPr>
              <a:t> </a:t>
            </a:r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非国产</a:t>
            </a:r>
            <a:r>
              <a:rPr kumimoji="1" lang="zh-CN" altLang="en-US" sz="1800" dirty="0" smtClean="0">
                <a:solidFill>
                  <a:schemeClr val="bg1"/>
                </a:solidFill>
                <a:cs typeface="+mn-ea"/>
              </a:rPr>
              <a:t>）</a:t>
            </a:r>
            <a:endParaRPr kumimoji="1" lang="en-US" altLang="zh-CN" sz="1800" dirty="0">
              <a:solidFill>
                <a:srgbClr val="FF0000"/>
              </a:solidFill>
              <a:cs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2710" y="589280"/>
          <a:ext cx="8794750" cy="4398645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产品型号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规格型号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(36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位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)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规格型号描述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单位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售后服务期限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(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)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/400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, 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，单电源，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个千兆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COMBO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光电复用接口（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个接口）；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160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，出厂标配一年上网行为管理特征库授权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NT-IBAS200-C-HS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NT-IBAS200-C-HS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/1000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，单电源，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个千兆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COMBO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光电复用接口（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个接口）；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137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NT-IBAS30-C-HS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NT-IBAS30-C-HS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人以下网络，桌面型，单电源，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个千兆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COMBO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光电复用接口（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个接口）；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145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NT-IBAS300-C-HS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NT-IBAS300-C-HS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/1500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9Gbps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NT-IBAS500-C-HS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NT-IBAS500-C-HS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人以下网络环境，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个扩展槽；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网络层吞吐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9G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400W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NT-IBAS600-C-HS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NT-IBAS600-C-HS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600M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高度，冗余电源，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37034" y="7585"/>
            <a:ext cx="8906965" cy="40510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规格型号（</a:t>
            </a:r>
            <a:r>
              <a:rPr kumimoji="1" lang="en-US" altLang="zh-CN" sz="1800" dirty="0">
                <a:solidFill>
                  <a:schemeClr val="bg1"/>
                </a:solidFill>
                <a:cs typeface="+mn-ea"/>
              </a:rPr>
              <a:t> </a:t>
            </a:r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非国产</a:t>
            </a:r>
            <a:r>
              <a:rPr kumimoji="1" lang="zh-CN" altLang="en-US" sz="1800" dirty="0" smtClean="0">
                <a:solidFill>
                  <a:schemeClr val="bg1"/>
                </a:solidFill>
                <a:cs typeface="+mn-ea"/>
              </a:rPr>
              <a:t>）</a:t>
            </a:r>
            <a:endParaRPr kumimoji="1" lang="en-US" altLang="zh-CN" sz="1800" dirty="0">
              <a:solidFill>
                <a:srgbClr val="FF0000"/>
              </a:solidFill>
              <a:cs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1600" y="589915"/>
          <a:ext cx="8785860" cy="4575175"/>
        </p:xfrm>
        <a:graphic>
          <a:graphicData uri="http://schemas.openxmlformats.org/drawingml/2006/table">
            <a:tbl>
              <a:tblPr/>
              <a:tblGrid>
                <a:gridCol w="137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09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产品型号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规格型号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(36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位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)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规格型号描述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单位</a:t>
                      </a:r>
                    </a:p>
                  </a:txBody>
                  <a:tcPr marL="13017" marR="13017" marT="13017" marB="0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售后服务期限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(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/>
                          <a:ea typeface="微软雅黑"/>
                        </a:rPr>
                        <a:t>)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/5000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NT-IBAS1500-C-HS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NT-IBAS1500-C-HS-H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1.5G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/6000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个扩展槽；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460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NT-IBAS3000-C-HS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NT-IBAS3000-C-HS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/15000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NT-IBAS5000-C-HS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NT-IBAS5000-C-HS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5G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/20000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NT-IBAS10000-C-HS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NT-IBAS10000-C-HS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10G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/30000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16G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75Gbps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NT-IBAS8150-C-HS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NT-IBAS8150-C-HS-H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15G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高度，冗余电源，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16G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机械硬盘；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40GE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光口；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75Gbps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NT-IBAS8300-C-HS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NT-IBAS8300-C-HS-H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推荐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带宽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/20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万人以下网络，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2U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，冗余电源，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96G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内存，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2T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机械硬盘；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GE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千兆电口（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bypass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），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SFP+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万兆光口，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个扩展槽；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网络吞吐率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145Gbps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，并发连接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亿，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SSL VPN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最大用户数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3000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；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标配上网行为管理特征库升级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年。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台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36</a:t>
                      </a:r>
                    </a:p>
                  </a:txBody>
                  <a:tcPr marL="13017" marR="13017" marT="13017" marB="0" anchor="ctr">
                    <a:lnL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BFBFBF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5442" y="2112316"/>
            <a:ext cx="4185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en-US" altLang="zh-CN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52" y="1882462"/>
            <a:ext cx="925487" cy="1221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ChangeArrowheads="1"/>
          </p:cNvSpPr>
          <p:nvPr/>
        </p:nvSpPr>
        <p:spPr>
          <a:xfrm>
            <a:off x="293688" y="-19112"/>
            <a:ext cx="8229203" cy="41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/>
          <a:lstStyle>
            <a:lvl1pPr algn="l" defTabSz="731520" rtl="0" eaLnBrk="1" latinLnBrk="0" hangingPunct="1">
              <a:spcBef>
                <a:spcPct val="0"/>
              </a:spcBef>
              <a:buNone/>
              <a:defRPr sz="288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1800">
                <a:solidFill>
                  <a:schemeClr val="bg1"/>
                </a:solidFill>
                <a:cs typeface="微软雅黑" panose="020B0503020204020204" pitchFamily="34" charset="-122"/>
              </a:rPr>
              <a:t>上网行为行业案例</a:t>
            </a:r>
          </a:p>
        </p:txBody>
      </p:sp>
      <p:sp>
        <p:nvSpPr>
          <p:cNvPr id="11" name="圆角矩形 10"/>
          <p:cNvSpPr/>
          <p:nvPr>
            <p:custDataLst>
              <p:tags r:id="rId1"/>
            </p:custDataLst>
          </p:nvPr>
        </p:nvSpPr>
        <p:spPr>
          <a:xfrm>
            <a:off x="761231" y="829866"/>
            <a:ext cx="2110184" cy="1339624"/>
          </a:xfrm>
          <a:prstGeom prst="roundRect">
            <a:avLst>
              <a:gd name="adj" fmla="val 4678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761231" y="829866"/>
            <a:ext cx="505619" cy="6076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2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01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318443" y="920727"/>
            <a:ext cx="493712" cy="4263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en-US" altLang="zh-CN" sz="1750" b="1" dirty="0" err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pitchFamily="18" charset="0"/>
              </a:rPr>
              <a:t>企业</a:t>
            </a:r>
            <a:endParaRPr lang="en-US" altLang="zh-CN" sz="1750" b="1" dirty="0">
              <a:ln w="15875"/>
              <a:gradFill>
                <a:gsLst>
                  <a:gs pos="0">
                    <a:srgbClr val="43B163"/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50305040509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097781" y="1361214"/>
            <a:ext cx="1431131" cy="61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民营及中小企业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国央企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</a:p>
        </p:txBody>
      </p:sp>
      <p:sp>
        <p:nvSpPr>
          <p:cNvPr id="17" name="圆角矩形 16"/>
          <p:cNvSpPr/>
          <p:nvPr>
            <p:custDataLst>
              <p:tags r:id="rId5"/>
            </p:custDataLst>
          </p:nvPr>
        </p:nvSpPr>
        <p:spPr>
          <a:xfrm>
            <a:off x="3259106" y="829866"/>
            <a:ext cx="2110184" cy="1339850"/>
          </a:xfrm>
          <a:prstGeom prst="roundRect">
            <a:avLst>
              <a:gd name="adj" fmla="val 2765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3259106" y="829866"/>
            <a:ext cx="505619" cy="5175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2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02</a:t>
            </a: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3816318" y="907257"/>
            <a:ext cx="493712" cy="3631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pitchFamily="18" charset="0"/>
              </a:rPr>
              <a:t>医疗</a:t>
            </a: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3612325" y="1314513"/>
            <a:ext cx="1486693" cy="786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155575" algn="l"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医院、门诊部</a:t>
            </a:r>
            <a:endParaRPr lang="zh-CN" altLang="en-US" sz="112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75" lvl="1" indent="-155575" algn="l"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养老院</a:t>
            </a:r>
          </a:p>
          <a:p>
            <a:pPr marL="155575" lvl="1" indent="-155575" algn="l"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疾病预防控制中心</a:t>
            </a:r>
          </a:p>
          <a:p>
            <a:pPr marL="155575" lvl="1" indent="-155575" algn="l"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卫生健康局</a:t>
            </a:r>
          </a:p>
        </p:txBody>
      </p:sp>
      <p:sp>
        <p:nvSpPr>
          <p:cNvPr id="24" name="圆角矩形 23"/>
          <p:cNvSpPr/>
          <p:nvPr>
            <p:custDataLst>
              <p:tags r:id="rId9"/>
            </p:custDataLst>
          </p:nvPr>
        </p:nvSpPr>
        <p:spPr>
          <a:xfrm>
            <a:off x="5722509" y="829866"/>
            <a:ext cx="2550715" cy="1339625"/>
          </a:xfrm>
          <a:prstGeom prst="roundRect">
            <a:avLst>
              <a:gd name="adj" fmla="val 3222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5722509" y="829866"/>
            <a:ext cx="505619" cy="6076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2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03</a:t>
            </a: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6279721" y="920728"/>
            <a:ext cx="493712" cy="4263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750" b="1" dirty="0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pitchFamily="18" charset="0"/>
              </a:rPr>
              <a:t>教育</a:t>
            </a: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6089618" y="1361212"/>
            <a:ext cx="1455340" cy="61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75" lvl="1" indent="-155575" algn="l">
              <a:lnSpc>
                <a:spcPct val="10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</a:t>
            </a:r>
            <a:endParaRPr lang="zh-CN" altLang="en-US" sz="112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75" lvl="1" indent="-155575" algn="l">
              <a:lnSpc>
                <a:spcPct val="10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教育部、教育局</a:t>
            </a:r>
          </a:p>
          <a:p>
            <a:pPr marL="155575" lvl="1" indent="-155575" algn="l">
              <a:lnSpc>
                <a:spcPct val="100000"/>
              </a:lnSpc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研究院</a:t>
            </a:r>
          </a:p>
        </p:txBody>
      </p:sp>
      <p:sp>
        <p:nvSpPr>
          <p:cNvPr id="29" name="圆角矩形 28"/>
          <p:cNvSpPr/>
          <p:nvPr>
            <p:custDataLst>
              <p:tags r:id="rId13"/>
            </p:custDataLst>
          </p:nvPr>
        </p:nvSpPr>
        <p:spPr>
          <a:xfrm>
            <a:off x="739403" y="2504825"/>
            <a:ext cx="2110184" cy="2256019"/>
          </a:xfrm>
          <a:prstGeom prst="roundRect">
            <a:avLst>
              <a:gd name="adj" fmla="val 2576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sp>
        <p:nvSpPr>
          <p:cNvPr id="30" name="矩形 29"/>
          <p:cNvSpPr/>
          <p:nvPr>
            <p:custDataLst>
              <p:tags r:id="rId14"/>
            </p:custDataLst>
          </p:nvPr>
        </p:nvSpPr>
        <p:spPr>
          <a:xfrm>
            <a:off x="761231" y="2509215"/>
            <a:ext cx="505619" cy="6076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2750" b="1" dirty="0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04</a:t>
            </a: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1318443" y="2600077"/>
            <a:ext cx="493712" cy="4263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pitchFamily="18" charset="0"/>
              </a:rPr>
              <a:t>政府</a:t>
            </a:r>
          </a:p>
        </p:txBody>
      </p:sp>
      <p:sp>
        <p:nvSpPr>
          <p:cNvPr id="32" name="文本框 31"/>
          <p:cNvSpPr txBox="1"/>
          <p:nvPr>
            <p:custDataLst>
              <p:tags r:id="rId16"/>
            </p:custDataLst>
          </p:nvPr>
        </p:nvSpPr>
        <p:spPr>
          <a:xfrm>
            <a:off x="776709" y="3026426"/>
            <a:ext cx="1954299" cy="1654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管理中心、交易中心、防御中心、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电子政府中心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区委、省委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联合会、总工会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人民政府办公室</a:t>
            </a:r>
            <a:endParaRPr lang="zh-CN" altLang="en-US" sz="1125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博物馆、人社局、市场监管局、档案局、税务局、规划局、审批局、数据局、财政厅、水利局</a:t>
            </a:r>
          </a:p>
        </p:txBody>
      </p:sp>
      <p:sp>
        <p:nvSpPr>
          <p:cNvPr id="34" name="圆角矩形 33"/>
          <p:cNvSpPr/>
          <p:nvPr>
            <p:custDataLst>
              <p:tags r:id="rId17"/>
            </p:custDataLst>
          </p:nvPr>
        </p:nvSpPr>
        <p:spPr>
          <a:xfrm>
            <a:off x="3237278" y="2504825"/>
            <a:ext cx="2110184" cy="2261132"/>
          </a:xfrm>
          <a:prstGeom prst="roundRect">
            <a:avLst>
              <a:gd name="adj" fmla="val 2792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sp>
        <p:nvSpPr>
          <p:cNvPr id="35" name="矩形 34"/>
          <p:cNvSpPr/>
          <p:nvPr>
            <p:custDataLst>
              <p:tags r:id="rId18"/>
            </p:custDataLst>
          </p:nvPr>
        </p:nvSpPr>
        <p:spPr>
          <a:xfrm>
            <a:off x="3259106" y="2509215"/>
            <a:ext cx="505619" cy="6076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2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05</a:t>
            </a: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3816318" y="2600076"/>
            <a:ext cx="493712" cy="4263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pitchFamily="18" charset="0"/>
              </a:rPr>
              <a:t>电力</a:t>
            </a:r>
          </a:p>
        </p:txBody>
      </p:sp>
      <p:sp>
        <p:nvSpPr>
          <p:cNvPr id="37" name="文本框 36"/>
          <p:cNvSpPr txBox="1"/>
          <p:nvPr>
            <p:custDataLst>
              <p:tags r:id="rId20"/>
            </p:custDataLst>
          </p:nvPr>
        </p:nvSpPr>
        <p:spPr>
          <a:xfrm>
            <a:off x="3612325" y="3155321"/>
            <a:ext cx="1614090" cy="78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煤业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南方电网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热电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国网电力</a:t>
            </a:r>
          </a:p>
        </p:txBody>
      </p:sp>
      <p:sp>
        <p:nvSpPr>
          <p:cNvPr id="39" name="圆角矩形 38"/>
          <p:cNvSpPr/>
          <p:nvPr>
            <p:custDataLst>
              <p:tags r:id="rId21"/>
            </p:custDataLst>
          </p:nvPr>
        </p:nvSpPr>
        <p:spPr>
          <a:xfrm>
            <a:off x="5700681" y="2504825"/>
            <a:ext cx="2550715" cy="2261132"/>
          </a:xfrm>
          <a:prstGeom prst="roundRect">
            <a:avLst>
              <a:gd name="adj" fmla="val 2607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/>
          </a:p>
        </p:txBody>
      </p:sp>
      <p:sp>
        <p:nvSpPr>
          <p:cNvPr id="40" name="矩形 39"/>
          <p:cNvSpPr/>
          <p:nvPr>
            <p:custDataLst>
              <p:tags r:id="rId22"/>
            </p:custDataLst>
          </p:nvPr>
        </p:nvSpPr>
        <p:spPr>
          <a:xfrm>
            <a:off x="5722509" y="2509215"/>
            <a:ext cx="505619" cy="60760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en-US" altLang="zh-CN" sz="2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Times New Roman" panose="02020503050405090304" pitchFamily="18" charset="0"/>
                <a:cs typeface="Times New Roman" panose="02020503050405090304" pitchFamily="18" charset="0"/>
              </a:rPr>
              <a:t>06</a:t>
            </a:r>
          </a:p>
        </p:txBody>
      </p:sp>
      <p:sp>
        <p:nvSpPr>
          <p:cNvPr id="41" name="文本框 40"/>
          <p:cNvSpPr txBox="1"/>
          <p:nvPr>
            <p:custDataLst>
              <p:tags r:id="rId23"/>
            </p:custDataLst>
          </p:nvPr>
        </p:nvSpPr>
        <p:spPr>
          <a:xfrm>
            <a:off x="6279721" y="2600076"/>
            <a:ext cx="493712" cy="4263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750" b="1">
                <a:ln w="15875"/>
                <a:gradFill>
                  <a:gsLst>
                    <a:gs pos="0">
                      <a:srgbClr val="43B163"/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pitchFamily="18" charset="0"/>
              </a:rPr>
              <a:t>其它</a:t>
            </a:r>
          </a:p>
        </p:txBody>
      </p:sp>
      <p:sp>
        <p:nvSpPr>
          <p:cNvPr id="42" name="文本框 41"/>
          <p:cNvSpPr txBox="1"/>
          <p:nvPr>
            <p:custDataLst>
              <p:tags r:id="rId24"/>
            </p:custDataLst>
          </p:nvPr>
        </p:nvSpPr>
        <p:spPr>
          <a:xfrm>
            <a:off x="5759815" y="3030586"/>
            <a:ext cx="2491581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机场、轨道交通、路网中心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传媒：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融媒体、广电传媒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信用社、金融公司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运营商：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联通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应急管理厅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信通院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政法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：法院、检察院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烟草：</a:t>
            </a:r>
            <a:r>
              <a:rPr lang="zh-CN" altLang="en-US" sz="112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卷烟厂</a:t>
            </a:r>
          </a:p>
          <a:p>
            <a:pPr marL="155575" indent="-155575">
              <a:buFont typeface="Arial" panose="020B0604020202090204" pitchFamily="34" charset="0"/>
              <a:buChar char="•"/>
            </a:pPr>
            <a:r>
              <a:rPr lang="zh-CN" altLang="en-US" sz="1125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公安、海关</a:t>
            </a:r>
            <a:r>
              <a:rPr lang="zh-CN" altLang="en-US" sz="112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lang="zh-CN" altLang="en-US" sz="1125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2788" y="2254202"/>
            <a:ext cx="710088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合同编号：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CLM-360DS-R-202212-722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北京汇志凌云数据技术有限责任公司国总经销商渠道订单287100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项目金额：</a:t>
            </a:r>
            <a:r>
              <a:rPr lang="en-US" altLang="zh-CN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28.71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6147" y="57944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731520" fontAlgn="auto">
              <a:spcAft>
                <a:spcPts val="0"/>
              </a:spcAft>
              <a:buClrTx/>
              <a:buSzTx/>
              <a:buFontTx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上网行为行业案例</a:t>
            </a:r>
          </a:p>
        </p:txBody>
      </p:sp>
      <p:sp>
        <p:nvSpPr>
          <p:cNvPr id="34" name="圆角矩形 33"/>
          <p:cNvSpPr/>
          <p:nvPr>
            <p:custDataLst>
              <p:tags r:id="rId1"/>
            </p:custDataLst>
          </p:nvPr>
        </p:nvSpPr>
        <p:spPr>
          <a:xfrm>
            <a:off x="735457" y="730917"/>
            <a:ext cx="7575550" cy="4109641"/>
          </a:xfrm>
          <a:prstGeom prst="roundRect">
            <a:avLst>
              <a:gd name="adj" fmla="val 4059"/>
            </a:avLst>
          </a:prstGeom>
          <a:noFill/>
          <a:ln>
            <a:solidFill>
              <a:srgbClr val="009E7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A84D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45"/>
          </a:p>
        </p:txBody>
      </p:sp>
      <p:cxnSp>
        <p:nvCxnSpPr>
          <p:cNvPr id="170" name="直接连接符 169"/>
          <p:cNvCxnSpPr/>
          <p:nvPr/>
        </p:nvCxnSpPr>
        <p:spPr>
          <a:xfrm>
            <a:off x="1193232" y="2101050"/>
            <a:ext cx="6816725" cy="952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08891" y="1034129"/>
            <a:ext cx="7100888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合同编号：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CLM-360DS-R-202302-378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r>
              <a:rPr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山西云时代上网行为管理项目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项目金额：</a:t>
            </a:r>
            <a:r>
              <a:rPr lang="en-US" altLang="zh-CN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50.8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193629" y="3502733"/>
            <a:ext cx="6816725" cy="952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2788" y="3742881"/>
            <a:ext cx="7100888" cy="8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合同编号：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360ZH-R-202406-02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r>
              <a:rPr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某部网络安全基础设施建设</a:t>
            </a:r>
          </a:p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1750" b="1" dirty="0" smtClean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项目金额：</a:t>
            </a:r>
            <a:r>
              <a:rPr 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23.7</a:t>
            </a:r>
            <a:r>
              <a:rPr lang="zh-CN" altLang="en-US" sz="17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标题 1"/>
          <p:cNvSpPr txBox="1">
            <a:spLocks noChangeArrowheads="1"/>
          </p:cNvSpPr>
          <p:nvPr/>
        </p:nvSpPr>
        <p:spPr bwMode="auto">
          <a:xfrm>
            <a:off x="183277" y="26643"/>
            <a:ext cx="6858000" cy="37014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教育：某地教育</a:t>
            </a:r>
            <a:r>
              <a:rPr kumimoji="1" lang="zh-CN" altLang="en-US" sz="1800" dirty="0" smtClean="0">
                <a:solidFill>
                  <a:schemeClr val="bg1"/>
                </a:solidFill>
                <a:cs typeface="+mn-ea"/>
              </a:rPr>
              <a:t>城域网建设</a:t>
            </a:r>
            <a:endParaRPr kumimoji="1" lang="zh-CN" altLang="en-US" sz="18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85347" y="734555"/>
            <a:ext cx="1548852" cy="400530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/>
          <p:cNvSpPr txBox="1"/>
          <p:nvPr/>
        </p:nvSpPr>
        <p:spPr>
          <a:xfrm>
            <a:off x="185347" y="735854"/>
            <a:ext cx="1548852" cy="260870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项目需求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183277" y="952045"/>
            <a:ext cx="1616272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校校通，网络和信息互通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学校间实现网络互通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学校与教育局实现网络互通，以便师生访问教学资源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实名上网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每学校的上网数据要求实名制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上网内容控制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禁止“黄赌毒”等影响青少年身心健康等内容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数据合规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上网数据本地留存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276557" y="743934"/>
            <a:ext cx="2635255" cy="4079719"/>
            <a:chOff x="8672882" y="1320955"/>
            <a:chExt cx="3513674" cy="5093479"/>
          </a:xfrm>
        </p:grpSpPr>
        <p:sp>
          <p:nvSpPr>
            <p:cNvPr id="101" name="圆角矩形 100"/>
            <p:cNvSpPr/>
            <p:nvPr/>
          </p:nvSpPr>
          <p:spPr>
            <a:xfrm>
              <a:off x="8718916" y="1320955"/>
              <a:ext cx="3435455" cy="4988864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8672882" y="3244328"/>
              <a:ext cx="3513674" cy="3170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数据互联互通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实现全市中小学教学资源互联互通，为同步课堂等关键业务提供保障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构建绿色上网环境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过滤非法行为，保障绿色上网环境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安全合规，规避风险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整体网络结构满足等保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2.0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相关要求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上网行为和上网身份相关联，实现实名上网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上网数据留存超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个月，满足“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151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号令”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标题 1"/>
            <p:cNvSpPr txBox="1"/>
            <p:nvPr/>
          </p:nvSpPr>
          <p:spPr>
            <a:xfrm>
              <a:off x="8718916" y="1324140"/>
              <a:ext cx="3435454" cy="347826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defTabSz="914400" eaLnBrk="0" hangingPunct="0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方案组成</a:t>
              </a:r>
            </a:p>
          </p:txBody>
        </p:sp>
      </p:grpSp>
      <p:sp>
        <p:nvSpPr>
          <p:cNvPr id="104" name="标题 1"/>
          <p:cNvSpPr txBox="1"/>
          <p:nvPr/>
        </p:nvSpPr>
        <p:spPr>
          <a:xfrm>
            <a:off x="6311082" y="2015297"/>
            <a:ext cx="2576591" cy="260869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298218" y="1003494"/>
            <a:ext cx="263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上网行为管理产品（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中低端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（客供）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认证平台（客供）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行为管理产品网管平台（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1788717" y="743933"/>
            <a:ext cx="4483504" cy="39968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4" tIns="34283" rIns="68564" bIns="34283" numCol="1" rtlCol="0" anchor="t" anchorCtr="0" compatLnSpc="1"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/>
            </a:endParaRPr>
          </a:p>
        </p:txBody>
      </p:sp>
      <p:sp>
        <p:nvSpPr>
          <p:cNvPr id="107" name="流程图: 手动输入 2"/>
          <p:cNvSpPr/>
          <p:nvPr/>
        </p:nvSpPr>
        <p:spPr>
          <a:xfrm rot="16200000" flipH="1">
            <a:off x="3432902" y="68314"/>
            <a:ext cx="1200497" cy="412896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3975" tIns="26987" rIns="53975" bIns="26987" rtlCol="0" anchor="ctr" anchorCtr="0">
            <a:noAutofit/>
          </a:bodyPr>
          <a:lstStyle/>
          <a:p>
            <a:pPr algn="ctr"/>
            <a:endParaRPr lang="zh-CN" altLang="en-US" sz="10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1968668" y="3515018"/>
            <a:ext cx="1335422" cy="1126223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043103" y="3856415"/>
            <a:ext cx="282581" cy="33897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82" y="4253995"/>
            <a:ext cx="158798" cy="256922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3347651" y="801819"/>
            <a:ext cx="622603" cy="353534"/>
            <a:chOff x="5762592" y="3693888"/>
            <a:chExt cx="1095544" cy="456333"/>
          </a:xfrm>
        </p:grpSpPr>
        <p:sp>
          <p:nvSpPr>
            <p:cNvPr id="112" name="Freeform 27"/>
            <p:cNvSpPr>
              <a:spLocks noEditPoints="1"/>
            </p:cNvSpPr>
            <p:nvPr/>
          </p:nvSpPr>
          <p:spPr bwMode="auto">
            <a:xfrm>
              <a:off x="5762592" y="3693888"/>
              <a:ext cx="1095544" cy="456333"/>
            </a:xfrm>
            <a:custGeom>
              <a:avLst/>
              <a:gdLst/>
              <a:ahLst/>
              <a:cxnLst>
                <a:cxn ang="0">
                  <a:pos x="8324" y="38"/>
                </a:cxn>
                <a:cxn ang="0">
                  <a:pos x="9087" y="203"/>
                </a:cxn>
                <a:cxn ang="0">
                  <a:pos x="9799" y="487"/>
                </a:cxn>
                <a:cxn ang="0">
                  <a:pos x="10451" y="880"/>
                </a:cxn>
                <a:cxn ang="0">
                  <a:pos x="11031" y="1370"/>
                </a:cxn>
                <a:cxn ang="0">
                  <a:pos x="11529" y="1947"/>
                </a:cxn>
                <a:cxn ang="0">
                  <a:pos x="11934" y="2598"/>
                </a:cxn>
                <a:cxn ang="0">
                  <a:pos x="12234" y="3314"/>
                </a:cxn>
                <a:cxn ang="0">
                  <a:pos x="12378" y="3497"/>
                </a:cxn>
                <a:cxn ang="0">
                  <a:pos x="12496" y="3494"/>
                </a:cxn>
                <a:cxn ang="0">
                  <a:pos x="13119" y="3540"/>
                </a:cxn>
                <a:cxn ang="0">
                  <a:pos x="13870" y="3738"/>
                </a:cxn>
                <a:cxn ang="0">
                  <a:pos x="14554" y="4074"/>
                </a:cxn>
                <a:cxn ang="0">
                  <a:pos x="15156" y="4535"/>
                </a:cxn>
                <a:cxn ang="0">
                  <a:pos x="15663" y="5102"/>
                </a:cxn>
                <a:cxn ang="0">
                  <a:pos x="16056" y="5761"/>
                </a:cxn>
                <a:cxn ang="0">
                  <a:pos x="16320" y="6494"/>
                </a:cxn>
                <a:cxn ang="0">
                  <a:pos x="16438" y="7286"/>
                </a:cxn>
                <a:cxn ang="0">
                  <a:pos x="16401" y="8075"/>
                </a:cxn>
                <a:cxn ang="0">
                  <a:pos x="16222" y="8813"/>
                </a:cxn>
                <a:cxn ang="0">
                  <a:pos x="15915" y="9491"/>
                </a:cxn>
                <a:cxn ang="0">
                  <a:pos x="15494" y="10093"/>
                </a:cxn>
                <a:cxn ang="0">
                  <a:pos x="14974" y="10606"/>
                </a:cxn>
                <a:cxn ang="0">
                  <a:pos x="14369" y="11014"/>
                </a:cxn>
                <a:cxn ang="0">
                  <a:pos x="13693" y="11305"/>
                </a:cxn>
                <a:cxn ang="0">
                  <a:pos x="12960" y="11462"/>
                </a:cxn>
                <a:cxn ang="0">
                  <a:pos x="3341" y="11487"/>
                </a:cxn>
                <a:cxn ang="0">
                  <a:pos x="2760" y="11436"/>
                </a:cxn>
                <a:cxn ang="0">
                  <a:pos x="2156" y="11265"/>
                </a:cxn>
                <a:cxn ang="0">
                  <a:pos x="1603" y="10987"/>
                </a:cxn>
                <a:cxn ang="0">
                  <a:pos x="1113" y="10615"/>
                </a:cxn>
                <a:cxn ang="0">
                  <a:pos x="697" y="10159"/>
                </a:cxn>
                <a:cxn ang="0">
                  <a:pos x="368" y="9631"/>
                </a:cxn>
                <a:cxn ang="0">
                  <a:pos x="137" y="9044"/>
                </a:cxn>
                <a:cxn ang="0">
                  <a:pos x="15" y="8410"/>
                </a:cxn>
                <a:cxn ang="0">
                  <a:pos x="15" y="7754"/>
                </a:cxn>
                <a:cxn ang="0">
                  <a:pos x="132" y="7132"/>
                </a:cxn>
                <a:cxn ang="0">
                  <a:pos x="354" y="6556"/>
                </a:cxn>
                <a:cxn ang="0">
                  <a:pos x="671" y="6034"/>
                </a:cxn>
                <a:cxn ang="0">
                  <a:pos x="1072" y="5582"/>
                </a:cxn>
                <a:cxn ang="0">
                  <a:pos x="1546" y="5208"/>
                </a:cxn>
                <a:cxn ang="0">
                  <a:pos x="2082" y="4924"/>
                </a:cxn>
                <a:cxn ang="0">
                  <a:pos x="2668" y="4741"/>
                </a:cxn>
                <a:cxn ang="0">
                  <a:pos x="3015" y="4212"/>
                </a:cxn>
                <a:cxn ang="0">
                  <a:pos x="3225" y="3295"/>
                </a:cxn>
                <a:cxn ang="0">
                  <a:pos x="3597" y="2453"/>
                </a:cxn>
                <a:cxn ang="0">
                  <a:pos x="4113" y="1704"/>
                </a:cxn>
                <a:cxn ang="0">
                  <a:pos x="4754" y="1069"/>
                </a:cxn>
                <a:cxn ang="0">
                  <a:pos x="5503" y="565"/>
                </a:cxn>
                <a:cxn ang="0">
                  <a:pos x="6342" y="211"/>
                </a:cxn>
                <a:cxn ang="0">
                  <a:pos x="7250" y="25"/>
                </a:cxn>
                <a:cxn ang="0">
                  <a:pos x="9148" y="9515"/>
                </a:cxn>
                <a:cxn ang="0">
                  <a:pos x="9106" y="9484"/>
                </a:cxn>
                <a:cxn ang="0">
                  <a:pos x="9023" y="9509"/>
                </a:cxn>
                <a:cxn ang="0">
                  <a:pos x="9156" y="9528"/>
                </a:cxn>
                <a:cxn ang="0">
                  <a:pos x="6408" y="9503"/>
                </a:cxn>
                <a:cxn ang="0">
                  <a:pos x="6368" y="9519"/>
                </a:cxn>
              </a:cxnLst>
              <a:rect l="0" t="0" r="r" b="b"/>
              <a:pathLst>
                <a:path w="16443" h="11487">
                  <a:moveTo>
                    <a:pt x="7726" y="0"/>
                  </a:moveTo>
                  <a:lnTo>
                    <a:pt x="7928" y="4"/>
                  </a:lnTo>
                  <a:lnTo>
                    <a:pt x="8127" y="17"/>
                  </a:lnTo>
                  <a:lnTo>
                    <a:pt x="8324" y="38"/>
                  </a:lnTo>
                  <a:lnTo>
                    <a:pt x="8519" y="68"/>
                  </a:lnTo>
                  <a:lnTo>
                    <a:pt x="8711" y="105"/>
                  </a:lnTo>
                  <a:lnTo>
                    <a:pt x="8900" y="150"/>
                  </a:lnTo>
                  <a:lnTo>
                    <a:pt x="9087" y="203"/>
                  </a:lnTo>
                  <a:lnTo>
                    <a:pt x="9270" y="263"/>
                  </a:lnTo>
                  <a:lnTo>
                    <a:pt x="9450" y="331"/>
                  </a:lnTo>
                  <a:lnTo>
                    <a:pt x="9626" y="406"/>
                  </a:lnTo>
                  <a:lnTo>
                    <a:pt x="9799" y="487"/>
                  </a:lnTo>
                  <a:lnTo>
                    <a:pt x="9969" y="576"/>
                  </a:lnTo>
                  <a:lnTo>
                    <a:pt x="10133" y="670"/>
                  </a:lnTo>
                  <a:lnTo>
                    <a:pt x="10294" y="772"/>
                  </a:lnTo>
                  <a:lnTo>
                    <a:pt x="10451" y="880"/>
                  </a:lnTo>
                  <a:lnTo>
                    <a:pt x="10604" y="994"/>
                  </a:lnTo>
                  <a:lnTo>
                    <a:pt x="10751" y="1113"/>
                  </a:lnTo>
                  <a:lnTo>
                    <a:pt x="10893" y="1239"/>
                  </a:lnTo>
                  <a:lnTo>
                    <a:pt x="11031" y="1370"/>
                  </a:lnTo>
                  <a:lnTo>
                    <a:pt x="11164" y="1507"/>
                  </a:lnTo>
                  <a:lnTo>
                    <a:pt x="11291" y="1648"/>
                  </a:lnTo>
                  <a:lnTo>
                    <a:pt x="11412" y="1795"/>
                  </a:lnTo>
                  <a:lnTo>
                    <a:pt x="11529" y="1947"/>
                  </a:lnTo>
                  <a:lnTo>
                    <a:pt x="11640" y="2102"/>
                  </a:lnTo>
                  <a:lnTo>
                    <a:pt x="11743" y="2264"/>
                  </a:lnTo>
                  <a:lnTo>
                    <a:pt x="11842" y="2429"/>
                  </a:lnTo>
                  <a:lnTo>
                    <a:pt x="11934" y="2598"/>
                  </a:lnTo>
                  <a:lnTo>
                    <a:pt x="12019" y="2772"/>
                  </a:lnTo>
                  <a:lnTo>
                    <a:pt x="12097" y="2948"/>
                  </a:lnTo>
                  <a:lnTo>
                    <a:pt x="12169" y="3129"/>
                  </a:lnTo>
                  <a:lnTo>
                    <a:pt x="12234" y="3314"/>
                  </a:lnTo>
                  <a:lnTo>
                    <a:pt x="12291" y="3501"/>
                  </a:lnTo>
                  <a:lnTo>
                    <a:pt x="12320" y="3499"/>
                  </a:lnTo>
                  <a:lnTo>
                    <a:pt x="12349" y="3498"/>
                  </a:lnTo>
                  <a:lnTo>
                    <a:pt x="12378" y="3497"/>
                  </a:lnTo>
                  <a:lnTo>
                    <a:pt x="12407" y="3496"/>
                  </a:lnTo>
                  <a:lnTo>
                    <a:pt x="12437" y="3495"/>
                  </a:lnTo>
                  <a:lnTo>
                    <a:pt x="12466" y="3494"/>
                  </a:lnTo>
                  <a:lnTo>
                    <a:pt x="12496" y="3494"/>
                  </a:lnTo>
                  <a:lnTo>
                    <a:pt x="12524" y="3494"/>
                  </a:lnTo>
                  <a:lnTo>
                    <a:pt x="12726" y="3499"/>
                  </a:lnTo>
                  <a:lnTo>
                    <a:pt x="12924" y="3515"/>
                  </a:lnTo>
                  <a:lnTo>
                    <a:pt x="13119" y="3540"/>
                  </a:lnTo>
                  <a:lnTo>
                    <a:pt x="13313" y="3575"/>
                  </a:lnTo>
                  <a:lnTo>
                    <a:pt x="13502" y="3621"/>
                  </a:lnTo>
                  <a:lnTo>
                    <a:pt x="13688" y="3674"/>
                  </a:lnTo>
                  <a:lnTo>
                    <a:pt x="13870" y="3738"/>
                  </a:lnTo>
                  <a:lnTo>
                    <a:pt x="14047" y="3809"/>
                  </a:lnTo>
                  <a:lnTo>
                    <a:pt x="14221" y="3889"/>
                  </a:lnTo>
                  <a:lnTo>
                    <a:pt x="14390" y="3977"/>
                  </a:lnTo>
                  <a:lnTo>
                    <a:pt x="14554" y="4074"/>
                  </a:lnTo>
                  <a:lnTo>
                    <a:pt x="14712" y="4179"/>
                  </a:lnTo>
                  <a:lnTo>
                    <a:pt x="14867" y="4290"/>
                  </a:lnTo>
                  <a:lnTo>
                    <a:pt x="15015" y="4409"/>
                  </a:lnTo>
                  <a:lnTo>
                    <a:pt x="15156" y="4535"/>
                  </a:lnTo>
                  <a:lnTo>
                    <a:pt x="15293" y="4667"/>
                  </a:lnTo>
                  <a:lnTo>
                    <a:pt x="15423" y="4806"/>
                  </a:lnTo>
                  <a:lnTo>
                    <a:pt x="15546" y="4951"/>
                  </a:lnTo>
                  <a:lnTo>
                    <a:pt x="15663" y="5102"/>
                  </a:lnTo>
                  <a:lnTo>
                    <a:pt x="15772" y="5259"/>
                  </a:lnTo>
                  <a:lnTo>
                    <a:pt x="15875" y="5421"/>
                  </a:lnTo>
                  <a:lnTo>
                    <a:pt x="15969" y="5588"/>
                  </a:lnTo>
                  <a:lnTo>
                    <a:pt x="16056" y="5761"/>
                  </a:lnTo>
                  <a:lnTo>
                    <a:pt x="16134" y="5938"/>
                  </a:lnTo>
                  <a:lnTo>
                    <a:pt x="16205" y="6119"/>
                  </a:lnTo>
                  <a:lnTo>
                    <a:pt x="16266" y="6305"/>
                  </a:lnTo>
                  <a:lnTo>
                    <a:pt x="16320" y="6494"/>
                  </a:lnTo>
                  <a:lnTo>
                    <a:pt x="16363" y="6687"/>
                  </a:lnTo>
                  <a:lnTo>
                    <a:pt x="16398" y="6884"/>
                  </a:lnTo>
                  <a:lnTo>
                    <a:pt x="16422" y="7083"/>
                  </a:lnTo>
                  <a:lnTo>
                    <a:pt x="16438" y="7286"/>
                  </a:lnTo>
                  <a:lnTo>
                    <a:pt x="16443" y="7490"/>
                  </a:lnTo>
                  <a:lnTo>
                    <a:pt x="16438" y="7688"/>
                  </a:lnTo>
                  <a:lnTo>
                    <a:pt x="16425" y="7883"/>
                  </a:lnTo>
                  <a:lnTo>
                    <a:pt x="16401" y="8075"/>
                  </a:lnTo>
                  <a:lnTo>
                    <a:pt x="16369" y="8264"/>
                  </a:lnTo>
                  <a:lnTo>
                    <a:pt x="16328" y="8451"/>
                  </a:lnTo>
                  <a:lnTo>
                    <a:pt x="16280" y="8634"/>
                  </a:lnTo>
                  <a:lnTo>
                    <a:pt x="16222" y="8813"/>
                  </a:lnTo>
                  <a:lnTo>
                    <a:pt x="16156" y="8989"/>
                  </a:lnTo>
                  <a:lnTo>
                    <a:pt x="16083" y="9161"/>
                  </a:lnTo>
                  <a:lnTo>
                    <a:pt x="16003" y="9328"/>
                  </a:lnTo>
                  <a:lnTo>
                    <a:pt x="15915" y="9491"/>
                  </a:lnTo>
                  <a:lnTo>
                    <a:pt x="15820" y="9649"/>
                  </a:lnTo>
                  <a:lnTo>
                    <a:pt x="15717" y="9802"/>
                  </a:lnTo>
                  <a:lnTo>
                    <a:pt x="15610" y="9950"/>
                  </a:lnTo>
                  <a:lnTo>
                    <a:pt x="15494" y="10093"/>
                  </a:lnTo>
                  <a:lnTo>
                    <a:pt x="15373" y="10230"/>
                  </a:lnTo>
                  <a:lnTo>
                    <a:pt x="15246" y="10361"/>
                  </a:lnTo>
                  <a:lnTo>
                    <a:pt x="15113" y="10487"/>
                  </a:lnTo>
                  <a:lnTo>
                    <a:pt x="14974" y="10606"/>
                  </a:lnTo>
                  <a:lnTo>
                    <a:pt x="14831" y="10718"/>
                  </a:lnTo>
                  <a:lnTo>
                    <a:pt x="14682" y="10824"/>
                  </a:lnTo>
                  <a:lnTo>
                    <a:pt x="14527" y="10923"/>
                  </a:lnTo>
                  <a:lnTo>
                    <a:pt x="14369" y="11014"/>
                  </a:lnTo>
                  <a:lnTo>
                    <a:pt x="14206" y="11098"/>
                  </a:lnTo>
                  <a:lnTo>
                    <a:pt x="14039" y="11176"/>
                  </a:lnTo>
                  <a:lnTo>
                    <a:pt x="13868" y="11244"/>
                  </a:lnTo>
                  <a:lnTo>
                    <a:pt x="13693" y="11305"/>
                  </a:lnTo>
                  <a:lnTo>
                    <a:pt x="13514" y="11357"/>
                  </a:lnTo>
                  <a:lnTo>
                    <a:pt x="13332" y="11401"/>
                  </a:lnTo>
                  <a:lnTo>
                    <a:pt x="13147" y="11436"/>
                  </a:lnTo>
                  <a:lnTo>
                    <a:pt x="12960" y="11462"/>
                  </a:lnTo>
                  <a:lnTo>
                    <a:pt x="12770" y="11479"/>
                  </a:lnTo>
                  <a:lnTo>
                    <a:pt x="12770" y="11487"/>
                  </a:lnTo>
                  <a:lnTo>
                    <a:pt x="12524" y="11487"/>
                  </a:lnTo>
                  <a:lnTo>
                    <a:pt x="3341" y="11487"/>
                  </a:lnTo>
                  <a:lnTo>
                    <a:pt x="3079" y="11487"/>
                  </a:lnTo>
                  <a:lnTo>
                    <a:pt x="3079" y="11477"/>
                  </a:lnTo>
                  <a:lnTo>
                    <a:pt x="2919" y="11459"/>
                  </a:lnTo>
                  <a:lnTo>
                    <a:pt x="2760" y="11436"/>
                  </a:lnTo>
                  <a:lnTo>
                    <a:pt x="2605" y="11404"/>
                  </a:lnTo>
                  <a:lnTo>
                    <a:pt x="2453" y="11365"/>
                  </a:lnTo>
                  <a:lnTo>
                    <a:pt x="2303" y="11318"/>
                  </a:lnTo>
                  <a:lnTo>
                    <a:pt x="2156" y="11265"/>
                  </a:lnTo>
                  <a:lnTo>
                    <a:pt x="2013" y="11205"/>
                  </a:lnTo>
                  <a:lnTo>
                    <a:pt x="1872" y="11139"/>
                  </a:lnTo>
                  <a:lnTo>
                    <a:pt x="1736" y="11067"/>
                  </a:lnTo>
                  <a:lnTo>
                    <a:pt x="1603" y="10987"/>
                  </a:lnTo>
                  <a:lnTo>
                    <a:pt x="1474" y="10903"/>
                  </a:lnTo>
                  <a:lnTo>
                    <a:pt x="1349" y="10813"/>
                  </a:lnTo>
                  <a:lnTo>
                    <a:pt x="1229" y="10716"/>
                  </a:lnTo>
                  <a:lnTo>
                    <a:pt x="1113" y="10615"/>
                  </a:lnTo>
                  <a:lnTo>
                    <a:pt x="1001" y="10508"/>
                  </a:lnTo>
                  <a:lnTo>
                    <a:pt x="895" y="10396"/>
                  </a:lnTo>
                  <a:lnTo>
                    <a:pt x="793" y="10280"/>
                  </a:lnTo>
                  <a:lnTo>
                    <a:pt x="697" y="10159"/>
                  </a:lnTo>
                  <a:lnTo>
                    <a:pt x="606" y="10033"/>
                  </a:lnTo>
                  <a:lnTo>
                    <a:pt x="521" y="9903"/>
                  </a:lnTo>
                  <a:lnTo>
                    <a:pt x="441" y="9769"/>
                  </a:lnTo>
                  <a:lnTo>
                    <a:pt x="368" y="9631"/>
                  </a:lnTo>
                  <a:lnTo>
                    <a:pt x="300" y="9490"/>
                  </a:lnTo>
                  <a:lnTo>
                    <a:pt x="239" y="9345"/>
                  </a:lnTo>
                  <a:lnTo>
                    <a:pt x="185" y="9197"/>
                  </a:lnTo>
                  <a:lnTo>
                    <a:pt x="137" y="9044"/>
                  </a:lnTo>
                  <a:lnTo>
                    <a:pt x="96" y="8890"/>
                  </a:lnTo>
                  <a:lnTo>
                    <a:pt x="62" y="8733"/>
                  </a:lnTo>
                  <a:lnTo>
                    <a:pt x="35" y="8573"/>
                  </a:lnTo>
                  <a:lnTo>
                    <a:pt x="15" y="8410"/>
                  </a:lnTo>
                  <a:lnTo>
                    <a:pt x="4" y="8246"/>
                  </a:lnTo>
                  <a:lnTo>
                    <a:pt x="0" y="8079"/>
                  </a:lnTo>
                  <a:lnTo>
                    <a:pt x="4" y="7916"/>
                  </a:lnTo>
                  <a:lnTo>
                    <a:pt x="15" y="7754"/>
                  </a:lnTo>
                  <a:lnTo>
                    <a:pt x="34" y="7596"/>
                  </a:lnTo>
                  <a:lnTo>
                    <a:pt x="60" y="7439"/>
                  </a:lnTo>
                  <a:lnTo>
                    <a:pt x="92" y="7284"/>
                  </a:lnTo>
                  <a:lnTo>
                    <a:pt x="132" y="7132"/>
                  </a:lnTo>
                  <a:lnTo>
                    <a:pt x="178" y="6983"/>
                  </a:lnTo>
                  <a:lnTo>
                    <a:pt x="230" y="6837"/>
                  </a:lnTo>
                  <a:lnTo>
                    <a:pt x="289" y="6694"/>
                  </a:lnTo>
                  <a:lnTo>
                    <a:pt x="354" y="6556"/>
                  </a:lnTo>
                  <a:lnTo>
                    <a:pt x="424" y="6420"/>
                  </a:lnTo>
                  <a:lnTo>
                    <a:pt x="502" y="6287"/>
                  </a:lnTo>
                  <a:lnTo>
                    <a:pt x="584" y="6159"/>
                  </a:lnTo>
                  <a:lnTo>
                    <a:pt x="671" y="6034"/>
                  </a:lnTo>
                  <a:lnTo>
                    <a:pt x="765" y="5914"/>
                  </a:lnTo>
                  <a:lnTo>
                    <a:pt x="862" y="5799"/>
                  </a:lnTo>
                  <a:lnTo>
                    <a:pt x="965" y="5688"/>
                  </a:lnTo>
                  <a:lnTo>
                    <a:pt x="1072" y="5582"/>
                  </a:lnTo>
                  <a:lnTo>
                    <a:pt x="1184" y="5480"/>
                  </a:lnTo>
                  <a:lnTo>
                    <a:pt x="1301" y="5384"/>
                  </a:lnTo>
                  <a:lnTo>
                    <a:pt x="1421" y="5293"/>
                  </a:lnTo>
                  <a:lnTo>
                    <a:pt x="1546" y="5208"/>
                  </a:lnTo>
                  <a:lnTo>
                    <a:pt x="1675" y="5128"/>
                  </a:lnTo>
                  <a:lnTo>
                    <a:pt x="1807" y="5054"/>
                  </a:lnTo>
                  <a:lnTo>
                    <a:pt x="1942" y="4986"/>
                  </a:lnTo>
                  <a:lnTo>
                    <a:pt x="2082" y="4924"/>
                  </a:lnTo>
                  <a:lnTo>
                    <a:pt x="2224" y="4869"/>
                  </a:lnTo>
                  <a:lnTo>
                    <a:pt x="2369" y="4819"/>
                  </a:lnTo>
                  <a:lnTo>
                    <a:pt x="2517" y="4777"/>
                  </a:lnTo>
                  <a:lnTo>
                    <a:pt x="2668" y="4741"/>
                  </a:lnTo>
                  <a:lnTo>
                    <a:pt x="2821" y="4713"/>
                  </a:lnTo>
                  <a:lnTo>
                    <a:pt x="2976" y="4692"/>
                  </a:lnTo>
                  <a:lnTo>
                    <a:pt x="2990" y="4450"/>
                  </a:lnTo>
                  <a:lnTo>
                    <a:pt x="3015" y="4212"/>
                  </a:lnTo>
                  <a:lnTo>
                    <a:pt x="3051" y="3976"/>
                  </a:lnTo>
                  <a:lnTo>
                    <a:pt x="3098" y="3744"/>
                  </a:lnTo>
                  <a:lnTo>
                    <a:pt x="3156" y="3517"/>
                  </a:lnTo>
                  <a:lnTo>
                    <a:pt x="3225" y="3295"/>
                  </a:lnTo>
                  <a:lnTo>
                    <a:pt x="3303" y="3076"/>
                  </a:lnTo>
                  <a:lnTo>
                    <a:pt x="3391" y="2863"/>
                  </a:lnTo>
                  <a:lnTo>
                    <a:pt x="3489" y="2655"/>
                  </a:lnTo>
                  <a:lnTo>
                    <a:pt x="3597" y="2453"/>
                  </a:lnTo>
                  <a:lnTo>
                    <a:pt x="3713" y="2256"/>
                  </a:lnTo>
                  <a:lnTo>
                    <a:pt x="3837" y="2065"/>
                  </a:lnTo>
                  <a:lnTo>
                    <a:pt x="3971" y="1882"/>
                  </a:lnTo>
                  <a:lnTo>
                    <a:pt x="4113" y="1704"/>
                  </a:lnTo>
                  <a:lnTo>
                    <a:pt x="4262" y="1535"/>
                  </a:lnTo>
                  <a:lnTo>
                    <a:pt x="4419" y="1371"/>
                  </a:lnTo>
                  <a:lnTo>
                    <a:pt x="4583" y="1216"/>
                  </a:lnTo>
                  <a:lnTo>
                    <a:pt x="4754" y="1069"/>
                  </a:lnTo>
                  <a:lnTo>
                    <a:pt x="4932" y="930"/>
                  </a:lnTo>
                  <a:lnTo>
                    <a:pt x="5117" y="800"/>
                  </a:lnTo>
                  <a:lnTo>
                    <a:pt x="5307" y="677"/>
                  </a:lnTo>
                  <a:lnTo>
                    <a:pt x="5503" y="565"/>
                  </a:lnTo>
                  <a:lnTo>
                    <a:pt x="5705" y="462"/>
                  </a:lnTo>
                  <a:lnTo>
                    <a:pt x="5912" y="368"/>
                  </a:lnTo>
                  <a:lnTo>
                    <a:pt x="6124" y="284"/>
                  </a:lnTo>
                  <a:lnTo>
                    <a:pt x="6342" y="211"/>
                  </a:lnTo>
                  <a:lnTo>
                    <a:pt x="6563" y="147"/>
                  </a:lnTo>
                  <a:lnTo>
                    <a:pt x="6788" y="95"/>
                  </a:lnTo>
                  <a:lnTo>
                    <a:pt x="7018" y="54"/>
                  </a:lnTo>
                  <a:lnTo>
                    <a:pt x="7250" y="25"/>
                  </a:lnTo>
                  <a:lnTo>
                    <a:pt x="7487" y="6"/>
                  </a:lnTo>
                  <a:lnTo>
                    <a:pt x="7726" y="0"/>
                  </a:lnTo>
                  <a:close/>
                  <a:moveTo>
                    <a:pt x="9156" y="9528"/>
                  </a:moveTo>
                  <a:lnTo>
                    <a:pt x="9148" y="9515"/>
                  </a:lnTo>
                  <a:lnTo>
                    <a:pt x="9141" y="9503"/>
                  </a:lnTo>
                  <a:lnTo>
                    <a:pt x="9134" y="9491"/>
                  </a:lnTo>
                  <a:lnTo>
                    <a:pt x="9127" y="9478"/>
                  </a:lnTo>
                  <a:lnTo>
                    <a:pt x="9106" y="9484"/>
                  </a:lnTo>
                  <a:lnTo>
                    <a:pt x="9086" y="9491"/>
                  </a:lnTo>
                  <a:lnTo>
                    <a:pt x="9065" y="9498"/>
                  </a:lnTo>
                  <a:lnTo>
                    <a:pt x="9045" y="9503"/>
                  </a:lnTo>
                  <a:lnTo>
                    <a:pt x="9023" y="9509"/>
                  </a:lnTo>
                  <a:lnTo>
                    <a:pt x="9003" y="9515"/>
                  </a:lnTo>
                  <a:lnTo>
                    <a:pt x="8982" y="9521"/>
                  </a:lnTo>
                  <a:lnTo>
                    <a:pt x="8961" y="9528"/>
                  </a:lnTo>
                  <a:lnTo>
                    <a:pt x="9156" y="9528"/>
                  </a:lnTo>
                  <a:close/>
                  <a:moveTo>
                    <a:pt x="6492" y="9528"/>
                  </a:moveTo>
                  <a:lnTo>
                    <a:pt x="6464" y="9519"/>
                  </a:lnTo>
                  <a:lnTo>
                    <a:pt x="6435" y="9511"/>
                  </a:lnTo>
                  <a:lnTo>
                    <a:pt x="6408" y="9503"/>
                  </a:lnTo>
                  <a:lnTo>
                    <a:pt x="6379" y="9495"/>
                  </a:lnTo>
                  <a:lnTo>
                    <a:pt x="6376" y="9503"/>
                  </a:lnTo>
                  <a:lnTo>
                    <a:pt x="6372" y="9511"/>
                  </a:lnTo>
                  <a:lnTo>
                    <a:pt x="6368" y="9519"/>
                  </a:lnTo>
                  <a:lnTo>
                    <a:pt x="6364" y="9528"/>
                  </a:lnTo>
                  <a:lnTo>
                    <a:pt x="6492" y="952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8576" tIns="34288" rIns="68576" bIns="34288" anchor="ctr"/>
            <a:lstStyle/>
            <a:p>
              <a:pPr defTabSz="914400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13" name="矩形 317"/>
            <p:cNvSpPr>
              <a:spLocks noChangeArrowheads="1"/>
            </p:cNvSpPr>
            <p:nvPr/>
          </p:nvSpPr>
          <p:spPr bwMode="auto">
            <a:xfrm>
              <a:off x="5896367" y="3851164"/>
              <a:ext cx="802187" cy="253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6" tIns="34288" rIns="68576" bIns="34288" anchor="ctr">
              <a:spAutoFit/>
            </a:bodyPr>
            <a:lstStyle/>
            <a:p>
              <a:pPr algn="ctr" defTabSz="914400">
                <a:defRPr/>
              </a:pPr>
              <a:r>
                <a:rPr lang="zh-CN" altLang="en-US" sz="82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rPr>
                <a:t>运营商</a:t>
              </a:r>
            </a:p>
          </p:txBody>
        </p:sp>
      </p:grpSp>
      <p:sp>
        <p:nvSpPr>
          <p:cNvPr id="114" name="任意多边形 113"/>
          <p:cNvSpPr/>
          <p:nvPr/>
        </p:nvSpPr>
        <p:spPr>
          <a:xfrm>
            <a:off x="1985880" y="3523298"/>
            <a:ext cx="450995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 Box 413"/>
          <p:cNvSpPr txBox="1">
            <a:spLocks noChangeArrowheads="1"/>
          </p:cNvSpPr>
          <p:nvPr/>
        </p:nvSpPr>
        <p:spPr bwMode="auto">
          <a:xfrm>
            <a:off x="5275665" y="3823313"/>
            <a:ext cx="4488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defTabSz="685800" eaLnBrk="1" hangingPunct="1">
              <a:spcBef>
                <a:spcPct val="0"/>
              </a:spcBef>
            </a:pPr>
            <a:r>
              <a:rPr lang="en-US" altLang="zh-CN" sz="27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zh-CN" altLang="en-US" sz="2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382" y="3430745"/>
            <a:ext cx="358576" cy="298094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60" y="4285691"/>
            <a:ext cx="168168" cy="212962"/>
          </a:xfrm>
          <a:prstGeom prst="rect">
            <a:avLst/>
          </a:prstGeom>
        </p:spPr>
      </p:pic>
      <p:sp>
        <p:nvSpPr>
          <p:cNvPr id="118" name="流程图: 手动输入 2"/>
          <p:cNvSpPr/>
          <p:nvPr/>
        </p:nvSpPr>
        <p:spPr>
          <a:xfrm rot="16200000" flipH="1">
            <a:off x="2291190" y="1493309"/>
            <a:ext cx="939456" cy="129518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3975" tIns="26987" rIns="53975" bIns="26987" rtlCol="0" anchor="ctr" anchorCtr="0">
            <a:noAutofit/>
          </a:bodyPr>
          <a:lstStyle/>
          <a:p>
            <a:pPr algn="ctr"/>
            <a:endParaRPr lang="zh-CN" altLang="en-US" sz="10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任意多边形 118"/>
          <p:cNvSpPr/>
          <p:nvPr/>
        </p:nvSpPr>
        <p:spPr>
          <a:xfrm>
            <a:off x="2007333" y="1708323"/>
            <a:ext cx="753557" cy="26700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服务平台</a:t>
            </a:r>
            <a:endParaRPr lang="en-US" altLang="zh-CN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信息平台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2881081" y="1988049"/>
            <a:ext cx="707172" cy="314556"/>
            <a:chOff x="3156638" y="3109790"/>
            <a:chExt cx="707172" cy="314556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4" r="18222"/>
            <a:stretch>
              <a:fillRect/>
            </a:stretch>
          </p:blipFill>
          <p:spPr>
            <a:xfrm>
              <a:off x="3324281" y="3109790"/>
              <a:ext cx="374187" cy="196192"/>
            </a:xfrm>
            <a:prstGeom prst="rect">
              <a:avLst/>
            </a:prstGeom>
          </p:spPr>
        </p:pic>
        <p:sp>
          <p:nvSpPr>
            <p:cNvPr id="122" name="TextBox 393"/>
            <p:cNvSpPr txBox="1">
              <a:spLocks noChangeArrowheads="1"/>
            </p:cNvSpPr>
            <p:nvPr/>
          </p:nvSpPr>
          <p:spPr bwMode="auto">
            <a:xfrm>
              <a:off x="3156638" y="3245732"/>
              <a:ext cx="707172" cy="178614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/>
            <a:lstStyle/>
            <a:p>
              <a:pPr algn="ctr"/>
              <a:r>
                <a:rPr lang="en-US" altLang="zh-CN" sz="600" dirty="0">
                  <a:solidFill>
                    <a:srgbClr val="51515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WAF</a:t>
              </a:r>
              <a:endParaRPr lang="zh-CN" altLang="en-US" sz="600" dirty="0">
                <a:solidFill>
                  <a:srgbClr val="51515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3" name="图片 122"/>
          <p:cNvPicPr>
            <a:picLocks noChangeAspect="1"/>
          </p:cNvPicPr>
          <p:nvPr/>
        </p:nvPicPr>
        <p:blipFill rotWithShape="1">
          <a:blip r:embed="rId9">
            <a:grayscl/>
          </a:blip>
          <a:srcRect b="38283"/>
          <a:stretch>
            <a:fillRect/>
          </a:stretch>
        </p:blipFill>
        <p:spPr>
          <a:xfrm>
            <a:off x="2182680" y="2116066"/>
            <a:ext cx="176854" cy="305994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 rotWithShape="1">
          <a:blip r:embed="rId9">
            <a:grayscl/>
          </a:blip>
          <a:srcRect b="38283"/>
          <a:stretch>
            <a:fillRect/>
          </a:stretch>
        </p:blipFill>
        <p:spPr>
          <a:xfrm>
            <a:off x="2342417" y="2116066"/>
            <a:ext cx="176854" cy="305994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 rotWithShape="1">
          <a:blip r:embed="rId9">
            <a:grayscl/>
          </a:blip>
          <a:srcRect b="38283"/>
          <a:stretch>
            <a:fillRect/>
          </a:stretch>
        </p:blipFill>
        <p:spPr>
          <a:xfrm>
            <a:off x="2571525" y="2116066"/>
            <a:ext cx="176854" cy="305994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9">
            <a:grayscl/>
          </a:blip>
          <a:srcRect b="38283"/>
          <a:stretch>
            <a:fillRect/>
          </a:stretch>
        </p:blipFill>
        <p:spPr>
          <a:xfrm>
            <a:off x="2731262" y="2116066"/>
            <a:ext cx="176854" cy="305994"/>
          </a:xfrm>
          <a:prstGeom prst="rect">
            <a:avLst/>
          </a:prstGeom>
        </p:spPr>
      </p:pic>
      <p:sp>
        <p:nvSpPr>
          <p:cNvPr id="127" name="任意多边形 126"/>
          <p:cNvSpPr/>
          <p:nvPr/>
        </p:nvSpPr>
        <p:spPr>
          <a:xfrm>
            <a:off x="2012642" y="2504282"/>
            <a:ext cx="753557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教育局平台</a:t>
            </a:r>
          </a:p>
        </p:txBody>
      </p:sp>
      <p:cxnSp>
        <p:nvCxnSpPr>
          <p:cNvPr id="128" name="直接连接符 127"/>
          <p:cNvCxnSpPr>
            <a:endCxn id="161" idx="0"/>
          </p:cNvCxnSpPr>
          <p:nvPr/>
        </p:nvCxnSpPr>
        <p:spPr>
          <a:xfrm flipV="1">
            <a:off x="4395990" y="920804"/>
            <a:ext cx="6296" cy="1768800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组合 128"/>
          <p:cNvGrpSpPr/>
          <p:nvPr/>
        </p:nvGrpSpPr>
        <p:grpSpPr>
          <a:xfrm>
            <a:off x="4697684" y="1671172"/>
            <a:ext cx="1295185" cy="939511"/>
            <a:chOff x="4828576" y="1809072"/>
            <a:chExt cx="1295185" cy="939511"/>
          </a:xfrm>
        </p:grpSpPr>
        <p:sp>
          <p:nvSpPr>
            <p:cNvPr id="130" name="流程图: 手动输入 2"/>
            <p:cNvSpPr/>
            <p:nvPr/>
          </p:nvSpPr>
          <p:spPr>
            <a:xfrm rot="16200000" flipH="1">
              <a:off x="5006413" y="1631236"/>
              <a:ext cx="939511" cy="1295184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6350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53975" tIns="26987" rIns="53975" bIns="26987" rtlCol="0" anchor="ctr" anchorCtr="0">
              <a:noAutofit/>
            </a:bodyPr>
            <a:lstStyle/>
            <a:p>
              <a:pPr algn="ctr"/>
              <a:endPara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1" name="图片 130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4828576" y="2125892"/>
              <a:ext cx="319716" cy="196249"/>
            </a:xfrm>
            <a:prstGeom prst="rect">
              <a:avLst/>
            </a:prstGeom>
          </p:spPr>
        </p:pic>
      </p:grpSp>
      <p:sp>
        <p:nvSpPr>
          <p:cNvPr id="132" name="任意多边形 131"/>
          <p:cNvSpPr/>
          <p:nvPr/>
        </p:nvSpPr>
        <p:spPr>
          <a:xfrm>
            <a:off x="4552882" y="1644954"/>
            <a:ext cx="815322" cy="236965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管理中心</a:t>
            </a:r>
          </a:p>
        </p:txBody>
      </p:sp>
      <p:grpSp>
        <p:nvGrpSpPr>
          <p:cNvPr id="133" name="组合 385"/>
          <p:cNvGrpSpPr/>
          <p:nvPr/>
        </p:nvGrpSpPr>
        <p:grpSpPr bwMode="auto">
          <a:xfrm>
            <a:off x="3057968" y="2311374"/>
            <a:ext cx="351024" cy="181477"/>
            <a:chOff x="6257802" y="650585"/>
            <a:chExt cx="961781" cy="637917"/>
          </a:xfrm>
          <a:solidFill>
            <a:srgbClr val="545454"/>
          </a:solidFill>
        </p:grpSpPr>
        <p:sp>
          <p:nvSpPr>
            <p:cNvPr id="134" name="Freeform 40"/>
            <p:cNvSpPr/>
            <p:nvPr/>
          </p:nvSpPr>
          <p:spPr bwMode="auto">
            <a:xfrm>
              <a:off x="6611110" y="650585"/>
              <a:ext cx="304237" cy="186468"/>
            </a:xfrm>
            <a:custGeom>
              <a:avLst/>
              <a:gdLst>
                <a:gd name="T0" fmla="*/ 2147483647 w 124"/>
                <a:gd name="T1" fmla="*/ 2147483647 h 76"/>
                <a:gd name="T2" fmla="*/ 2147483647 w 124"/>
                <a:gd name="T3" fmla="*/ 0 h 76"/>
                <a:gd name="T4" fmla="*/ 2147483647 w 124"/>
                <a:gd name="T5" fmla="*/ 0 h 76"/>
                <a:gd name="T6" fmla="*/ 2147483647 w 124"/>
                <a:gd name="T7" fmla="*/ 0 h 76"/>
                <a:gd name="T8" fmla="*/ 2147483647 w 124"/>
                <a:gd name="T9" fmla="*/ 0 h 76"/>
                <a:gd name="T10" fmla="*/ 2147483647 w 124"/>
                <a:gd name="T11" fmla="*/ 0 h 76"/>
                <a:gd name="T12" fmla="*/ 2147483647 w 124"/>
                <a:gd name="T13" fmla="*/ 0 h 76"/>
                <a:gd name="T14" fmla="*/ 2147483647 w 124"/>
                <a:gd name="T15" fmla="*/ 2147483647 h 76"/>
                <a:gd name="T16" fmla="*/ 0 w 124"/>
                <a:gd name="T17" fmla="*/ 2147483647 h 76"/>
                <a:gd name="T18" fmla="*/ 0 w 124"/>
                <a:gd name="T19" fmla="*/ 2147483647 h 76"/>
                <a:gd name="T20" fmla="*/ 0 w 124"/>
                <a:gd name="T21" fmla="*/ 2147483647 h 76"/>
                <a:gd name="T22" fmla="*/ 0 w 124"/>
                <a:gd name="T23" fmla="*/ 2147483647 h 76"/>
                <a:gd name="T24" fmla="*/ 0 w 124"/>
                <a:gd name="T25" fmla="*/ 2147483647 h 76"/>
                <a:gd name="T26" fmla="*/ 2147483647 w 124"/>
                <a:gd name="T27" fmla="*/ 2147483647 h 76"/>
                <a:gd name="T28" fmla="*/ 2147483647 w 124"/>
                <a:gd name="T29" fmla="*/ 2147483647 h 76"/>
                <a:gd name="T30" fmla="*/ 2147483647 w 124"/>
                <a:gd name="T31" fmla="*/ 2147483647 h 76"/>
                <a:gd name="T32" fmla="*/ 2147483647 w 124"/>
                <a:gd name="T33" fmla="*/ 2147483647 h 76"/>
                <a:gd name="T34" fmla="*/ 2147483647 w 124"/>
                <a:gd name="T35" fmla="*/ 2147483647 h 76"/>
                <a:gd name="T36" fmla="*/ 2147483647 w 124"/>
                <a:gd name="T37" fmla="*/ 2147483647 h 76"/>
                <a:gd name="T38" fmla="*/ 2147483647 w 124"/>
                <a:gd name="T39" fmla="*/ 2147483647 h 76"/>
                <a:gd name="T40" fmla="*/ 2147483647 w 124"/>
                <a:gd name="T41" fmla="*/ 2147483647 h 76"/>
                <a:gd name="T42" fmla="*/ 2147483647 w 124"/>
                <a:gd name="T43" fmla="*/ 2147483647 h 76"/>
                <a:gd name="T44" fmla="*/ 2147483647 w 124"/>
                <a:gd name="T45" fmla="*/ 2147483647 h 76"/>
                <a:gd name="T46" fmla="*/ 2147483647 w 124"/>
                <a:gd name="T47" fmla="*/ 2147483647 h 76"/>
                <a:gd name="T48" fmla="*/ 2147483647 w 124"/>
                <a:gd name="T49" fmla="*/ 2147483647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76"/>
                <a:gd name="T77" fmla="*/ 124 w 124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76">
                  <a:moveTo>
                    <a:pt x="124" y="4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0" y="76"/>
                  </a:lnTo>
                  <a:lnTo>
                    <a:pt x="110" y="64"/>
                  </a:lnTo>
                  <a:lnTo>
                    <a:pt x="116" y="52"/>
                  </a:lnTo>
                  <a:lnTo>
                    <a:pt x="120" y="40"/>
                  </a:lnTo>
                  <a:lnTo>
                    <a:pt x="122" y="28"/>
                  </a:lnTo>
                  <a:lnTo>
                    <a:pt x="124" y="12"/>
                  </a:lnTo>
                  <a:lnTo>
                    <a:pt x="1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41"/>
            <p:cNvSpPr/>
            <p:nvPr/>
          </p:nvSpPr>
          <p:spPr bwMode="auto">
            <a:xfrm>
              <a:off x="6267617" y="650585"/>
              <a:ext cx="299330" cy="186468"/>
            </a:xfrm>
            <a:custGeom>
              <a:avLst/>
              <a:gdLst>
                <a:gd name="T0" fmla="*/ 2147483647 w 122"/>
                <a:gd name="T1" fmla="*/ 2147483647 h 76"/>
                <a:gd name="T2" fmla="*/ 2147483647 w 122"/>
                <a:gd name="T3" fmla="*/ 2147483647 h 76"/>
                <a:gd name="T4" fmla="*/ 2147483647 w 122"/>
                <a:gd name="T5" fmla="*/ 2147483647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2147483647 w 122"/>
                <a:gd name="T11" fmla="*/ 2147483647 h 76"/>
                <a:gd name="T12" fmla="*/ 2147483647 w 122"/>
                <a:gd name="T13" fmla="*/ 2147483647 h 76"/>
                <a:gd name="T14" fmla="*/ 2147483647 w 122"/>
                <a:gd name="T15" fmla="*/ 2147483647 h 76"/>
                <a:gd name="T16" fmla="*/ 2147483647 w 122"/>
                <a:gd name="T17" fmla="*/ 2147483647 h 76"/>
                <a:gd name="T18" fmla="*/ 2147483647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0 h 76"/>
                <a:gd name="T24" fmla="*/ 2147483647 w 122"/>
                <a:gd name="T25" fmla="*/ 0 h 76"/>
                <a:gd name="T26" fmla="*/ 2147483647 w 122"/>
                <a:gd name="T27" fmla="*/ 0 h 76"/>
                <a:gd name="T28" fmla="*/ 2147483647 w 122"/>
                <a:gd name="T29" fmla="*/ 0 h 76"/>
                <a:gd name="T30" fmla="*/ 2147483647 w 122"/>
                <a:gd name="T31" fmla="*/ 0 h 76"/>
                <a:gd name="T32" fmla="*/ 2147483647 w 122"/>
                <a:gd name="T33" fmla="*/ 2147483647 h 76"/>
                <a:gd name="T34" fmla="*/ 0 w 122"/>
                <a:gd name="T35" fmla="*/ 2147483647 h 76"/>
                <a:gd name="T36" fmla="*/ 0 w 122"/>
                <a:gd name="T37" fmla="*/ 2147483647 h 76"/>
                <a:gd name="T38" fmla="*/ 0 w 122"/>
                <a:gd name="T39" fmla="*/ 2147483647 h 76"/>
                <a:gd name="T40" fmla="*/ 0 w 122"/>
                <a:gd name="T41" fmla="*/ 2147483647 h 76"/>
                <a:gd name="T42" fmla="*/ 0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2147483647 h 76"/>
                <a:gd name="T50" fmla="*/ 2147483647 w 122"/>
                <a:gd name="T51" fmla="*/ 2147483647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0" y="76"/>
                  </a:moveTo>
                  <a:lnTo>
                    <a:pt x="112" y="76"/>
                  </a:lnTo>
                  <a:lnTo>
                    <a:pt x="116" y="74"/>
                  </a:lnTo>
                  <a:lnTo>
                    <a:pt x="120" y="72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0"/>
                  </a:lnTo>
                  <a:lnTo>
                    <a:pt x="122" y="6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6" name="Freeform 42"/>
            <p:cNvSpPr/>
            <p:nvPr/>
          </p:nvSpPr>
          <p:spPr bwMode="auto">
            <a:xfrm>
              <a:off x="6257802" y="876309"/>
              <a:ext cx="564310" cy="186468"/>
            </a:xfrm>
            <a:custGeom>
              <a:avLst/>
              <a:gdLst>
                <a:gd name="T0" fmla="*/ 2147483647 w 230"/>
                <a:gd name="T1" fmla="*/ 2147483647 h 76"/>
                <a:gd name="T2" fmla="*/ 2147483647 w 230"/>
                <a:gd name="T3" fmla="*/ 2147483647 h 76"/>
                <a:gd name="T4" fmla="*/ 2147483647 w 230"/>
                <a:gd name="T5" fmla="*/ 2147483647 h 76"/>
                <a:gd name="T6" fmla="*/ 2147483647 w 230"/>
                <a:gd name="T7" fmla="*/ 2147483647 h 76"/>
                <a:gd name="T8" fmla="*/ 2147483647 w 230"/>
                <a:gd name="T9" fmla="*/ 2147483647 h 76"/>
                <a:gd name="T10" fmla="*/ 2147483647 w 230"/>
                <a:gd name="T11" fmla="*/ 2147483647 h 76"/>
                <a:gd name="T12" fmla="*/ 2147483647 w 230"/>
                <a:gd name="T13" fmla="*/ 0 h 76"/>
                <a:gd name="T14" fmla="*/ 2147483647 w 230"/>
                <a:gd name="T15" fmla="*/ 0 h 76"/>
                <a:gd name="T16" fmla="*/ 2147483647 w 230"/>
                <a:gd name="T17" fmla="*/ 0 h 76"/>
                <a:gd name="T18" fmla="*/ 2147483647 w 230"/>
                <a:gd name="T19" fmla="*/ 0 h 76"/>
                <a:gd name="T20" fmla="*/ 2147483647 w 230"/>
                <a:gd name="T21" fmla="*/ 0 h 76"/>
                <a:gd name="T22" fmla="*/ 2147483647 w 230"/>
                <a:gd name="T23" fmla="*/ 0 h 76"/>
                <a:gd name="T24" fmla="*/ 2147483647 w 230"/>
                <a:gd name="T25" fmla="*/ 2147483647 h 76"/>
                <a:gd name="T26" fmla="*/ 2147483647 w 230"/>
                <a:gd name="T27" fmla="*/ 2147483647 h 76"/>
                <a:gd name="T28" fmla="*/ 0 w 230"/>
                <a:gd name="T29" fmla="*/ 2147483647 h 76"/>
                <a:gd name="T30" fmla="*/ 0 w 230"/>
                <a:gd name="T31" fmla="*/ 2147483647 h 76"/>
                <a:gd name="T32" fmla="*/ 0 w 230"/>
                <a:gd name="T33" fmla="*/ 2147483647 h 76"/>
                <a:gd name="T34" fmla="*/ 2147483647 w 230"/>
                <a:gd name="T35" fmla="*/ 2147483647 h 76"/>
                <a:gd name="T36" fmla="*/ 2147483647 w 230"/>
                <a:gd name="T37" fmla="*/ 2147483647 h 76"/>
                <a:gd name="T38" fmla="*/ 2147483647 w 230"/>
                <a:gd name="T39" fmla="*/ 2147483647 h 76"/>
                <a:gd name="T40" fmla="*/ 2147483647 w 230"/>
                <a:gd name="T41" fmla="*/ 2147483647 h 76"/>
                <a:gd name="T42" fmla="*/ 2147483647 w 23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76"/>
                <a:gd name="T68" fmla="*/ 230 w 23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76">
                  <a:moveTo>
                    <a:pt x="186" y="76"/>
                  </a:moveTo>
                  <a:lnTo>
                    <a:pt x="186" y="76"/>
                  </a:lnTo>
                  <a:lnTo>
                    <a:pt x="188" y="66"/>
                  </a:lnTo>
                  <a:lnTo>
                    <a:pt x="192" y="56"/>
                  </a:lnTo>
                  <a:lnTo>
                    <a:pt x="202" y="36"/>
                  </a:lnTo>
                  <a:lnTo>
                    <a:pt x="214" y="18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6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7" name="Freeform 43"/>
            <p:cNvSpPr/>
            <p:nvPr/>
          </p:nvSpPr>
          <p:spPr bwMode="auto">
            <a:xfrm>
              <a:off x="6267617" y="1102033"/>
              <a:ext cx="299330" cy="186468"/>
            </a:xfrm>
            <a:custGeom>
              <a:avLst/>
              <a:gdLst>
                <a:gd name="T0" fmla="*/ 2147483647 w 122"/>
                <a:gd name="T1" fmla="*/ 0 h 76"/>
                <a:gd name="T2" fmla="*/ 2147483647 w 122"/>
                <a:gd name="T3" fmla="*/ 0 h 76"/>
                <a:gd name="T4" fmla="*/ 2147483647 w 122"/>
                <a:gd name="T5" fmla="*/ 0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0 w 122"/>
                <a:gd name="T11" fmla="*/ 2147483647 h 76"/>
                <a:gd name="T12" fmla="*/ 0 w 122"/>
                <a:gd name="T13" fmla="*/ 2147483647 h 76"/>
                <a:gd name="T14" fmla="*/ 0 w 122"/>
                <a:gd name="T15" fmla="*/ 2147483647 h 76"/>
                <a:gd name="T16" fmla="*/ 0 w 122"/>
                <a:gd name="T17" fmla="*/ 2147483647 h 76"/>
                <a:gd name="T18" fmla="*/ 0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2147483647 h 76"/>
                <a:gd name="T24" fmla="*/ 2147483647 w 122"/>
                <a:gd name="T25" fmla="*/ 2147483647 h 76"/>
                <a:gd name="T26" fmla="*/ 2147483647 w 122"/>
                <a:gd name="T27" fmla="*/ 2147483647 h 76"/>
                <a:gd name="T28" fmla="*/ 2147483647 w 122"/>
                <a:gd name="T29" fmla="*/ 2147483647 h 76"/>
                <a:gd name="T30" fmla="*/ 2147483647 w 122"/>
                <a:gd name="T31" fmla="*/ 2147483647 h 76"/>
                <a:gd name="T32" fmla="*/ 2147483647 w 122"/>
                <a:gd name="T33" fmla="*/ 2147483647 h 76"/>
                <a:gd name="T34" fmla="*/ 2147483647 w 122"/>
                <a:gd name="T35" fmla="*/ 2147483647 h 76"/>
                <a:gd name="T36" fmla="*/ 2147483647 w 122"/>
                <a:gd name="T37" fmla="*/ 2147483647 h 76"/>
                <a:gd name="T38" fmla="*/ 2147483647 w 122"/>
                <a:gd name="T39" fmla="*/ 2147483647 h 76"/>
                <a:gd name="T40" fmla="*/ 2147483647 w 122"/>
                <a:gd name="T41" fmla="*/ 2147483647 h 76"/>
                <a:gd name="T42" fmla="*/ 2147483647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0 h 76"/>
                <a:gd name="T50" fmla="*/ 2147483647 w 122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12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2" y="76"/>
                  </a:lnTo>
                  <a:lnTo>
                    <a:pt x="116" y="76"/>
                  </a:lnTo>
                  <a:lnTo>
                    <a:pt x="120" y="74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8" name="Freeform 44"/>
            <p:cNvSpPr/>
            <p:nvPr/>
          </p:nvSpPr>
          <p:spPr bwMode="auto">
            <a:xfrm>
              <a:off x="6611110" y="1102033"/>
              <a:ext cx="220817" cy="186468"/>
            </a:xfrm>
            <a:custGeom>
              <a:avLst/>
              <a:gdLst>
                <a:gd name="T0" fmla="*/ 2147483647 w 90"/>
                <a:gd name="T1" fmla="*/ 2147483647 h 76"/>
                <a:gd name="T2" fmla="*/ 2147483647 w 90"/>
                <a:gd name="T3" fmla="*/ 2147483647 h 76"/>
                <a:gd name="T4" fmla="*/ 2147483647 w 90"/>
                <a:gd name="T5" fmla="*/ 0 h 76"/>
                <a:gd name="T6" fmla="*/ 2147483647 w 90"/>
                <a:gd name="T7" fmla="*/ 0 h 76"/>
                <a:gd name="T8" fmla="*/ 2147483647 w 90"/>
                <a:gd name="T9" fmla="*/ 0 h 76"/>
                <a:gd name="T10" fmla="*/ 2147483647 w 90"/>
                <a:gd name="T11" fmla="*/ 2147483647 h 76"/>
                <a:gd name="T12" fmla="*/ 2147483647 w 90"/>
                <a:gd name="T13" fmla="*/ 2147483647 h 76"/>
                <a:gd name="T14" fmla="*/ 0 w 90"/>
                <a:gd name="T15" fmla="*/ 2147483647 h 76"/>
                <a:gd name="T16" fmla="*/ 0 w 90"/>
                <a:gd name="T17" fmla="*/ 2147483647 h 76"/>
                <a:gd name="T18" fmla="*/ 0 w 90"/>
                <a:gd name="T19" fmla="*/ 2147483647 h 76"/>
                <a:gd name="T20" fmla="*/ 0 w 90"/>
                <a:gd name="T21" fmla="*/ 2147483647 h 76"/>
                <a:gd name="T22" fmla="*/ 0 w 90"/>
                <a:gd name="T23" fmla="*/ 2147483647 h 76"/>
                <a:gd name="T24" fmla="*/ 2147483647 w 90"/>
                <a:gd name="T25" fmla="*/ 2147483647 h 76"/>
                <a:gd name="T26" fmla="*/ 2147483647 w 90"/>
                <a:gd name="T27" fmla="*/ 2147483647 h 76"/>
                <a:gd name="T28" fmla="*/ 2147483647 w 90"/>
                <a:gd name="T29" fmla="*/ 2147483647 h 76"/>
                <a:gd name="T30" fmla="*/ 2147483647 w 90"/>
                <a:gd name="T31" fmla="*/ 2147483647 h 76"/>
                <a:gd name="T32" fmla="*/ 2147483647 w 90"/>
                <a:gd name="T33" fmla="*/ 2147483647 h 76"/>
                <a:gd name="T34" fmla="*/ 2147483647 w 90"/>
                <a:gd name="T35" fmla="*/ 2147483647 h 76"/>
                <a:gd name="T36" fmla="*/ 2147483647 w 90"/>
                <a:gd name="T37" fmla="*/ 2147483647 h 76"/>
                <a:gd name="T38" fmla="*/ 2147483647 w 90"/>
                <a:gd name="T39" fmla="*/ 2147483647 h 76"/>
                <a:gd name="T40" fmla="*/ 2147483647 w 90"/>
                <a:gd name="T41" fmla="*/ 2147483647 h 76"/>
                <a:gd name="T42" fmla="*/ 2147483647 w 9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76"/>
                <a:gd name="T68" fmla="*/ 90 w 9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76">
                  <a:moveTo>
                    <a:pt x="44" y="16"/>
                  </a:moveTo>
                  <a:lnTo>
                    <a:pt x="44" y="16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90" y="76"/>
                  </a:lnTo>
                  <a:lnTo>
                    <a:pt x="74" y="66"/>
                  </a:lnTo>
                  <a:lnTo>
                    <a:pt x="62" y="50"/>
                  </a:lnTo>
                  <a:lnTo>
                    <a:pt x="50" y="34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40" name="Freeform 45"/>
            <p:cNvSpPr/>
            <p:nvPr/>
          </p:nvSpPr>
          <p:spPr bwMode="auto">
            <a:xfrm>
              <a:off x="6743600" y="660400"/>
              <a:ext cx="475983" cy="628102"/>
            </a:xfrm>
            <a:custGeom>
              <a:avLst/>
              <a:gdLst>
                <a:gd name="T0" fmla="*/ 2147483647 w 194"/>
                <a:gd name="T1" fmla="*/ 2147483647 h 256"/>
                <a:gd name="T2" fmla="*/ 2147483647 w 194"/>
                <a:gd name="T3" fmla="*/ 2147483647 h 256"/>
                <a:gd name="T4" fmla="*/ 2147483647 w 194"/>
                <a:gd name="T5" fmla="*/ 2147483647 h 256"/>
                <a:gd name="T6" fmla="*/ 2147483647 w 194"/>
                <a:gd name="T7" fmla="*/ 2147483647 h 256"/>
                <a:gd name="T8" fmla="*/ 2147483647 w 194"/>
                <a:gd name="T9" fmla="*/ 2147483647 h 256"/>
                <a:gd name="T10" fmla="*/ 2147483647 w 194"/>
                <a:gd name="T11" fmla="*/ 0 h 256"/>
                <a:gd name="T12" fmla="*/ 2147483647 w 194"/>
                <a:gd name="T13" fmla="*/ 2147483647 h 256"/>
                <a:gd name="T14" fmla="*/ 2147483647 w 194"/>
                <a:gd name="T15" fmla="*/ 2147483647 h 256"/>
                <a:gd name="T16" fmla="*/ 2147483647 w 194"/>
                <a:gd name="T17" fmla="*/ 2147483647 h 256"/>
                <a:gd name="T18" fmla="*/ 2147483647 w 194"/>
                <a:gd name="T19" fmla="*/ 2147483647 h 256"/>
                <a:gd name="T20" fmla="*/ 2147483647 w 194"/>
                <a:gd name="T21" fmla="*/ 2147483647 h 256"/>
                <a:gd name="T22" fmla="*/ 2147483647 w 194"/>
                <a:gd name="T23" fmla="*/ 2147483647 h 256"/>
                <a:gd name="T24" fmla="*/ 0 w 194"/>
                <a:gd name="T25" fmla="*/ 2147483647 h 256"/>
                <a:gd name="T26" fmla="*/ 2147483647 w 194"/>
                <a:gd name="T27" fmla="*/ 2147483647 h 256"/>
                <a:gd name="T28" fmla="*/ 2147483647 w 194"/>
                <a:gd name="T29" fmla="*/ 2147483647 h 256"/>
                <a:gd name="T30" fmla="*/ 2147483647 w 194"/>
                <a:gd name="T31" fmla="*/ 2147483647 h 256"/>
                <a:gd name="T32" fmla="*/ 2147483647 w 194"/>
                <a:gd name="T33" fmla="*/ 2147483647 h 256"/>
                <a:gd name="T34" fmla="*/ 2147483647 w 194"/>
                <a:gd name="T35" fmla="*/ 2147483647 h 256"/>
                <a:gd name="T36" fmla="*/ 2147483647 w 194"/>
                <a:gd name="T37" fmla="*/ 2147483647 h 256"/>
                <a:gd name="T38" fmla="*/ 2147483647 w 194"/>
                <a:gd name="T39" fmla="*/ 2147483647 h 256"/>
                <a:gd name="T40" fmla="*/ 2147483647 w 194"/>
                <a:gd name="T41" fmla="*/ 2147483647 h 256"/>
                <a:gd name="T42" fmla="*/ 2147483647 w 194"/>
                <a:gd name="T43" fmla="*/ 2147483647 h 256"/>
                <a:gd name="T44" fmla="*/ 2147483647 w 194"/>
                <a:gd name="T45" fmla="*/ 2147483647 h 256"/>
                <a:gd name="T46" fmla="*/ 2147483647 w 194"/>
                <a:gd name="T47" fmla="*/ 2147483647 h 256"/>
                <a:gd name="T48" fmla="*/ 2147483647 w 194"/>
                <a:gd name="T49" fmla="*/ 2147483647 h 256"/>
                <a:gd name="T50" fmla="*/ 2147483647 w 194"/>
                <a:gd name="T51" fmla="*/ 2147483647 h 256"/>
                <a:gd name="T52" fmla="*/ 2147483647 w 194"/>
                <a:gd name="T53" fmla="*/ 2147483647 h 256"/>
                <a:gd name="T54" fmla="*/ 2147483647 w 194"/>
                <a:gd name="T55" fmla="*/ 2147483647 h 256"/>
                <a:gd name="T56" fmla="*/ 2147483647 w 194"/>
                <a:gd name="T57" fmla="*/ 2147483647 h 256"/>
                <a:gd name="T58" fmla="*/ 2147483647 w 194"/>
                <a:gd name="T59" fmla="*/ 2147483647 h 256"/>
                <a:gd name="T60" fmla="*/ 2147483647 w 194"/>
                <a:gd name="T61" fmla="*/ 2147483647 h 256"/>
                <a:gd name="T62" fmla="*/ 2147483647 w 194"/>
                <a:gd name="T63" fmla="*/ 2147483647 h 256"/>
                <a:gd name="T64" fmla="*/ 2147483647 w 194"/>
                <a:gd name="T65" fmla="*/ 2147483647 h 256"/>
                <a:gd name="T66" fmla="*/ 2147483647 w 194"/>
                <a:gd name="T67" fmla="*/ 2147483647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4"/>
                <a:gd name="T103" fmla="*/ 0 h 256"/>
                <a:gd name="T104" fmla="*/ 194 w 194"/>
                <a:gd name="T105" fmla="*/ 256 h 2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4" h="256">
                  <a:moveTo>
                    <a:pt x="194" y="144"/>
                  </a:moveTo>
                  <a:lnTo>
                    <a:pt x="194" y="144"/>
                  </a:lnTo>
                  <a:lnTo>
                    <a:pt x="192" y="128"/>
                  </a:lnTo>
                  <a:lnTo>
                    <a:pt x="188" y="112"/>
                  </a:lnTo>
                  <a:lnTo>
                    <a:pt x="180" y="96"/>
                  </a:lnTo>
                  <a:lnTo>
                    <a:pt x="174" y="82"/>
                  </a:lnTo>
                  <a:lnTo>
                    <a:pt x="164" y="70"/>
                  </a:lnTo>
                  <a:lnTo>
                    <a:pt x="156" y="58"/>
                  </a:lnTo>
                  <a:lnTo>
                    <a:pt x="136" y="38"/>
                  </a:lnTo>
                  <a:lnTo>
                    <a:pt x="116" y="22"/>
                  </a:lnTo>
                  <a:lnTo>
                    <a:pt x="100" y="1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2" y="30"/>
                  </a:lnTo>
                  <a:lnTo>
                    <a:pt x="78" y="42"/>
                  </a:lnTo>
                  <a:lnTo>
                    <a:pt x="72" y="58"/>
                  </a:lnTo>
                  <a:lnTo>
                    <a:pt x="64" y="72"/>
                  </a:lnTo>
                  <a:lnTo>
                    <a:pt x="52" y="86"/>
                  </a:lnTo>
                  <a:lnTo>
                    <a:pt x="30" y="110"/>
                  </a:lnTo>
                  <a:lnTo>
                    <a:pt x="20" y="122"/>
                  </a:lnTo>
                  <a:lnTo>
                    <a:pt x="12" y="136"/>
                  </a:lnTo>
                  <a:lnTo>
                    <a:pt x="6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2" y="192"/>
                  </a:lnTo>
                  <a:lnTo>
                    <a:pt x="8" y="204"/>
                  </a:lnTo>
                  <a:lnTo>
                    <a:pt x="12" y="214"/>
                  </a:lnTo>
                  <a:lnTo>
                    <a:pt x="20" y="224"/>
                  </a:lnTo>
                  <a:lnTo>
                    <a:pt x="28" y="234"/>
                  </a:lnTo>
                  <a:lnTo>
                    <a:pt x="36" y="242"/>
                  </a:lnTo>
                  <a:lnTo>
                    <a:pt x="46" y="248"/>
                  </a:lnTo>
                  <a:lnTo>
                    <a:pt x="58" y="254"/>
                  </a:lnTo>
                  <a:lnTo>
                    <a:pt x="70" y="256"/>
                  </a:lnTo>
                  <a:lnTo>
                    <a:pt x="64" y="240"/>
                  </a:lnTo>
                  <a:lnTo>
                    <a:pt x="64" y="222"/>
                  </a:lnTo>
                  <a:lnTo>
                    <a:pt x="64" y="214"/>
                  </a:lnTo>
                  <a:lnTo>
                    <a:pt x="66" y="204"/>
                  </a:lnTo>
                  <a:lnTo>
                    <a:pt x="72" y="196"/>
                  </a:lnTo>
                  <a:lnTo>
                    <a:pt x="78" y="186"/>
                  </a:lnTo>
                  <a:lnTo>
                    <a:pt x="94" y="164"/>
                  </a:lnTo>
                  <a:lnTo>
                    <a:pt x="104" y="146"/>
                  </a:lnTo>
                  <a:lnTo>
                    <a:pt x="112" y="128"/>
                  </a:lnTo>
                  <a:lnTo>
                    <a:pt x="114" y="130"/>
                  </a:lnTo>
                  <a:lnTo>
                    <a:pt x="120" y="140"/>
                  </a:lnTo>
                  <a:lnTo>
                    <a:pt x="126" y="152"/>
                  </a:lnTo>
                  <a:lnTo>
                    <a:pt x="132" y="168"/>
                  </a:lnTo>
                  <a:lnTo>
                    <a:pt x="138" y="186"/>
                  </a:lnTo>
                  <a:lnTo>
                    <a:pt x="140" y="206"/>
                  </a:lnTo>
                  <a:lnTo>
                    <a:pt x="138" y="218"/>
                  </a:lnTo>
                  <a:lnTo>
                    <a:pt x="138" y="228"/>
                  </a:lnTo>
                  <a:lnTo>
                    <a:pt x="134" y="238"/>
                  </a:lnTo>
                  <a:lnTo>
                    <a:pt x="130" y="248"/>
                  </a:lnTo>
                  <a:lnTo>
                    <a:pt x="142" y="242"/>
                  </a:lnTo>
                  <a:lnTo>
                    <a:pt x="154" y="234"/>
                  </a:lnTo>
                  <a:lnTo>
                    <a:pt x="166" y="224"/>
                  </a:lnTo>
                  <a:lnTo>
                    <a:pt x="176" y="212"/>
                  </a:lnTo>
                  <a:lnTo>
                    <a:pt x="186" y="200"/>
                  </a:lnTo>
                  <a:lnTo>
                    <a:pt x="192" y="184"/>
                  </a:lnTo>
                  <a:lnTo>
                    <a:pt x="194" y="166"/>
                  </a:lnTo>
                  <a:lnTo>
                    <a:pt x="194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11">
            <a:grayscl/>
          </a:blip>
          <a:srcRect l="1117" r="2970"/>
          <a:stretch>
            <a:fillRect/>
          </a:stretch>
        </p:blipFill>
        <p:spPr>
          <a:xfrm>
            <a:off x="2508237" y="3831930"/>
            <a:ext cx="297180" cy="350669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959614" y="3858417"/>
            <a:ext cx="309588" cy="256148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11" y="4307896"/>
            <a:ext cx="284198" cy="197938"/>
          </a:xfrm>
          <a:prstGeom prst="rect">
            <a:avLst/>
          </a:prstGeom>
        </p:spPr>
      </p:pic>
      <p:sp>
        <p:nvSpPr>
          <p:cNvPr id="145" name="圆角矩形 144"/>
          <p:cNvSpPr/>
          <p:nvPr/>
        </p:nvSpPr>
        <p:spPr>
          <a:xfrm>
            <a:off x="3443228" y="3514118"/>
            <a:ext cx="1335422" cy="1126223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17663" y="3855515"/>
            <a:ext cx="282581" cy="338971"/>
          </a:xfrm>
          <a:prstGeom prst="rect">
            <a:avLst/>
          </a:prstGeom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942" y="4253095"/>
            <a:ext cx="158798" cy="256922"/>
          </a:xfrm>
          <a:prstGeom prst="rect">
            <a:avLst/>
          </a:prstGeom>
        </p:spPr>
      </p:pic>
      <p:sp>
        <p:nvSpPr>
          <p:cNvPr id="149" name="任意多边形 148"/>
          <p:cNvSpPr/>
          <p:nvPr/>
        </p:nvSpPr>
        <p:spPr>
          <a:xfrm>
            <a:off x="3460440" y="3522398"/>
            <a:ext cx="450995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942" y="3429845"/>
            <a:ext cx="358576" cy="298094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20" y="4284791"/>
            <a:ext cx="168168" cy="212962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11">
            <a:grayscl/>
          </a:blip>
          <a:srcRect l="1117" r="2970"/>
          <a:stretch>
            <a:fillRect/>
          </a:stretch>
        </p:blipFill>
        <p:spPr>
          <a:xfrm>
            <a:off x="3982797" y="3831030"/>
            <a:ext cx="297180" cy="350669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434174" y="3857517"/>
            <a:ext cx="309588" cy="256148"/>
          </a:xfrm>
          <a:prstGeom prst="rect">
            <a:avLst/>
          </a:prstGeom>
        </p:spPr>
      </p:pic>
      <p:pic>
        <p:nvPicPr>
          <p:cNvPr id="155" name="图片 1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71" y="4306996"/>
            <a:ext cx="284198" cy="197938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 rotWithShape="1">
          <a:blip r:embed="rId13"/>
          <a:srcRect l="1371" b="42709"/>
          <a:stretch>
            <a:fillRect/>
          </a:stretch>
        </p:blipFill>
        <p:spPr>
          <a:xfrm>
            <a:off x="5153293" y="2119294"/>
            <a:ext cx="346777" cy="288215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 rotWithShape="1">
          <a:blip r:embed="rId13">
            <a:grayscl/>
          </a:blip>
          <a:srcRect l="1371" b="42709"/>
          <a:stretch>
            <a:fillRect/>
          </a:stretch>
        </p:blipFill>
        <p:spPr>
          <a:xfrm>
            <a:off x="5593867" y="2116924"/>
            <a:ext cx="346777" cy="288215"/>
          </a:xfrm>
          <a:prstGeom prst="rect">
            <a:avLst/>
          </a:prstGeom>
        </p:spPr>
      </p:pic>
      <p:grpSp>
        <p:nvGrpSpPr>
          <p:cNvPr id="159" name="组合 158"/>
          <p:cNvGrpSpPr/>
          <p:nvPr/>
        </p:nvGrpSpPr>
        <p:grpSpPr>
          <a:xfrm>
            <a:off x="4098317" y="798958"/>
            <a:ext cx="622603" cy="353534"/>
            <a:chOff x="5762592" y="3693888"/>
            <a:chExt cx="1095544" cy="456333"/>
          </a:xfrm>
        </p:grpSpPr>
        <p:sp>
          <p:nvSpPr>
            <p:cNvPr id="160" name="Freeform 27"/>
            <p:cNvSpPr>
              <a:spLocks noEditPoints="1"/>
            </p:cNvSpPr>
            <p:nvPr/>
          </p:nvSpPr>
          <p:spPr bwMode="auto">
            <a:xfrm>
              <a:off x="5762592" y="3693888"/>
              <a:ext cx="1095544" cy="456333"/>
            </a:xfrm>
            <a:custGeom>
              <a:avLst/>
              <a:gdLst/>
              <a:ahLst/>
              <a:cxnLst>
                <a:cxn ang="0">
                  <a:pos x="8324" y="38"/>
                </a:cxn>
                <a:cxn ang="0">
                  <a:pos x="9087" y="203"/>
                </a:cxn>
                <a:cxn ang="0">
                  <a:pos x="9799" y="487"/>
                </a:cxn>
                <a:cxn ang="0">
                  <a:pos x="10451" y="880"/>
                </a:cxn>
                <a:cxn ang="0">
                  <a:pos x="11031" y="1370"/>
                </a:cxn>
                <a:cxn ang="0">
                  <a:pos x="11529" y="1947"/>
                </a:cxn>
                <a:cxn ang="0">
                  <a:pos x="11934" y="2598"/>
                </a:cxn>
                <a:cxn ang="0">
                  <a:pos x="12234" y="3314"/>
                </a:cxn>
                <a:cxn ang="0">
                  <a:pos x="12378" y="3497"/>
                </a:cxn>
                <a:cxn ang="0">
                  <a:pos x="12496" y="3494"/>
                </a:cxn>
                <a:cxn ang="0">
                  <a:pos x="13119" y="3540"/>
                </a:cxn>
                <a:cxn ang="0">
                  <a:pos x="13870" y="3738"/>
                </a:cxn>
                <a:cxn ang="0">
                  <a:pos x="14554" y="4074"/>
                </a:cxn>
                <a:cxn ang="0">
                  <a:pos x="15156" y="4535"/>
                </a:cxn>
                <a:cxn ang="0">
                  <a:pos x="15663" y="5102"/>
                </a:cxn>
                <a:cxn ang="0">
                  <a:pos x="16056" y="5761"/>
                </a:cxn>
                <a:cxn ang="0">
                  <a:pos x="16320" y="6494"/>
                </a:cxn>
                <a:cxn ang="0">
                  <a:pos x="16438" y="7286"/>
                </a:cxn>
                <a:cxn ang="0">
                  <a:pos x="16401" y="8075"/>
                </a:cxn>
                <a:cxn ang="0">
                  <a:pos x="16222" y="8813"/>
                </a:cxn>
                <a:cxn ang="0">
                  <a:pos x="15915" y="9491"/>
                </a:cxn>
                <a:cxn ang="0">
                  <a:pos x="15494" y="10093"/>
                </a:cxn>
                <a:cxn ang="0">
                  <a:pos x="14974" y="10606"/>
                </a:cxn>
                <a:cxn ang="0">
                  <a:pos x="14369" y="11014"/>
                </a:cxn>
                <a:cxn ang="0">
                  <a:pos x="13693" y="11305"/>
                </a:cxn>
                <a:cxn ang="0">
                  <a:pos x="12960" y="11462"/>
                </a:cxn>
                <a:cxn ang="0">
                  <a:pos x="3341" y="11487"/>
                </a:cxn>
                <a:cxn ang="0">
                  <a:pos x="2760" y="11436"/>
                </a:cxn>
                <a:cxn ang="0">
                  <a:pos x="2156" y="11265"/>
                </a:cxn>
                <a:cxn ang="0">
                  <a:pos x="1603" y="10987"/>
                </a:cxn>
                <a:cxn ang="0">
                  <a:pos x="1113" y="10615"/>
                </a:cxn>
                <a:cxn ang="0">
                  <a:pos x="697" y="10159"/>
                </a:cxn>
                <a:cxn ang="0">
                  <a:pos x="368" y="9631"/>
                </a:cxn>
                <a:cxn ang="0">
                  <a:pos x="137" y="9044"/>
                </a:cxn>
                <a:cxn ang="0">
                  <a:pos x="15" y="8410"/>
                </a:cxn>
                <a:cxn ang="0">
                  <a:pos x="15" y="7754"/>
                </a:cxn>
                <a:cxn ang="0">
                  <a:pos x="132" y="7132"/>
                </a:cxn>
                <a:cxn ang="0">
                  <a:pos x="354" y="6556"/>
                </a:cxn>
                <a:cxn ang="0">
                  <a:pos x="671" y="6034"/>
                </a:cxn>
                <a:cxn ang="0">
                  <a:pos x="1072" y="5582"/>
                </a:cxn>
                <a:cxn ang="0">
                  <a:pos x="1546" y="5208"/>
                </a:cxn>
                <a:cxn ang="0">
                  <a:pos x="2082" y="4924"/>
                </a:cxn>
                <a:cxn ang="0">
                  <a:pos x="2668" y="4741"/>
                </a:cxn>
                <a:cxn ang="0">
                  <a:pos x="3015" y="4212"/>
                </a:cxn>
                <a:cxn ang="0">
                  <a:pos x="3225" y="3295"/>
                </a:cxn>
                <a:cxn ang="0">
                  <a:pos x="3597" y="2453"/>
                </a:cxn>
                <a:cxn ang="0">
                  <a:pos x="4113" y="1704"/>
                </a:cxn>
                <a:cxn ang="0">
                  <a:pos x="4754" y="1069"/>
                </a:cxn>
                <a:cxn ang="0">
                  <a:pos x="5503" y="565"/>
                </a:cxn>
                <a:cxn ang="0">
                  <a:pos x="6342" y="211"/>
                </a:cxn>
                <a:cxn ang="0">
                  <a:pos x="7250" y="25"/>
                </a:cxn>
                <a:cxn ang="0">
                  <a:pos x="9148" y="9515"/>
                </a:cxn>
                <a:cxn ang="0">
                  <a:pos x="9106" y="9484"/>
                </a:cxn>
                <a:cxn ang="0">
                  <a:pos x="9023" y="9509"/>
                </a:cxn>
                <a:cxn ang="0">
                  <a:pos x="9156" y="9528"/>
                </a:cxn>
                <a:cxn ang="0">
                  <a:pos x="6408" y="9503"/>
                </a:cxn>
                <a:cxn ang="0">
                  <a:pos x="6368" y="9519"/>
                </a:cxn>
              </a:cxnLst>
              <a:rect l="0" t="0" r="r" b="b"/>
              <a:pathLst>
                <a:path w="16443" h="11487">
                  <a:moveTo>
                    <a:pt x="7726" y="0"/>
                  </a:moveTo>
                  <a:lnTo>
                    <a:pt x="7928" y="4"/>
                  </a:lnTo>
                  <a:lnTo>
                    <a:pt x="8127" y="17"/>
                  </a:lnTo>
                  <a:lnTo>
                    <a:pt x="8324" y="38"/>
                  </a:lnTo>
                  <a:lnTo>
                    <a:pt x="8519" y="68"/>
                  </a:lnTo>
                  <a:lnTo>
                    <a:pt x="8711" y="105"/>
                  </a:lnTo>
                  <a:lnTo>
                    <a:pt x="8900" y="150"/>
                  </a:lnTo>
                  <a:lnTo>
                    <a:pt x="9087" y="203"/>
                  </a:lnTo>
                  <a:lnTo>
                    <a:pt x="9270" y="263"/>
                  </a:lnTo>
                  <a:lnTo>
                    <a:pt x="9450" y="331"/>
                  </a:lnTo>
                  <a:lnTo>
                    <a:pt x="9626" y="406"/>
                  </a:lnTo>
                  <a:lnTo>
                    <a:pt x="9799" y="487"/>
                  </a:lnTo>
                  <a:lnTo>
                    <a:pt x="9969" y="576"/>
                  </a:lnTo>
                  <a:lnTo>
                    <a:pt x="10133" y="670"/>
                  </a:lnTo>
                  <a:lnTo>
                    <a:pt x="10294" y="772"/>
                  </a:lnTo>
                  <a:lnTo>
                    <a:pt x="10451" y="880"/>
                  </a:lnTo>
                  <a:lnTo>
                    <a:pt x="10604" y="994"/>
                  </a:lnTo>
                  <a:lnTo>
                    <a:pt x="10751" y="1113"/>
                  </a:lnTo>
                  <a:lnTo>
                    <a:pt x="10893" y="1239"/>
                  </a:lnTo>
                  <a:lnTo>
                    <a:pt x="11031" y="1370"/>
                  </a:lnTo>
                  <a:lnTo>
                    <a:pt x="11164" y="1507"/>
                  </a:lnTo>
                  <a:lnTo>
                    <a:pt x="11291" y="1648"/>
                  </a:lnTo>
                  <a:lnTo>
                    <a:pt x="11412" y="1795"/>
                  </a:lnTo>
                  <a:lnTo>
                    <a:pt x="11529" y="1947"/>
                  </a:lnTo>
                  <a:lnTo>
                    <a:pt x="11640" y="2102"/>
                  </a:lnTo>
                  <a:lnTo>
                    <a:pt x="11743" y="2264"/>
                  </a:lnTo>
                  <a:lnTo>
                    <a:pt x="11842" y="2429"/>
                  </a:lnTo>
                  <a:lnTo>
                    <a:pt x="11934" y="2598"/>
                  </a:lnTo>
                  <a:lnTo>
                    <a:pt x="12019" y="2772"/>
                  </a:lnTo>
                  <a:lnTo>
                    <a:pt x="12097" y="2948"/>
                  </a:lnTo>
                  <a:lnTo>
                    <a:pt x="12169" y="3129"/>
                  </a:lnTo>
                  <a:lnTo>
                    <a:pt x="12234" y="3314"/>
                  </a:lnTo>
                  <a:lnTo>
                    <a:pt x="12291" y="3501"/>
                  </a:lnTo>
                  <a:lnTo>
                    <a:pt x="12320" y="3499"/>
                  </a:lnTo>
                  <a:lnTo>
                    <a:pt x="12349" y="3498"/>
                  </a:lnTo>
                  <a:lnTo>
                    <a:pt x="12378" y="3497"/>
                  </a:lnTo>
                  <a:lnTo>
                    <a:pt x="12407" y="3496"/>
                  </a:lnTo>
                  <a:lnTo>
                    <a:pt x="12437" y="3495"/>
                  </a:lnTo>
                  <a:lnTo>
                    <a:pt x="12466" y="3494"/>
                  </a:lnTo>
                  <a:lnTo>
                    <a:pt x="12496" y="3494"/>
                  </a:lnTo>
                  <a:lnTo>
                    <a:pt x="12524" y="3494"/>
                  </a:lnTo>
                  <a:lnTo>
                    <a:pt x="12726" y="3499"/>
                  </a:lnTo>
                  <a:lnTo>
                    <a:pt x="12924" y="3515"/>
                  </a:lnTo>
                  <a:lnTo>
                    <a:pt x="13119" y="3540"/>
                  </a:lnTo>
                  <a:lnTo>
                    <a:pt x="13313" y="3575"/>
                  </a:lnTo>
                  <a:lnTo>
                    <a:pt x="13502" y="3621"/>
                  </a:lnTo>
                  <a:lnTo>
                    <a:pt x="13688" y="3674"/>
                  </a:lnTo>
                  <a:lnTo>
                    <a:pt x="13870" y="3738"/>
                  </a:lnTo>
                  <a:lnTo>
                    <a:pt x="14047" y="3809"/>
                  </a:lnTo>
                  <a:lnTo>
                    <a:pt x="14221" y="3889"/>
                  </a:lnTo>
                  <a:lnTo>
                    <a:pt x="14390" y="3977"/>
                  </a:lnTo>
                  <a:lnTo>
                    <a:pt x="14554" y="4074"/>
                  </a:lnTo>
                  <a:lnTo>
                    <a:pt x="14712" y="4179"/>
                  </a:lnTo>
                  <a:lnTo>
                    <a:pt x="14867" y="4290"/>
                  </a:lnTo>
                  <a:lnTo>
                    <a:pt x="15015" y="4409"/>
                  </a:lnTo>
                  <a:lnTo>
                    <a:pt x="15156" y="4535"/>
                  </a:lnTo>
                  <a:lnTo>
                    <a:pt x="15293" y="4667"/>
                  </a:lnTo>
                  <a:lnTo>
                    <a:pt x="15423" y="4806"/>
                  </a:lnTo>
                  <a:lnTo>
                    <a:pt x="15546" y="4951"/>
                  </a:lnTo>
                  <a:lnTo>
                    <a:pt x="15663" y="5102"/>
                  </a:lnTo>
                  <a:lnTo>
                    <a:pt x="15772" y="5259"/>
                  </a:lnTo>
                  <a:lnTo>
                    <a:pt x="15875" y="5421"/>
                  </a:lnTo>
                  <a:lnTo>
                    <a:pt x="15969" y="5588"/>
                  </a:lnTo>
                  <a:lnTo>
                    <a:pt x="16056" y="5761"/>
                  </a:lnTo>
                  <a:lnTo>
                    <a:pt x="16134" y="5938"/>
                  </a:lnTo>
                  <a:lnTo>
                    <a:pt x="16205" y="6119"/>
                  </a:lnTo>
                  <a:lnTo>
                    <a:pt x="16266" y="6305"/>
                  </a:lnTo>
                  <a:lnTo>
                    <a:pt x="16320" y="6494"/>
                  </a:lnTo>
                  <a:lnTo>
                    <a:pt x="16363" y="6687"/>
                  </a:lnTo>
                  <a:lnTo>
                    <a:pt x="16398" y="6884"/>
                  </a:lnTo>
                  <a:lnTo>
                    <a:pt x="16422" y="7083"/>
                  </a:lnTo>
                  <a:lnTo>
                    <a:pt x="16438" y="7286"/>
                  </a:lnTo>
                  <a:lnTo>
                    <a:pt x="16443" y="7490"/>
                  </a:lnTo>
                  <a:lnTo>
                    <a:pt x="16438" y="7688"/>
                  </a:lnTo>
                  <a:lnTo>
                    <a:pt x="16425" y="7883"/>
                  </a:lnTo>
                  <a:lnTo>
                    <a:pt x="16401" y="8075"/>
                  </a:lnTo>
                  <a:lnTo>
                    <a:pt x="16369" y="8264"/>
                  </a:lnTo>
                  <a:lnTo>
                    <a:pt x="16328" y="8451"/>
                  </a:lnTo>
                  <a:lnTo>
                    <a:pt x="16280" y="8634"/>
                  </a:lnTo>
                  <a:lnTo>
                    <a:pt x="16222" y="8813"/>
                  </a:lnTo>
                  <a:lnTo>
                    <a:pt x="16156" y="8989"/>
                  </a:lnTo>
                  <a:lnTo>
                    <a:pt x="16083" y="9161"/>
                  </a:lnTo>
                  <a:lnTo>
                    <a:pt x="16003" y="9328"/>
                  </a:lnTo>
                  <a:lnTo>
                    <a:pt x="15915" y="9491"/>
                  </a:lnTo>
                  <a:lnTo>
                    <a:pt x="15820" y="9649"/>
                  </a:lnTo>
                  <a:lnTo>
                    <a:pt x="15717" y="9802"/>
                  </a:lnTo>
                  <a:lnTo>
                    <a:pt x="15610" y="9950"/>
                  </a:lnTo>
                  <a:lnTo>
                    <a:pt x="15494" y="10093"/>
                  </a:lnTo>
                  <a:lnTo>
                    <a:pt x="15373" y="10230"/>
                  </a:lnTo>
                  <a:lnTo>
                    <a:pt x="15246" y="10361"/>
                  </a:lnTo>
                  <a:lnTo>
                    <a:pt x="15113" y="10487"/>
                  </a:lnTo>
                  <a:lnTo>
                    <a:pt x="14974" y="10606"/>
                  </a:lnTo>
                  <a:lnTo>
                    <a:pt x="14831" y="10718"/>
                  </a:lnTo>
                  <a:lnTo>
                    <a:pt x="14682" y="10824"/>
                  </a:lnTo>
                  <a:lnTo>
                    <a:pt x="14527" y="10923"/>
                  </a:lnTo>
                  <a:lnTo>
                    <a:pt x="14369" y="11014"/>
                  </a:lnTo>
                  <a:lnTo>
                    <a:pt x="14206" y="11098"/>
                  </a:lnTo>
                  <a:lnTo>
                    <a:pt x="14039" y="11176"/>
                  </a:lnTo>
                  <a:lnTo>
                    <a:pt x="13868" y="11244"/>
                  </a:lnTo>
                  <a:lnTo>
                    <a:pt x="13693" y="11305"/>
                  </a:lnTo>
                  <a:lnTo>
                    <a:pt x="13514" y="11357"/>
                  </a:lnTo>
                  <a:lnTo>
                    <a:pt x="13332" y="11401"/>
                  </a:lnTo>
                  <a:lnTo>
                    <a:pt x="13147" y="11436"/>
                  </a:lnTo>
                  <a:lnTo>
                    <a:pt x="12960" y="11462"/>
                  </a:lnTo>
                  <a:lnTo>
                    <a:pt x="12770" y="11479"/>
                  </a:lnTo>
                  <a:lnTo>
                    <a:pt x="12770" y="11487"/>
                  </a:lnTo>
                  <a:lnTo>
                    <a:pt x="12524" y="11487"/>
                  </a:lnTo>
                  <a:lnTo>
                    <a:pt x="3341" y="11487"/>
                  </a:lnTo>
                  <a:lnTo>
                    <a:pt x="3079" y="11487"/>
                  </a:lnTo>
                  <a:lnTo>
                    <a:pt x="3079" y="11477"/>
                  </a:lnTo>
                  <a:lnTo>
                    <a:pt x="2919" y="11459"/>
                  </a:lnTo>
                  <a:lnTo>
                    <a:pt x="2760" y="11436"/>
                  </a:lnTo>
                  <a:lnTo>
                    <a:pt x="2605" y="11404"/>
                  </a:lnTo>
                  <a:lnTo>
                    <a:pt x="2453" y="11365"/>
                  </a:lnTo>
                  <a:lnTo>
                    <a:pt x="2303" y="11318"/>
                  </a:lnTo>
                  <a:lnTo>
                    <a:pt x="2156" y="11265"/>
                  </a:lnTo>
                  <a:lnTo>
                    <a:pt x="2013" y="11205"/>
                  </a:lnTo>
                  <a:lnTo>
                    <a:pt x="1872" y="11139"/>
                  </a:lnTo>
                  <a:lnTo>
                    <a:pt x="1736" y="11067"/>
                  </a:lnTo>
                  <a:lnTo>
                    <a:pt x="1603" y="10987"/>
                  </a:lnTo>
                  <a:lnTo>
                    <a:pt x="1474" y="10903"/>
                  </a:lnTo>
                  <a:lnTo>
                    <a:pt x="1349" y="10813"/>
                  </a:lnTo>
                  <a:lnTo>
                    <a:pt x="1229" y="10716"/>
                  </a:lnTo>
                  <a:lnTo>
                    <a:pt x="1113" y="10615"/>
                  </a:lnTo>
                  <a:lnTo>
                    <a:pt x="1001" y="10508"/>
                  </a:lnTo>
                  <a:lnTo>
                    <a:pt x="895" y="10396"/>
                  </a:lnTo>
                  <a:lnTo>
                    <a:pt x="793" y="10280"/>
                  </a:lnTo>
                  <a:lnTo>
                    <a:pt x="697" y="10159"/>
                  </a:lnTo>
                  <a:lnTo>
                    <a:pt x="606" y="10033"/>
                  </a:lnTo>
                  <a:lnTo>
                    <a:pt x="521" y="9903"/>
                  </a:lnTo>
                  <a:lnTo>
                    <a:pt x="441" y="9769"/>
                  </a:lnTo>
                  <a:lnTo>
                    <a:pt x="368" y="9631"/>
                  </a:lnTo>
                  <a:lnTo>
                    <a:pt x="300" y="9490"/>
                  </a:lnTo>
                  <a:lnTo>
                    <a:pt x="239" y="9345"/>
                  </a:lnTo>
                  <a:lnTo>
                    <a:pt x="185" y="9197"/>
                  </a:lnTo>
                  <a:lnTo>
                    <a:pt x="137" y="9044"/>
                  </a:lnTo>
                  <a:lnTo>
                    <a:pt x="96" y="8890"/>
                  </a:lnTo>
                  <a:lnTo>
                    <a:pt x="62" y="8733"/>
                  </a:lnTo>
                  <a:lnTo>
                    <a:pt x="35" y="8573"/>
                  </a:lnTo>
                  <a:lnTo>
                    <a:pt x="15" y="8410"/>
                  </a:lnTo>
                  <a:lnTo>
                    <a:pt x="4" y="8246"/>
                  </a:lnTo>
                  <a:lnTo>
                    <a:pt x="0" y="8079"/>
                  </a:lnTo>
                  <a:lnTo>
                    <a:pt x="4" y="7916"/>
                  </a:lnTo>
                  <a:lnTo>
                    <a:pt x="15" y="7754"/>
                  </a:lnTo>
                  <a:lnTo>
                    <a:pt x="34" y="7596"/>
                  </a:lnTo>
                  <a:lnTo>
                    <a:pt x="60" y="7439"/>
                  </a:lnTo>
                  <a:lnTo>
                    <a:pt x="92" y="7284"/>
                  </a:lnTo>
                  <a:lnTo>
                    <a:pt x="132" y="7132"/>
                  </a:lnTo>
                  <a:lnTo>
                    <a:pt x="178" y="6983"/>
                  </a:lnTo>
                  <a:lnTo>
                    <a:pt x="230" y="6837"/>
                  </a:lnTo>
                  <a:lnTo>
                    <a:pt x="289" y="6694"/>
                  </a:lnTo>
                  <a:lnTo>
                    <a:pt x="354" y="6556"/>
                  </a:lnTo>
                  <a:lnTo>
                    <a:pt x="424" y="6420"/>
                  </a:lnTo>
                  <a:lnTo>
                    <a:pt x="502" y="6287"/>
                  </a:lnTo>
                  <a:lnTo>
                    <a:pt x="584" y="6159"/>
                  </a:lnTo>
                  <a:lnTo>
                    <a:pt x="671" y="6034"/>
                  </a:lnTo>
                  <a:lnTo>
                    <a:pt x="765" y="5914"/>
                  </a:lnTo>
                  <a:lnTo>
                    <a:pt x="862" y="5799"/>
                  </a:lnTo>
                  <a:lnTo>
                    <a:pt x="965" y="5688"/>
                  </a:lnTo>
                  <a:lnTo>
                    <a:pt x="1072" y="5582"/>
                  </a:lnTo>
                  <a:lnTo>
                    <a:pt x="1184" y="5480"/>
                  </a:lnTo>
                  <a:lnTo>
                    <a:pt x="1301" y="5384"/>
                  </a:lnTo>
                  <a:lnTo>
                    <a:pt x="1421" y="5293"/>
                  </a:lnTo>
                  <a:lnTo>
                    <a:pt x="1546" y="5208"/>
                  </a:lnTo>
                  <a:lnTo>
                    <a:pt x="1675" y="5128"/>
                  </a:lnTo>
                  <a:lnTo>
                    <a:pt x="1807" y="5054"/>
                  </a:lnTo>
                  <a:lnTo>
                    <a:pt x="1942" y="4986"/>
                  </a:lnTo>
                  <a:lnTo>
                    <a:pt x="2082" y="4924"/>
                  </a:lnTo>
                  <a:lnTo>
                    <a:pt x="2224" y="4869"/>
                  </a:lnTo>
                  <a:lnTo>
                    <a:pt x="2369" y="4819"/>
                  </a:lnTo>
                  <a:lnTo>
                    <a:pt x="2517" y="4777"/>
                  </a:lnTo>
                  <a:lnTo>
                    <a:pt x="2668" y="4741"/>
                  </a:lnTo>
                  <a:lnTo>
                    <a:pt x="2821" y="4713"/>
                  </a:lnTo>
                  <a:lnTo>
                    <a:pt x="2976" y="4692"/>
                  </a:lnTo>
                  <a:lnTo>
                    <a:pt x="2990" y="4450"/>
                  </a:lnTo>
                  <a:lnTo>
                    <a:pt x="3015" y="4212"/>
                  </a:lnTo>
                  <a:lnTo>
                    <a:pt x="3051" y="3976"/>
                  </a:lnTo>
                  <a:lnTo>
                    <a:pt x="3098" y="3744"/>
                  </a:lnTo>
                  <a:lnTo>
                    <a:pt x="3156" y="3517"/>
                  </a:lnTo>
                  <a:lnTo>
                    <a:pt x="3225" y="3295"/>
                  </a:lnTo>
                  <a:lnTo>
                    <a:pt x="3303" y="3076"/>
                  </a:lnTo>
                  <a:lnTo>
                    <a:pt x="3391" y="2863"/>
                  </a:lnTo>
                  <a:lnTo>
                    <a:pt x="3489" y="2655"/>
                  </a:lnTo>
                  <a:lnTo>
                    <a:pt x="3597" y="2453"/>
                  </a:lnTo>
                  <a:lnTo>
                    <a:pt x="3713" y="2256"/>
                  </a:lnTo>
                  <a:lnTo>
                    <a:pt x="3837" y="2065"/>
                  </a:lnTo>
                  <a:lnTo>
                    <a:pt x="3971" y="1882"/>
                  </a:lnTo>
                  <a:lnTo>
                    <a:pt x="4113" y="1704"/>
                  </a:lnTo>
                  <a:lnTo>
                    <a:pt x="4262" y="1535"/>
                  </a:lnTo>
                  <a:lnTo>
                    <a:pt x="4419" y="1371"/>
                  </a:lnTo>
                  <a:lnTo>
                    <a:pt x="4583" y="1216"/>
                  </a:lnTo>
                  <a:lnTo>
                    <a:pt x="4754" y="1069"/>
                  </a:lnTo>
                  <a:lnTo>
                    <a:pt x="4932" y="930"/>
                  </a:lnTo>
                  <a:lnTo>
                    <a:pt x="5117" y="800"/>
                  </a:lnTo>
                  <a:lnTo>
                    <a:pt x="5307" y="677"/>
                  </a:lnTo>
                  <a:lnTo>
                    <a:pt x="5503" y="565"/>
                  </a:lnTo>
                  <a:lnTo>
                    <a:pt x="5705" y="462"/>
                  </a:lnTo>
                  <a:lnTo>
                    <a:pt x="5912" y="368"/>
                  </a:lnTo>
                  <a:lnTo>
                    <a:pt x="6124" y="284"/>
                  </a:lnTo>
                  <a:lnTo>
                    <a:pt x="6342" y="211"/>
                  </a:lnTo>
                  <a:lnTo>
                    <a:pt x="6563" y="147"/>
                  </a:lnTo>
                  <a:lnTo>
                    <a:pt x="6788" y="95"/>
                  </a:lnTo>
                  <a:lnTo>
                    <a:pt x="7018" y="54"/>
                  </a:lnTo>
                  <a:lnTo>
                    <a:pt x="7250" y="25"/>
                  </a:lnTo>
                  <a:lnTo>
                    <a:pt x="7487" y="6"/>
                  </a:lnTo>
                  <a:lnTo>
                    <a:pt x="7726" y="0"/>
                  </a:lnTo>
                  <a:close/>
                  <a:moveTo>
                    <a:pt x="9156" y="9528"/>
                  </a:moveTo>
                  <a:lnTo>
                    <a:pt x="9148" y="9515"/>
                  </a:lnTo>
                  <a:lnTo>
                    <a:pt x="9141" y="9503"/>
                  </a:lnTo>
                  <a:lnTo>
                    <a:pt x="9134" y="9491"/>
                  </a:lnTo>
                  <a:lnTo>
                    <a:pt x="9127" y="9478"/>
                  </a:lnTo>
                  <a:lnTo>
                    <a:pt x="9106" y="9484"/>
                  </a:lnTo>
                  <a:lnTo>
                    <a:pt x="9086" y="9491"/>
                  </a:lnTo>
                  <a:lnTo>
                    <a:pt x="9065" y="9498"/>
                  </a:lnTo>
                  <a:lnTo>
                    <a:pt x="9045" y="9503"/>
                  </a:lnTo>
                  <a:lnTo>
                    <a:pt x="9023" y="9509"/>
                  </a:lnTo>
                  <a:lnTo>
                    <a:pt x="9003" y="9515"/>
                  </a:lnTo>
                  <a:lnTo>
                    <a:pt x="8982" y="9521"/>
                  </a:lnTo>
                  <a:lnTo>
                    <a:pt x="8961" y="9528"/>
                  </a:lnTo>
                  <a:lnTo>
                    <a:pt x="9156" y="9528"/>
                  </a:lnTo>
                  <a:close/>
                  <a:moveTo>
                    <a:pt x="6492" y="9528"/>
                  </a:moveTo>
                  <a:lnTo>
                    <a:pt x="6464" y="9519"/>
                  </a:lnTo>
                  <a:lnTo>
                    <a:pt x="6435" y="9511"/>
                  </a:lnTo>
                  <a:lnTo>
                    <a:pt x="6408" y="9503"/>
                  </a:lnTo>
                  <a:lnTo>
                    <a:pt x="6379" y="9495"/>
                  </a:lnTo>
                  <a:lnTo>
                    <a:pt x="6376" y="9503"/>
                  </a:lnTo>
                  <a:lnTo>
                    <a:pt x="6372" y="9511"/>
                  </a:lnTo>
                  <a:lnTo>
                    <a:pt x="6368" y="9519"/>
                  </a:lnTo>
                  <a:lnTo>
                    <a:pt x="6364" y="9528"/>
                  </a:lnTo>
                  <a:lnTo>
                    <a:pt x="6492" y="952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8576" tIns="34288" rIns="68576" bIns="34288" anchor="ctr"/>
            <a:lstStyle/>
            <a:p>
              <a:pPr defTabSz="914400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61" name="矩形 317"/>
            <p:cNvSpPr>
              <a:spLocks noChangeArrowheads="1"/>
            </p:cNvSpPr>
            <p:nvPr/>
          </p:nvSpPr>
          <p:spPr bwMode="auto">
            <a:xfrm>
              <a:off x="5896367" y="3851164"/>
              <a:ext cx="802187" cy="2532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6" tIns="34288" rIns="68576" bIns="34288" anchor="ctr">
              <a:spAutoFit/>
            </a:bodyPr>
            <a:lstStyle/>
            <a:p>
              <a:pPr algn="ctr" defTabSz="914400">
                <a:defRPr/>
              </a:pPr>
              <a:r>
                <a:rPr lang="zh-CN" altLang="en-US" sz="825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rPr>
                <a:t>运营商</a:t>
              </a:r>
            </a:p>
          </p:txBody>
        </p:sp>
      </p:grpSp>
      <p:cxnSp>
        <p:nvCxnSpPr>
          <p:cNvPr id="162" name="直接连接符 161"/>
          <p:cNvCxnSpPr/>
          <p:nvPr/>
        </p:nvCxnSpPr>
        <p:spPr>
          <a:xfrm flipV="1">
            <a:off x="3709866" y="1123104"/>
            <a:ext cx="0" cy="1491541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直接连接符 163"/>
          <p:cNvCxnSpPr/>
          <p:nvPr/>
        </p:nvCxnSpPr>
        <p:spPr>
          <a:xfrm>
            <a:off x="3692254" y="1598033"/>
            <a:ext cx="599368" cy="0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接连接符 164"/>
          <p:cNvCxnSpPr/>
          <p:nvPr/>
        </p:nvCxnSpPr>
        <p:spPr>
          <a:xfrm>
            <a:off x="3668283" y="1988049"/>
            <a:ext cx="599368" cy="0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直接连接符 166"/>
          <p:cNvCxnSpPr/>
          <p:nvPr/>
        </p:nvCxnSpPr>
        <p:spPr>
          <a:xfrm>
            <a:off x="3721420" y="2519522"/>
            <a:ext cx="599368" cy="0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直接连接符 167"/>
          <p:cNvCxnSpPr>
            <a:endCxn id="221" idx="0"/>
          </p:cNvCxnSpPr>
          <p:nvPr/>
        </p:nvCxnSpPr>
        <p:spPr>
          <a:xfrm>
            <a:off x="3709866" y="2157673"/>
            <a:ext cx="686124" cy="244412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直接连接符 190"/>
          <p:cNvCxnSpPr>
            <a:endCxn id="200" idx="0"/>
          </p:cNvCxnSpPr>
          <p:nvPr/>
        </p:nvCxnSpPr>
        <p:spPr>
          <a:xfrm flipH="1">
            <a:off x="3709866" y="2157673"/>
            <a:ext cx="686124" cy="244412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直接连接符 191"/>
          <p:cNvCxnSpPr>
            <a:endCxn id="212" idx="0"/>
          </p:cNvCxnSpPr>
          <p:nvPr/>
        </p:nvCxnSpPr>
        <p:spPr>
          <a:xfrm flipH="1">
            <a:off x="3722514" y="1691776"/>
            <a:ext cx="679771" cy="167803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直接连接符 192"/>
          <p:cNvCxnSpPr/>
          <p:nvPr/>
        </p:nvCxnSpPr>
        <p:spPr>
          <a:xfrm flipH="1" flipV="1">
            <a:off x="3715559" y="1698243"/>
            <a:ext cx="680432" cy="158203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直接连接符 197"/>
          <p:cNvCxnSpPr/>
          <p:nvPr/>
        </p:nvCxnSpPr>
        <p:spPr>
          <a:xfrm flipH="1" flipV="1">
            <a:off x="3709866" y="1156921"/>
            <a:ext cx="692419" cy="284886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直接连接符 198"/>
          <p:cNvCxnSpPr/>
          <p:nvPr/>
        </p:nvCxnSpPr>
        <p:spPr>
          <a:xfrm flipV="1">
            <a:off x="3709866" y="1152493"/>
            <a:ext cx="692420" cy="289313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0" name="图片 199"/>
          <p:cNvPicPr>
            <a:picLocks noChangeAspect="1"/>
          </p:cNvPicPr>
          <p:nvPr/>
        </p:nvPicPr>
        <p:blipFill rotWithShape="1">
          <a:blip r:embed="rId11">
            <a:grayscl/>
          </a:blip>
          <a:srcRect l="1117" r="2970"/>
          <a:stretch>
            <a:fillRect/>
          </a:stretch>
        </p:blipFill>
        <p:spPr>
          <a:xfrm>
            <a:off x="3561276" y="2402085"/>
            <a:ext cx="297180" cy="350669"/>
          </a:xfrm>
          <a:prstGeom prst="rect">
            <a:avLst/>
          </a:prstGeom>
        </p:spPr>
      </p:pic>
      <p:grpSp>
        <p:nvGrpSpPr>
          <p:cNvPr id="201" name="组合 385"/>
          <p:cNvGrpSpPr/>
          <p:nvPr/>
        </p:nvGrpSpPr>
        <p:grpSpPr bwMode="auto">
          <a:xfrm>
            <a:off x="3560532" y="1441806"/>
            <a:ext cx="358576" cy="256436"/>
            <a:chOff x="6257802" y="650585"/>
            <a:chExt cx="961781" cy="637917"/>
          </a:xfrm>
          <a:solidFill>
            <a:srgbClr val="545454"/>
          </a:solidFill>
        </p:grpSpPr>
        <p:sp>
          <p:nvSpPr>
            <p:cNvPr id="202" name="Freeform 40"/>
            <p:cNvSpPr/>
            <p:nvPr/>
          </p:nvSpPr>
          <p:spPr bwMode="auto">
            <a:xfrm>
              <a:off x="6611110" y="650585"/>
              <a:ext cx="304237" cy="186468"/>
            </a:xfrm>
            <a:custGeom>
              <a:avLst/>
              <a:gdLst>
                <a:gd name="T0" fmla="*/ 2147483647 w 124"/>
                <a:gd name="T1" fmla="*/ 2147483647 h 76"/>
                <a:gd name="T2" fmla="*/ 2147483647 w 124"/>
                <a:gd name="T3" fmla="*/ 0 h 76"/>
                <a:gd name="T4" fmla="*/ 2147483647 w 124"/>
                <a:gd name="T5" fmla="*/ 0 h 76"/>
                <a:gd name="T6" fmla="*/ 2147483647 w 124"/>
                <a:gd name="T7" fmla="*/ 0 h 76"/>
                <a:gd name="T8" fmla="*/ 2147483647 w 124"/>
                <a:gd name="T9" fmla="*/ 0 h 76"/>
                <a:gd name="T10" fmla="*/ 2147483647 w 124"/>
                <a:gd name="T11" fmla="*/ 0 h 76"/>
                <a:gd name="T12" fmla="*/ 2147483647 w 124"/>
                <a:gd name="T13" fmla="*/ 0 h 76"/>
                <a:gd name="T14" fmla="*/ 2147483647 w 124"/>
                <a:gd name="T15" fmla="*/ 2147483647 h 76"/>
                <a:gd name="T16" fmla="*/ 0 w 124"/>
                <a:gd name="T17" fmla="*/ 2147483647 h 76"/>
                <a:gd name="T18" fmla="*/ 0 w 124"/>
                <a:gd name="T19" fmla="*/ 2147483647 h 76"/>
                <a:gd name="T20" fmla="*/ 0 w 124"/>
                <a:gd name="T21" fmla="*/ 2147483647 h 76"/>
                <a:gd name="T22" fmla="*/ 0 w 124"/>
                <a:gd name="T23" fmla="*/ 2147483647 h 76"/>
                <a:gd name="T24" fmla="*/ 0 w 124"/>
                <a:gd name="T25" fmla="*/ 2147483647 h 76"/>
                <a:gd name="T26" fmla="*/ 2147483647 w 124"/>
                <a:gd name="T27" fmla="*/ 2147483647 h 76"/>
                <a:gd name="T28" fmla="*/ 2147483647 w 124"/>
                <a:gd name="T29" fmla="*/ 2147483647 h 76"/>
                <a:gd name="T30" fmla="*/ 2147483647 w 124"/>
                <a:gd name="T31" fmla="*/ 2147483647 h 76"/>
                <a:gd name="T32" fmla="*/ 2147483647 w 124"/>
                <a:gd name="T33" fmla="*/ 2147483647 h 76"/>
                <a:gd name="T34" fmla="*/ 2147483647 w 124"/>
                <a:gd name="T35" fmla="*/ 2147483647 h 76"/>
                <a:gd name="T36" fmla="*/ 2147483647 w 124"/>
                <a:gd name="T37" fmla="*/ 2147483647 h 76"/>
                <a:gd name="T38" fmla="*/ 2147483647 w 124"/>
                <a:gd name="T39" fmla="*/ 2147483647 h 76"/>
                <a:gd name="T40" fmla="*/ 2147483647 w 124"/>
                <a:gd name="T41" fmla="*/ 2147483647 h 76"/>
                <a:gd name="T42" fmla="*/ 2147483647 w 124"/>
                <a:gd name="T43" fmla="*/ 2147483647 h 76"/>
                <a:gd name="T44" fmla="*/ 2147483647 w 124"/>
                <a:gd name="T45" fmla="*/ 2147483647 h 76"/>
                <a:gd name="T46" fmla="*/ 2147483647 w 124"/>
                <a:gd name="T47" fmla="*/ 2147483647 h 76"/>
                <a:gd name="T48" fmla="*/ 2147483647 w 124"/>
                <a:gd name="T49" fmla="*/ 2147483647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76"/>
                <a:gd name="T77" fmla="*/ 124 w 124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76">
                  <a:moveTo>
                    <a:pt x="124" y="4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0" y="76"/>
                  </a:lnTo>
                  <a:lnTo>
                    <a:pt x="110" y="64"/>
                  </a:lnTo>
                  <a:lnTo>
                    <a:pt x="116" y="52"/>
                  </a:lnTo>
                  <a:lnTo>
                    <a:pt x="120" y="40"/>
                  </a:lnTo>
                  <a:lnTo>
                    <a:pt x="122" y="28"/>
                  </a:lnTo>
                  <a:lnTo>
                    <a:pt x="124" y="12"/>
                  </a:lnTo>
                  <a:lnTo>
                    <a:pt x="1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6267617" y="650585"/>
              <a:ext cx="299330" cy="186468"/>
            </a:xfrm>
            <a:custGeom>
              <a:avLst/>
              <a:gdLst>
                <a:gd name="T0" fmla="*/ 2147483647 w 122"/>
                <a:gd name="T1" fmla="*/ 2147483647 h 76"/>
                <a:gd name="T2" fmla="*/ 2147483647 w 122"/>
                <a:gd name="T3" fmla="*/ 2147483647 h 76"/>
                <a:gd name="T4" fmla="*/ 2147483647 w 122"/>
                <a:gd name="T5" fmla="*/ 2147483647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2147483647 w 122"/>
                <a:gd name="T11" fmla="*/ 2147483647 h 76"/>
                <a:gd name="T12" fmla="*/ 2147483647 w 122"/>
                <a:gd name="T13" fmla="*/ 2147483647 h 76"/>
                <a:gd name="T14" fmla="*/ 2147483647 w 122"/>
                <a:gd name="T15" fmla="*/ 2147483647 h 76"/>
                <a:gd name="T16" fmla="*/ 2147483647 w 122"/>
                <a:gd name="T17" fmla="*/ 2147483647 h 76"/>
                <a:gd name="T18" fmla="*/ 2147483647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0 h 76"/>
                <a:gd name="T24" fmla="*/ 2147483647 w 122"/>
                <a:gd name="T25" fmla="*/ 0 h 76"/>
                <a:gd name="T26" fmla="*/ 2147483647 w 122"/>
                <a:gd name="T27" fmla="*/ 0 h 76"/>
                <a:gd name="T28" fmla="*/ 2147483647 w 122"/>
                <a:gd name="T29" fmla="*/ 0 h 76"/>
                <a:gd name="T30" fmla="*/ 2147483647 w 122"/>
                <a:gd name="T31" fmla="*/ 0 h 76"/>
                <a:gd name="T32" fmla="*/ 2147483647 w 122"/>
                <a:gd name="T33" fmla="*/ 2147483647 h 76"/>
                <a:gd name="T34" fmla="*/ 0 w 122"/>
                <a:gd name="T35" fmla="*/ 2147483647 h 76"/>
                <a:gd name="T36" fmla="*/ 0 w 122"/>
                <a:gd name="T37" fmla="*/ 2147483647 h 76"/>
                <a:gd name="T38" fmla="*/ 0 w 122"/>
                <a:gd name="T39" fmla="*/ 2147483647 h 76"/>
                <a:gd name="T40" fmla="*/ 0 w 122"/>
                <a:gd name="T41" fmla="*/ 2147483647 h 76"/>
                <a:gd name="T42" fmla="*/ 0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2147483647 h 76"/>
                <a:gd name="T50" fmla="*/ 2147483647 w 122"/>
                <a:gd name="T51" fmla="*/ 2147483647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0" y="76"/>
                  </a:moveTo>
                  <a:lnTo>
                    <a:pt x="112" y="76"/>
                  </a:lnTo>
                  <a:lnTo>
                    <a:pt x="116" y="74"/>
                  </a:lnTo>
                  <a:lnTo>
                    <a:pt x="120" y="72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0"/>
                  </a:lnTo>
                  <a:lnTo>
                    <a:pt x="122" y="6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6257802" y="876309"/>
              <a:ext cx="564310" cy="186468"/>
            </a:xfrm>
            <a:custGeom>
              <a:avLst/>
              <a:gdLst>
                <a:gd name="T0" fmla="*/ 2147483647 w 230"/>
                <a:gd name="T1" fmla="*/ 2147483647 h 76"/>
                <a:gd name="T2" fmla="*/ 2147483647 w 230"/>
                <a:gd name="T3" fmla="*/ 2147483647 h 76"/>
                <a:gd name="T4" fmla="*/ 2147483647 w 230"/>
                <a:gd name="T5" fmla="*/ 2147483647 h 76"/>
                <a:gd name="T6" fmla="*/ 2147483647 w 230"/>
                <a:gd name="T7" fmla="*/ 2147483647 h 76"/>
                <a:gd name="T8" fmla="*/ 2147483647 w 230"/>
                <a:gd name="T9" fmla="*/ 2147483647 h 76"/>
                <a:gd name="T10" fmla="*/ 2147483647 w 230"/>
                <a:gd name="T11" fmla="*/ 2147483647 h 76"/>
                <a:gd name="T12" fmla="*/ 2147483647 w 230"/>
                <a:gd name="T13" fmla="*/ 0 h 76"/>
                <a:gd name="T14" fmla="*/ 2147483647 w 230"/>
                <a:gd name="T15" fmla="*/ 0 h 76"/>
                <a:gd name="T16" fmla="*/ 2147483647 w 230"/>
                <a:gd name="T17" fmla="*/ 0 h 76"/>
                <a:gd name="T18" fmla="*/ 2147483647 w 230"/>
                <a:gd name="T19" fmla="*/ 0 h 76"/>
                <a:gd name="T20" fmla="*/ 2147483647 w 230"/>
                <a:gd name="T21" fmla="*/ 0 h 76"/>
                <a:gd name="T22" fmla="*/ 2147483647 w 230"/>
                <a:gd name="T23" fmla="*/ 0 h 76"/>
                <a:gd name="T24" fmla="*/ 2147483647 w 230"/>
                <a:gd name="T25" fmla="*/ 2147483647 h 76"/>
                <a:gd name="T26" fmla="*/ 2147483647 w 230"/>
                <a:gd name="T27" fmla="*/ 2147483647 h 76"/>
                <a:gd name="T28" fmla="*/ 0 w 230"/>
                <a:gd name="T29" fmla="*/ 2147483647 h 76"/>
                <a:gd name="T30" fmla="*/ 0 w 230"/>
                <a:gd name="T31" fmla="*/ 2147483647 h 76"/>
                <a:gd name="T32" fmla="*/ 0 w 230"/>
                <a:gd name="T33" fmla="*/ 2147483647 h 76"/>
                <a:gd name="T34" fmla="*/ 2147483647 w 230"/>
                <a:gd name="T35" fmla="*/ 2147483647 h 76"/>
                <a:gd name="T36" fmla="*/ 2147483647 w 230"/>
                <a:gd name="T37" fmla="*/ 2147483647 h 76"/>
                <a:gd name="T38" fmla="*/ 2147483647 w 230"/>
                <a:gd name="T39" fmla="*/ 2147483647 h 76"/>
                <a:gd name="T40" fmla="*/ 2147483647 w 230"/>
                <a:gd name="T41" fmla="*/ 2147483647 h 76"/>
                <a:gd name="T42" fmla="*/ 2147483647 w 23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76"/>
                <a:gd name="T68" fmla="*/ 230 w 23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76">
                  <a:moveTo>
                    <a:pt x="186" y="76"/>
                  </a:moveTo>
                  <a:lnTo>
                    <a:pt x="186" y="76"/>
                  </a:lnTo>
                  <a:lnTo>
                    <a:pt x="188" y="66"/>
                  </a:lnTo>
                  <a:lnTo>
                    <a:pt x="192" y="56"/>
                  </a:lnTo>
                  <a:lnTo>
                    <a:pt x="202" y="36"/>
                  </a:lnTo>
                  <a:lnTo>
                    <a:pt x="214" y="18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6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6267617" y="1102033"/>
              <a:ext cx="299330" cy="186468"/>
            </a:xfrm>
            <a:custGeom>
              <a:avLst/>
              <a:gdLst>
                <a:gd name="T0" fmla="*/ 2147483647 w 122"/>
                <a:gd name="T1" fmla="*/ 0 h 76"/>
                <a:gd name="T2" fmla="*/ 2147483647 w 122"/>
                <a:gd name="T3" fmla="*/ 0 h 76"/>
                <a:gd name="T4" fmla="*/ 2147483647 w 122"/>
                <a:gd name="T5" fmla="*/ 0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0 w 122"/>
                <a:gd name="T11" fmla="*/ 2147483647 h 76"/>
                <a:gd name="T12" fmla="*/ 0 w 122"/>
                <a:gd name="T13" fmla="*/ 2147483647 h 76"/>
                <a:gd name="T14" fmla="*/ 0 w 122"/>
                <a:gd name="T15" fmla="*/ 2147483647 h 76"/>
                <a:gd name="T16" fmla="*/ 0 w 122"/>
                <a:gd name="T17" fmla="*/ 2147483647 h 76"/>
                <a:gd name="T18" fmla="*/ 0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2147483647 h 76"/>
                <a:gd name="T24" fmla="*/ 2147483647 w 122"/>
                <a:gd name="T25" fmla="*/ 2147483647 h 76"/>
                <a:gd name="T26" fmla="*/ 2147483647 w 122"/>
                <a:gd name="T27" fmla="*/ 2147483647 h 76"/>
                <a:gd name="T28" fmla="*/ 2147483647 w 122"/>
                <a:gd name="T29" fmla="*/ 2147483647 h 76"/>
                <a:gd name="T30" fmla="*/ 2147483647 w 122"/>
                <a:gd name="T31" fmla="*/ 2147483647 h 76"/>
                <a:gd name="T32" fmla="*/ 2147483647 w 122"/>
                <a:gd name="T33" fmla="*/ 2147483647 h 76"/>
                <a:gd name="T34" fmla="*/ 2147483647 w 122"/>
                <a:gd name="T35" fmla="*/ 2147483647 h 76"/>
                <a:gd name="T36" fmla="*/ 2147483647 w 122"/>
                <a:gd name="T37" fmla="*/ 2147483647 h 76"/>
                <a:gd name="T38" fmla="*/ 2147483647 w 122"/>
                <a:gd name="T39" fmla="*/ 2147483647 h 76"/>
                <a:gd name="T40" fmla="*/ 2147483647 w 122"/>
                <a:gd name="T41" fmla="*/ 2147483647 h 76"/>
                <a:gd name="T42" fmla="*/ 2147483647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0 h 76"/>
                <a:gd name="T50" fmla="*/ 2147483647 w 122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12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2" y="76"/>
                  </a:lnTo>
                  <a:lnTo>
                    <a:pt x="116" y="76"/>
                  </a:lnTo>
                  <a:lnTo>
                    <a:pt x="120" y="74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44"/>
            <p:cNvSpPr/>
            <p:nvPr/>
          </p:nvSpPr>
          <p:spPr bwMode="auto">
            <a:xfrm>
              <a:off x="6611110" y="1102033"/>
              <a:ext cx="220817" cy="186468"/>
            </a:xfrm>
            <a:custGeom>
              <a:avLst/>
              <a:gdLst>
                <a:gd name="T0" fmla="*/ 2147483647 w 90"/>
                <a:gd name="T1" fmla="*/ 2147483647 h 76"/>
                <a:gd name="T2" fmla="*/ 2147483647 w 90"/>
                <a:gd name="T3" fmla="*/ 2147483647 h 76"/>
                <a:gd name="T4" fmla="*/ 2147483647 w 90"/>
                <a:gd name="T5" fmla="*/ 0 h 76"/>
                <a:gd name="T6" fmla="*/ 2147483647 w 90"/>
                <a:gd name="T7" fmla="*/ 0 h 76"/>
                <a:gd name="T8" fmla="*/ 2147483647 w 90"/>
                <a:gd name="T9" fmla="*/ 0 h 76"/>
                <a:gd name="T10" fmla="*/ 2147483647 w 90"/>
                <a:gd name="T11" fmla="*/ 2147483647 h 76"/>
                <a:gd name="T12" fmla="*/ 2147483647 w 90"/>
                <a:gd name="T13" fmla="*/ 2147483647 h 76"/>
                <a:gd name="T14" fmla="*/ 0 w 90"/>
                <a:gd name="T15" fmla="*/ 2147483647 h 76"/>
                <a:gd name="T16" fmla="*/ 0 w 90"/>
                <a:gd name="T17" fmla="*/ 2147483647 h 76"/>
                <a:gd name="T18" fmla="*/ 0 w 90"/>
                <a:gd name="T19" fmla="*/ 2147483647 h 76"/>
                <a:gd name="T20" fmla="*/ 0 w 90"/>
                <a:gd name="T21" fmla="*/ 2147483647 h 76"/>
                <a:gd name="T22" fmla="*/ 0 w 90"/>
                <a:gd name="T23" fmla="*/ 2147483647 h 76"/>
                <a:gd name="T24" fmla="*/ 2147483647 w 90"/>
                <a:gd name="T25" fmla="*/ 2147483647 h 76"/>
                <a:gd name="T26" fmla="*/ 2147483647 w 90"/>
                <a:gd name="T27" fmla="*/ 2147483647 h 76"/>
                <a:gd name="T28" fmla="*/ 2147483647 w 90"/>
                <a:gd name="T29" fmla="*/ 2147483647 h 76"/>
                <a:gd name="T30" fmla="*/ 2147483647 w 90"/>
                <a:gd name="T31" fmla="*/ 2147483647 h 76"/>
                <a:gd name="T32" fmla="*/ 2147483647 w 90"/>
                <a:gd name="T33" fmla="*/ 2147483647 h 76"/>
                <a:gd name="T34" fmla="*/ 2147483647 w 90"/>
                <a:gd name="T35" fmla="*/ 2147483647 h 76"/>
                <a:gd name="T36" fmla="*/ 2147483647 w 90"/>
                <a:gd name="T37" fmla="*/ 2147483647 h 76"/>
                <a:gd name="T38" fmla="*/ 2147483647 w 90"/>
                <a:gd name="T39" fmla="*/ 2147483647 h 76"/>
                <a:gd name="T40" fmla="*/ 2147483647 w 90"/>
                <a:gd name="T41" fmla="*/ 2147483647 h 76"/>
                <a:gd name="T42" fmla="*/ 2147483647 w 9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76"/>
                <a:gd name="T68" fmla="*/ 90 w 9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76">
                  <a:moveTo>
                    <a:pt x="44" y="16"/>
                  </a:moveTo>
                  <a:lnTo>
                    <a:pt x="44" y="16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90" y="76"/>
                  </a:lnTo>
                  <a:lnTo>
                    <a:pt x="74" y="66"/>
                  </a:lnTo>
                  <a:lnTo>
                    <a:pt x="62" y="50"/>
                  </a:lnTo>
                  <a:lnTo>
                    <a:pt x="50" y="34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45"/>
            <p:cNvSpPr/>
            <p:nvPr/>
          </p:nvSpPr>
          <p:spPr bwMode="auto">
            <a:xfrm>
              <a:off x="6743600" y="660400"/>
              <a:ext cx="475983" cy="628102"/>
            </a:xfrm>
            <a:custGeom>
              <a:avLst/>
              <a:gdLst>
                <a:gd name="T0" fmla="*/ 2147483647 w 194"/>
                <a:gd name="T1" fmla="*/ 2147483647 h 256"/>
                <a:gd name="T2" fmla="*/ 2147483647 w 194"/>
                <a:gd name="T3" fmla="*/ 2147483647 h 256"/>
                <a:gd name="T4" fmla="*/ 2147483647 w 194"/>
                <a:gd name="T5" fmla="*/ 2147483647 h 256"/>
                <a:gd name="T6" fmla="*/ 2147483647 w 194"/>
                <a:gd name="T7" fmla="*/ 2147483647 h 256"/>
                <a:gd name="T8" fmla="*/ 2147483647 w 194"/>
                <a:gd name="T9" fmla="*/ 2147483647 h 256"/>
                <a:gd name="T10" fmla="*/ 2147483647 w 194"/>
                <a:gd name="T11" fmla="*/ 0 h 256"/>
                <a:gd name="T12" fmla="*/ 2147483647 w 194"/>
                <a:gd name="T13" fmla="*/ 2147483647 h 256"/>
                <a:gd name="T14" fmla="*/ 2147483647 w 194"/>
                <a:gd name="T15" fmla="*/ 2147483647 h 256"/>
                <a:gd name="T16" fmla="*/ 2147483647 w 194"/>
                <a:gd name="T17" fmla="*/ 2147483647 h 256"/>
                <a:gd name="T18" fmla="*/ 2147483647 w 194"/>
                <a:gd name="T19" fmla="*/ 2147483647 h 256"/>
                <a:gd name="T20" fmla="*/ 2147483647 w 194"/>
                <a:gd name="T21" fmla="*/ 2147483647 h 256"/>
                <a:gd name="T22" fmla="*/ 2147483647 w 194"/>
                <a:gd name="T23" fmla="*/ 2147483647 h 256"/>
                <a:gd name="T24" fmla="*/ 0 w 194"/>
                <a:gd name="T25" fmla="*/ 2147483647 h 256"/>
                <a:gd name="T26" fmla="*/ 2147483647 w 194"/>
                <a:gd name="T27" fmla="*/ 2147483647 h 256"/>
                <a:gd name="T28" fmla="*/ 2147483647 w 194"/>
                <a:gd name="T29" fmla="*/ 2147483647 h 256"/>
                <a:gd name="T30" fmla="*/ 2147483647 w 194"/>
                <a:gd name="T31" fmla="*/ 2147483647 h 256"/>
                <a:gd name="T32" fmla="*/ 2147483647 w 194"/>
                <a:gd name="T33" fmla="*/ 2147483647 h 256"/>
                <a:gd name="T34" fmla="*/ 2147483647 w 194"/>
                <a:gd name="T35" fmla="*/ 2147483647 h 256"/>
                <a:gd name="T36" fmla="*/ 2147483647 w 194"/>
                <a:gd name="T37" fmla="*/ 2147483647 h 256"/>
                <a:gd name="T38" fmla="*/ 2147483647 w 194"/>
                <a:gd name="T39" fmla="*/ 2147483647 h 256"/>
                <a:gd name="T40" fmla="*/ 2147483647 w 194"/>
                <a:gd name="T41" fmla="*/ 2147483647 h 256"/>
                <a:gd name="T42" fmla="*/ 2147483647 w 194"/>
                <a:gd name="T43" fmla="*/ 2147483647 h 256"/>
                <a:gd name="T44" fmla="*/ 2147483647 w 194"/>
                <a:gd name="T45" fmla="*/ 2147483647 h 256"/>
                <a:gd name="T46" fmla="*/ 2147483647 w 194"/>
                <a:gd name="T47" fmla="*/ 2147483647 h 256"/>
                <a:gd name="T48" fmla="*/ 2147483647 w 194"/>
                <a:gd name="T49" fmla="*/ 2147483647 h 256"/>
                <a:gd name="T50" fmla="*/ 2147483647 w 194"/>
                <a:gd name="T51" fmla="*/ 2147483647 h 256"/>
                <a:gd name="T52" fmla="*/ 2147483647 w 194"/>
                <a:gd name="T53" fmla="*/ 2147483647 h 256"/>
                <a:gd name="T54" fmla="*/ 2147483647 w 194"/>
                <a:gd name="T55" fmla="*/ 2147483647 h 256"/>
                <a:gd name="T56" fmla="*/ 2147483647 w 194"/>
                <a:gd name="T57" fmla="*/ 2147483647 h 256"/>
                <a:gd name="T58" fmla="*/ 2147483647 w 194"/>
                <a:gd name="T59" fmla="*/ 2147483647 h 256"/>
                <a:gd name="T60" fmla="*/ 2147483647 w 194"/>
                <a:gd name="T61" fmla="*/ 2147483647 h 256"/>
                <a:gd name="T62" fmla="*/ 2147483647 w 194"/>
                <a:gd name="T63" fmla="*/ 2147483647 h 256"/>
                <a:gd name="T64" fmla="*/ 2147483647 w 194"/>
                <a:gd name="T65" fmla="*/ 2147483647 h 256"/>
                <a:gd name="T66" fmla="*/ 2147483647 w 194"/>
                <a:gd name="T67" fmla="*/ 2147483647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4"/>
                <a:gd name="T103" fmla="*/ 0 h 256"/>
                <a:gd name="T104" fmla="*/ 194 w 194"/>
                <a:gd name="T105" fmla="*/ 256 h 2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4" h="256">
                  <a:moveTo>
                    <a:pt x="194" y="144"/>
                  </a:moveTo>
                  <a:lnTo>
                    <a:pt x="194" y="144"/>
                  </a:lnTo>
                  <a:lnTo>
                    <a:pt x="192" y="128"/>
                  </a:lnTo>
                  <a:lnTo>
                    <a:pt x="188" y="112"/>
                  </a:lnTo>
                  <a:lnTo>
                    <a:pt x="180" y="96"/>
                  </a:lnTo>
                  <a:lnTo>
                    <a:pt x="174" y="82"/>
                  </a:lnTo>
                  <a:lnTo>
                    <a:pt x="164" y="70"/>
                  </a:lnTo>
                  <a:lnTo>
                    <a:pt x="156" y="58"/>
                  </a:lnTo>
                  <a:lnTo>
                    <a:pt x="136" y="38"/>
                  </a:lnTo>
                  <a:lnTo>
                    <a:pt x="116" y="22"/>
                  </a:lnTo>
                  <a:lnTo>
                    <a:pt x="100" y="1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2" y="30"/>
                  </a:lnTo>
                  <a:lnTo>
                    <a:pt x="78" y="42"/>
                  </a:lnTo>
                  <a:lnTo>
                    <a:pt x="72" y="58"/>
                  </a:lnTo>
                  <a:lnTo>
                    <a:pt x="64" y="72"/>
                  </a:lnTo>
                  <a:lnTo>
                    <a:pt x="52" y="86"/>
                  </a:lnTo>
                  <a:lnTo>
                    <a:pt x="30" y="110"/>
                  </a:lnTo>
                  <a:lnTo>
                    <a:pt x="20" y="122"/>
                  </a:lnTo>
                  <a:lnTo>
                    <a:pt x="12" y="136"/>
                  </a:lnTo>
                  <a:lnTo>
                    <a:pt x="6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2" y="192"/>
                  </a:lnTo>
                  <a:lnTo>
                    <a:pt x="8" y="204"/>
                  </a:lnTo>
                  <a:lnTo>
                    <a:pt x="12" y="214"/>
                  </a:lnTo>
                  <a:lnTo>
                    <a:pt x="20" y="224"/>
                  </a:lnTo>
                  <a:lnTo>
                    <a:pt x="28" y="234"/>
                  </a:lnTo>
                  <a:lnTo>
                    <a:pt x="36" y="242"/>
                  </a:lnTo>
                  <a:lnTo>
                    <a:pt x="46" y="248"/>
                  </a:lnTo>
                  <a:lnTo>
                    <a:pt x="58" y="254"/>
                  </a:lnTo>
                  <a:lnTo>
                    <a:pt x="70" y="256"/>
                  </a:lnTo>
                  <a:lnTo>
                    <a:pt x="64" y="240"/>
                  </a:lnTo>
                  <a:lnTo>
                    <a:pt x="64" y="222"/>
                  </a:lnTo>
                  <a:lnTo>
                    <a:pt x="64" y="214"/>
                  </a:lnTo>
                  <a:lnTo>
                    <a:pt x="66" y="204"/>
                  </a:lnTo>
                  <a:lnTo>
                    <a:pt x="72" y="196"/>
                  </a:lnTo>
                  <a:lnTo>
                    <a:pt x="78" y="186"/>
                  </a:lnTo>
                  <a:lnTo>
                    <a:pt x="94" y="164"/>
                  </a:lnTo>
                  <a:lnTo>
                    <a:pt x="104" y="146"/>
                  </a:lnTo>
                  <a:lnTo>
                    <a:pt x="112" y="128"/>
                  </a:lnTo>
                  <a:lnTo>
                    <a:pt x="114" y="130"/>
                  </a:lnTo>
                  <a:lnTo>
                    <a:pt x="120" y="140"/>
                  </a:lnTo>
                  <a:lnTo>
                    <a:pt x="126" y="152"/>
                  </a:lnTo>
                  <a:lnTo>
                    <a:pt x="132" y="168"/>
                  </a:lnTo>
                  <a:lnTo>
                    <a:pt x="138" y="186"/>
                  </a:lnTo>
                  <a:lnTo>
                    <a:pt x="140" y="206"/>
                  </a:lnTo>
                  <a:lnTo>
                    <a:pt x="138" y="218"/>
                  </a:lnTo>
                  <a:lnTo>
                    <a:pt x="138" y="228"/>
                  </a:lnTo>
                  <a:lnTo>
                    <a:pt x="134" y="238"/>
                  </a:lnTo>
                  <a:lnTo>
                    <a:pt x="130" y="248"/>
                  </a:lnTo>
                  <a:lnTo>
                    <a:pt x="142" y="242"/>
                  </a:lnTo>
                  <a:lnTo>
                    <a:pt x="154" y="234"/>
                  </a:lnTo>
                  <a:lnTo>
                    <a:pt x="166" y="224"/>
                  </a:lnTo>
                  <a:lnTo>
                    <a:pt x="176" y="212"/>
                  </a:lnTo>
                  <a:lnTo>
                    <a:pt x="186" y="200"/>
                  </a:lnTo>
                  <a:lnTo>
                    <a:pt x="192" y="184"/>
                  </a:lnTo>
                  <a:lnTo>
                    <a:pt x="194" y="166"/>
                  </a:lnTo>
                  <a:lnTo>
                    <a:pt x="194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212" name="图片 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226" y="1859579"/>
            <a:ext cx="358576" cy="298094"/>
          </a:xfrm>
          <a:prstGeom prst="rect">
            <a:avLst/>
          </a:prstGeom>
        </p:spPr>
      </p:pic>
      <p:pic>
        <p:nvPicPr>
          <p:cNvPr id="213" name="图片 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588" y="1859579"/>
            <a:ext cx="358576" cy="298094"/>
          </a:xfrm>
          <a:prstGeom prst="rect">
            <a:avLst/>
          </a:prstGeom>
        </p:spPr>
      </p:pic>
      <p:grpSp>
        <p:nvGrpSpPr>
          <p:cNvPr id="214" name="组合 385"/>
          <p:cNvGrpSpPr/>
          <p:nvPr/>
        </p:nvGrpSpPr>
        <p:grpSpPr bwMode="auto">
          <a:xfrm>
            <a:off x="4236734" y="1441807"/>
            <a:ext cx="358576" cy="256436"/>
            <a:chOff x="6257802" y="650585"/>
            <a:chExt cx="961781" cy="637917"/>
          </a:xfrm>
          <a:solidFill>
            <a:srgbClr val="545454"/>
          </a:solidFill>
        </p:grpSpPr>
        <p:sp>
          <p:nvSpPr>
            <p:cNvPr id="215" name="Freeform 40"/>
            <p:cNvSpPr/>
            <p:nvPr/>
          </p:nvSpPr>
          <p:spPr bwMode="auto">
            <a:xfrm>
              <a:off x="6611110" y="650585"/>
              <a:ext cx="304237" cy="186468"/>
            </a:xfrm>
            <a:custGeom>
              <a:avLst/>
              <a:gdLst>
                <a:gd name="T0" fmla="*/ 2147483647 w 124"/>
                <a:gd name="T1" fmla="*/ 2147483647 h 76"/>
                <a:gd name="T2" fmla="*/ 2147483647 w 124"/>
                <a:gd name="T3" fmla="*/ 0 h 76"/>
                <a:gd name="T4" fmla="*/ 2147483647 w 124"/>
                <a:gd name="T5" fmla="*/ 0 h 76"/>
                <a:gd name="T6" fmla="*/ 2147483647 w 124"/>
                <a:gd name="T7" fmla="*/ 0 h 76"/>
                <a:gd name="T8" fmla="*/ 2147483647 w 124"/>
                <a:gd name="T9" fmla="*/ 0 h 76"/>
                <a:gd name="T10" fmla="*/ 2147483647 w 124"/>
                <a:gd name="T11" fmla="*/ 0 h 76"/>
                <a:gd name="T12" fmla="*/ 2147483647 w 124"/>
                <a:gd name="T13" fmla="*/ 0 h 76"/>
                <a:gd name="T14" fmla="*/ 2147483647 w 124"/>
                <a:gd name="T15" fmla="*/ 2147483647 h 76"/>
                <a:gd name="T16" fmla="*/ 0 w 124"/>
                <a:gd name="T17" fmla="*/ 2147483647 h 76"/>
                <a:gd name="T18" fmla="*/ 0 w 124"/>
                <a:gd name="T19" fmla="*/ 2147483647 h 76"/>
                <a:gd name="T20" fmla="*/ 0 w 124"/>
                <a:gd name="T21" fmla="*/ 2147483647 h 76"/>
                <a:gd name="T22" fmla="*/ 0 w 124"/>
                <a:gd name="T23" fmla="*/ 2147483647 h 76"/>
                <a:gd name="T24" fmla="*/ 0 w 124"/>
                <a:gd name="T25" fmla="*/ 2147483647 h 76"/>
                <a:gd name="T26" fmla="*/ 2147483647 w 124"/>
                <a:gd name="T27" fmla="*/ 2147483647 h 76"/>
                <a:gd name="T28" fmla="*/ 2147483647 w 124"/>
                <a:gd name="T29" fmla="*/ 2147483647 h 76"/>
                <a:gd name="T30" fmla="*/ 2147483647 w 124"/>
                <a:gd name="T31" fmla="*/ 2147483647 h 76"/>
                <a:gd name="T32" fmla="*/ 2147483647 w 124"/>
                <a:gd name="T33" fmla="*/ 2147483647 h 76"/>
                <a:gd name="T34" fmla="*/ 2147483647 w 124"/>
                <a:gd name="T35" fmla="*/ 2147483647 h 76"/>
                <a:gd name="T36" fmla="*/ 2147483647 w 124"/>
                <a:gd name="T37" fmla="*/ 2147483647 h 76"/>
                <a:gd name="T38" fmla="*/ 2147483647 w 124"/>
                <a:gd name="T39" fmla="*/ 2147483647 h 76"/>
                <a:gd name="T40" fmla="*/ 2147483647 w 124"/>
                <a:gd name="T41" fmla="*/ 2147483647 h 76"/>
                <a:gd name="T42" fmla="*/ 2147483647 w 124"/>
                <a:gd name="T43" fmla="*/ 2147483647 h 76"/>
                <a:gd name="T44" fmla="*/ 2147483647 w 124"/>
                <a:gd name="T45" fmla="*/ 2147483647 h 76"/>
                <a:gd name="T46" fmla="*/ 2147483647 w 124"/>
                <a:gd name="T47" fmla="*/ 2147483647 h 76"/>
                <a:gd name="T48" fmla="*/ 2147483647 w 124"/>
                <a:gd name="T49" fmla="*/ 2147483647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76"/>
                <a:gd name="T77" fmla="*/ 124 w 124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76">
                  <a:moveTo>
                    <a:pt x="124" y="4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0" y="76"/>
                  </a:lnTo>
                  <a:lnTo>
                    <a:pt x="110" y="64"/>
                  </a:lnTo>
                  <a:lnTo>
                    <a:pt x="116" y="52"/>
                  </a:lnTo>
                  <a:lnTo>
                    <a:pt x="120" y="40"/>
                  </a:lnTo>
                  <a:lnTo>
                    <a:pt x="122" y="28"/>
                  </a:lnTo>
                  <a:lnTo>
                    <a:pt x="124" y="12"/>
                  </a:lnTo>
                  <a:lnTo>
                    <a:pt x="1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41"/>
            <p:cNvSpPr/>
            <p:nvPr/>
          </p:nvSpPr>
          <p:spPr bwMode="auto">
            <a:xfrm>
              <a:off x="6267617" y="650585"/>
              <a:ext cx="299330" cy="186468"/>
            </a:xfrm>
            <a:custGeom>
              <a:avLst/>
              <a:gdLst>
                <a:gd name="T0" fmla="*/ 2147483647 w 122"/>
                <a:gd name="T1" fmla="*/ 2147483647 h 76"/>
                <a:gd name="T2" fmla="*/ 2147483647 w 122"/>
                <a:gd name="T3" fmla="*/ 2147483647 h 76"/>
                <a:gd name="T4" fmla="*/ 2147483647 w 122"/>
                <a:gd name="T5" fmla="*/ 2147483647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2147483647 w 122"/>
                <a:gd name="T11" fmla="*/ 2147483647 h 76"/>
                <a:gd name="T12" fmla="*/ 2147483647 w 122"/>
                <a:gd name="T13" fmla="*/ 2147483647 h 76"/>
                <a:gd name="T14" fmla="*/ 2147483647 w 122"/>
                <a:gd name="T15" fmla="*/ 2147483647 h 76"/>
                <a:gd name="T16" fmla="*/ 2147483647 w 122"/>
                <a:gd name="T17" fmla="*/ 2147483647 h 76"/>
                <a:gd name="T18" fmla="*/ 2147483647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0 h 76"/>
                <a:gd name="T24" fmla="*/ 2147483647 w 122"/>
                <a:gd name="T25" fmla="*/ 0 h 76"/>
                <a:gd name="T26" fmla="*/ 2147483647 w 122"/>
                <a:gd name="T27" fmla="*/ 0 h 76"/>
                <a:gd name="T28" fmla="*/ 2147483647 w 122"/>
                <a:gd name="T29" fmla="*/ 0 h 76"/>
                <a:gd name="T30" fmla="*/ 2147483647 w 122"/>
                <a:gd name="T31" fmla="*/ 0 h 76"/>
                <a:gd name="T32" fmla="*/ 2147483647 w 122"/>
                <a:gd name="T33" fmla="*/ 2147483647 h 76"/>
                <a:gd name="T34" fmla="*/ 0 w 122"/>
                <a:gd name="T35" fmla="*/ 2147483647 h 76"/>
                <a:gd name="T36" fmla="*/ 0 w 122"/>
                <a:gd name="T37" fmla="*/ 2147483647 h 76"/>
                <a:gd name="T38" fmla="*/ 0 w 122"/>
                <a:gd name="T39" fmla="*/ 2147483647 h 76"/>
                <a:gd name="T40" fmla="*/ 0 w 122"/>
                <a:gd name="T41" fmla="*/ 2147483647 h 76"/>
                <a:gd name="T42" fmla="*/ 0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2147483647 h 76"/>
                <a:gd name="T50" fmla="*/ 2147483647 w 122"/>
                <a:gd name="T51" fmla="*/ 2147483647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0" y="76"/>
                  </a:moveTo>
                  <a:lnTo>
                    <a:pt x="112" y="76"/>
                  </a:lnTo>
                  <a:lnTo>
                    <a:pt x="116" y="74"/>
                  </a:lnTo>
                  <a:lnTo>
                    <a:pt x="120" y="72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0"/>
                  </a:lnTo>
                  <a:lnTo>
                    <a:pt x="122" y="6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42"/>
            <p:cNvSpPr/>
            <p:nvPr/>
          </p:nvSpPr>
          <p:spPr bwMode="auto">
            <a:xfrm>
              <a:off x="6257802" y="876309"/>
              <a:ext cx="564310" cy="186468"/>
            </a:xfrm>
            <a:custGeom>
              <a:avLst/>
              <a:gdLst>
                <a:gd name="T0" fmla="*/ 2147483647 w 230"/>
                <a:gd name="T1" fmla="*/ 2147483647 h 76"/>
                <a:gd name="T2" fmla="*/ 2147483647 w 230"/>
                <a:gd name="T3" fmla="*/ 2147483647 h 76"/>
                <a:gd name="T4" fmla="*/ 2147483647 w 230"/>
                <a:gd name="T5" fmla="*/ 2147483647 h 76"/>
                <a:gd name="T6" fmla="*/ 2147483647 w 230"/>
                <a:gd name="T7" fmla="*/ 2147483647 h 76"/>
                <a:gd name="T8" fmla="*/ 2147483647 w 230"/>
                <a:gd name="T9" fmla="*/ 2147483647 h 76"/>
                <a:gd name="T10" fmla="*/ 2147483647 w 230"/>
                <a:gd name="T11" fmla="*/ 2147483647 h 76"/>
                <a:gd name="T12" fmla="*/ 2147483647 w 230"/>
                <a:gd name="T13" fmla="*/ 0 h 76"/>
                <a:gd name="T14" fmla="*/ 2147483647 w 230"/>
                <a:gd name="T15" fmla="*/ 0 h 76"/>
                <a:gd name="T16" fmla="*/ 2147483647 w 230"/>
                <a:gd name="T17" fmla="*/ 0 h 76"/>
                <a:gd name="T18" fmla="*/ 2147483647 w 230"/>
                <a:gd name="T19" fmla="*/ 0 h 76"/>
                <a:gd name="T20" fmla="*/ 2147483647 w 230"/>
                <a:gd name="T21" fmla="*/ 0 h 76"/>
                <a:gd name="T22" fmla="*/ 2147483647 w 230"/>
                <a:gd name="T23" fmla="*/ 0 h 76"/>
                <a:gd name="T24" fmla="*/ 2147483647 w 230"/>
                <a:gd name="T25" fmla="*/ 2147483647 h 76"/>
                <a:gd name="T26" fmla="*/ 2147483647 w 230"/>
                <a:gd name="T27" fmla="*/ 2147483647 h 76"/>
                <a:gd name="T28" fmla="*/ 0 w 230"/>
                <a:gd name="T29" fmla="*/ 2147483647 h 76"/>
                <a:gd name="T30" fmla="*/ 0 w 230"/>
                <a:gd name="T31" fmla="*/ 2147483647 h 76"/>
                <a:gd name="T32" fmla="*/ 0 w 230"/>
                <a:gd name="T33" fmla="*/ 2147483647 h 76"/>
                <a:gd name="T34" fmla="*/ 2147483647 w 230"/>
                <a:gd name="T35" fmla="*/ 2147483647 h 76"/>
                <a:gd name="T36" fmla="*/ 2147483647 w 230"/>
                <a:gd name="T37" fmla="*/ 2147483647 h 76"/>
                <a:gd name="T38" fmla="*/ 2147483647 w 230"/>
                <a:gd name="T39" fmla="*/ 2147483647 h 76"/>
                <a:gd name="T40" fmla="*/ 2147483647 w 230"/>
                <a:gd name="T41" fmla="*/ 2147483647 h 76"/>
                <a:gd name="T42" fmla="*/ 2147483647 w 23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76"/>
                <a:gd name="T68" fmla="*/ 230 w 23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76">
                  <a:moveTo>
                    <a:pt x="186" y="76"/>
                  </a:moveTo>
                  <a:lnTo>
                    <a:pt x="186" y="76"/>
                  </a:lnTo>
                  <a:lnTo>
                    <a:pt x="188" y="66"/>
                  </a:lnTo>
                  <a:lnTo>
                    <a:pt x="192" y="56"/>
                  </a:lnTo>
                  <a:lnTo>
                    <a:pt x="202" y="36"/>
                  </a:lnTo>
                  <a:lnTo>
                    <a:pt x="214" y="18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6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43"/>
            <p:cNvSpPr/>
            <p:nvPr/>
          </p:nvSpPr>
          <p:spPr bwMode="auto">
            <a:xfrm>
              <a:off x="6267617" y="1102033"/>
              <a:ext cx="299330" cy="186468"/>
            </a:xfrm>
            <a:custGeom>
              <a:avLst/>
              <a:gdLst>
                <a:gd name="T0" fmla="*/ 2147483647 w 122"/>
                <a:gd name="T1" fmla="*/ 0 h 76"/>
                <a:gd name="T2" fmla="*/ 2147483647 w 122"/>
                <a:gd name="T3" fmla="*/ 0 h 76"/>
                <a:gd name="T4" fmla="*/ 2147483647 w 122"/>
                <a:gd name="T5" fmla="*/ 0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0 w 122"/>
                <a:gd name="T11" fmla="*/ 2147483647 h 76"/>
                <a:gd name="T12" fmla="*/ 0 w 122"/>
                <a:gd name="T13" fmla="*/ 2147483647 h 76"/>
                <a:gd name="T14" fmla="*/ 0 w 122"/>
                <a:gd name="T15" fmla="*/ 2147483647 h 76"/>
                <a:gd name="T16" fmla="*/ 0 w 122"/>
                <a:gd name="T17" fmla="*/ 2147483647 h 76"/>
                <a:gd name="T18" fmla="*/ 0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2147483647 h 76"/>
                <a:gd name="T24" fmla="*/ 2147483647 w 122"/>
                <a:gd name="T25" fmla="*/ 2147483647 h 76"/>
                <a:gd name="T26" fmla="*/ 2147483647 w 122"/>
                <a:gd name="T27" fmla="*/ 2147483647 h 76"/>
                <a:gd name="T28" fmla="*/ 2147483647 w 122"/>
                <a:gd name="T29" fmla="*/ 2147483647 h 76"/>
                <a:gd name="T30" fmla="*/ 2147483647 w 122"/>
                <a:gd name="T31" fmla="*/ 2147483647 h 76"/>
                <a:gd name="T32" fmla="*/ 2147483647 w 122"/>
                <a:gd name="T33" fmla="*/ 2147483647 h 76"/>
                <a:gd name="T34" fmla="*/ 2147483647 w 122"/>
                <a:gd name="T35" fmla="*/ 2147483647 h 76"/>
                <a:gd name="T36" fmla="*/ 2147483647 w 122"/>
                <a:gd name="T37" fmla="*/ 2147483647 h 76"/>
                <a:gd name="T38" fmla="*/ 2147483647 w 122"/>
                <a:gd name="T39" fmla="*/ 2147483647 h 76"/>
                <a:gd name="T40" fmla="*/ 2147483647 w 122"/>
                <a:gd name="T41" fmla="*/ 2147483647 h 76"/>
                <a:gd name="T42" fmla="*/ 2147483647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0 h 76"/>
                <a:gd name="T50" fmla="*/ 2147483647 w 122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12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2" y="76"/>
                  </a:lnTo>
                  <a:lnTo>
                    <a:pt x="116" y="76"/>
                  </a:lnTo>
                  <a:lnTo>
                    <a:pt x="120" y="74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44"/>
            <p:cNvSpPr/>
            <p:nvPr/>
          </p:nvSpPr>
          <p:spPr bwMode="auto">
            <a:xfrm>
              <a:off x="6611110" y="1102033"/>
              <a:ext cx="220817" cy="186468"/>
            </a:xfrm>
            <a:custGeom>
              <a:avLst/>
              <a:gdLst>
                <a:gd name="T0" fmla="*/ 2147483647 w 90"/>
                <a:gd name="T1" fmla="*/ 2147483647 h 76"/>
                <a:gd name="T2" fmla="*/ 2147483647 w 90"/>
                <a:gd name="T3" fmla="*/ 2147483647 h 76"/>
                <a:gd name="T4" fmla="*/ 2147483647 w 90"/>
                <a:gd name="T5" fmla="*/ 0 h 76"/>
                <a:gd name="T6" fmla="*/ 2147483647 w 90"/>
                <a:gd name="T7" fmla="*/ 0 h 76"/>
                <a:gd name="T8" fmla="*/ 2147483647 w 90"/>
                <a:gd name="T9" fmla="*/ 0 h 76"/>
                <a:gd name="T10" fmla="*/ 2147483647 w 90"/>
                <a:gd name="T11" fmla="*/ 2147483647 h 76"/>
                <a:gd name="T12" fmla="*/ 2147483647 w 90"/>
                <a:gd name="T13" fmla="*/ 2147483647 h 76"/>
                <a:gd name="T14" fmla="*/ 0 w 90"/>
                <a:gd name="T15" fmla="*/ 2147483647 h 76"/>
                <a:gd name="T16" fmla="*/ 0 w 90"/>
                <a:gd name="T17" fmla="*/ 2147483647 h 76"/>
                <a:gd name="T18" fmla="*/ 0 w 90"/>
                <a:gd name="T19" fmla="*/ 2147483647 h 76"/>
                <a:gd name="T20" fmla="*/ 0 w 90"/>
                <a:gd name="T21" fmla="*/ 2147483647 h 76"/>
                <a:gd name="T22" fmla="*/ 0 w 90"/>
                <a:gd name="T23" fmla="*/ 2147483647 h 76"/>
                <a:gd name="T24" fmla="*/ 2147483647 w 90"/>
                <a:gd name="T25" fmla="*/ 2147483647 h 76"/>
                <a:gd name="T26" fmla="*/ 2147483647 w 90"/>
                <a:gd name="T27" fmla="*/ 2147483647 h 76"/>
                <a:gd name="T28" fmla="*/ 2147483647 w 90"/>
                <a:gd name="T29" fmla="*/ 2147483647 h 76"/>
                <a:gd name="T30" fmla="*/ 2147483647 w 90"/>
                <a:gd name="T31" fmla="*/ 2147483647 h 76"/>
                <a:gd name="T32" fmla="*/ 2147483647 w 90"/>
                <a:gd name="T33" fmla="*/ 2147483647 h 76"/>
                <a:gd name="T34" fmla="*/ 2147483647 w 90"/>
                <a:gd name="T35" fmla="*/ 2147483647 h 76"/>
                <a:gd name="T36" fmla="*/ 2147483647 w 90"/>
                <a:gd name="T37" fmla="*/ 2147483647 h 76"/>
                <a:gd name="T38" fmla="*/ 2147483647 w 90"/>
                <a:gd name="T39" fmla="*/ 2147483647 h 76"/>
                <a:gd name="T40" fmla="*/ 2147483647 w 90"/>
                <a:gd name="T41" fmla="*/ 2147483647 h 76"/>
                <a:gd name="T42" fmla="*/ 2147483647 w 9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76"/>
                <a:gd name="T68" fmla="*/ 90 w 9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76">
                  <a:moveTo>
                    <a:pt x="44" y="16"/>
                  </a:moveTo>
                  <a:lnTo>
                    <a:pt x="44" y="16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90" y="76"/>
                  </a:lnTo>
                  <a:lnTo>
                    <a:pt x="74" y="66"/>
                  </a:lnTo>
                  <a:lnTo>
                    <a:pt x="62" y="50"/>
                  </a:lnTo>
                  <a:lnTo>
                    <a:pt x="50" y="34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45"/>
            <p:cNvSpPr/>
            <p:nvPr/>
          </p:nvSpPr>
          <p:spPr bwMode="auto">
            <a:xfrm>
              <a:off x="6743600" y="660400"/>
              <a:ext cx="475983" cy="628102"/>
            </a:xfrm>
            <a:custGeom>
              <a:avLst/>
              <a:gdLst>
                <a:gd name="T0" fmla="*/ 2147483647 w 194"/>
                <a:gd name="T1" fmla="*/ 2147483647 h 256"/>
                <a:gd name="T2" fmla="*/ 2147483647 w 194"/>
                <a:gd name="T3" fmla="*/ 2147483647 h 256"/>
                <a:gd name="T4" fmla="*/ 2147483647 w 194"/>
                <a:gd name="T5" fmla="*/ 2147483647 h 256"/>
                <a:gd name="T6" fmla="*/ 2147483647 w 194"/>
                <a:gd name="T7" fmla="*/ 2147483647 h 256"/>
                <a:gd name="T8" fmla="*/ 2147483647 w 194"/>
                <a:gd name="T9" fmla="*/ 2147483647 h 256"/>
                <a:gd name="T10" fmla="*/ 2147483647 w 194"/>
                <a:gd name="T11" fmla="*/ 0 h 256"/>
                <a:gd name="T12" fmla="*/ 2147483647 w 194"/>
                <a:gd name="T13" fmla="*/ 2147483647 h 256"/>
                <a:gd name="T14" fmla="*/ 2147483647 w 194"/>
                <a:gd name="T15" fmla="*/ 2147483647 h 256"/>
                <a:gd name="T16" fmla="*/ 2147483647 w 194"/>
                <a:gd name="T17" fmla="*/ 2147483647 h 256"/>
                <a:gd name="T18" fmla="*/ 2147483647 w 194"/>
                <a:gd name="T19" fmla="*/ 2147483647 h 256"/>
                <a:gd name="T20" fmla="*/ 2147483647 w 194"/>
                <a:gd name="T21" fmla="*/ 2147483647 h 256"/>
                <a:gd name="T22" fmla="*/ 2147483647 w 194"/>
                <a:gd name="T23" fmla="*/ 2147483647 h 256"/>
                <a:gd name="T24" fmla="*/ 0 w 194"/>
                <a:gd name="T25" fmla="*/ 2147483647 h 256"/>
                <a:gd name="T26" fmla="*/ 2147483647 w 194"/>
                <a:gd name="T27" fmla="*/ 2147483647 h 256"/>
                <a:gd name="T28" fmla="*/ 2147483647 w 194"/>
                <a:gd name="T29" fmla="*/ 2147483647 h 256"/>
                <a:gd name="T30" fmla="*/ 2147483647 w 194"/>
                <a:gd name="T31" fmla="*/ 2147483647 h 256"/>
                <a:gd name="T32" fmla="*/ 2147483647 w 194"/>
                <a:gd name="T33" fmla="*/ 2147483647 h 256"/>
                <a:gd name="T34" fmla="*/ 2147483647 w 194"/>
                <a:gd name="T35" fmla="*/ 2147483647 h 256"/>
                <a:gd name="T36" fmla="*/ 2147483647 w 194"/>
                <a:gd name="T37" fmla="*/ 2147483647 h 256"/>
                <a:gd name="T38" fmla="*/ 2147483647 w 194"/>
                <a:gd name="T39" fmla="*/ 2147483647 h 256"/>
                <a:gd name="T40" fmla="*/ 2147483647 w 194"/>
                <a:gd name="T41" fmla="*/ 2147483647 h 256"/>
                <a:gd name="T42" fmla="*/ 2147483647 w 194"/>
                <a:gd name="T43" fmla="*/ 2147483647 h 256"/>
                <a:gd name="T44" fmla="*/ 2147483647 w 194"/>
                <a:gd name="T45" fmla="*/ 2147483647 h 256"/>
                <a:gd name="T46" fmla="*/ 2147483647 w 194"/>
                <a:gd name="T47" fmla="*/ 2147483647 h 256"/>
                <a:gd name="T48" fmla="*/ 2147483647 w 194"/>
                <a:gd name="T49" fmla="*/ 2147483647 h 256"/>
                <a:gd name="T50" fmla="*/ 2147483647 w 194"/>
                <a:gd name="T51" fmla="*/ 2147483647 h 256"/>
                <a:gd name="T52" fmla="*/ 2147483647 w 194"/>
                <a:gd name="T53" fmla="*/ 2147483647 h 256"/>
                <a:gd name="T54" fmla="*/ 2147483647 w 194"/>
                <a:gd name="T55" fmla="*/ 2147483647 h 256"/>
                <a:gd name="T56" fmla="*/ 2147483647 w 194"/>
                <a:gd name="T57" fmla="*/ 2147483647 h 256"/>
                <a:gd name="T58" fmla="*/ 2147483647 w 194"/>
                <a:gd name="T59" fmla="*/ 2147483647 h 256"/>
                <a:gd name="T60" fmla="*/ 2147483647 w 194"/>
                <a:gd name="T61" fmla="*/ 2147483647 h 256"/>
                <a:gd name="T62" fmla="*/ 2147483647 w 194"/>
                <a:gd name="T63" fmla="*/ 2147483647 h 256"/>
                <a:gd name="T64" fmla="*/ 2147483647 w 194"/>
                <a:gd name="T65" fmla="*/ 2147483647 h 256"/>
                <a:gd name="T66" fmla="*/ 2147483647 w 194"/>
                <a:gd name="T67" fmla="*/ 2147483647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4"/>
                <a:gd name="T103" fmla="*/ 0 h 256"/>
                <a:gd name="T104" fmla="*/ 194 w 194"/>
                <a:gd name="T105" fmla="*/ 256 h 2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4" h="256">
                  <a:moveTo>
                    <a:pt x="194" y="144"/>
                  </a:moveTo>
                  <a:lnTo>
                    <a:pt x="194" y="144"/>
                  </a:lnTo>
                  <a:lnTo>
                    <a:pt x="192" y="128"/>
                  </a:lnTo>
                  <a:lnTo>
                    <a:pt x="188" y="112"/>
                  </a:lnTo>
                  <a:lnTo>
                    <a:pt x="180" y="96"/>
                  </a:lnTo>
                  <a:lnTo>
                    <a:pt x="174" y="82"/>
                  </a:lnTo>
                  <a:lnTo>
                    <a:pt x="164" y="70"/>
                  </a:lnTo>
                  <a:lnTo>
                    <a:pt x="156" y="58"/>
                  </a:lnTo>
                  <a:lnTo>
                    <a:pt x="136" y="38"/>
                  </a:lnTo>
                  <a:lnTo>
                    <a:pt x="116" y="22"/>
                  </a:lnTo>
                  <a:lnTo>
                    <a:pt x="100" y="1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2" y="30"/>
                  </a:lnTo>
                  <a:lnTo>
                    <a:pt x="78" y="42"/>
                  </a:lnTo>
                  <a:lnTo>
                    <a:pt x="72" y="58"/>
                  </a:lnTo>
                  <a:lnTo>
                    <a:pt x="64" y="72"/>
                  </a:lnTo>
                  <a:lnTo>
                    <a:pt x="52" y="86"/>
                  </a:lnTo>
                  <a:lnTo>
                    <a:pt x="30" y="110"/>
                  </a:lnTo>
                  <a:lnTo>
                    <a:pt x="20" y="122"/>
                  </a:lnTo>
                  <a:lnTo>
                    <a:pt x="12" y="136"/>
                  </a:lnTo>
                  <a:lnTo>
                    <a:pt x="6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2" y="192"/>
                  </a:lnTo>
                  <a:lnTo>
                    <a:pt x="8" y="204"/>
                  </a:lnTo>
                  <a:lnTo>
                    <a:pt x="12" y="214"/>
                  </a:lnTo>
                  <a:lnTo>
                    <a:pt x="20" y="224"/>
                  </a:lnTo>
                  <a:lnTo>
                    <a:pt x="28" y="234"/>
                  </a:lnTo>
                  <a:lnTo>
                    <a:pt x="36" y="242"/>
                  </a:lnTo>
                  <a:lnTo>
                    <a:pt x="46" y="248"/>
                  </a:lnTo>
                  <a:lnTo>
                    <a:pt x="58" y="254"/>
                  </a:lnTo>
                  <a:lnTo>
                    <a:pt x="70" y="256"/>
                  </a:lnTo>
                  <a:lnTo>
                    <a:pt x="64" y="240"/>
                  </a:lnTo>
                  <a:lnTo>
                    <a:pt x="64" y="222"/>
                  </a:lnTo>
                  <a:lnTo>
                    <a:pt x="64" y="214"/>
                  </a:lnTo>
                  <a:lnTo>
                    <a:pt x="66" y="204"/>
                  </a:lnTo>
                  <a:lnTo>
                    <a:pt x="72" y="196"/>
                  </a:lnTo>
                  <a:lnTo>
                    <a:pt x="78" y="186"/>
                  </a:lnTo>
                  <a:lnTo>
                    <a:pt x="94" y="164"/>
                  </a:lnTo>
                  <a:lnTo>
                    <a:pt x="104" y="146"/>
                  </a:lnTo>
                  <a:lnTo>
                    <a:pt x="112" y="128"/>
                  </a:lnTo>
                  <a:lnTo>
                    <a:pt x="114" y="130"/>
                  </a:lnTo>
                  <a:lnTo>
                    <a:pt x="120" y="140"/>
                  </a:lnTo>
                  <a:lnTo>
                    <a:pt x="126" y="152"/>
                  </a:lnTo>
                  <a:lnTo>
                    <a:pt x="132" y="168"/>
                  </a:lnTo>
                  <a:lnTo>
                    <a:pt x="138" y="186"/>
                  </a:lnTo>
                  <a:lnTo>
                    <a:pt x="140" y="206"/>
                  </a:lnTo>
                  <a:lnTo>
                    <a:pt x="138" y="218"/>
                  </a:lnTo>
                  <a:lnTo>
                    <a:pt x="138" y="228"/>
                  </a:lnTo>
                  <a:lnTo>
                    <a:pt x="134" y="238"/>
                  </a:lnTo>
                  <a:lnTo>
                    <a:pt x="130" y="248"/>
                  </a:lnTo>
                  <a:lnTo>
                    <a:pt x="142" y="242"/>
                  </a:lnTo>
                  <a:lnTo>
                    <a:pt x="154" y="234"/>
                  </a:lnTo>
                  <a:lnTo>
                    <a:pt x="166" y="224"/>
                  </a:lnTo>
                  <a:lnTo>
                    <a:pt x="176" y="212"/>
                  </a:lnTo>
                  <a:lnTo>
                    <a:pt x="186" y="200"/>
                  </a:lnTo>
                  <a:lnTo>
                    <a:pt x="192" y="184"/>
                  </a:lnTo>
                  <a:lnTo>
                    <a:pt x="194" y="166"/>
                  </a:lnTo>
                  <a:lnTo>
                    <a:pt x="194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221" name="图片 220"/>
          <p:cNvPicPr>
            <a:picLocks noChangeAspect="1"/>
          </p:cNvPicPr>
          <p:nvPr/>
        </p:nvPicPr>
        <p:blipFill rotWithShape="1">
          <a:blip r:embed="rId11">
            <a:grayscl/>
          </a:blip>
          <a:srcRect l="1117" r="2970"/>
          <a:stretch>
            <a:fillRect/>
          </a:stretch>
        </p:blipFill>
        <p:spPr>
          <a:xfrm>
            <a:off x="4247400" y="2402085"/>
            <a:ext cx="297180" cy="350669"/>
          </a:xfrm>
          <a:prstGeom prst="rect">
            <a:avLst/>
          </a:prstGeom>
        </p:spPr>
      </p:pic>
      <p:grpSp>
        <p:nvGrpSpPr>
          <p:cNvPr id="222" name="组合 385"/>
          <p:cNvGrpSpPr/>
          <p:nvPr/>
        </p:nvGrpSpPr>
        <p:grpSpPr bwMode="auto">
          <a:xfrm>
            <a:off x="4702764" y="2306724"/>
            <a:ext cx="302505" cy="181477"/>
            <a:chOff x="6257802" y="650585"/>
            <a:chExt cx="961781" cy="637917"/>
          </a:xfrm>
          <a:solidFill>
            <a:srgbClr val="545454"/>
          </a:solidFill>
        </p:grpSpPr>
        <p:sp>
          <p:nvSpPr>
            <p:cNvPr id="223" name="Freeform 40"/>
            <p:cNvSpPr/>
            <p:nvPr/>
          </p:nvSpPr>
          <p:spPr bwMode="auto">
            <a:xfrm>
              <a:off x="6611110" y="650585"/>
              <a:ext cx="304237" cy="186468"/>
            </a:xfrm>
            <a:custGeom>
              <a:avLst/>
              <a:gdLst>
                <a:gd name="T0" fmla="*/ 2147483647 w 124"/>
                <a:gd name="T1" fmla="*/ 2147483647 h 76"/>
                <a:gd name="T2" fmla="*/ 2147483647 w 124"/>
                <a:gd name="T3" fmla="*/ 0 h 76"/>
                <a:gd name="T4" fmla="*/ 2147483647 w 124"/>
                <a:gd name="T5" fmla="*/ 0 h 76"/>
                <a:gd name="T6" fmla="*/ 2147483647 w 124"/>
                <a:gd name="T7" fmla="*/ 0 h 76"/>
                <a:gd name="T8" fmla="*/ 2147483647 w 124"/>
                <a:gd name="T9" fmla="*/ 0 h 76"/>
                <a:gd name="T10" fmla="*/ 2147483647 w 124"/>
                <a:gd name="T11" fmla="*/ 0 h 76"/>
                <a:gd name="T12" fmla="*/ 2147483647 w 124"/>
                <a:gd name="T13" fmla="*/ 0 h 76"/>
                <a:gd name="T14" fmla="*/ 2147483647 w 124"/>
                <a:gd name="T15" fmla="*/ 2147483647 h 76"/>
                <a:gd name="T16" fmla="*/ 0 w 124"/>
                <a:gd name="T17" fmla="*/ 2147483647 h 76"/>
                <a:gd name="T18" fmla="*/ 0 w 124"/>
                <a:gd name="T19" fmla="*/ 2147483647 h 76"/>
                <a:gd name="T20" fmla="*/ 0 w 124"/>
                <a:gd name="T21" fmla="*/ 2147483647 h 76"/>
                <a:gd name="T22" fmla="*/ 0 w 124"/>
                <a:gd name="T23" fmla="*/ 2147483647 h 76"/>
                <a:gd name="T24" fmla="*/ 0 w 124"/>
                <a:gd name="T25" fmla="*/ 2147483647 h 76"/>
                <a:gd name="T26" fmla="*/ 2147483647 w 124"/>
                <a:gd name="T27" fmla="*/ 2147483647 h 76"/>
                <a:gd name="T28" fmla="*/ 2147483647 w 124"/>
                <a:gd name="T29" fmla="*/ 2147483647 h 76"/>
                <a:gd name="T30" fmla="*/ 2147483647 w 124"/>
                <a:gd name="T31" fmla="*/ 2147483647 h 76"/>
                <a:gd name="T32" fmla="*/ 2147483647 w 124"/>
                <a:gd name="T33" fmla="*/ 2147483647 h 76"/>
                <a:gd name="T34" fmla="*/ 2147483647 w 124"/>
                <a:gd name="T35" fmla="*/ 2147483647 h 76"/>
                <a:gd name="T36" fmla="*/ 2147483647 w 124"/>
                <a:gd name="T37" fmla="*/ 2147483647 h 76"/>
                <a:gd name="T38" fmla="*/ 2147483647 w 124"/>
                <a:gd name="T39" fmla="*/ 2147483647 h 76"/>
                <a:gd name="T40" fmla="*/ 2147483647 w 124"/>
                <a:gd name="T41" fmla="*/ 2147483647 h 76"/>
                <a:gd name="T42" fmla="*/ 2147483647 w 124"/>
                <a:gd name="T43" fmla="*/ 2147483647 h 76"/>
                <a:gd name="T44" fmla="*/ 2147483647 w 124"/>
                <a:gd name="T45" fmla="*/ 2147483647 h 76"/>
                <a:gd name="T46" fmla="*/ 2147483647 w 124"/>
                <a:gd name="T47" fmla="*/ 2147483647 h 76"/>
                <a:gd name="T48" fmla="*/ 2147483647 w 124"/>
                <a:gd name="T49" fmla="*/ 2147483647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76"/>
                <a:gd name="T77" fmla="*/ 124 w 124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76">
                  <a:moveTo>
                    <a:pt x="124" y="4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0" y="76"/>
                  </a:lnTo>
                  <a:lnTo>
                    <a:pt x="110" y="64"/>
                  </a:lnTo>
                  <a:lnTo>
                    <a:pt x="116" y="52"/>
                  </a:lnTo>
                  <a:lnTo>
                    <a:pt x="120" y="40"/>
                  </a:lnTo>
                  <a:lnTo>
                    <a:pt x="122" y="28"/>
                  </a:lnTo>
                  <a:lnTo>
                    <a:pt x="124" y="12"/>
                  </a:lnTo>
                  <a:lnTo>
                    <a:pt x="1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41"/>
            <p:cNvSpPr/>
            <p:nvPr/>
          </p:nvSpPr>
          <p:spPr bwMode="auto">
            <a:xfrm>
              <a:off x="6267617" y="650585"/>
              <a:ext cx="299330" cy="186468"/>
            </a:xfrm>
            <a:custGeom>
              <a:avLst/>
              <a:gdLst>
                <a:gd name="T0" fmla="*/ 2147483647 w 122"/>
                <a:gd name="T1" fmla="*/ 2147483647 h 76"/>
                <a:gd name="T2" fmla="*/ 2147483647 w 122"/>
                <a:gd name="T3" fmla="*/ 2147483647 h 76"/>
                <a:gd name="T4" fmla="*/ 2147483647 w 122"/>
                <a:gd name="T5" fmla="*/ 2147483647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2147483647 w 122"/>
                <a:gd name="T11" fmla="*/ 2147483647 h 76"/>
                <a:gd name="T12" fmla="*/ 2147483647 w 122"/>
                <a:gd name="T13" fmla="*/ 2147483647 h 76"/>
                <a:gd name="T14" fmla="*/ 2147483647 w 122"/>
                <a:gd name="T15" fmla="*/ 2147483647 h 76"/>
                <a:gd name="T16" fmla="*/ 2147483647 w 122"/>
                <a:gd name="T17" fmla="*/ 2147483647 h 76"/>
                <a:gd name="T18" fmla="*/ 2147483647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0 h 76"/>
                <a:gd name="T24" fmla="*/ 2147483647 w 122"/>
                <a:gd name="T25" fmla="*/ 0 h 76"/>
                <a:gd name="T26" fmla="*/ 2147483647 w 122"/>
                <a:gd name="T27" fmla="*/ 0 h 76"/>
                <a:gd name="T28" fmla="*/ 2147483647 w 122"/>
                <a:gd name="T29" fmla="*/ 0 h 76"/>
                <a:gd name="T30" fmla="*/ 2147483647 w 122"/>
                <a:gd name="T31" fmla="*/ 0 h 76"/>
                <a:gd name="T32" fmla="*/ 2147483647 w 122"/>
                <a:gd name="T33" fmla="*/ 2147483647 h 76"/>
                <a:gd name="T34" fmla="*/ 0 w 122"/>
                <a:gd name="T35" fmla="*/ 2147483647 h 76"/>
                <a:gd name="T36" fmla="*/ 0 w 122"/>
                <a:gd name="T37" fmla="*/ 2147483647 h 76"/>
                <a:gd name="T38" fmla="*/ 0 w 122"/>
                <a:gd name="T39" fmla="*/ 2147483647 h 76"/>
                <a:gd name="T40" fmla="*/ 0 w 122"/>
                <a:gd name="T41" fmla="*/ 2147483647 h 76"/>
                <a:gd name="T42" fmla="*/ 0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2147483647 h 76"/>
                <a:gd name="T50" fmla="*/ 2147483647 w 122"/>
                <a:gd name="T51" fmla="*/ 2147483647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0" y="76"/>
                  </a:moveTo>
                  <a:lnTo>
                    <a:pt x="112" y="76"/>
                  </a:lnTo>
                  <a:lnTo>
                    <a:pt x="116" y="74"/>
                  </a:lnTo>
                  <a:lnTo>
                    <a:pt x="120" y="72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0"/>
                  </a:lnTo>
                  <a:lnTo>
                    <a:pt x="122" y="6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42"/>
            <p:cNvSpPr/>
            <p:nvPr/>
          </p:nvSpPr>
          <p:spPr bwMode="auto">
            <a:xfrm>
              <a:off x="6257802" y="876309"/>
              <a:ext cx="564310" cy="186468"/>
            </a:xfrm>
            <a:custGeom>
              <a:avLst/>
              <a:gdLst>
                <a:gd name="T0" fmla="*/ 2147483647 w 230"/>
                <a:gd name="T1" fmla="*/ 2147483647 h 76"/>
                <a:gd name="T2" fmla="*/ 2147483647 w 230"/>
                <a:gd name="T3" fmla="*/ 2147483647 h 76"/>
                <a:gd name="T4" fmla="*/ 2147483647 w 230"/>
                <a:gd name="T5" fmla="*/ 2147483647 h 76"/>
                <a:gd name="T6" fmla="*/ 2147483647 w 230"/>
                <a:gd name="T7" fmla="*/ 2147483647 h 76"/>
                <a:gd name="T8" fmla="*/ 2147483647 w 230"/>
                <a:gd name="T9" fmla="*/ 2147483647 h 76"/>
                <a:gd name="T10" fmla="*/ 2147483647 w 230"/>
                <a:gd name="T11" fmla="*/ 2147483647 h 76"/>
                <a:gd name="T12" fmla="*/ 2147483647 w 230"/>
                <a:gd name="T13" fmla="*/ 0 h 76"/>
                <a:gd name="T14" fmla="*/ 2147483647 w 230"/>
                <a:gd name="T15" fmla="*/ 0 h 76"/>
                <a:gd name="T16" fmla="*/ 2147483647 w 230"/>
                <a:gd name="T17" fmla="*/ 0 h 76"/>
                <a:gd name="T18" fmla="*/ 2147483647 w 230"/>
                <a:gd name="T19" fmla="*/ 0 h 76"/>
                <a:gd name="T20" fmla="*/ 2147483647 w 230"/>
                <a:gd name="T21" fmla="*/ 0 h 76"/>
                <a:gd name="T22" fmla="*/ 2147483647 w 230"/>
                <a:gd name="T23" fmla="*/ 0 h 76"/>
                <a:gd name="T24" fmla="*/ 2147483647 w 230"/>
                <a:gd name="T25" fmla="*/ 2147483647 h 76"/>
                <a:gd name="T26" fmla="*/ 2147483647 w 230"/>
                <a:gd name="T27" fmla="*/ 2147483647 h 76"/>
                <a:gd name="T28" fmla="*/ 0 w 230"/>
                <a:gd name="T29" fmla="*/ 2147483647 h 76"/>
                <a:gd name="T30" fmla="*/ 0 w 230"/>
                <a:gd name="T31" fmla="*/ 2147483647 h 76"/>
                <a:gd name="T32" fmla="*/ 0 w 230"/>
                <a:gd name="T33" fmla="*/ 2147483647 h 76"/>
                <a:gd name="T34" fmla="*/ 2147483647 w 230"/>
                <a:gd name="T35" fmla="*/ 2147483647 h 76"/>
                <a:gd name="T36" fmla="*/ 2147483647 w 230"/>
                <a:gd name="T37" fmla="*/ 2147483647 h 76"/>
                <a:gd name="T38" fmla="*/ 2147483647 w 230"/>
                <a:gd name="T39" fmla="*/ 2147483647 h 76"/>
                <a:gd name="T40" fmla="*/ 2147483647 w 230"/>
                <a:gd name="T41" fmla="*/ 2147483647 h 76"/>
                <a:gd name="T42" fmla="*/ 2147483647 w 23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76"/>
                <a:gd name="T68" fmla="*/ 230 w 23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76">
                  <a:moveTo>
                    <a:pt x="186" y="76"/>
                  </a:moveTo>
                  <a:lnTo>
                    <a:pt x="186" y="76"/>
                  </a:lnTo>
                  <a:lnTo>
                    <a:pt x="188" y="66"/>
                  </a:lnTo>
                  <a:lnTo>
                    <a:pt x="192" y="56"/>
                  </a:lnTo>
                  <a:lnTo>
                    <a:pt x="202" y="36"/>
                  </a:lnTo>
                  <a:lnTo>
                    <a:pt x="214" y="18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6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43"/>
            <p:cNvSpPr/>
            <p:nvPr/>
          </p:nvSpPr>
          <p:spPr bwMode="auto">
            <a:xfrm>
              <a:off x="6267617" y="1102033"/>
              <a:ext cx="299330" cy="186468"/>
            </a:xfrm>
            <a:custGeom>
              <a:avLst/>
              <a:gdLst>
                <a:gd name="T0" fmla="*/ 2147483647 w 122"/>
                <a:gd name="T1" fmla="*/ 0 h 76"/>
                <a:gd name="T2" fmla="*/ 2147483647 w 122"/>
                <a:gd name="T3" fmla="*/ 0 h 76"/>
                <a:gd name="T4" fmla="*/ 2147483647 w 122"/>
                <a:gd name="T5" fmla="*/ 0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0 w 122"/>
                <a:gd name="T11" fmla="*/ 2147483647 h 76"/>
                <a:gd name="T12" fmla="*/ 0 w 122"/>
                <a:gd name="T13" fmla="*/ 2147483647 h 76"/>
                <a:gd name="T14" fmla="*/ 0 w 122"/>
                <a:gd name="T15" fmla="*/ 2147483647 h 76"/>
                <a:gd name="T16" fmla="*/ 0 w 122"/>
                <a:gd name="T17" fmla="*/ 2147483647 h 76"/>
                <a:gd name="T18" fmla="*/ 0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2147483647 h 76"/>
                <a:gd name="T24" fmla="*/ 2147483647 w 122"/>
                <a:gd name="T25" fmla="*/ 2147483647 h 76"/>
                <a:gd name="T26" fmla="*/ 2147483647 w 122"/>
                <a:gd name="T27" fmla="*/ 2147483647 h 76"/>
                <a:gd name="T28" fmla="*/ 2147483647 w 122"/>
                <a:gd name="T29" fmla="*/ 2147483647 h 76"/>
                <a:gd name="T30" fmla="*/ 2147483647 w 122"/>
                <a:gd name="T31" fmla="*/ 2147483647 h 76"/>
                <a:gd name="T32" fmla="*/ 2147483647 w 122"/>
                <a:gd name="T33" fmla="*/ 2147483647 h 76"/>
                <a:gd name="T34" fmla="*/ 2147483647 w 122"/>
                <a:gd name="T35" fmla="*/ 2147483647 h 76"/>
                <a:gd name="T36" fmla="*/ 2147483647 w 122"/>
                <a:gd name="T37" fmla="*/ 2147483647 h 76"/>
                <a:gd name="T38" fmla="*/ 2147483647 w 122"/>
                <a:gd name="T39" fmla="*/ 2147483647 h 76"/>
                <a:gd name="T40" fmla="*/ 2147483647 w 122"/>
                <a:gd name="T41" fmla="*/ 2147483647 h 76"/>
                <a:gd name="T42" fmla="*/ 2147483647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0 h 76"/>
                <a:gd name="T50" fmla="*/ 2147483647 w 122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12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2" y="76"/>
                  </a:lnTo>
                  <a:lnTo>
                    <a:pt x="116" y="76"/>
                  </a:lnTo>
                  <a:lnTo>
                    <a:pt x="120" y="74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44"/>
            <p:cNvSpPr/>
            <p:nvPr/>
          </p:nvSpPr>
          <p:spPr bwMode="auto">
            <a:xfrm>
              <a:off x="6611110" y="1102033"/>
              <a:ext cx="220817" cy="186468"/>
            </a:xfrm>
            <a:custGeom>
              <a:avLst/>
              <a:gdLst>
                <a:gd name="T0" fmla="*/ 2147483647 w 90"/>
                <a:gd name="T1" fmla="*/ 2147483647 h 76"/>
                <a:gd name="T2" fmla="*/ 2147483647 w 90"/>
                <a:gd name="T3" fmla="*/ 2147483647 h 76"/>
                <a:gd name="T4" fmla="*/ 2147483647 w 90"/>
                <a:gd name="T5" fmla="*/ 0 h 76"/>
                <a:gd name="T6" fmla="*/ 2147483647 w 90"/>
                <a:gd name="T7" fmla="*/ 0 h 76"/>
                <a:gd name="T8" fmla="*/ 2147483647 w 90"/>
                <a:gd name="T9" fmla="*/ 0 h 76"/>
                <a:gd name="T10" fmla="*/ 2147483647 w 90"/>
                <a:gd name="T11" fmla="*/ 2147483647 h 76"/>
                <a:gd name="T12" fmla="*/ 2147483647 w 90"/>
                <a:gd name="T13" fmla="*/ 2147483647 h 76"/>
                <a:gd name="T14" fmla="*/ 0 w 90"/>
                <a:gd name="T15" fmla="*/ 2147483647 h 76"/>
                <a:gd name="T16" fmla="*/ 0 w 90"/>
                <a:gd name="T17" fmla="*/ 2147483647 h 76"/>
                <a:gd name="T18" fmla="*/ 0 w 90"/>
                <a:gd name="T19" fmla="*/ 2147483647 h 76"/>
                <a:gd name="T20" fmla="*/ 0 w 90"/>
                <a:gd name="T21" fmla="*/ 2147483647 h 76"/>
                <a:gd name="T22" fmla="*/ 0 w 90"/>
                <a:gd name="T23" fmla="*/ 2147483647 h 76"/>
                <a:gd name="T24" fmla="*/ 2147483647 w 90"/>
                <a:gd name="T25" fmla="*/ 2147483647 h 76"/>
                <a:gd name="T26" fmla="*/ 2147483647 w 90"/>
                <a:gd name="T27" fmla="*/ 2147483647 h 76"/>
                <a:gd name="T28" fmla="*/ 2147483647 w 90"/>
                <a:gd name="T29" fmla="*/ 2147483647 h 76"/>
                <a:gd name="T30" fmla="*/ 2147483647 w 90"/>
                <a:gd name="T31" fmla="*/ 2147483647 h 76"/>
                <a:gd name="T32" fmla="*/ 2147483647 w 90"/>
                <a:gd name="T33" fmla="*/ 2147483647 h 76"/>
                <a:gd name="T34" fmla="*/ 2147483647 w 90"/>
                <a:gd name="T35" fmla="*/ 2147483647 h 76"/>
                <a:gd name="T36" fmla="*/ 2147483647 w 90"/>
                <a:gd name="T37" fmla="*/ 2147483647 h 76"/>
                <a:gd name="T38" fmla="*/ 2147483647 w 90"/>
                <a:gd name="T39" fmla="*/ 2147483647 h 76"/>
                <a:gd name="T40" fmla="*/ 2147483647 w 90"/>
                <a:gd name="T41" fmla="*/ 2147483647 h 76"/>
                <a:gd name="T42" fmla="*/ 2147483647 w 9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76"/>
                <a:gd name="T68" fmla="*/ 90 w 9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76">
                  <a:moveTo>
                    <a:pt x="44" y="16"/>
                  </a:moveTo>
                  <a:lnTo>
                    <a:pt x="44" y="16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90" y="76"/>
                  </a:lnTo>
                  <a:lnTo>
                    <a:pt x="74" y="66"/>
                  </a:lnTo>
                  <a:lnTo>
                    <a:pt x="62" y="50"/>
                  </a:lnTo>
                  <a:lnTo>
                    <a:pt x="50" y="34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45"/>
            <p:cNvSpPr/>
            <p:nvPr/>
          </p:nvSpPr>
          <p:spPr bwMode="auto">
            <a:xfrm>
              <a:off x="6743600" y="660400"/>
              <a:ext cx="475983" cy="628102"/>
            </a:xfrm>
            <a:custGeom>
              <a:avLst/>
              <a:gdLst>
                <a:gd name="T0" fmla="*/ 2147483647 w 194"/>
                <a:gd name="T1" fmla="*/ 2147483647 h 256"/>
                <a:gd name="T2" fmla="*/ 2147483647 w 194"/>
                <a:gd name="T3" fmla="*/ 2147483647 h 256"/>
                <a:gd name="T4" fmla="*/ 2147483647 w 194"/>
                <a:gd name="T5" fmla="*/ 2147483647 h 256"/>
                <a:gd name="T6" fmla="*/ 2147483647 w 194"/>
                <a:gd name="T7" fmla="*/ 2147483647 h 256"/>
                <a:gd name="T8" fmla="*/ 2147483647 w 194"/>
                <a:gd name="T9" fmla="*/ 2147483647 h 256"/>
                <a:gd name="T10" fmla="*/ 2147483647 w 194"/>
                <a:gd name="T11" fmla="*/ 0 h 256"/>
                <a:gd name="T12" fmla="*/ 2147483647 w 194"/>
                <a:gd name="T13" fmla="*/ 2147483647 h 256"/>
                <a:gd name="T14" fmla="*/ 2147483647 w 194"/>
                <a:gd name="T15" fmla="*/ 2147483647 h 256"/>
                <a:gd name="T16" fmla="*/ 2147483647 w 194"/>
                <a:gd name="T17" fmla="*/ 2147483647 h 256"/>
                <a:gd name="T18" fmla="*/ 2147483647 w 194"/>
                <a:gd name="T19" fmla="*/ 2147483647 h 256"/>
                <a:gd name="T20" fmla="*/ 2147483647 w 194"/>
                <a:gd name="T21" fmla="*/ 2147483647 h 256"/>
                <a:gd name="T22" fmla="*/ 2147483647 w 194"/>
                <a:gd name="T23" fmla="*/ 2147483647 h 256"/>
                <a:gd name="T24" fmla="*/ 0 w 194"/>
                <a:gd name="T25" fmla="*/ 2147483647 h 256"/>
                <a:gd name="T26" fmla="*/ 2147483647 w 194"/>
                <a:gd name="T27" fmla="*/ 2147483647 h 256"/>
                <a:gd name="T28" fmla="*/ 2147483647 w 194"/>
                <a:gd name="T29" fmla="*/ 2147483647 h 256"/>
                <a:gd name="T30" fmla="*/ 2147483647 w 194"/>
                <a:gd name="T31" fmla="*/ 2147483647 h 256"/>
                <a:gd name="T32" fmla="*/ 2147483647 w 194"/>
                <a:gd name="T33" fmla="*/ 2147483647 h 256"/>
                <a:gd name="T34" fmla="*/ 2147483647 w 194"/>
                <a:gd name="T35" fmla="*/ 2147483647 h 256"/>
                <a:gd name="T36" fmla="*/ 2147483647 w 194"/>
                <a:gd name="T37" fmla="*/ 2147483647 h 256"/>
                <a:gd name="T38" fmla="*/ 2147483647 w 194"/>
                <a:gd name="T39" fmla="*/ 2147483647 h 256"/>
                <a:gd name="T40" fmla="*/ 2147483647 w 194"/>
                <a:gd name="T41" fmla="*/ 2147483647 h 256"/>
                <a:gd name="T42" fmla="*/ 2147483647 w 194"/>
                <a:gd name="T43" fmla="*/ 2147483647 h 256"/>
                <a:gd name="T44" fmla="*/ 2147483647 w 194"/>
                <a:gd name="T45" fmla="*/ 2147483647 h 256"/>
                <a:gd name="T46" fmla="*/ 2147483647 w 194"/>
                <a:gd name="T47" fmla="*/ 2147483647 h 256"/>
                <a:gd name="T48" fmla="*/ 2147483647 w 194"/>
                <a:gd name="T49" fmla="*/ 2147483647 h 256"/>
                <a:gd name="T50" fmla="*/ 2147483647 w 194"/>
                <a:gd name="T51" fmla="*/ 2147483647 h 256"/>
                <a:gd name="T52" fmla="*/ 2147483647 w 194"/>
                <a:gd name="T53" fmla="*/ 2147483647 h 256"/>
                <a:gd name="T54" fmla="*/ 2147483647 w 194"/>
                <a:gd name="T55" fmla="*/ 2147483647 h 256"/>
                <a:gd name="T56" fmla="*/ 2147483647 w 194"/>
                <a:gd name="T57" fmla="*/ 2147483647 h 256"/>
                <a:gd name="T58" fmla="*/ 2147483647 w 194"/>
                <a:gd name="T59" fmla="*/ 2147483647 h 256"/>
                <a:gd name="T60" fmla="*/ 2147483647 w 194"/>
                <a:gd name="T61" fmla="*/ 2147483647 h 256"/>
                <a:gd name="T62" fmla="*/ 2147483647 w 194"/>
                <a:gd name="T63" fmla="*/ 2147483647 h 256"/>
                <a:gd name="T64" fmla="*/ 2147483647 w 194"/>
                <a:gd name="T65" fmla="*/ 2147483647 h 256"/>
                <a:gd name="T66" fmla="*/ 2147483647 w 194"/>
                <a:gd name="T67" fmla="*/ 2147483647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4"/>
                <a:gd name="T103" fmla="*/ 0 h 256"/>
                <a:gd name="T104" fmla="*/ 194 w 194"/>
                <a:gd name="T105" fmla="*/ 256 h 2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4" h="256">
                  <a:moveTo>
                    <a:pt x="194" y="144"/>
                  </a:moveTo>
                  <a:lnTo>
                    <a:pt x="194" y="144"/>
                  </a:lnTo>
                  <a:lnTo>
                    <a:pt x="192" y="128"/>
                  </a:lnTo>
                  <a:lnTo>
                    <a:pt x="188" y="112"/>
                  </a:lnTo>
                  <a:lnTo>
                    <a:pt x="180" y="96"/>
                  </a:lnTo>
                  <a:lnTo>
                    <a:pt x="174" y="82"/>
                  </a:lnTo>
                  <a:lnTo>
                    <a:pt x="164" y="70"/>
                  </a:lnTo>
                  <a:lnTo>
                    <a:pt x="156" y="58"/>
                  </a:lnTo>
                  <a:lnTo>
                    <a:pt x="136" y="38"/>
                  </a:lnTo>
                  <a:lnTo>
                    <a:pt x="116" y="22"/>
                  </a:lnTo>
                  <a:lnTo>
                    <a:pt x="100" y="1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2" y="30"/>
                  </a:lnTo>
                  <a:lnTo>
                    <a:pt x="78" y="42"/>
                  </a:lnTo>
                  <a:lnTo>
                    <a:pt x="72" y="58"/>
                  </a:lnTo>
                  <a:lnTo>
                    <a:pt x="64" y="72"/>
                  </a:lnTo>
                  <a:lnTo>
                    <a:pt x="52" y="86"/>
                  </a:lnTo>
                  <a:lnTo>
                    <a:pt x="30" y="110"/>
                  </a:lnTo>
                  <a:lnTo>
                    <a:pt x="20" y="122"/>
                  </a:lnTo>
                  <a:lnTo>
                    <a:pt x="12" y="136"/>
                  </a:lnTo>
                  <a:lnTo>
                    <a:pt x="6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2" y="192"/>
                  </a:lnTo>
                  <a:lnTo>
                    <a:pt x="8" y="204"/>
                  </a:lnTo>
                  <a:lnTo>
                    <a:pt x="12" y="214"/>
                  </a:lnTo>
                  <a:lnTo>
                    <a:pt x="20" y="224"/>
                  </a:lnTo>
                  <a:lnTo>
                    <a:pt x="28" y="234"/>
                  </a:lnTo>
                  <a:lnTo>
                    <a:pt x="36" y="242"/>
                  </a:lnTo>
                  <a:lnTo>
                    <a:pt x="46" y="248"/>
                  </a:lnTo>
                  <a:lnTo>
                    <a:pt x="58" y="254"/>
                  </a:lnTo>
                  <a:lnTo>
                    <a:pt x="70" y="256"/>
                  </a:lnTo>
                  <a:lnTo>
                    <a:pt x="64" y="240"/>
                  </a:lnTo>
                  <a:lnTo>
                    <a:pt x="64" y="222"/>
                  </a:lnTo>
                  <a:lnTo>
                    <a:pt x="64" y="214"/>
                  </a:lnTo>
                  <a:lnTo>
                    <a:pt x="66" y="204"/>
                  </a:lnTo>
                  <a:lnTo>
                    <a:pt x="72" y="196"/>
                  </a:lnTo>
                  <a:lnTo>
                    <a:pt x="78" y="186"/>
                  </a:lnTo>
                  <a:lnTo>
                    <a:pt x="94" y="164"/>
                  </a:lnTo>
                  <a:lnTo>
                    <a:pt x="104" y="146"/>
                  </a:lnTo>
                  <a:lnTo>
                    <a:pt x="112" y="128"/>
                  </a:lnTo>
                  <a:lnTo>
                    <a:pt x="114" y="130"/>
                  </a:lnTo>
                  <a:lnTo>
                    <a:pt x="120" y="140"/>
                  </a:lnTo>
                  <a:lnTo>
                    <a:pt x="126" y="152"/>
                  </a:lnTo>
                  <a:lnTo>
                    <a:pt x="132" y="168"/>
                  </a:lnTo>
                  <a:lnTo>
                    <a:pt x="138" y="186"/>
                  </a:lnTo>
                  <a:lnTo>
                    <a:pt x="140" y="206"/>
                  </a:lnTo>
                  <a:lnTo>
                    <a:pt x="138" y="218"/>
                  </a:lnTo>
                  <a:lnTo>
                    <a:pt x="138" y="228"/>
                  </a:lnTo>
                  <a:lnTo>
                    <a:pt x="134" y="238"/>
                  </a:lnTo>
                  <a:lnTo>
                    <a:pt x="130" y="248"/>
                  </a:lnTo>
                  <a:lnTo>
                    <a:pt x="142" y="242"/>
                  </a:lnTo>
                  <a:lnTo>
                    <a:pt x="154" y="234"/>
                  </a:lnTo>
                  <a:lnTo>
                    <a:pt x="166" y="224"/>
                  </a:lnTo>
                  <a:lnTo>
                    <a:pt x="176" y="212"/>
                  </a:lnTo>
                  <a:lnTo>
                    <a:pt x="186" y="200"/>
                  </a:lnTo>
                  <a:lnTo>
                    <a:pt x="192" y="184"/>
                  </a:lnTo>
                  <a:lnTo>
                    <a:pt x="194" y="166"/>
                  </a:lnTo>
                  <a:lnTo>
                    <a:pt x="194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229" name="直接连接符 228"/>
          <p:cNvCxnSpPr>
            <a:stCxn id="200" idx="2"/>
            <a:endCxn id="116" idx="0"/>
          </p:cNvCxnSpPr>
          <p:nvPr/>
        </p:nvCxnSpPr>
        <p:spPr>
          <a:xfrm flipH="1">
            <a:off x="2654670" y="2752754"/>
            <a:ext cx="1055196" cy="677991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直接连接符 229"/>
          <p:cNvCxnSpPr>
            <a:stCxn id="221" idx="2"/>
            <a:endCxn id="116" idx="0"/>
          </p:cNvCxnSpPr>
          <p:nvPr/>
        </p:nvCxnSpPr>
        <p:spPr>
          <a:xfrm flipH="1">
            <a:off x="2654670" y="2752754"/>
            <a:ext cx="1741320" cy="677991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直接连接符 230"/>
          <p:cNvCxnSpPr>
            <a:endCxn id="150" idx="0"/>
          </p:cNvCxnSpPr>
          <p:nvPr/>
        </p:nvCxnSpPr>
        <p:spPr>
          <a:xfrm>
            <a:off x="3696317" y="2772463"/>
            <a:ext cx="432913" cy="657382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直接连接符 231"/>
          <p:cNvCxnSpPr>
            <a:endCxn id="150" idx="0"/>
          </p:cNvCxnSpPr>
          <p:nvPr/>
        </p:nvCxnSpPr>
        <p:spPr>
          <a:xfrm flipH="1">
            <a:off x="4129230" y="2752754"/>
            <a:ext cx="266760" cy="677091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3" name="组合 232"/>
          <p:cNvGrpSpPr/>
          <p:nvPr/>
        </p:nvGrpSpPr>
        <p:grpSpPr>
          <a:xfrm>
            <a:off x="2604504" y="2915740"/>
            <a:ext cx="3012870" cy="316982"/>
            <a:chOff x="5762592" y="3804900"/>
            <a:chExt cx="1095544" cy="345321"/>
          </a:xfrm>
        </p:grpSpPr>
        <p:sp>
          <p:nvSpPr>
            <p:cNvPr id="234" name="Freeform 27"/>
            <p:cNvSpPr>
              <a:spLocks noEditPoints="1"/>
            </p:cNvSpPr>
            <p:nvPr/>
          </p:nvSpPr>
          <p:spPr bwMode="auto">
            <a:xfrm>
              <a:off x="5762592" y="3804900"/>
              <a:ext cx="1095544" cy="345321"/>
            </a:xfrm>
            <a:custGeom>
              <a:avLst/>
              <a:gdLst/>
              <a:ahLst/>
              <a:cxnLst>
                <a:cxn ang="0">
                  <a:pos x="8324" y="38"/>
                </a:cxn>
                <a:cxn ang="0">
                  <a:pos x="9087" y="203"/>
                </a:cxn>
                <a:cxn ang="0">
                  <a:pos x="9799" y="487"/>
                </a:cxn>
                <a:cxn ang="0">
                  <a:pos x="10451" y="880"/>
                </a:cxn>
                <a:cxn ang="0">
                  <a:pos x="11031" y="1370"/>
                </a:cxn>
                <a:cxn ang="0">
                  <a:pos x="11529" y="1947"/>
                </a:cxn>
                <a:cxn ang="0">
                  <a:pos x="11934" y="2598"/>
                </a:cxn>
                <a:cxn ang="0">
                  <a:pos x="12234" y="3314"/>
                </a:cxn>
                <a:cxn ang="0">
                  <a:pos x="12378" y="3497"/>
                </a:cxn>
                <a:cxn ang="0">
                  <a:pos x="12496" y="3494"/>
                </a:cxn>
                <a:cxn ang="0">
                  <a:pos x="13119" y="3540"/>
                </a:cxn>
                <a:cxn ang="0">
                  <a:pos x="13870" y="3738"/>
                </a:cxn>
                <a:cxn ang="0">
                  <a:pos x="14554" y="4074"/>
                </a:cxn>
                <a:cxn ang="0">
                  <a:pos x="15156" y="4535"/>
                </a:cxn>
                <a:cxn ang="0">
                  <a:pos x="15663" y="5102"/>
                </a:cxn>
                <a:cxn ang="0">
                  <a:pos x="16056" y="5761"/>
                </a:cxn>
                <a:cxn ang="0">
                  <a:pos x="16320" y="6494"/>
                </a:cxn>
                <a:cxn ang="0">
                  <a:pos x="16438" y="7286"/>
                </a:cxn>
                <a:cxn ang="0">
                  <a:pos x="16401" y="8075"/>
                </a:cxn>
                <a:cxn ang="0">
                  <a:pos x="16222" y="8813"/>
                </a:cxn>
                <a:cxn ang="0">
                  <a:pos x="15915" y="9491"/>
                </a:cxn>
                <a:cxn ang="0">
                  <a:pos x="15494" y="10093"/>
                </a:cxn>
                <a:cxn ang="0">
                  <a:pos x="14974" y="10606"/>
                </a:cxn>
                <a:cxn ang="0">
                  <a:pos x="14369" y="11014"/>
                </a:cxn>
                <a:cxn ang="0">
                  <a:pos x="13693" y="11305"/>
                </a:cxn>
                <a:cxn ang="0">
                  <a:pos x="12960" y="11462"/>
                </a:cxn>
                <a:cxn ang="0">
                  <a:pos x="3341" y="11487"/>
                </a:cxn>
                <a:cxn ang="0">
                  <a:pos x="2760" y="11436"/>
                </a:cxn>
                <a:cxn ang="0">
                  <a:pos x="2156" y="11265"/>
                </a:cxn>
                <a:cxn ang="0">
                  <a:pos x="1603" y="10987"/>
                </a:cxn>
                <a:cxn ang="0">
                  <a:pos x="1113" y="10615"/>
                </a:cxn>
                <a:cxn ang="0">
                  <a:pos x="697" y="10159"/>
                </a:cxn>
                <a:cxn ang="0">
                  <a:pos x="368" y="9631"/>
                </a:cxn>
                <a:cxn ang="0">
                  <a:pos x="137" y="9044"/>
                </a:cxn>
                <a:cxn ang="0">
                  <a:pos x="15" y="8410"/>
                </a:cxn>
                <a:cxn ang="0">
                  <a:pos x="15" y="7754"/>
                </a:cxn>
                <a:cxn ang="0">
                  <a:pos x="132" y="7132"/>
                </a:cxn>
                <a:cxn ang="0">
                  <a:pos x="354" y="6556"/>
                </a:cxn>
                <a:cxn ang="0">
                  <a:pos x="671" y="6034"/>
                </a:cxn>
                <a:cxn ang="0">
                  <a:pos x="1072" y="5582"/>
                </a:cxn>
                <a:cxn ang="0">
                  <a:pos x="1546" y="5208"/>
                </a:cxn>
                <a:cxn ang="0">
                  <a:pos x="2082" y="4924"/>
                </a:cxn>
                <a:cxn ang="0">
                  <a:pos x="2668" y="4741"/>
                </a:cxn>
                <a:cxn ang="0">
                  <a:pos x="3015" y="4212"/>
                </a:cxn>
                <a:cxn ang="0">
                  <a:pos x="3225" y="3295"/>
                </a:cxn>
                <a:cxn ang="0">
                  <a:pos x="3597" y="2453"/>
                </a:cxn>
                <a:cxn ang="0">
                  <a:pos x="4113" y="1704"/>
                </a:cxn>
                <a:cxn ang="0">
                  <a:pos x="4754" y="1069"/>
                </a:cxn>
                <a:cxn ang="0">
                  <a:pos x="5503" y="565"/>
                </a:cxn>
                <a:cxn ang="0">
                  <a:pos x="6342" y="211"/>
                </a:cxn>
                <a:cxn ang="0">
                  <a:pos x="7250" y="25"/>
                </a:cxn>
                <a:cxn ang="0">
                  <a:pos x="9148" y="9515"/>
                </a:cxn>
                <a:cxn ang="0">
                  <a:pos x="9106" y="9484"/>
                </a:cxn>
                <a:cxn ang="0">
                  <a:pos x="9023" y="9509"/>
                </a:cxn>
                <a:cxn ang="0">
                  <a:pos x="9156" y="9528"/>
                </a:cxn>
                <a:cxn ang="0">
                  <a:pos x="6408" y="9503"/>
                </a:cxn>
                <a:cxn ang="0">
                  <a:pos x="6368" y="9519"/>
                </a:cxn>
              </a:cxnLst>
              <a:rect l="0" t="0" r="r" b="b"/>
              <a:pathLst>
                <a:path w="16443" h="11487">
                  <a:moveTo>
                    <a:pt x="7726" y="0"/>
                  </a:moveTo>
                  <a:lnTo>
                    <a:pt x="7928" y="4"/>
                  </a:lnTo>
                  <a:lnTo>
                    <a:pt x="8127" y="17"/>
                  </a:lnTo>
                  <a:lnTo>
                    <a:pt x="8324" y="38"/>
                  </a:lnTo>
                  <a:lnTo>
                    <a:pt x="8519" y="68"/>
                  </a:lnTo>
                  <a:lnTo>
                    <a:pt x="8711" y="105"/>
                  </a:lnTo>
                  <a:lnTo>
                    <a:pt x="8900" y="150"/>
                  </a:lnTo>
                  <a:lnTo>
                    <a:pt x="9087" y="203"/>
                  </a:lnTo>
                  <a:lnTo>
                    <a:pt x="9270" y="263"/>
                  </a:lnTo>
                  <a:lnTo>
                    <a:pt x="9450" y="331"/>
                  </a:lnTo>
                  <a:lnTo>
                    <a:pt x="9626" y="406"/>
                  </a:lnTo>
                  <a:lnTo>
                    <a:pt x="9799" y="487"/>
                  </a:lnTo>
                  <a:lnTo>
                    <a:pt x="9969" y="576"/>
                  </a:lnTo>
                  <a:lnTo>
                    <a:pt x="10133" y="670"/>
                  </a:lnTo>
                  <a:lnTo>
                    <a:pt x="10294" y="772"/>
                  </a:lnTo>
                  <a:lnTo>
                    <a:pt x="10451" y="880"/>
                  </a:lnTo>
                  <a:lnTo>
                    <a:pt x="10604" y="994"/>
                  </a:lnTo>
                  <a:lnTo>
                    <a:pt x="10751" y="1113"/>
                  </a:lnTo>
                  <a:lnTo>
                    <a:pt x="10893" y="1239"/>
                  </a:lnTo>
                  <a:lnTo>
                    <a:pt x="11031" y="1370"/>
                  </a:lnTo>
                  <a:lnTo>
                    <a:pt x="11164" y="1507"/>
                  </a:lnTo>
                  <a:lnTo>
                    <a:pt x="11291" y="1648"/>
                  </a:lnTo>
                  <a:lnTo>
                    <a:pt x="11412" y="1795"/>
                  </a:lnTo>
                  <a:lnTo>
                    <a:pt x="11529" y="1947"/>
                  </a:lnTo>
                  <a:lnTo>
                    <a:pt x="11640" y="2102"/>
                  </a:lnTo>
                  <a:lnTo>
                    <a:pt x="11743" y="2264"/>
                  </a:lnTo>
                  <a:lnTo>
                    <a:pt x="11842" y="2429"/>
                  </a:lnTo>
                  <a:lnTo>
                    <a:pt x="11934" y="2598"/>
                  </a:lnTo>
                  <a:lnTo>
                    <a:pt x="12019" y="2772"/>
                  </a:lnTo>
                  <a:lnTo>
                    <a:pt x="12097" y="2948"/>
                  </a:lnTo>
                  <a:lnTo>
                    <a:pt x="12169" y="3129"/>
                  </a:lnTo>
                  <a:lnTo>
                    <a:pt x="12234" y="3314"/>
                  </a:lnTo>
                  <a:lnTo>
                    <a:pt x="12291" y="3501"/>
                  </a:lnTo>
                  <a:lnTo>
                    <a:pt x="12320" y="3499"/>
                  </a:lnTo>
                  <a:lnTo>
                    <a:pt x="12349" y="3498"/>
                  </a:lnTo>
                  <a:lnTo>
                    <a:pt x="12378" y="3497"/>
                  </a:lnTo>
                  <a:lnTo>
                    <a:pt x="12407" y="3496"/>
                  </a:lnTo>
                  <a:lnTo>
                    <a:pt x="12437" y="3495"/>
                  </a:lnTo>
                  <a:lnTo>
                    <a:pt x="12466" y="3494"/>
                  </a:lnTo>
                  <a:lnTo>
                    <a:pt x="12496" y="3494"/>
                  </a:lnTo>
                  <a:lnTo>
                    <a:pt x="12524" y="3494"/>
                  </a:lnTo>
                  <a:lnTo>
                    <a:pt x="12726" y="3499"/>
                  </a:lnTo>
                  <a:lnTo>
                    <a:pt x="12924" y="3515"/>
                  </a:lnTo>
                  <a:lnTo>
                    <a:pt x="13119" y="3540"/>
                  </a:lnTo>
                  <a:lnTo>
                    <a:pt x="13313" y="3575"/>
                  </a:lnTo>
                  <a:lnTo>
                    <a:pt x="13502" y="3621"/>
                  </a:lnTo>
                  <a:lnTo>
                    <a:pt x="13688" y="3674"/>
                  </a:lnTo>
                  <a:lnTo>
                    <a:pt x="13870" y="3738"/>
                  </a:lnTo>
                  <a:lnTo>
                    <a:pt x="14047" y="3809"/>
                  </a:lnTo>
                  <a:lnTo>
                    <a:pt x="14221" y="3889"/>
                  </a:lnTo>
                  <a:lnTo>
                    <a:pt x="14390" y="3977"/>
                  </a:lnTo>
                  <a:lnTo>
                    <a:pt x="14554" y="4074"/>
                  </a:lnTo>
                  <a:lnTo>
                    <a:pt x="14712" y="4179"/>
                  </a:lnTo>
                  <a:lnTo>
                    <a:pt x="14867" y="4290"/>
                  </a:lnTo>
                  <a:lnTo>
                    <a:pt x="15015" y="4409"/>
                  </a:lnTo>
                  <a:lnTo>
                    <a:pt x="15156" y="4535"/>
                  </a:lnTo>
                  <a:lnTo>
                    <a:pt x="15293" y="4667"/>
                  </a:lnTo>
                  <a:lnTo>
                    <a:pt x="15423" y="4806"/>
                  </a:lnTo>
                  <a:lnTo>
                    <a:pt x="15546" y="4951"/>
                  </a:lnTo>
                  <a:lnTo>
                    <a:pt x="15663" y="5102"/>
                  </a:lnTo>
                  <a:lnTo>
                    <a:pt x="15772" y="5259"/>
                  </a:lnTo>
                  <a:lnTo>
                    <a:pt x="15875" y="5421"/>
                  </a:lnTo>
                  <a:lnTo>
                    <a:pt x="15969" y="5588"/>
                  </a:lnTo>
                  <a:lnTo>
                    <a:pt x="16056" y="5761"/>
                  </a:lnTo>
                  <a:lnTo>
                    <a:pt x="16134" y="5938"/>
                  </a:lnTo>
                  <a:lnTo>
                    <a:pt x="16205" y="6119"/>
                  </a:lnTo>
                  <a:lnTo>
                    <a:pt x="16266" y="6305"/>
                  </a:lnTo>
                  <a:lnTo>
                    <a:pt x="16320" y="6494"/>
                  </a:lnTo>
                  <a:lnTo>
                    <a:pt x="16363" y="6687"/>
                  </a:lnTo>
                  <a:lnTo>
                    <a:pt x="16398" y="6884"/>
                  </a:lnTo>
                  <a:lnTo>
                    <a:pt x="16422" y="7083"/>
                  </a:lnTo>
                  <a:lnTo>
                    <a:pt x="16438" y="7286"/>
                  </a:lnTo>
                  <a:lnTo>
                    <a:pt x="16443" y="7490"/>
                  </a:lnTo>
                  <a:lnTo>
                    <a:pt x="16438" y="7688"/>
                  </a:lnTo>
                  <a:lnTo>
                    <a:pt x="16425" y="7883"/>
                  </a:lnTo>
                  <a:lnTo>
                    <a:pt x="16401" y="8075"/>
                  </a:lnTo>
                  <a:lnTo>
                    <a:pt x="16369" y="8264"/>
                  </a:lnTo>
                  <a:lnTo>
                    <a:pt x="16328" y="8451"/>
                  </a:lnTo>
                  <a:lnTo>
                    <a:pt x="16280" y="8634"/>
                  </a:lnTo>
                  <a:lnTo>
                    <a:pt x="16222" y="8813"/>
                  </a:lnTo>
                  <a:lnTo>
                    <a:pt x="16156" y="8989"/>
                  </a:lnTo>
                  <a:lnTo>
                    <a:pt x="16083" y="9161"/>
                  </a:lnTo>
                  <a:lnTo>
                    <a:pt x="16003" y="9328"/>
                  </a:lnTo>
                  <a:lnTo>
                    <a:pt x="15915" y="9491"/>
                  </a:lnTo>
                  <a:lnTo>
                    <a:pt x="15820" y="9649"/>
                  </a:lnTo>
                  <a:lnTo>
                    <a:pt x="15717" y="9802"/>
                  </a:lnTo>
                  <a:lnTo>
                    <a:pt x="15610" y="9950"/>
                  </a:lnTo>
                  <a:lnTo>
                    <a:pt x="15494" y="10093"/>
                  </a:lnTo>
                  <a:lnTo>
                    <a:pt x="15373" y="10230"/>
                  </a:lnTo>
                  <a:lnTo>
                    <a:pt x="15246" y="10361"/>
                  </a:lnTo>
                  <a:lnTo>
                    <a:pt x="15113" y="10487"/>
                  </a:lnTo>
                  <a:lnTo>
                    <a:pt x="14974" y="10606"/>
                  </a:lnTo>
                  <a:lnTo>
                    <a:pt x="14831" y="10718"/>
                  </a:lnTo>
                  <a:lnTo>
                    <a:pt x="14682" y="10824"/>
                  </a:lnTo>
                  <a:lnTo>
                    <a:pt x="14527" y="10923"/>
                  </a:lnTo>
                  <a:lnTo>
                    <a:pt x="14369" y="11014"/>
                  </a:lnTo>
                  <a:lnTo>
                    <a:pt x="14206" y="11098"/>
                  </a:lnTo>
                  <a:lnTo>
                    <a:pt x="14039" y="11176"/>
                  </a:lnTo>
                  <a:lnTo>
                    <a:pt x="13868" y="11244"/>
                  </a:lnTo>
                  <a:lnTo>
                    <a:pt x="13693" y="11305"/>
                  </a:lnTo>
                  <a:lnTo>
                    <a:pt x="13514" y="11357"/>
                  </a:lnTo>
                  <a:lnTo>
                    <a:pt x="13332" y="11401"/>
                  </a:lnTo>
                  <a:lnTo>
                    <a:pt x="13147" y="11436"/>
                  </a:lnTo>
                  <a:lnTo>
                    <a:pt x="12960" y="11462"/>
                  </a:lnTo>
                  <a:lnTo>
                    <a:pt x="12770" y="11479"/>
                  </a:lnTo>
                  <a:lnTo>
                    <a:pt x="12770" y="11487"/>
                  </a:lnTo>
                  <a:lnTo>
                    <a:pt x="12524" y="11487"/>
                  </a:lnTo>
                  <a:lnTo>
                    <a:pt x="3341" y="11487"/>
                  </a:lnTo>
                  <a:lnTo>
                    <a:pt x="3079" y="11487"/>
                  </a:lnTo>
                  <a:lnTo>
                    <a:pt x="3079" y="11477"/>
                  </a:lnTo>
                  <a:lnTo>
                    <a:pt x="2919" y="11459"/>
                  </a:lnTo>
                  <a:lnTo>
                    <a:pt x="2760" y="11436"/>
                  </a:lnTo>
                  <a:lnTo>
                    <a:pt x="2605" y="11404"/>
                  </a:lnTo>
                  <a:lnTo>
                    <a:pt x="2453" y="11365"/>
                  </a:lnTo>
                  <a:lnTo>
                    <a:pt x="2303" y="11318"/>
                  </a:lnTo>
                  <a:lnTo>
                    <a:pt x="2156" y="11265"/>
                  </a:lnTo>
                  <a:lnTo>
                    <a:pt x="2013" y="11205"/>
                  </a:lnTo>
                  <a:lnTo>
                    <a:pt x="1872" y="11139"/>
                  </a:lnTo>
                  <a:lnTo>
                    <a:pt x="1736" y="11067"/>
                  </a:lnTo>
                  <a:lnTo>
                    <a:pt x="1603" y="10987"/>
                  </a:lnTo>
                  <a:lnTo>
                    <a:pt x="1474" y="10903"/>
                  </a:lnTo>
                  <a:lnTo>
                    <a:pt x="1349" y="10813"/>
                  </a:lnTo>
                  <a:lnTo>
                    <a:pt x="1229" y="10716"/>
                  </a:lnTo>
                  <a:lnTo>
                    <a:pt x="1113" y="10615"/>
                  </a:lnTo>
                  <a:lnTo>
                    <a:pt x="1001" y="10508"/>
                  </a:lnTo>
                  <a:lnTo>
                    <a:pt x="895" y="10396"/>
                  </a:lnTo>
                  <a:lnTo>
                    <a:pt x="793" y="10280"/>
                  </a:lnTo>
                  <a:lnTo>
                    <a:pt x="697" y="10159"/>
                  </a:lnTo>
                  <a:lnTo>
                    <a:pt x="606" y="10033"/>
                  </a:lnTo>
                  <a:lnTo>
                    <a:pt x="521" y="9903"/>
                  </a:lnTo>
                  <a:lnTo>
                    <a:pt x="441" y="9769"/>
                  </a:lnTo>
                  <a:lnTo>
                    <a:pt x="368" y="9631"/>
                  </a:lnTo>
                  <a:lnTo>
                    <a:pt x="300" y="9490"/>
                  </a:lnTo>
                  <a:lnTo>
                    <a:pt x="239" y="9345"/>
                  </a:lnTo>
                  <a:lnTo>
                    <a:pt x="185" y="9197"/>
                  </a:lnTo>
                  <a:lnTo>
                    <a:pt x="137" y="9044"/>
                  </a:lnTo>
                  <a:lnTo>
                    <a:pt x="96" y="8890"/>
                  </a:lnTo>
                  <a:lnTo>
                    <a:pt x="62" y="8733"/>
                  </a:lnTo>
                  <a:lnTo>
                    <a:pt x="35" y="8573"/>
                  </a:lnTo>
                  <a:lnTo>
                    <a:pt x="15" y="8410"/>
                  </a:lnTo>
                  <a:lnTo>
                    <a:pt x="4" y="8246"/>
                  </a:lnTo>
                  <a:lnTo>
                    <a:pt x="0" y="8079"/>
                  </a:lnTo>
                  <a:lnTo>
                    <a:pt x="4" y="7916"/>
                  </a:lnTo>
                  <a:lnTo>
                    <a:pt x="15" y="7754"/>
                  </a:lnTo>
                  <a:lnTo>
                    <a:pt x="34" y="7596"/>
                  </a:lnTo>
                  <a:lnTo>
                    <a:pt x="60" y="7439"/>
                  </a:lnTo>
                  <a:lnTo>
                    <a:pt x="92" y="7284"/>
                  </a:lnTo>
                  <a:lnTo>
                    <a:pt x="132" y="7132"/>
                  </a:lnTo>
                  <a:lnTo>
                    <a:pt x="178" y="6983"/>
                  </a:lnTo>
                  <a:lnTo>
                    <a:pt x="230" y="6837"/>
                  </a:lnTo>
                  <a:lnTo>
                    <a:pt x="289" y="6694"/>
                  </a:lnTo>
                  <a:lnTo>
                    <a:pt x="354" y="6556"/>
                  </a:lnTo>
                  <a:lnTo>
                    <a:pt x="424" y="6420"/>
                  </a:lnTo>
                  <a:lnTo>
                    <a:pt x="502" y="6287"/>
                  </a:lnTo>
                  <a:lnTo>
                    <a:pt x="584" y="6159"/>
                  </a:lnTo>
                  <a:lnTo>
                    <a:pt x="671" y="6034"/>
                  </a:lnTo>
                  <a:lnTo>
                    <a:pt x="765" y="5914"/>
                  </a:lnTo>
                  <a:lnTo>
                    <a:pt x="862" y="5799"/>
                  </a:lnTo>
                  <a:lnTo>
                    <a:pt x="965" y="5688"/>
                  </a:lnTo>
                  <a:lnTo>
                    <a:pt x="1072" y="5582"/>
                  </a:lnTo>
                  <a:lnTo>
                    <a:pt x="1184" y="5480"/>
                  </a:lnTo>
                  <a:lnTo>
                    <a:pt x="1301" y="5384"/>
                  </a:lnTo>
                  <a:lnTo>
                    <a:pt x="1421" y="5293"/>
                  </a:lnTo>
                  <a:lnTo>
                    <a:pt x="1546" y="5208"/>
                  </a:lnTo>
                  <a:lnTo>
                    <a:pt x="1675" y="5128"/>
                  </a:lnTo>
                  <a:lnTo>
                    <a:pt x="1807" y="5054"/>
                  </a:lnTo>
                  <a:lnTo>
                    <a:pt x="1942" y="4986"/>
                  </a:lnTo>
                  <a:lnTo>
                    <a:pt x="2082" y="4924"/>
                  </a:lnTo>
                  <a:lnTo>
                    <a:pt x="2224" y="4869"/>
                  </a:lnTo>
                  <a:lnTo>
                    <a:pt x="2369" y="4819"/>
                  </a:lnTo>
                  <a:lnTo>
                    <a:pt x="2517" y="4777"/>
                  </a:lnTo>
                  <a:lnTo>
                    <a:pt x="2668" y="4741"/>
                  </a:lnTo>
                  <a:lnTo>
                    <a:pt x="2821" y="4713"/>
                  </a:lnTo>
                  <a:lnTo>
                    <a:pt x="2976" y="4692"/>
                  </a:lnTo>
                  <a:lnTo>
                    <a:pt x="2990" y="4450"/>
                  </a:lnTo>
                  <a:lnTo>
                    <a:pt x="3015" y="4212"/>
                  </a:lnTo>
                  <a:lnTo>
                    <a:pt x="3051" y="3976"/>
                  </a:lnTo>
                  <a:lnTo>
                    <a:pt x="3098" y="3744"/>
                  </a:lnTo>
                  <a:lnTo>
                    <a:pt x="3156" y="3517"/>
                  </a:lnTo>
                  <a:lnTo>
                    <a:pt x="3225" y="3295"/>
                  </a:lnTo>
                  <a:lnTo>
                    <a:pt x="3303" y="3076"/>
                  </a:lnTo>
                  <a:lnTo>
                    <a:pt x="3391" y="2863"/>
                  </a:lnTo>
                  <a:lnTo>
                    <a:pt x="3489" y="2655"/>
                  </a:lnTo>
                  <a:lnTo>
                    <a:pt x="3597" y="2453"/>
                  </a:lnTo>
                  <a:lnTo>
                    <a:pt x="3713" y="2256"/>
                  </a:lnTo>
                  <a:lnTo>
                    <a:pt x="3837" y="2065"/>
                  </a:lnTo>
                  <a:lnTo>
                    <a:pt x="3971" y="1882"/>
                  </a:lnTo>
                  <a:lnTo>
                    <a:pt x="4113" y="1704"/>
                  </a:lnTo>
                  <a:lnTo>
                    <a:pt x="4262" y="1535"/>
                  </a:lnTo>
                  <a:lnTo>
                    <a:pt x="4419" y="1371"/>
                  </a:lnTo>
                  <a:lnTo>
                    <a:pt x="4583" y="1216"/>
                  </a:lnTo>
                  <a:lnTo>
                    <a:pt x="4754" y="1069"/>
                  </a:lnTo>
                  <a:lnTo>
                    <a:pt x="4932" y="930"/>
                  </a:lnTo>
                  <a:lnTo>
                    <a:pt x="5117" y="800"/>
                  </a:lnTo>
                  <a:lnTo>
                    <a:pt x="5307" y="677"/>
                  </a:lnTo>
                  <a:lnTo>
                    <a:pt x="5503" y="565"/>
                  </a:lnTo>
                  <a:lnTo>
                    <a:pt x="5705" y="462"/>
                  </a:lnTo>
                  <a:lnTo>
                    <a:pt x="5912" y="368"/>
                  </a:lnTo>
                  <a:lnTo>
                    <a:pt x="6124" y="284"/>
                  </a:lnTo>
                  <a:lnTo>
                    <a:pt x="6342" y="211"/>
                  </a:lnTo>
                  <a:lnTo>
                    <a:pt x="6563" y="147"/>
                  </a:lnTo>
                  <a:lnTo>
                    <a:pt x="6788" y="95"/>
                  </a:lnTo>
                  <a:lnTo>
                    <a:pt x="7018" y="54"/>
                  </a:lnTo>
                  <a:lnTo>
                    <a:pt x="7250" y="25"/>
                  </a:lnTo>
                  <a:lnTo>
                    <a:pt x="7487" y="6"/>
                  </a:lnTo>
                  <a:lnTo>
                    <a:pt x="7726" y="0"/>
                  </a:lnTo>
                  <a:close/>
                  <a:moveTo>
                    <a:pt x="9156" y="9528"/>
                  </a:moveTo>
                  <a:lnTo>
                    <a:pt x="9148" y="9515"/>
                  </a:lnTo>
                  <a:lnTo>
                    <a:pt x="9141" y="9503"/>
                  </a:lnTo>
                  <a:lnTo>
                    <a:pt x="9134" y="9491"/>
                  </a:lnTo>
                  <a:lnTo>
                    <a:pt x="9127" y="9478"/>
                  </a:lnTo>
                  <a:lnTo>
                    <a:pt x="9106" y="9484"/>
                  </a:lnTo>
                  <a:lnTo>
                    <a:pt x="9086" y="9491"/>
                  </a:lnTo>
                  <a:lnTo>
                    <a:pt x="9065" y="9498"/>
                  </a:lnTo>
                  <a:lnTo>
                    <a:pt x="9045" y="9503"/>
                  </a:lnTo>
                  <a:lnTo>
                    <a:pt x="9023" y="9509"/>
                  </a:lnTo>
                  <a:lnTo>
                    <a:pt x="9003" y="9515"/>
                  </a:lnTo>
                  <a:lnTo>
                    <a:pt x="8982" y="9521"/>
                  </a:lnTo>
                  <a:lnTo>
                    <a:pt x="8961" y="9528"/>
                  </a:lnTo>
                  <a:lnTo>
                    <a:pt x="9156" y="9528"/>
                  </a:lnTo>
                  <a:close/>
                  <a:moveTo>
                    <a:pt x="6492" y="9528"/>
                  </a:moveTo>
                  <a:lnTo>
                    <a:pt x="6464" y="9519"/>
                  </a:lnTo>
                  <a:lnTo>
                    <a:pt x="6435" y="9511"/>
                  </a:lnTo>
                  <a:lnTo>
                    <a:pt x="6408" y="9503"/>
                  </a:lnTo>
                  <a:lnTo>
                    <a:pt x="6379" y="9495"/>
                  </a:lnTo>
                  <a:lnTo>
                    <a:pt x="6376" y="9503"/>
                  </a:lnTo>
                  <a:lnTo>
                    <a:pt x="6372" y="9511"/>
                  </a:lnTo>
                  <a:lnTo>
                    <a:pt x="6368" y="9519"/>
                  </a:lnTo>
                  <a:lnTo>
                    <a:pt x="6364" y="9528"/>
                  </a:lnTo>
                  <a:lnTo>
                    <a:pt x="6492" y="952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8576" tIns="34288" rIns="68576" bIns="34288" anchor="ctr"/>
            <a:lstStyle/>
            <a:p>
              <a:pPr defTabSz="914400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235" name="矩形 317"/>
            <p:cNvSpPr>
              <a:spLocks noChangeArrowheads="1"/>
            </p:cNvSpPr>
            <p:nvPr/>
          </p:nvSpPr>
          <p:spPr bwMode="auto">
            <a:xfrm>
              <a:off x="6188344" y="3839485"/>
              <a:ext cx="218230" cy="2766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6" tIns="34288" rIns="68576" bIns="34288" anchor="ctr">
              <a:spAutoFit/>
            </a:bodyPr>
            <a:lstStyle/>
            <a:p>
              <a:pPr algn="ctr" defTabSz="914400">
                <a:defRPr/>
              </a:pPr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rPr>
                <a:t>城域网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标题 1"/>
          <p:cNvSpPr txBox="1">
            <a:spLocks noChangeArrowheads="1"/>
          </p:cNvSpPr>
          <p:nvPr/>
        </p:nvSpPr>
        <p:spPr bwMode="auto">
          <a:xfrm>
            <a:off x="203562" y="13957"/>
            <a:ext cx="6858000" cy="38387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金融：</a:t>
            </a:r>
            <a:r>
              <a:rPr kumimoji="1" lang="zh-CN" altLang="en-US" sz="1800" dirty="0" smtClean="0">
                <a:solidFill>
                  <a:schemeClr val="bg1"/>
                </a:solidFill>
                <a:cs typeface="+mn-ea"/>
              </a:rPr>
              <a:t>某商业银行实</a:t>
            </a:r>
            <a:r>
              <a:rPr kumimoji="1" lang="zh-CN" altLang="en-US" sz="1800" dirty="0">
                <a:solidFill>
                  <a:schemeClr val="bg1"/>
                </a:solidFill>
                <a:cs typeface="+mn-ea"/>
              </a:rPr>
              <a:t>名审计项目</a:t>
            </a:r>
          </a:p>
        </p:txBody>
      </p:sp>
      <p:sp>
        <p:nvSpPr>
          <p:cNvPr id="122" name="圆角矩形 121"/>
          <p:cNvSpPr/>
          <p:nvPr/>
        </p:nvSpPr>
        <p:spPr>
          <a:xfrm>
            <a:off x="6267826" y="731101"/>
            <a:ext cx="2576591" cy="400530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228525" y="2276861"/>
            <a:ext cx="2656921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关联用户信息，实名上网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主动对接认证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服务器读取认证信息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上网内容可视化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5000+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行为特征，配合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DPI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DFI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识别技术，解析用户上网内容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通过流量统计、数据关联和行为报表等方式展示内网上网态势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规避法规风险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用户与行为关联，数据留存时间超六个月，满足各项法规要求</a:t>
            </a:r>
            <a:endParaRPr lang="en-US" altLang="zh-CN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标题 1"/>
          <p:cNvSpPr txBox="1"/>
          <p:nvPr/>
        </p:nvSpPr>
        <p:spPr>
          <a:xfrm>
            <a:off x="6267826" y="740479"/>
            <a:ext cx="2576591" cy="260870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方案组成</a:t>
            </a:r>
          </a:p>
        </p:txBody>
      </p:sp>
      <p:sp>
        <p:nvSpPr>
          <p:cNvPr id="128" name="标题 1"/>
          <p:cNvSpPr txBox="1"/>
          <p:nvPr/>
        </p:nvSpPr>
        <p:spPr>
          <a:xfrm>
            <a:off x="6267825" y="2015991"/>
            <a:ext cx="2576591" cy="260870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产品价值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6247321" y="966874"/>
            <a:ext cx="258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上网行为管理产品（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台中端型号）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行为管理产品网管平台（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服务器（客供）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无线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（客供）</a:t>
            </a:r>
          </a:p>
        </p:txBody>
      </p:sp>
      <p:sp>
        <p:nvSpPr>
          <p:cNvPr id="130" name="圆角矩形 129"/>
          <p:cNvSpPr/>
          <p:nvPr/>
        </p:nvSpPr>
        <p:spPr>
          <a:xfrm>
            <a:off x="223294" y="730356"/>
            <a:ext cx="1548852" cy="400530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标题 1"/>
          <p:cNvSpPr txBox="1"/>
          <p:nvPr/>
        </p:nvSpPr>
        <p:spPr>
          <a:xfrm>
            <a:off x="223294" y="731570"/>
            <a:ext cx="1548852" cy="260870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项目需求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221224" y="947846"/>
            <a:ext cx="1589894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认证系统对接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</a:t>
            </a:r>
            <a:r>
              <a:rPr lang="zh-CN" altLang="en-US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现有客户已有认证系统，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解析用户名等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上网行为管理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识别和记录用户上网行为和内容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针对违法行为进行阻断和告警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满足网络法规要求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151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号令，要求用户上网数据本地留存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网络安全法规定，网络接入必须实现实名认证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1876844" y="740479"/>
            <a:ext cx="4369018" cy="3994651"/>
            <a:chOff x="2022772" y="740479"/>
            <a:chExt cx="4369018" cy="3994651"/>
          </a:xfrm>
        </p:grpSpPr>
        <p:sp>
          <p:nvSpPr>
            <p:cNvPr id="135" name="流程图: 手动输入 2"/>
            <p:cNvSpPr/>
            <p:nvPr/>
          </p:nvSpPr>
          <p:spPr>
            <a:xfrm rot="16200000" flipH="1">
              <a:off x="3536385" y="-621573"/>
              <a:ext cx="1255315" cy="4128964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6350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53975" tIns="26987" rIns="53975" bIns="26987" rtlCol="0" anchor="ctr" anchorCtr="0">
              <a:noAutofit/>
            </a:bodyPr>
            <a:lstStyle/>
            <a:p>
              <a:pPr algn="ctr"/>
              <a:endParaRPr lang="zh-CN" altLang="en-US" sz="10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2107073" y="1861301"/>
              <a:ext cx="753557" cy="209264"/>
            </a:xfrm>
            <a:custGeom>
              <a:avLst/>
              <a:gdLst>
                <a:gd name="connsiteX0" fmla="*/ 0 w 984321"/>
                <a:gd name="connsiteY0" fmla="*/ 0 h 368163"/>
                <a:gd name="connsiteX1" fmla="*/ 984321 w 984321"/>
                <a:gd name="connsiteY1" fmla="*/ 0 h 368163"/>
                <a:gd name="connsiteX2" fmla="*/ 984321 w 984321"/>
                <a:gd name="connsiteY2" fmla="*/ 368163 h 368163"/>
                <a:gd name="connsiteX3" fmla="*/ 0 w 984321"/>
                <a:gd name="connsiteY3" fmla="*/ 368163 h 368163"/>
                <a:gd name="connsiteX4" fmla="*/ 0 w 984321"/>
                <a:gd name="connsiteY4" fmla="*/ 0 h 36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321" h="368163">
                  <a:moveTo>
                    <a:pt x="0" y="0"/>
                  </a:moveTo>
                  <a:lnTo>
                    <a:pt x="984321" y="0"/>
                  </a:lnTo>
                  <a:lnTo>
                    <a:pt x="984321" y="368163"/>
                  </a:lnTo>
                  <a:lnTo>
                    <a:pt x="0" y="368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总部网络</a:t>
              </a:r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2107073" y="2693072"/>
              <a:ext cx="2782979" cy="1952003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 w="9525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4" name="图片 143"/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 l="1448" r="4278"/>
            <a:stretch>
              <a:fillRect/>
            </a:stretch>
          </p:blipFill>
          <p:spPr>
            <a:xfrm>
              <a:off x="3348281" y="3559253"/>
              <a:ext cx="292100" cy="350669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2857520" y="4292435"/>
              <a:ext cx="282581" cy="338971"/>
            </a:xfrm>
            <a:prstGeom prst="rect">
              <a:avLst/>
            </a:prstGeom>
          </p:spPr>
        </p:pic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3829648" y="4288099"/>
              <a:ext cx="282581" cy="338971"/>
            </a:xfrm>
            <a:prstGeom prst="rect">
              <a:avLst/>
            </a:prstGeom>
          </p:spPr>
        </p:pic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3012" y="4265508"/>
              <a:ext cx="158798" cy="256922"/>
            </a:xfrm>
            <a:prstGeom prst="rect">
              <a:avLst/>
            </a:prstGeom>
          </p:spPr>
        </p:pic>
        <p:sp>
          <p:nvSpPr>
            <p:cNvPr id="154" name="圆角矩形 153"/>
            <p:cNvSpPr/>
            <p:nvPr/>
          </p:nvSpPr>
          <p:spPr>
            <a:xfrm>
              <a:off x="2022772" y="740479"/>
              <a:ext cx="4303982" cy="399465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4" tIns="34283" rIns="68564" bIns="34283" numCol="1" rtlCol="0" anchor="t" anchorCtr="0" compatLnSpc="1"/>
            <a:lstStyle/>
            <a:p>
              <a:pPr>
                <a:buClr>
                  <a:srgbClr val="CC9900"/>
                </a:buClr>
                <a:buFont typeface="Wingdings" panose="05000000000000000000" pitchFamily="2" charset="2"/>
                <a:buChar char="n"/>
              </a:pPr>
              <a:endPara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3958800" y="2299667"/>
              <a:ext cx="821658" cy="230864"/>
              <a:chOff x="5762592" y="3693888"/>
              <a:chExt cx="1095544" cy="456333"/>
            </a:xfrm>
          </p:grpSpPr>
          <p:sp>
            <p:nvSpPr>
              <p:cNvPr id="262" name="Freeform 27"/>
              <p:cNvSpPr>
                <a:spLocks noEditPoints="1"/>
              </p:cNvSpPr>
              <p:nvPr/>
            </p:nvSpPr>
            <p:spPr bwMode="auto">
              <a:xfrm>
                <a:off x="5762592" y="3693888"/>
                <a:ext cx="1095544" cy="456333"/>
              </a:xfrm>
              <a:custGeom>
                <a:avLst/>
                <a:gdLst/>
                <a:ahLst/>
                <a:cxnLst>
                  <a:cxn ang="0">
                    <a:pos x="8324" y="38"/>
                  </a:cxn>
                  <a:cxn ang="0">
                    <a:pos x="9087" y="203"/>
                  </a:cxn>
                  <a:cxn ang="0">
                    <a:pos x="9799" y="487"/>
                  </a:cxn>
                  <a:cxn ang="0">
                    <a:pos x="10451" y="880"/>
                  </a:cxn>
                  <a:cxn ang="0">
                    <a:pos x="11031" y="1370"/>
                  </a:cxn>
                  <a:cxn ang="0">
                    <a:pos x="11529" y="1947"/>
                  </a:cxn>
                  <a:cxn ang="0">
                    <a:pos x="11934" y="2598"/>
                  </a:cxn>
                  <a:cxn ang="0">
                    <a:pos x="12234" y="3314"/>
                  </a:cxn>
                  <a:cxn ang="0">
                    <a:pos x="12378" y="3497"/>
                  </a:cxn>
                  <a:cxn ang="0">
                    <a:pos x="12496" y="3494"/>
                  </a:cxn>
                  <a:cxn ang="0">
                    <a:pos x="13119" y="3540"/>
                  </a:cxn>
                  <a:cxn ang="0">
                    <a:pos x="13870" y="3738"/>
                  </a:cxn>
                  <a:cxn ang="0">
                    <a:pos x="14554" y="4074"/>
                  </a:cxn>
                  <a:cxn ang="0">
                    <a:pos x="15156" y="4535"/>
                  </a:cxn>
                  <a:cxn ang="0">
                    <a:pos x="15663" y="5102"/>
                  </a:cxn>
                  <a:cxn ang="0">
                    <a:pos x="16056" y="5761"/>
                  </a:cxn>
                  <a:cxn ang="0">
                    <a:pos x="16320" y="6494"/>
                  </a:cxn>
                  <a:cxn ang="0">
                    <a:pos x="16438" y="7286"/>
                  </a:cxn>
                  <a:cxn ang="0">
                    <a:pos x="16401" y="8075"/>
                  </a:cxn>
                  <a:cxn ang="0">
                    <a:pos x="16222" y="8813"/>
                  </a:cxn>
                  <a:cxn ang="0">
                    <a:pos x="15915" y="9491"/>
                  </a:cxn>
                  <a:cxn ang="0">
                    <a:pos x="15494" y="10093"/>
                  </a:cxn>
                  <a:cxn ang="0">
                    <a:pos x="14974" y="10606"/>
                  </a:cxn>
                  <a:cxn ang="0">
                    <a:pos x="14369" y="11014"/>
                  </a:cxn>
                  <a:cxn ang="0">
                    <a:pos x="13693" y="11305"/>
                  </a:cxn>
                  <a:cxn ang="0">
                    <a:pos x="12960" y="11462"/>
                  </a:cxn>
                  <a:cxn ang="0">
                    <a:pos x="3341" y="11487"/>
                  </a:cxn>
                  <a:cxn ang="0">
                    <a:pos x="2760" y="11436"/>
                  </a:cxn>
                  <a:cxn ang="0">
                    <a:pos x="2156" y="11265"/>
                  </a:cxn>
                  <a:cxn ang="0">
                    <a:pos x="1603" y="10987"/>
                  </a:cxn>
                  <a:cxn ang="0">
                    <a:pos x="1113" y="10615"/>
                  </a:cxn>
                  <a:cxn ang="0">
                    <a:pos x="697" y="10159"/>
                  </a:cxn>
                  <a:cxn ang="0">
                    <a:pos x="368" y="9631"/>
                  </a:cxn>
                  <a:cxn ang="0">
                    <a:pos x="137" y="9044"/>
                  </a:cxn>
                  <a:cxn ang="0">
                    <a:pos x="15" y="8410"/>
                  </a:cxn>
                  <a:cxn ang="0">
                    <a:pos x="15" y="7754"/>
                  </a:cxn>
                  <a:cxn ang="0">
                    <a:pos x="132" y="7132"/>
                  </a:cxn>
                  <a:cxn ang="0">
                    <a:pos x="354" y="6556"/>
                  </a:cxn>
                  <a:cxn ang="0">
                    <a:pos x="671" y="6034"/>
                  </a:cxn>
                  <a:cxn ang="0">
                    <a:pos x="1072" y="5582"/>
                  </a:cxn>
                  <a:cxn ang="0">
                    <a:pos x="1546" y="5208"/>
                  </a:cxn>
                  <a:cxn ang="0">
                    <a:pos x="2082" y="4924"/>
                  </a:cxn>
                  <a:cxn ang="0">
                    <a:pos x="2668" y="4741"/>
                  </a:cxn>
                  <a:cxn ang="0">
                    <a:pos x="3015" y="4212"/>
                  </a:cxn>
                  <a:cxn ang="0">
                    <a:pos x="3225" y="3295"/>
                  </a:cxn>
                  <a:cxn ang="0">
                    <a:pos x="3597" y="2453"/>
                  </a:cxn>
                  <a:cxn ang="0">
                    <a:pos x="4113" y="1704"/>
                  </a:cxn>
                  <a:cxn ang="0">
                    <a:pos x="4754" y="1069"/>
                  </a:cxn>
                  <a:cxn ang="0">
                    <a:pos x="5503" y="565"/>
                  </a:cxn>
                  <a:cxn ang="0">
                    <a:pos x="6342" y="211"/>
                  </a:cxn>
                  <a:cxn ang="0">
                    <a:pos x="7250" y="25"/>
                  </a:cxn>
                  <a:cxn ang="0">
                    <a:pos x="9148" y="9515"/>
                  </a:cxn>
                  <a:cxn ang="0">
                    <a:pos x="9106" y="9484"/>
                  </a:cxn>
                  <a:cxn ang="0">
                    <a:pos x="9023" y="9509"/>
                  </a:cxn>
                  <a:cxn ang="0">
                    <a:pos x="9156" y="9528"/>
                  </a:cxn>
                  <a:cxn ang="0">
                    <a:pos x="6408" y="9503"/>
                  </a:cxn>
                  <a:cxn ang="0">
                    <a:pos x="6368" y="9519"/>
                  </a:cxn>
                </a:cxnLst>
                <a:rect l="0" t="0" r="r" b="b"/>
                <a:pathLst>
                  <a:path w="16443" h="11487">
                    <a:moveTo>
                      <a:pt x="7726" y="0"/>
                    </a:moveTo>
                    <a:lnTo>
                      <a:pt x="7928" y="4"/>
                    </a:lnTo>
                    <a:lnTo>
                      <a:pt x="8127" y="17"/>
                    </a:lnTo>
                    <a:lnTo>
                      <a:pt x="8324" y="38"/>
                    </a:lnTo>
                    <a:lnTo>
                      <a:pt x="8519" y="68"/>
                    </a:lnTo>
                    <a:lnTo>
                      <a:pt x="8711" y="105"/>
                    </a:lnTo>
                    <a:lnTo>
                      <a:pt x="8900" y="150"/>
                    </a:lnTo>
                    <a:lnTo>
                      <a:pt x="9087" y="203"/>
                    </a:lnTo>
                    <a:lnTo>
                      <a:pt x="9270" y="263"/>
                    </a:lnTo>
                    <a:lnTo>
                      <a:pt x="9450" y="331"/>
                    </a:lnTo>
                    <a:lnTo>
                      <a:pt x="9626" y="406"/>
                    </a:lnTo>
                    <a:lnTo>
                      <a:pt x="9799" y="487"/>
                    </a:lnTo>
                    <a:lnTo>
                      <a:pt x="9969" y="576"/>
                    </a:lnTo>
                    <a:lnTo>
                      <a:pt x="10133" y="670"/>
                    </a:lnTo>
                    <a:lnTo>
                      <a:pt x="10294" y="772"/>
                    </a:lnTo>
                    <a:lnTo>
                      <a:pt x="10451" y="880"/>
                    </a:lnTo>
                    <a:lnTo>
                      <a:pt x="10604" y="994"/>
                    </a:lnTo>
                    <a:lnTo>
                      <a:pt x="10751" y="1113"/>
                    </a:lnTo>
                    <a:lnTo>
                      <a:pt x="10893" y="1239"/>
                    </a:lnTo>
                    <a:lnTo>
                      <a:pt x="11031" y="1370"/>
                    </a:lnTo>
                    <a:lnTo>
                      <a:pt x="11164" y="1507"/>
                    </a:lnTo>
                    <a:lnTo>
                      <a:pt x="11291" y="1648"/>
                    </a:lnTo>
                    <a:lnTo>
                      <a:pt x="11412" y="1795"/>
                    </a:lnTo>
                    <a:lnTo>
                      <a:pt x="11529" y="1947"/>
                    </a:lnTo>
                    <a:lnTo>
                      <a:pt x="11640" y="2102"/>
                    </a:lnTo>
                    <a:lnTo>
                      <a:pt x="11743" y="2264"/>
                    </a:lnTo>
                    <a:lnTo>
                      <a:pt x="11842" y="2429"/>
                    </a:lnTo>
                    <a:lnTo>
                      <a:pt x="11934" y="2598"/>
                    </a:lnTo>
                    <a:lnTo>
                      <a:pt x="12019" y="2772"/>
                    </a:lnTo>
                    <a:lnTo>
                      <a:pt x="12097" y="2948"/>
                    </a:lnTo>
                    <a:lnTo>
                      <a:pt x="12169" y="3129"/>
                    </a:lnTo>
                    <a:lnTo>
                      <a:pt x="12234" y="3314"/>
                    </a:lnTo>
                    <a:lnTo>
                      <a:pt x="12291" y="3501"/>
                    </a:lnTo>
                    <a:lnTo>
                      <a:pt x="12320" y="3499"/>
                    </a:lnTo>
                    <a:lnTo>
                      <a:pt x="12349" y="3498"/>
                    </a:lnTo>
                    <a:lnTo>
                      <a:pt x="12378" y="3497"/>
                    </a:lnTo>
                    <a:lnTo>
                      <a:pt x="12407" y="3496"/>
                    </a:lnTo>
                    <a:lnTo>
                      <a:pt x="12437" y="3495"/>
                    </a:lnTo>
                    <a:lnTo>
                      <a:pt x="12466" y="3494"/>
                    </a:lnTo>
                    <a:lnTo>
                      <a:pt x="12496" y="3494"/>
                    </a:lnTo>
                    <a:lnTo>
                      <a:pt x="12524" y="3494"/>
                    </a:lnTo>
                    <a:lnTo>
                      <a:pt x="12726" y="3499"/>
                    </a:lnTo>
                    <a:lnTo>
                      <a:pt x="12924" y="3515"/>
                    </a:lnTo>
                    <a:lnTo>
                      <a:pt x="13119" y="3540"/>
                    </a:lnTo>
                    <a:lnTo>
                      <a:pt x="13313" y="3575"/>
                    </a:lnTo>
                    <a:lnTo>
                      <a:pt x="13502" y="3621"/>
                    </a:lnTo>
                    <a:lnTo>
                      <a:pt x="13688" y="3674"/>
                    </a:lnTo>
                    <a:lnTo>
                      <a:pt x="13870" y="3738"/>
                    </a:lnTo>
                    <a:lnTo>
                      <a:pt x="14047" y="3809"/>
                    </a:lnTo>
                    <a:lnTo>
                      <a:pt x="14221" y="3889"/>
                    </a:lnTo>
                    <a:lnTo>
                      <a:pt x="14390" y="3977"/>
                    </a:lnTo>
                    <a:lnTo>
                      <a:pt x="14554" y="4074"/>
                    </a:lnTo>
                    <a:lnTo>
                      <a:pt x="14712" y="4179"/>
                    </a:lnTo>
                    <a:lnTo>
                      <a:pt x="14867" y="4290"/>
                    </a:lnTo>
                    <a:lnTo>
                      <a:pt x="15015" y="4409"/>
                    </a:lnTo>
                    <a:lnTo>
                      <a:pt x="15156" y="4535"/>
                    </a:lnTo>
                    <a:lnTo>
                      <a:pt x="15293" y="4667"/>
                    </a:lnTo>
                    <a:lnTo>
                      <a:pt x="15423" y="4806"/>
                    </a:lnTo>
                    <a:lnTo>
                      <a:pt x="15546" y="4951"/>
                    </a:lnTo>
                    <a:lnTo>
                      <a:pt x="15663" y="5102"/>
                    </a:lnTo>
                    <a:lnTo>
                      <a:pt x="15772" y="5259"/>
                    </a:lnTo>
                    <a:lnTo>
                      <a:pt x="15875" y="5421"/>
                    </a:lnTo>
                    <a:lnTo>
                      <a:pt x="15969" y="5588"/>
                    </a:lnTo>
                    <a:lnTo>
                      <a:pt x="16056" y="5761"/>
                    </a:lnTo>
                    <a:lnTo>
                      <a:pt x="16134" y="5938"/>
                    </a:lnTo>
                    <a:lnTo>
                      <a:pt x="16205" y="6119"/>
                    </a:lnTo>
                    <a:lnTo>
                      <a:pt x="16266" y="6305"/>
                    </a:lnTo>
                    <a:lnTo>
                      <a:pt x="16320" y="6494"/>
                    </a:lnTo>
                    <a:lnTo>
                      <a:pt x="16363" y="6687"/>
                    </a:lnTo>
                    <a:lnTo>
                      <a:pt x="16398" y="6884"/>
                    </a:lnTo>
                    <a:lnTo>
                      <a:pt x="16422" y="7083"/>
                    </a:lnTo>
                    <a:lnTo>
                      <a:pt x="16438" y="7286"/>
                    </a:lnTo>
                    <a:lnTo>
                      <a:pt x="16443" y="7490"/>
                    </a:lnTo>
                    <a:lnTo>
                      <a:pt x="16438" y="7688"/>
                    </a:lnTo>
                    <a:lnTo>
                      <a:pt x="16425" y="7883"/>
                    </a:lnTo>
                    <a:lnTo>
                      <a:pt x="16401" y="8075"/>
                    </a:lnTo>
                    <a:lnTo>
                      <a:pt x="16369" y="8264"/>
                    </a:lnTo>
                    <a:lnTo>
                      <a:pt x="16328" y="8451"/>
                    </a:lnTo>
                    <a:lnTo>
                      <a:pt x="16280" y="8634"/>
                    </a:lnTo>
                    <a:lnTo>
                      <a:pt x="16222" y="8813"/>
                    </a:lnTo>
                    <a:lnTo>
                      <a:pt x="16156" y="8989"/>
                    </a:lnTo>
                    <a:lnTo>
                      <a:pt x="16083" y="9161"/>
                    </a:lnTo>
                    <a:lnTo>
                      <a:pt x="16003" y="9328"/>
                    </a:lnTo>
                    <a:lnTo>
                      <a:pt x="15915" y="9491"/>
                    </a:lnTo>
                    <a:lnTo>
                      <a:pt x="15820" y="9649"/>
                    </a:lnTo>
                    <a:lnTo>
                      <a:pt x="15717" y="9802"/>
                    </a:lnTo>
                    <a:lnTo>
                      <a:pt x="15610" y="9950"/>
                    </a:lnTo>
                    <a:lnTo>
                      <a:pt x="15494" y="10093"/>
                    </a:lnTo>
                    <a:lnTo>
                      <a:pt x="15373" y="10230"/>
                    </a:lnTo>
                    <a:lnTo>
                      <a:pt x="15246" y="10361"/>
                    </a:lnTo>
                    <a:lnTo>
                      <a:pt x="15113" y="10487"/>
                    </a:lnTo>
                    <a:lnTo>
                      <a:pt x="14974" y="10606"/>
                    </a:lnTo>
                    <a:lnTo>
                      <a:pt x="14831" y="10718"/>
                    </a:lnTo>
                    <a:lnTo>
                      <a:pt x="14682" y="10824"/>
                    </a:lnTo>
                    <a:lnTo>
                      <a:pt x="14527" y="10923"/>
                    </a:lnTo>
                    <a:lnTo>
                      <a:pt x="14369" y="11014"/>
                    </a:lnTo>
                    <a:lnTo>
                      <a:pt x="14206" y="11098"/>
                    </a:lnTo>
                    <a:lnTo>
                      <a:pt x="14039" y="11176"/>
                    </a:lnTo>
                    <a:lnTo>
                      <a:pt x="13868" y="11244"/>
                    </a:lnTo>
                    <a:lnTo>
                      <a:pt x="13693" y="11305"/>
                    </a:lnTo>
                    <a:lnTo>
                      <a:pt x="13514" y="11357"/>
                    </a:lnTo>
                    <a:lnTo>
                      <a:pt x="13332" y="11401"/>
                    </a:lnTo>
                    <a:lnTo>
                      <a:pt x="13147" y="11436"/>
                    </a:lnTo>
                    <a:lnTo>
                      <a:pt x="12960" y="11462"/>
                    </a:lnTo>
                    <a:lnTo>
                      <a:pt x="12770" y="11479"/>
                    </a:lnTo>
                    <a:lnTo>
                      <a:pt x="12770" y="11487"/>
                    </a:lnTo>
                    <a:lnTo>
                      <a:pt x="12524" y="11487"/>
                    </a:lnTo>
                    <a:lnTo>
                      <a:pt x="3341" y="11487"/>
                    </a:lnTo>
                    <a:lnTo>
                      <a:pt x="3079" y="11487"/>
                    </a:lnTo>
                    <a:lnTo>
                      <a:pt x="3079" y="11477"/>
                    </a:lnTo>
                    <a:lnTo>
                      <a:pt x="2919" y="11459"/>
                    </a:lnTo>
                    <a:lnTo>
                      <a:pt x="2760" y="11436"/>
                    </a:lnTo>
                    <a:lnTo>
                      <a:pt x="2605" y="11404"/>
                    </a:lnTo>
                    <a:lnTo>
                      <a:pt x="2453" y="11365"/>
                    </a:lnTo>
                    <a:lnTo>
                      <a:pt x="2303" y="11318"/>
                    </a:lnTo>
                    <a:lnTo>
                      <a:pt x="2156" y="11265"/>
                    </a:lnTo>
                    <a:lnTo>
                      <a:pt x="2013" y="11205"/>
                    </a:lnTo>
                    <a:lnTo>
                      <a:pt x="1872" y="11139"/>
                    </a:lnTo>
                    <a:lnTo>
                      <a:pt x="1736" y="11067"/>
                    </a:lnTo>
                    <a:lnTo>
                      <a:pt x="1603" y="10987"/>
                    </a:lnTo>
                    <a:lnTo>
                      <a:pt x="1474" y="10903"/>
                    </a:lnTo>
                    <a:lnTo>
                      <a:pt x="1349" y="10813"/>
                    </a:lnTo>
                    <a:lnTo>
                      <a:pt x="1229" y="10716"/>
                    </a:lnTo>
                    <a:lnTo>
                      <a:pt x="1113" y="10615"/>
                    </a:lnTo>
                    <a:lnTo>
                      <a:pt x="1001" y="10508"/>
                    </a:lnTo>
                    <a:lnTo>
                      <a:pt x="895" y="10396"/>
                    </a:lnTo>
                    <a:lnTo>
                      <a:pt x="793" y="10280"/>
                    </a:lnTo>
                    <a:lnTo>
                      <a:pt x="697" y="10159"/>
                    </a:lnTo>
                    <a:lnTo>
                      <a:pt x="606" y="10033"/>
                    </a:lnTo>
                    <a:lnTo>
                      <a:pt x="521" y="9903"/>
                    </a:lnTo>
                    <a:lnTo>
                      <a:pt x="441" y="9769"/>
                    </a:lnTo>
                    <a:lnTo>
                      <a:pt x="368" y="9631"/>
                    </a:lnTo>
                    <a:lnTo>
                      <a:pt x="300" y="9490"/>
                    </a:lnTo>
                    <a:lnTo>
                      <a:pt x="239" y="9345"/>
                    </a:lnTo>
                    <a:lnTo>
                      <a:pt x="185" y="9197"/>
                    </a:lnTo>
                    <a:lnTo>
                      <a:pt x="137" y="9044"/>
                    </a:lnTo>
                    <a:lnTo>
                      <a:pt x="96" y="8890"/>
                    </a:lnTo>
                    <a:lnTo>
                      <a:pt x="62" y="8733"/>
                    </a:lnTo>
                    <a:lnTo>
                      <a:pt x="35" y="8573"/>
                    </a:lnTo>
                    <a:lnTo>
                      <a:pt x="15" y="8410"/>
                    </a:lnTo>
                    <a:lnTo>
                      <a:pt x="4" y="8246"/>
                    </a:lnTo>
                    <a:lnTo>
                      <a:pt x="0" y="8079"/>
                    </a:lnTo>
                    <a:lnTo>
                      <a:pt x="4" y="7916"/>
                    </a:lnTo>
                    <a:lnTo>
                      <a:pt x="15" y="7754"/>
                    </a:lnTo>
                    <a:lnTo>
                      <a:pt x="34" y="7596"/>
                    </a:lnTo>
                    <a:lnTo>
                      <a:pt x="60" y="7439"/>
                    </a:lnTo>
                    <a:lnTo>
                      <a:pt x="92" y="7284"/>
                    </a:lnTo>
                    <a:lnTo>
                      <a:pt x="132" y="7132"/>
                    </a:lnTo>
                    <a:lnTo>
                      <a:pt x="178" y="6983"/>
                    </a:lnTo>
                    <a:lnTo>
                      <a:pt x="230" y="6837"/>
                    </a:lnTo>
                    <a:lnTo>
                      <a:pt x="289" y="6694"/>
                    </a:lnTo>
                    <a:lnTo>
                      <a:pt x="354" y="6556"/>
                    </a:lnTo>
                    <a:lnTo>
                      <a:pt x="424" y="6420"/>
                    </a:lnTo>
                    <a:lnTo>
                      <a:pt x="502" y="6287"/>
                    </a:lnTo>
                    <a:lnTo>
                      <a:pt x="584" y="6159"/>
                    </a:lnTo>
                    <a:lnTo>
                      <a:pt x="671" y="6034"/>
                    </a:lnTo>
                    <a:lnTo>
                      <a:pt x="765" y="5914"/>
                    </a:lnTo>
                    <a:lnTo>
                      <a:pt x="862" y="5799"/>
                    </a:lnTo>
                    <a:lnTo>
                      <a:pt x="965" y="5688"/>
                    </a:lnTo>
                    <a:lnTo>
                      <a:pt x="1072" y="5582"/>
                    </a:lnTo>
                    <a:lnTo>
                      <a:pt x="1184" y="5480"/>
                    </a:lnTo>
                    <a:lnTo>
                      <a:pt x="1301" y="5384"/>
                    </a:lnTo>
                    <a:lnTo>
                      <a:pt x="1421" y="5293"/>
                    </a:lnTo>
                    <a:lnTo>
                      <a:pt x="1546" y="5208"/>
                    </a:lnTo>
                    <a:lnTo>
                      <a:pt x="1675" y="5128"/>
                    </a:lnTo>
                    <a:lnTo>
                      <a:pt x="1807" y="5054"/>
                    </a:lnTo>
                    <a:lnTo>
                      <a:pt x="1942" y="4986"/>
                    </a:lnTo>
                    <a:lnTo>
                      <a:pt x="2082" y="4924"/>
                    </a:lnTo>
                    <a:lnTo>
                      <a:pt x="2224" y="4869"/>
                    </a:lnTo>
                    <a:lnTo>
                      <a:pt x="2369" y="4819"/>
                    </a:lnTo>
                    <a:lnTo>
                      <a:pt x="2517" y="4777"/>
                    </a:lnTo>
                    <a:lnTo>
                      <a:pt x="2668" y="4741"/>
                    </a:lnTo>
                    <a:lnTo>
                      <a:pt x="2821" y="4713"/>
                    </a:lnTo>
                    <a:lnTo>
                      <a:pt x="2976" y="4692"/>
                    </a:lnTo>
                    <a:lnTo>
                      <a:pt x="2990" y="4450"/>
                    </a:lnTo>
                    <a:lnTo>
                      <a:pt x="3015" y="4212"/>
                    </a:lnTo>
                    <a:lnTo>
                      <a:pt x="3051" y="3976"/>
                    </a:lnTo>
                    <a:lnTo>
                      <a:pt x="3098" y="3744"/>
                    </a:lnTo>
                    <a:lnTo>
                      <a:pt x="3156" y="3517"/>
                    </a:lnTo>
                    <a:lnTo>
                      <a:pt x="3225" y="3295"/>
                    </a:lnTo>
                    <a:lnTo>
                      <a:pt x="3303" y="3076"/>
                    </a:lnTo>
                    <a:lnTo>
                      <a:pt x="3391" y="2863"/>
                    </a:lnTo>
                    <a:lnTo>
                      <a:pt x="3489" y="2655"/>
                    </a:lnTo>
                    <a:lnTo>
                      <a:pt x="3597" y="2453"/>
                    </a:lnTo>
                    <a:lnTo>
                      <a:pt x="3713" y="2256"/>
                    </a:lnTo>
                    <a:lnTo>
                      <a:pt x="3837" y="2065"/>
                    </a:lnTo>
                    <a:lnTo>
                      <a:pt x="3971" y="1882"/>
                    </a:lnTo>
                    <a:lnTo>
                      <a:pt x="4113" y="1704"/>
                    </a:lnTo>
                    <a:lnTo>
                      <a:pt x="4262" y="1535"/>
                    </a:lnTo>
                    <a:lnTo>
                      <a:pt x="4419" y="1371"/>
                    </a:lnTo>
                    <a:lnTo>
                      <a:pt x="4583" y="1216"/>
                    </a:lnTo>
                    <a:lnTo>
                      <a:pt x="4754" y="1069"/>
                    </a:lnTo>
                    <a:lnTo>
                      <a:pt x="4932" y="930"/>
                    </a:lnTo>
                    <a:lnTo>
                      <a:pt x="5117" y="800"/>
                    </a:lnTo>
                    <a:lnTo>
                      <a:pt x="5307" y="677"/>
                    </a:lnTo>
                    <a:lnTo>
                      <a:pt x="5503" y="565"/>
                    </a:lnTo>
                    <a:lnTo>
                      <a:pt x="5705" y="462"/>
                    </a:lnTo>
                    <a:lnTo>
                      <a:pt x="5912" y="368"/>
                    </a:lnTo>
                    <a:lnTo>
                      <a:pt x="6124" y="284"/>
                    </a:lnTo>
                    <a:lnTo>
                      <a:pt x="6342" y="211"/>
                    </a:lnTo>
                    <a:lnTo>
                      <a:pt x="6563" y="147"/>
                    </a:lnTo>
                    <a:lnTo>
                      <a:pt x="6788" y="95"/>
                    </a:lnTo>
                    <a:lnTo>
                      <a:pt x="7018" y="54"/>
                    </a:lnTo>
                    <a:lnTo>
                      <a:pt x="7250" y="25"/>
                    </a:lnTo>
                    <a:lnTo>
                      <a:pt x="7487" y="6"/>
                    </a:lnTo>
                    <a:lnTo>
                      <a:pt x="7726" y="0"/>
                    </a:lnTo>
                    <a:close/>
                    <a:moveTo>
                      <a:pt x="9156" y="9528"/>
                    </a:moveTo>
                    <a:lnTo>
                      <a:pt x="9148" y="9515"/>
                    </a:lnTo>
                    <a:lnTo>
                      <a:pt x="9141" y="9503"/>
                    </a:lnTo>
                    <a:lnTo>
                      <a:pt x="9134" y="9491"/>
                    </a:lnTo>
                    <a:lnTo>
                      <a:pt x="9127" y="9478"/>
                    </a:lnTo>
                    <a:lnTo>
                      <a:pt x="9106" y="9484"/>
                    </a:lnTo>
                    <a:lnTo>
                      <a:pt x="9086" y="9491"/>
                    </a:lnTo>
                    <a:lnTo>
                      <a:pt x="9065" y="9498"/>
                    </a:lnTo>
                    <a:lnTo>
                      <a:pt x="9045" y="9503"/>
                    </a:lnTo>
                    <a:lnTo>
                      <a:pt x="9023" y="9509"/>
                    </a:lnTo>
                    <a:lnTo>
                      <a:pt x="9003" y="9515"/>
                    </a:lnTo>
                    <a:lnTo>
                      <a:pt x="8982" y="9521"/>
                    </a:lnTo>
                    <a:lnTo>
                      <a:pt x="8961" y="9528"/>
                    </a:lnTo>
                    <a:lnTo>
                      <a:pt x="9156" y="9528"/>
                    </a:lnTo>
                    <a:close/>
                    <a:moveTo>
                      <a:pt x="6492" y="9528"/>
                    </a:moveTo>
                    <a:lnTo>
                      <a:pt x="6464" y="9519"/>
                    </a:lnTo>
                    <a:lnTo>
                      <a:pt x="6435" y="9511"/>
                    </a:lnTo>
                    <a:lnTo>
                      <a:pt x="6408" y="9503"/>
                    </a:lnTo>
                    <a:lnTo>
                      <a:pt x="6379" y="9495"/>
                    </a:lnTo>
                    <a:lnTo>
                      <a:pt x="6376" y="9503"/>
                    </a:lnTo>
                    <a:lnTo>
                      <a:pt x="6372" y="9511"/>
                    </a:lnTo>
                    <a:lnTo>
                      <a:pt x="6368" y="9519"/>
                    </a:lnTo>
                    <a:lnTo>
                      <a:pt x="6364" y="9528"/>
                    </a:lnTo>
                    <a:lnTo>
                      <a:pt x="6492" y="9528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8576" tIns="34288" rIns="68576" bIns="34288" anchor="ctr"/>
              <a:lstStyle/>
              <a:p>
                <a:pPr defTabSz="914400">
                  <a:defRPr/>
                </a:pPr>
                <a:endParaRPr lang="zh-CN" altLang="en-US" sz="82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263" name="矩形 317"/>
              <p:cNvSpPr>
                <a:spLocks noChangeArrowheads="1"/>
              </p:cNvSpPr>
              <p:nvPr/>
            </p:nvSpPr>
            <p:spPr bwMode="auto">
              <a:xfrm>
                <a:off x="5984880" y="3700978"/>
                <a:ext cx="607848" cy="3878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68576" tIns="34288" rIns="68576" bIns="34288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825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90204" pitchFamily="34" charset="0"/>
                  </a:rPr>
                  <a:t>运营商</a:t>
                </a:r>
              </a:p>
            </p:txBody>
          </p:sp>
        </p:grpSp>
        <p:sp>
          <p:nvSpPr>
            <p:cNvPr id="156" name="任意多边形 155"/>
            <p:cNvSpPr/>
            <p:nvPr/>
          </p:nvSpPr>
          <p:spPr>
            <a:xfrm>
              <a:off x="2128421" y="2693070"/>
              <a:ext cx="450995" cy="209264"/>
            </a:xfrm>
            <a:custGeom>
              <a:avLst/>
              <a:gdLst>
                <a:gd name="connsiteX0" fmla="*/ 0 w 984321"/>
                <a:gd name="connsiteY0" fmla="*/ 0 h 368163"/>
                <a:gd name="connsiteX1" fmla="*/ 984321 w 984321"/>
                <a:gd name="connsiteY1" fmla="*/ 0 h 368163"/>
                <a:gd name="connsiteX2" fmla="*/ 984321 w 984321"/>
                <a:gd name="connsiteY2" fmla="*/ 368163 h 368163"/>
                <a:gd name="connsiteX3" fmla="*/ 0 w 984321"/>
                <a:gd name="connsiteY3" fmla="*/ 368163 h 368163"/>
                <a:gd name="connsiteX4" fmla="*/ 0 w 984321"/>
                <a:gd name="connsiteY4" fmla="*/ 0 h 36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321" h="368163">
                  <a:moveTo>
                    <a:pt x="0" y="0"/>
                  </a:moveTo>
                  <a:lnTo>
                    <a:pt x="984321" y="0"/>
                  </a:lnTo>
                  <a:lnTo>
                    <a:pt x="984321" y="368163"/>
                  </a:lnTo>
                  <a:lnTo>
                    <a:pt x="0" y="368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</a:t>
              </a:r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Text Box 413"/>
            <p:cNvSpPr txBox="1">
              <a:spLocks noChangeArrowheads="1"/>
            </p:cNvSpPr>
            <p:nvPr/>
          </p:nvSpPr>
          <p:spPr bwMode="auto">
            <a:xfrm>
              <a:off x="5546294" y="3415157"/>
              <a:ext cx="448809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90204" pitchFamily="34" charset="0"/>
                  <a:ea typeface="宋体" pitchFamily="2" charset="-122"/>
                </a:defRPr>
              </a:lvl9pPr>
            </a:lstStyle>
            <a:p>
              <a:pPr defTabSz="685800" eaLnBrk="1" hangingPunct="1">
                <a:spcBef>
                  <a:spcPct val="0"/>
                </a:spcBef>
              </a:pPr>
              <a:r>
                <a:rPr lang="en-US" altLang="zh-CN" sz="27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···</a:t>
              </a:r>
              <a:endParaRPr lang="zh-CN" altLang="en-US" sz="27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8" name="组合 385"/>
            <p:cNvGrpSpPr/>
            <p:nvPr/>
          </p:nvGrpSpPr>
          <p:grpSpPr bwMode="auto">
            <a:xfrm>
              <a:off x="3326166" y="2573789"/>
              <a:ext cx="358576" cy="256436"/>
              <a:chOff x="6257802" y="650585"/>
              <a:chExt cx="961781" cy="637917"/>
            </a:xfrm>
            <a:solidFill>
              <a:srgbClr val="545454"/>
            </a:solidFill>
          </p:grpSpPr>
          <p:sp>
            <p:nvSpPr>
              <p:cNvPr id="256" name="Freeform 40"/>
              <p:cNvSpPr/>
              <p:nvPr/>
            </p:nvSpPr>
            <p:spPr bwMode="auto">
              <a:xfrm>
                <a:off x="6611110" y="650585"/>
                <a:ext cx="304237" cy="186468"/>
              </a:xfrm>
              <a:custGeom>
                <a:avLst/>
                <a:gdLst>
                  <a:gd name="T0" fmla="*/ 2147483647 w 124"/>
                  <a:gd name="T1" fmla="*/ 2147483647 h 76"/>
                  <a:gd name="T2" fmla="*/ 2147483647 w 124"/>
                  <a:gd name="T3" fmla="*/ 0 h 76"/>
                  <a:gd name="T4" fmla="*/ 2147483647 w 124"/>
                  <a:gd name="T5" fmla="*/ 0 h 76"/>
                  <a:gd name="T6" fmla="*/ 2147483647 w 124"/>
                  <a:gd name="T7" fmla="*/ 0 h 76"/>
                  <a:gd name="T8" fmla="*/ 2147483647 w 124"/>
                  <a:gd name="T9" fmla="*/ 0 h 76"/>
                  <a:gd name="T10" fmla="*/ 2147483647 w 124"/>
                  <a:gd name="T11" fmla="*/ 0 h 76"/>
                  <a:gd name="T12" fmla="*/ 2147483647 w 124"/>
                  <a:gd name="T13" fmla="*/ 0 h 76"/>
                  <a:gd name="T14" fmla="*/ 2147483647 w 124"/>
                  <a:gd name="T15" fmla="*/ 2147483647 h 76"/>
                  <a:gd name="T16" fmla="*/ 0 w 124"/>
                  <a:gd name="T17" fmla="*/ 2147483647 h 76"/>
                  <a:gd name="T18" fmla="*/ 0 w 124"/>
                  <a:gd name="T19" fmla="*/ 2147483647 h 76"/>
                  <a:gd name="T20" fmla="*/ 0 w 124"/>
                  <a:gd name="T21" fmla="*/ 2147483647 h 76"/>
                  <a:gd name="T22" fmla="*/ 0 w 124"/>
                  <a:gd name="T23" fmla="*/ 2147483647 h 76"/>
                  <a:gd name="T24" fmla="*/ 0 w 124"/>
                  <a:gd name="T25" fmla="*/ 2147483647 h 76"/>
                  <a:gd name="T26" fmla="*/ 2147483647 w 124"/>
                  <a:gd name="T27" fmla="*/ 2147483647 h 76"/>
                  <a:gd name="T28" fmla="*/ 2147483647 w 124"/>
                  <a:gd name="T29" fmla="*/ 2147483647 h 76"/>
                  <a:gd name="T30" fmla="*/ 2147483647 w 124"/>
                  <a:gd name="T31" fmla="*/ 2147483647 h 76"/>
                  <a:gd name="T32" fmla="*/ 2147483647 w 124"/>
                  <a:gd name="T33" fmla="*/ 2147483647 h 76"/>
                  <a:gd name="T34" fmla="*/ 2147483647 w 124"/>
                  <a:gd name="T35" fmla="*/ 2147483647 h 76"/>
                  <a:gd name="T36" fmla="*/ 2147483647 w 124"/>
                  <a:gd name="T37" fmla="*/ 2147483647 h 76"/>
                  <a:gd name="T38" fmla="*/ 2147483647 w 124"/>
                  <a:gd name="T39" fmla="*/ 2147483647 h 76"/>
                  <a:gd name="T40" fmla="*/ 2147483647 w 124"/>
                  <a:gd name="T41" fmla="*/ 2147483647 h 76"/>
                  <a:gd name="T42" fmla="*/ 2147483647 w 124"/>
                  <a:gd name="T43" fmla="*/ 2147483647 h 76"/>
                  <a:gd name="T44" fmla="*/ 2147483647 w 124"/>
                  <a:gd name="T45" fmla="*/ 2147483647 h 76"/>
                  <a:gd name="T46" fmla="*/ 2147483647 w 124"/>
                  <a:gd name="T47" fmla="*/ 2147483647 h 76"/>
                  <a:gd name="T48" fmla="*/ 2147483647 w 124"/>
                  <a:gd name="T49" fmla="*/ 2147483647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76"/>
                  <a:gd name="T77" fmla="*/ 124 w 124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76">
                    <a:moveTo>
                      <a:pt x="124" y="4"/>
                    </a:moveTo>
                    <a:lnTo>
                      <a:pt x="124" y="0"/>
                    </a:lnTo>
                    <a:lnTo>
                      <a:pt x="12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lnTo>
                      <a:pt x="100" y="76"/>
                    </a:lnTo>
                    <a:lnTo>
                      <a:pt x="110" y="64"/>
                    </a:lnTo>
                    <a:lnTo>
                      <a:pt x="116" y="52"/>
                    </a:lnTo>
                    <a:lnTo>
                      <a:pt x="120" y="40"/>
                    </a:lnTo>
                    <a:lnTo>
                      <a:pt x="122" y="28"/>
                    </a:lnTo>
                    <a:lnTo>
                      <a:pt x="124" y="12"/>
                    </a:lnTo>
                    <a:lnTo>
                      <a:pt x="1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7" name="Freeform 41"/>
              <p:cNvSpPr/>
              <p:nvPr/>
            </p:nvSpPr>
            <p:spPr bwMode="auto">
              <a:xfrm>
                <a:off x="6267617" y="650585"/>
                <a:ext cx="299330" cy="186468"/>
              </a:xfrm>
              <a:custGeom>
                <a:avLst/>
                <a:gdLst>
                  <a:gd name="T0" fmla="*/ 2147483647 w 122"/>
                  <a:gd name="T1" fmla="*/ 2147483647 h 76"/>
                  <a:gd name="T2" fmla="*/ 2147483647 w 122"/>
                  <a:gd name="T3" fmla="*/ 2147483647 h 76"/>
                  <a:gd name="T4" fmla="*/ 2147483647 w 122"/>
                  <a:gd name="T5" fmla="*/ 2147483647 h 76"/>
                  <a:gd name="T6" fmla="*/ 2147483647 w 122"/>
                  <a:gd name="T7" fmla="*/ 2147483647 h 76"/>
                  <a:gd name="T8" fmla="*/ 2147483647 w 122"/>
                  <a:gd name="T9" fmla="*/ 2147483647 h 76"/>
                  <a:gd name="T10" fmla="*/ 2147483647 w 122"/>
                  <a:gd name="T11" fmla="*/ 2147483647 h 76"/>
                  <a:gd name="T12" fmla="*/ 2147483647 w 122"/>
                  <a:gd name="T13" fmla="*/ 2147483647 h 76"/>
                  <a:gd name="T14" fmla="*/ 2147483647 w 122"/>
                  <a:gd name="T15" fmla="*/ 2147483647 h 76"/>
                  <a:gd name="T16" fmla="*/ 2147483647 w 122"/>
                  <a:gd name="T17" fmla="*/ 2147483647 h 76"/>
                  <a:gd name="T18" fmla="*/ 2147483647 w 122"/>
                  <a:gd name="T19" fmla="*/ 2147483647 h 76"/>
                  <a:gd name="T20" fmla="*/ 2147483647 w 122"/>
                  <a:gd name="T21" fmla="*/ 2147483647 h 76"/>
                  <a:gd name="T22" fmla="*/ 2147483647 w 122"/>
                  <a:gd name="T23" fmla="*/ 0 h 76"/>
                  <a:gd name="T24" fmla="*/ 2147483647 w 122"/>
                  <a:gd name="T25" fmla="*/ 0 h 76"/>
                  <a:gd name="T26" fmla="*/ 2147483647 w 122"/>
                  <a:gd name="T27" fmla="*/ 0 h 76"/>
                  <a:gd name="T28" fmla="*/ 2147483647 w 122"/>
                  <a:gd name="T29" fmla="*/ 0 h 76"/>
                  <a:gd name="T30" fmla="*/ 2147483647 w 122"/>
                  <a:gd name="T31" fmla="*/ 0 h 76"/>
                  <a:gd name="T32" fmla="*/ 2147483647 w 122"/>
                  <a:gd name="T33" fmla="*/ 2147483647 h 76"/>
                  <a:gd name="T34" fmla="*/ 0 w 122"/>
                  <a:gd name="T35" fmla="*/ 2147483647 h 76"/>
                  <a:gd name="T36" fmla="*/ 0 w 122"/>
                  <a:gd name="T37" fmla="*/ 2147483647 h 76"/>
                  <a:gd name="T38" fmla="*/ 0 w 122"/>
                  <a:gd name="T39" fmla="*/ 2147483647 h 76"/>
                  <a:gd name="T40" fmla="*/ 0 w 122"/>
                  <a:gd name="T41" fmla="*/ 2147483647 h 76"/>
                  <a:gd name="T42" fmla="*/ 0 w 122"/>
                  <a:gd name="T43" fmla="*/ 2147483647 h 76"/>
                  <a:gd name="T44" fmla="*/ 2147483647 w 122"/>
                  <a:gd name="T45" fmla="*/ 2147483647 h 76"/>
                  <a:gd name="T46" fmla="*/ 2147483647 w 122"/>
                  <a:gd name="T47" fmla="*/ 2147483647 h 76"/>
                  <a:gd name="T48" fmla="*/ 2147483647 w 122"/>
                  <a:gd name="T49" fmla="*/ 2147483647 h 76"/>
                  <a:gd name="T50" fmla="*/ 2147483647 w 122"/>
                  <a:gd name="T51" fmla="*/ 2147483647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76"/>
                  <a:gd name="T80" fmla="*/ 122 w 1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76">
                    <a:moveTo>
                      <a:pt x="10" y="76"/>
                    </a:moveTo>
                    <a:lnTo>
                      <a:pt x="112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0"/>
                    </a:lnTo>
                    <a:lnTo>
                      <a:pt x="122" y="6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8" name="Freeform 42"/>
              <p:cNvSpPr/>
              <p:nvPr/>
            </p:nvSpPr>
            <p:spPr bwMode="auto">
              <a:xfrm>
                <a:off x="6257802" y="876309"/>
                <a:ext cx="564310" cy="186468"/>
              </a:xfrm>
              <a:custGeom>
                <a:avLst/>
                <a:gdLst>
                  <a:gd name="T0" fmla="*/ 2147483647 w 230"/>
                  <a:gd name="T1" fmla="*/ 2147483647 h 76"/>
                  <a:gd name="T2" fmla="*/ 2147483647 w 230"/>
                  <a:gd name="T3" fmla="*/ 2147483647 h 76"/>
                  <a:gd name="T4" fmla="*/ 2147483647 w 230"/>
                  <a:gd name="T5" fmla="*/ 2147483647 h 76"/>
                  <a:gd name="T6" fmla="*/ 2147483647 w 230"/>
                  <a:gd name="T7" fmla="*/ 2147483647 h 76"/>
                  <a:gd name="T8" fmla="*/ 2147483647 w 230"/>
                  <a:gd name="T9" fmla="*/ 2147483647 h 76"/>
                  <a:gd name="T10" fmla="*/ 2147483647 w 230"/>
                  <a:gd name="T11" fmla="*/ 2147483647 h 76"/>
                  <a:gd name="T12" fmla="*/ 2147483647 w 230"/>
                  <a:gd name="T13" fmla="*/ 0 h 76"/>
                  <a:gd name="T14" fmla="*/ 2147483647 w 230"/>
                  <a:gd name="T15" fmla="*/ 0 h 76"/>
                  <a:gd name="T16" fmla="*/ 2147483647 w 230"/>
                  <a:gd name="T17" fmla="*/ 0 h 76"/>
                  <a:gd name="T18" fmla="*/ 2147483647 w 230"/>
                  <a:gd name="T19" fmla="*/ 0 h 76"/>
                  <a:gd name="T20" fmla="*/ 2147483647 w 230"/>
                  <a:gd name="T21" fmla="*/ 0 h 76"/>
                  <a:gd name="T22" fmla="*/ 2147483647 w 230"/>
                  <a:gd name="T23" fmla="*/ 0 h 76"/>
                  <a:gd name="T24" fmla="*/ 2147483647 w 230"/>
                  <a:gd name="T25" fmla="*/ 2147483647 h 76"/>
                  <a:gd name="T26" fmla="*/ 2147483647 w 230"/>
                  <a:gd name="T27" fmla="*/ 2147483647 h 76"/>
                  <a:gd name="T28" fmla="*/ 0 w 230"/>
                  <a:gd name="T29" fmla="*/ 2147483647 h 76"/>
                  <a:gd name="T30" fmla="*/ 0 w 230"/>
                  <a:gd name="T31" fmla="*/ 2147483647 h 76"/>
                  <a:gd name="T32" fmla="*/ 0 w 230"/>
                  <a:gd name="T33" fmla="*/ 2147483647 h 76"/>
                  <a:gd name="T34" fmla="*/ 2147483647 w 230"/>
                  <a:gd name="T35" fmla="*/ 2147483647 h 76"/>
                  <a:gd name="T36" fmla="*/ 2147483647 w 230"/>
                  <a:gd name="T37" fmla="*/ 2147483647 h 76"/>
                  <a:gd name="T38" fmla="*/ 2147483647 w 230"/>
                  <a:gd name="T39" fmla="*/ 2147483647 h 76"/>
                  <a:gd name="T40" fmla="*/ 2147483647 w 230"/>
                  <a:gd name="T41" fmla="*/ 2147483647 h 76"/>
                  <a:gd name="T42" fmla="*/ 2147483647 w 230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0"/>
                  <a:gd name="T67" fmla="*/ 0 h 76"/>
                  <a:gd name="T68" fmla="*/ 230 w 230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0" h="76">
                    <a:moveTo>
                      <a:pt x="186" y="76"/>
                    </a:moveTo>
                    <a:lnTo>
                      <a:pt x="186" y="76"/>
                    </a:lnTo>
                    <a:lnTo>
                      <a:pt x="188" y="66"/>
                    </a:lnTo>
                    <a:lnTo>
                      <a:pt x="192" y="56"/>
                    </a:lnTo>
                    <a:lnTo>
                      <a:pt x="202" y="36"/>
                    </a:lnTo>
                    <a:lnTo>
                      <a:pt x="214" y="18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86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9" name="Freeform 43"/>
              <p:cNvSpPr/>
              <p:nvPr/>
            </p:nvSpPr>
            <p:spPr bwMode="auto">
              <a:xfrm>
                <a:off x="6267617" y="1102033"/>
                <a:ext cx="299330" cy="186468"/>
              </a:xfrm>
              <a:custGeom>
                <a:avLst/>
                <a:gdLst>
                  <a:gd name="T0" fmla="*/ 2147483647 w 122"/>
                  <a:gd name="T1" fmla="*/ 0 h 76"/>
                  <a:gd name="T2" fmla="*/ 2147483647 w 122"/>
                  <a:gd name="T3" fmla="*/ 0 h 76"/>
                  <a:gd name="T4" fmla="*/ 2147483647 w 122"/>
                  <a:gd name="T5" fmla="*/ 0 h 76"/>
                  <a:gd name="T6" fmla="*/ 2147483647 w 122"/>
                  <a:gd name="T7" fmla="*/ 2147483647 h 76"/>
                  <a:gd name="T8" fmla="*/ 2147483647 w 122"/>
                  <a:gd name="T9" fmla="*/ 2147483647 h 76"/>
                  <a:gd name="T10" fmla="*/ 0 w 122"/>
                  <a:gd name="T11" fmla="*/ 2147483647 h 76"/>
                  <a:gd name="T12" fmla="*/ 0 w 122"/>
                  <a:gd name="T13" fmla="*/ 2147483647 h 76"/>
                  <a:gd name="T14" fmla="*/ 0 w 122"/>
                  <a:gd name="T15" fmla="*/ 2147483647 h 76"/>
                  <a:gd name="T16" fmla="*/ 0 w 122"/>
                  <a:gd name="T17" fmla="*/ 2147483647 h 76"/>
                  <a:gd name="T18" fmla="*/ 0 w 122"/>
                  <a:gd name="T19" fmla="*/ 2147483647 h 76"/>
                  <a:gd name="T20" fmla="*/ 2147483647 w 122"/>
                  <a:gd name="T21" fmla="*/ 2147483647 h 76"/>
                  <a:gd name="T22" fmla="*/ 2147483647 w 122"/>
                  <a:gd name="T23" fmla="*/ 2147483647 h 76"/>
                  <a:gd name="T24" fmla="*/ 2147483647 w 122"/>
                  <a:gd name="T25" fmla="*/ 2147483647 h 76"/>
                  <a:gd name="T26" fmla="*/ 2147483647 w 122"/>
                  <a:gd name="T27" fmla="*/ 2147483647 h 76"/>
                  <a:gd name="T28" fmla="*/ 2147483647 w 122"/>
                  <a:gd name="T29" fmla="*/ 2147483647 h 76"/>
                  <a:gd name="T30" fmla="*/ 2147483647 w 122"/>
                  <a:gd name="T31" fmla="*/ 2147483647 h 76"/>
                  <a:gd name="T32" fmla="*/ 2147483647 w 122"/>
                  <a:gd name="T33" fmla="*/ 2147483647 h 76"/>
                  <a:gd name="T34" fmla="*/ 2147483647 w 122"/>
                  <a:gd name="T35" fmla="*/ 2147483647 h 76"/>
                  <a:gd name="T36" fmla="*/ 2147483647 w 122"/>
                  <a:gd name="T37" fmla="*/ 2147483647 h 76"/>
                  <a:gd name="T38" fmla="*/ 2147483647 w 122"/>
                  <a:gd name="T39" fmla="*/ 2147483647 h 76"/>
                  <a:gd name="T40" fmla="*/ 2147483647 w 122"/>
                  <a:gd name="T41" fmla="*/ 2147483647 h 76"/>
                  <a:gd name="T42" fmla="*/ 2147483647 w 122"/>
                  <a:gd name="T43" fmla="*/ 2147483647 h 76"/>
                  <a:gd name="T44" fmla="*/ 2147483647 w 122"/>
                  <a:gd name="T45" fmla="*/ 2147483647 h 76"/>
                  <a:gd name="T46" fmla="*/ 2147483647 w 122"/>
                  <a:gd name="T47" fmla="*/ 2147483647 h 76"/>
                  <a:gd name="T48" fmla="*/ 2147483647 w 122"/>
                  <a:gd name="T49" fmla="*/ 0 h 76"/>
                  <a:gd name="T50" fmla="*/ 2147483647 w 122"/>
                  <a:gd name="T51" fmla="*/ 0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76"/>
                  <a:gd name="T80" fmla="*/ 122 w 1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76">
                    <a:moveTo>
                      <a:pt x="112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12" y="76"/>
                    </a:lnTo>
                    <a:lnTo>
                      <a:pt x="116" y="76"/>
                    </a:lnTo>
                    <a:lnTo>
                      <a:pt x="120" y="74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0" name="Freeform 44"/>
              <p:cNvSpPr/>
              <p:nvPr/>
            </p:nvSpPr>
            <p:spPr bwMode="auto">
              <a:xfrm>
                <a:off x="6611110" y="1102033"/>
                <a:ext cx="220817" cy="186468"/>
              </a:xfrm>
              <a:custGeom>
                <a:avLst/>
                <a:gdLst>
                  <a:gd name="T0" fmla="*/ 2147483647 w 90"/>
                  <a:gd name="T1" fmla="*/ 2147483647 h 76"/>
                  <a:gd name="T2" fmla="*/ 2147483647 w 90"/>
                  <a:gd name="T3" fmla="*/ 2147483647 h 76"/>
                  <a:gd name="T4" fmla="*/ 2147483647 w 90"/>
                  <a:gd name="T5" fmla="*/ 0 h 76"/>
                  <a:gd name="T6" fmla="*/ 2147483647 w 90"/>
                  <a:gd name="T7" fmla="*/ 0 h 76"/>
                  <a:gd name="T8" fmla="*/ 2147483647 w 90"/>
                  <a:gd name="T9" fmla="*/ 0 h 76"/>
                  <a:gd name="T10" fmla="*/ 2147483647 w 90"/>
                  <a:gd name="T11" fmla="*/ 2147483647 h 76"/>
                  <a:gd name="T12" fmla="*/ 2147483647 w 90"/>
                  <a:gd name="T13" fmla="*/ 2147483647 h 76"/>
                  <a:gd name="T14" fmla="*/ 0 w 90"/>
                  <a:gd name="T15" fmla="*/ 2147483647 h 76"/>
                  <a:gd name="T16" fmla="*/ 0 w 90"/>
                  <a:gd name="T17" fmla="*/ 2147483647 h 76"/>
                  <a:gd name="T18" fmla="*/ 0 w 90"/>
                  <a:gd name="T19" fmla="*/ 2147483647 h 76"/>
                  <a:gd name="T20" fmla="*/ 0 w 90"/>
                  <a:gd name="T21" fmla="*/ 2147483647 h 76"/>
                  <a:gd name="T22" fmla="*/ 0 w 90"/>
                  <a:gd name="T23" fmla="*/ 2147483647 h 76"/>
                  <a:gd name="T24" fmla="*/ 2147483647 w 90"/>
                  <a:gd name="T25" fmla="*/ 2147483647 h 76"/>
                  <a:gd name="T26" fmla="*/ 2147483647 w 90"/>
                  <a:gd name="T27" fmla="*/ 2147483647 h 76"/>
                  <a:gd name="T28" fmla="*/ 2147483647 w 90"/>
                  <a:gd name="T29" fmla="*/ 2147483647 h 76"/>
                  <a:gd name="T30" fmla="*/ 2147483647 w 90"/>
                  <a:gd name="T31" fmla="*/ 2147483647 h 76"/>
                  <a:gd name="T32" fmla="*/ 2147483647 w 90"/>
                  <a:gd name="T33" fmla="*/ 2147483647 h 76"/>
                  <a:gd name="T34" fmla="*/ 2147483647 w 90"/>
                  <a:gd name="T35" fmla="*/ 2147483647 h 76"/>
                  <a:gd name="T36" fmla="*/ 2147483647 w 90"/>
                  <a:gd name="T37" fmla="*/ 2147483647 h 76"/>
                  <a:gd name="T38" fmla="*/ 2147483647 w 90"/>
                  <a:gd name="T39" fmla="*/ 2147483647 h 76"/>
                  <a:gd name="T40" fmla="*/ 2147483647 w 90"/>
                  <a:gd name="T41" fmla="*/ 2147483647 h 76"/>
                  <a:gd name="T42" fmla="*/ 2147483647 w 90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0"/>
                  <a:gd name="T67" fmla="*/ 0 h 76"/>
                  <a:gd name="T68" fmla="*/ 90 w 90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0" h="76">
                    <a:moveTo>
                      <a:pt x="44" y="16"/>
                    </a:moveTo>
                    <a:lnTo>
                      <a:pt x="44" y="16"/>
                    </a:lnTo>
                    <a:lnTo>
                      <a:pt x="4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90" y="76"/>
                    </a:lnTo>
                    <a:lnTo>
                      <a:pt x="74" y="66"/>
                    </a:lnTo>
                    <a:lnTo>
                      <a:pt x="62" y="50"/>
                    </a:lnTo>
                    <a:lnTo>
                      <a:pt x="50" y="34"/>
                    </a:lnTo>
                    <a:lnTo>
                      <a:pt x="4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61" name="Freeform 45"/>
              <p:cNvSpPr/>
              <p:nvPr/>
            </p:nvSpPr>
            <p:spPr bwMode="auto">
              <a:xfrm>
                <a:off x="6743600" y="660400"/>
                <a:ext cx="475983" cy="628102"/>
              </a:xfrm>
              <a:custGeom>
                <a:avLst/>
                <a:gdLst>
                  <a:gd name="T0" fmla="*/ 2147483647 w 194"/>
                  <a:gd name="T1" fmla="*/ 2147483647 h 256"/>
                  <a:gd name="T2" fmla="*/ 2147483647 w 194"/>
                  <a:gd name="T3" fmla="*/ 2147483647 h 256"/>
                  <a:gd name="T4" fmla="*/ 2147483647 w 194"/>
                  <a:gd name="T5" fmla="*/ 2147483647 h 256"/>
                  <a:gd name="T6" fmla="*/ 2147483647 w 194"/>
                  <a:gd name="T7" fmla="*/ 2147483647 h 256"/>
                  <a:gd name="T8" fmla="*/ 2147483647 w 194"/>
                  <a:gd name="T9" fmla="*/ 2147483647 h 256"/>
                  <a:gd name="T10" fmla="*/ 2147483647 w 194"/>
                  <a:gd name="T11" fmla="*/ 0 h 256"/>
                  <a:gd name="T12" fmla="*/ 2147483647 w 194"/>
                  <a:gd name="T13" fmla="*/ 2147483647 h 256"/>
                  <a:gd name="T14" fmla="*/ 2147483647 w 194"/>
                  <a:gd name="T15" fmla="*/ 2147483647 h 256"/>
                  <a:gd name="T16" fmla="*/ 2147483647 w 194"/>
                  <a:gd name="T17" fmla="*/ 2147483647 h 256"/>
                  <a:gd name="T18" fmla="*/ 2147483647 w 194"/>
                  <a:gd name="T19" fmla="*/ 2147483647 h 256"/>
                  <a:gd name="T20" fmla="*/ 2147483647 w 194"/>
                  <a:gd name="T21" fmla="*/ 2147483647 h 256"/>
                  <a:gd name="T22" fmla="*/ 2147483647 w 194"/>
                  <a:gd name="T23" fmla="*/ 2147483647 h 256"/>
                  <a:gd name="T24" fmla="*/ 0 w 194"/>
                  <a:gd name="T25" fmla="*/ 2147483647 h 256"/>
                  <a:gd name="T26" fmla="*/ 2147483647 w 194"/>
                  <a:gd name="T27" fmla="*/ 2147483647 h 256"/>
                  <a:gd name="T28" fmla="*/ 2147483647 w 194"/>
                  <a:gd name="T29" fmla="*/ 2147483647 h 256"/>
                  <a:gd name="T30" fmla="*/ 2147483647 w 194"/>
                  <a:gd name="T31" fmla="*/ 2147483647 h 256"/>
                  <a:gd name="T32" fmla="*/ 2147483647 w 194"/>
                  <a:gd name="T33" fmla="*/ 2147483647 h 256"/>
                  <a:gd name="T34" fmla="*/ 2147483647 w 194"/>
                  <a:gd name="T35" fmla="*/ 2147483647 h 256"/>
                  <a:gd name="T36" fmla="*/ 2147483647 w 194"/>
                  <a:gd name="T37" fmla="*/ 2147483647 h 256"/>
                  <a:gd name="T38" fmla="*/ 2147483647 w 194"/>
                  <a:gd name="T39" fmla="*/ 2147483647 h 256"/>
                  <a:gd name="T40" fmla="*/ 2147483647 w 194"/>
                  <a:gd name="T41" fmla="*/ 2147483647 h 256"/>
                  <a:gd name="T42" fmla="*/ 2147483647 w 194"/>
                  <a:gd name="T43" fmla="*/ 2147483647 h 256"/>
                  <a:gd name="T44" fmla="*/ 2147483647 w 194"/>
                  <a:gd name="T45" fmla="*/ 2147483647 h 256"/>
                  <a:gd name="T46" fmla="*/ 2147483647 w 194"/>
                  <a:gd name="T47" fmla="*/ 2147483647 h 256"/>
                  <a:gd name="T48" fmla="*/ 2147483647 w 194"/>
                  <a:gd name="T49" fmla="*/ 2147483647 h 256"/>
                  <a:gd name="T50" fmla="*/ 2147483647 w 194"/>
                  <a:gd name="T51" fmla="*/ 2147483647 h 256"/>
                  <a:gd name="T52" fmla="*/ 2147483647 w 194"/>
                  <a:gd name="T53" fmla="*/ 2147483647 h 256"/>
                  <a:gd name="T54" fmla="*/ 2147483647 w 194"/>
                  <a:gd name="T55" fmla="*/ 2147483647 h 256"/>
                  <a:gd name="T56" fmla="*/ 2147483647 w 194"/>
                  <a:gd name="T57" fmla="*/ 2147483647 h 256"/>
                  <a:gd name="T58" fmla="*/ 2147483647 w 194"/>
                  <a:gd name="T59" fmla="*/ 2147483647 h 256"/>
                  <a:gd name="T60" fmla="*/ 2147483647 w 194"/>
                  <a:gd name="T61" fmla="*/ 2147483647 h 256"/>
                  <a:gd name="T62" fmla="*/ 2147483647 w 194"/>
                  <a:gd name="T63" fmla="*/ 2147483647 h 256"/>
                  <a:gd name="T64" fmla="*/ 2147483647 w 194"/>
                  <a:gd name="T65" fmla="*/ 2147483647 h 256"/>
                  <a:gd name="T66" fmla="*/ 2147483647 w 194"/>
                  <a:gd name="T67" fmla="*/ 2147483647 h 2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256"/>
                  <a:gd name="T104" fmla="*/ 194 w 194"/>
                  <a:gd name="T105" fmla="*/ 256 h 2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256">
                    <a:moveTo>
                      <a:pt x="194" y="144"/>
                    </a:moveTo>
                    <a:lnTo>
                      <a:pt x="194" y="144"/>
                    </a:lnTo>
                    <a:lnTo>
                      <a:pt x="192" y="128"/>
                    </a:lnTo>
                    <a:lnTo>
                      <a:pt x="188" y="112"/>
                    </a:lnTo>
                    <a:lnTo>
                      <a:pt x="180" y="96"/>
                    </a:lnTo>
                    <a:lnTo>
                      <a:pt x="174" y="82"/>
                    </a:lnTo>
                    <a:lnTo>
                      <a:pt x="164" y="70"/>
                    </a:lnTo>
                    <a:lnTo>
                      <a:pt x="156" y="58"/>
                    </a:lnTo>
                    <a:lnTo>
                      <a:pt x="136" y="38"/>
                    </a:lnTo>
                    <a:lnTo>
                      <a:pt x="116" y="22"/>
                    </a:lnTo>
                    <a:lnTo>
                      <a:pt x="100" y="1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2" y="30"/>
                    </a:lnTo>
                    <a:lnTo>
                      <a:pt x="78" y="42"/>
                    </a:lnTo>
                    <a:lnTo>
                      <a:pt x="72" y="58"/>
                    </a:lnTo>
                    <a:lnTo>
                      <a:pt x="64" y="72"/>
                    </a:lnTo>
                    <a:lnTo>
                      <a:pt x="52" y="86"/>
                    </a:lnTo>
                    <a:lnTo>
                      <a:pt x="30" y="110"/>
                    </a:lnTo>
                    <a:lnTo>
                      <a:pt x="20" y="122"/>
                    </a:lnTo>
                    <a:lnTo>
                      <a:pt x="12" y="136"/>
                    </a:lnTo>
                    <a:lnTo>
                      <a:pt x="6" y="15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2"/>
                    </a:lnTo>
                    <a:lnTo>
                      <a:pt x="8" y="204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4"/>
                    </a:lnTo>
                    <a:lnTo>
                      <a:pt x="36" y="242"/>
                    </a:lnTo>
                    <a:lnTo>
                      <a:pt x="46" y="248"/>
                    </a:lnTo>
                    <a:lnTo>
                      <a:pt x="58" y="254"/>
                    </a:lnTo>
                    <a:lnTo>
                      <a:pt x="70" y="256"/>
                    </a:lnTo>
                    <a:lnTo>
                      <a:pt x="64" y="240"/>
                    </a:lnTo>
                    <a:lnTo>
                      <a:pt x="64" y="222"/>
                    </a:lnTo>
                    <a:lnTo>
                      <a:pt x="64" y="214"/>
                    </a:lnTo>
                    <a:lnTo>
                      <a:pt x="66" y="204"/>
                    </a:lnTo>
                    <a:lnTo>
                      <a:pt x="72" y="196"/>
                    </a:lnTo>
                    <a:lnTo>
                      <a:pt x="78" y="186"/>
                    </a:lnTo>
                    <a:lnTo>
                      <a:pt x="94" y="164"/>
                    </a:lnTo>
                    <a:lnTo>
                      <a:pt x="104" y="146"/>
                    </a:lnTo>
                    <a:lnTo>
                      <a:pt x="112" y="128"/>
                    </a:lnTo>
                    <a:lnTo>
                      <a:pt x="114" y="130"/>
                    </a:lnTo>
                    <a:lnTo>
                      <a:pt x="120" y="140"/>
                    </a:lnTo>
                    <a:lnTo>
                      <a:pt x="126" y="152"/>
                    </a:lnTo>
                    <a:lnTo>
                      <a:pt x="132" y="168"/>
                    </a:lnTo>
                    <a:lnTo>
                      <a:pt x="138" y="186"/>
                    </a:lnTo>
                    <a:lnTo>
                      <a:pt x="140" y="206"/>
                    </a:lnTo>
                    <a:lnTo>
                      <a:pt x="138" y="218"/>
                    </a:lnTo>
                    <a:lnTo>
                      <a:pt x="138" y="228"/>
                    </a:lnTo>
                    <a:lnTo>
                      <a:pt x="134" y="238"/>
                    </a:lnTo>
                    <a:lnTo>
                      <a:pt x="130" y="248"/>
                    </a:lnTo>
                    <a:lnTo>
                      <a:pt x="142" y="242"/>
                    </a:lnTo>
                    <a:lnTo>
                      <a:pt x="154" y="234"/>
                    </a:lnTo>
                    <a:lnTo>
                      <a:pt x="166" y="224"/>
                    </a:lnTo>
                    <a:lnTo>
                      <a:pt x="176" y="212"/>
                    </a:lnTo>
                    <a:lnTo>
                      <a:pt x="186" y="200"/>
                    </a:lnTo>
                    <a:lnTo>
                      <a:pt x="192" y="184"/>
                    </a:lnTo>
                    <a:lnTo>
                      <a:pt x="194" y="166"/>
                    </a:lnTo>
                    <a:lnTo>
                      <a:pt x="194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159" name="图片 158"/>
            <p:cNvPicPr>
              <a:picLocks noChangeAspect="1"/>
            </p:cNvPicPr>
            <p:nvPr/>
          </p:nvPicPr>
          <p:blipFill rotWithShape="1">
            <a:blip r:embed="rId6">
              <a:grayscl/>
            </a:blip>
            <a:srcRect l="2110" t="-1" r="5100" b="5025"/>
            <a:stretch>
              <a:fillRect/>
            </a:stretch>
          </p:blipFill>
          <p:spPr>
            <a:xfrm>
              <a:off x="2571041" y="3939824"/>
              <a:ext cx="287267" cy="243280"/>
            </a:xfrm>
            <a:prstGeom prst="rect">
              <a:avLst/>
            </a:prstGeom>
          </p:spPr>
        </p:pic>
        <p:pic>
          <p:nvPicPr>
            <p:cNvPr id="160" name="图片 159"/>
            <p:cNvPicPr>
              <a:picLocks noChangeAspect="1"/>
            </p:cNvPicPr>
            <p:nvPr/>
          </p:nvPicPr>
          <p:blipFill rotWithShape="1">
            <a:blip r:embed="rId6">
              <a:grayscl/>
            </a:blip>
            <a:srcRect l="4405" r="4525" b="3761"/>
            <a:stretch>
              <a:fillRect/>
            </a:stretch>
          </p:blipFill>
          <p:spPr>
            <a:xfrm>
              <a:off x="4133141" y="3936592"/>
              <a:ext cx="281940" cy="246512"/>
            </a:xfrm>
            <a:prstGeom prst="rect">
              <a:avLst/>
            </a:prstGeom>
          </p:spPr>
        </p:pic>
        <p:cxnSp>
          <p:nvCxnSpPr>
            <p:cNvPr id="163" name="直接连接符 162"/>
            <p:cNvCxnSpPr>
              <a:endCxn id="144" idx="0"/>
            </p:cNvCxnSpPr>
            <p:nvPr/>
          </p:nvCxnSpPr>
          <p:spPr>
            <a:xfrm>
              <a:off x="3494331" y="2642289"/>
              <a:ext cx="0" cy="91696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接连接符 163"/>
            <p:cNvCxnSpPr>
              <a:stCxn id="144" idx="3"/>
              <a:endCxn id="160" idx="1"/>
            </p:cNvCxnSpPr>
            <p:nvPr/>
          </p:nvCxnSpPr>
          <p:spPr>
            <a:xfrm>
              <a:off x="3640381" y="3734588"/>
              <a:ext cx="492760" cy="32526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接连接符 166"/>
            <p:cNvCxnSpPr>
              <a:stCxn id="159" idx="3"/>
              <a:endCxn id="144" idx="1"/>
            </p:cNvCxnSpPr>
            <p:nvPr/>
          </p:nvCxnSpPr>
          <p:spPr>
            <a:xfrm flipV="1">
              <a:off x="2858308" y="3734588"/>
              <a:ext cx="489973" cy="326876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直接连接符 171"/>
            <p:cNvCxnSpPr>
              <a:stCxn id="145" idx="0"/>
              <a:endCxn id="159" idx="2"/>
            </p:cNvCxnSpPr>
            <p:nvPr/>
          </p:nvCxnSpPr>
          <p:spPr>
            <a:xfrm flipH="1" flipV="1">
              <a:off x="2714675" y="4183104"/>
              <a:ext cx="284136" cy="109331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直接连接符 173"/>
            <p:cNvCxnSpPr>
              <a:stCxn id="146" idx="0"/>
              <a:endCxn id="160" idx="2"/>
            </p:cNvCxnSpPr>
            <p:nvPr/>
          </p:nvCxnSpPr>
          <p:spPr>
            <a:xfrm flipV="1">
              <a:off x="3970939" y="4183104"/>
              <a:ext cx="303172" cy="10499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7" name="组合 385"/>
            <p:cNvGrpSpPr/>
            <p:nvPr/>
          </p:nvGrpSpPr>
          <p:grpSpPr bwMode="auto">
            <a:xfrm>
              <a:off x="4422757" y="1919746"/>
              <a:ext cx="358576" cy="256436"/>
              <a:chOff x="6257802" y="650585"/>
              <a:chExt cx="961781" cy="637917"/>
            </a:xfrm>
            <a:solidFill>
              <a:srgbClr val="545454"/>
            </a:solidFill>
          </p:grpSpPr>
          <p:sp>
            <p:nvSpPr>
              <p:cNvPr id="250" name="Freeform 40"/>
              <p:cNvSpPr/>
              <p:nvPr/>
            </p:nvSpPr>
            <p:spPr bwMode="auto">
              <a:xfrm>
                <a:off x="6611110" y="650585"/>
                <a:ext cx="304237" cy="186468"/>
              </a:xfrm>
              <a:custGeom>
                <a:avLst/>
                <a:gdLst>
                  <a:gd name="T0" fmla="*/ 2147483647 w 124"/>
                  <a:gd name="T1" fmla="*/ 2147483647 h 76"/>
                  <a:gd name="T2" fmla="*/ 2147483647 w 124"/>
                  <a:gd name="T3" fmla="*/ 0 h 76"/>
                  <a:gd name="T4" fmla="*/ 2147483647 w 124"/>
                  <a:gd name="T5" fmla="*/ 0 h 76"/>
                  <a:gd name="T6" fmla="*/ 2147483647 w 124"/>
                  <a:gd name="T7" fmla="*/ 0 h 76"/>
                  <a:gd name="T8" fmla="*/ 2147483647 w 124"/>
                  <a:gd name="T9" fmla="*/ 0 h 76"/>
                  <a:gd name="T10" fmla="*/ 2147483647 w 124"/>
                  <a:gd name="T11" fmla="*/ 0 h 76"/>
                  <a:gd name="T12" fmla="*/ 2147483647 w 124"/>
                  <a:gd name="T13" fmla="*/ 0 h 76"/>
                  <a:gd name="T14" fmla="*/ 2147483647 w 124"/>
                  <a:gd name="T15" fmla="*/ 2147483647 h 76"/>
                  <a:gd name="T16" fmla="*/ 0 w 124"/>
                  <a:gd name="T17" fmla="*/ 2147483647 h 76"/>
                  <a:gd name="T18" fmla="*/ 0 w 124"/>
                  <a:gd name="T19" fmla="*/ 2147483647 h 76"/>
                  <a:gd name="T20" fmla="*/ 0 w 124"/>
                  <a:gd name="T21" fmla="*/ 2147483647 h 76"/>
                  <a:gd name="T22" fmla="*/ 0 w 124"/>
                  <a:gd name="T23" fmla="*/ 2147483647 h 76"/>
                  <a:gd name="T24" fmla="*/ 0 w 124"/>
                  <a:gd name="T25" fmla="*/ 2147483647 h 76"/>
                  <a:gd name="T26" fmla="*/ 2147483647 w 124"/>
                  <a:gd name="T27" fmla="*/ 2147483647 h 76"/>
                  <a:gd name="T28" fmla="*/ 2147483647 w 124"/>
                  <a:gd name="T29" fmla="*/ 2147483647 h 76"/>
                  <a:gd name="T30" fmla="*/ 2147483647 w 124"/>
                  <a:gd name="T31" fmla="*/ 2147483647 h 76"/>
                  <a:gd name="T32" fmla="*/ 2147483647 w 124"/>
                  <a:gd name="T33" fmla="*/ 2147483647 h 76"/>
                  <a:gd name="T34" fmla="*/ 2147483647 w 124"/>
                  <a:gd name="T35" fmla="*/ 2147483647 h 76"/>
                  <a:gd name="T36" fmla="*/ 2147483647 w 124"/>
                  <a:gd name="T37" fmla="*/ 2147483647 h 76"/>
                  <a:gd name="T38" fmla="*/ 2147483647 w 124"/>
                  <a:gd name="T39" fmla="*/ 2147483647 h 76"/>
                  <a:gd name="T40" fmla="*/ 2147483647 w 124"/>
                  <a:gd name="T41" fmla="*/ 2147483647 h 76"/>
                  <a:gd name="T42" fmla="*/ 2147483647 w 124"/>
                  <a:gd name="T43" fmla="*/ 2147483647 h 76"/>
                  <a:gd name="T44" fmla="*/ 2147483647 w 124"/>
                  <a:gd name="T45" fmla="*/ 2147483647 h 76"/>
                  <a:gd name="T46" fmla="*/ 2147483647 w 124"/>
                  <a:gd name="T47" fmla="*/ 2147483647 h 76"/>
                  <a:gd name="T48" fmla="*/ 2147483647 w 124"/>
                  <a:gd name="T49" fmla="*/ 2147483647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76"/>
                  <a:gd name="T77" fmla="*/ 124 w 124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76">
                    <a:moveTo>
                      <a:pt x="124" y="4"/>
                    </a:moveTo>
                    <a:lnTo>
                      <a:pt x="124" y="0"/>
                    </a:lnTo>
                    <a:lnTo>
                      <a:pt x="12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lnTo>
                      <a:pt x="100" y="76"/>
                    </a:lnTo>
                    <a:lnTo>
                      <a:pt x="110" y="64"/>
                    </a:lnTo>
                    <a:lnTo>
                      <a:pt x="116" y="52"/>
                    </a:lnTo>
                    <a:lnTo>
                      <a:pt x="120" y="40"/>
                    </a:lnTo>
                    <a:lnTo>
                      <a:pt x="122" y="28"/>
                    </a:lnTo>
                    <a:lnTo>
                      <a:pt x="124" y="12"/>
                    </a:lnTo>
                    <a:lnTo>
                      <a:pt x="1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1" name="Freeform 41"/>
              <p:cNvSpPr/>
              <p:nvPr/>
            </p:nvSpPr>
            <p:spPr bwMode="auto">
              <a:xfrm>
                <a:off x="6267617" y="650585"/>
                <a:ext cx="299330" cy="186468"/>
              </a:xfrm>
              <a:custGeom>
                <a:avLst/>
                <a:gdLst>
                  <a:gd name="T0" fmla="*/ 2147483647 w 122"/>
                  <a:gd name="T1" fmla="*/ 2147483647 h 76"/>
                  <a:gd name="T2" fmla="*/ 2147483647 w 122"/>
                  <a:gd name="T3" fmla="*/ 2147483647 h 76"/>
                  <a:gd name="T4" fmla="*/ 2147483647 w 122"/>
                  <a:gd name="T5" fmla="*/ 2147483647 h 76"/>
                  <a:gd name="T6" fmla="*/ 2147483647 w 122"/>
                  <a:gd name="T7" fmla="*/ 2147483647 h 76"/>
                  <a:gd name="T8" fmla="*/ 2147483647 w 122"/>
                  <a:gd name="T9" fmla="*/ 2147483647 h 76"/>
                  <a:gd name="T10" fmla="*/ 2147483647 w 122"/>
                  <a:gd name="T11" fmla="*/ 2147483647 h 76"/>
                  <a:gd name="T12" fmla="*/ 2147483647 w 122"/>
                  <a:gd name="T13" fmla="*/ 2147483647 h 76"/>
                  <a:gd name="T14" fmla="*/ 2147483647 w 122"/>
                  <a:gd name="T15" fmla="*/ 2147483647 h 76"/>
                  <a:gd name="T16" fmla="*/ 2147483647 w 122"/>
                  <a:gd name="T17" fmla="*/ 2147483647 h 76"/>
                  <a:gd name="T18" fmla="*/ 2147483647 w 122"/>
                  <a:gd name="T19" fmla="*/ 2147483647 h 76"/>
                  <a:gd name="T20" fmla="*/ 2147483647 w 122"/>
                  <a:gd name="T21" fmla="*/ 2147483647 h 76"/>
                  <a:gd name="T22" fmla="*/ 2147483647 w 122"/>
                  <a:gd name="T23" fmla="*/ 0 h 76"/>
                  <a:gd name="T24" fmla="*/ 2147483647 w 122"/>
                  <a:gd name="T25" fmla="*/ 0 h 76"/>
                  <a:gd name="T26" fmla="*/ 2147483647 w 122"/>
                  <a:gd name="T27" fmla="*/ 0 h 76"/>
                  <a:gd name="T28" fmla="*/ 2147483647 w 122"/>
                  <a:gd name="T29" fmla="*/ 0 h 76"/>
                  <a:gd name="T30" fmla="*/ 2147483647 w 122"/>
                  <a:gd name="T31" fmla="*/ 0 h 76"/>
                  <a:gd name="T32" fmla="*/ 2147483647 w 122"/>
                  <a:gd name="T33" fmla="*/ 2147483647 h 76"/>
                  <a:gd name="T34" fmla="*/ 0 w 122"/>
                  <a:gd name="T35" fmla="*/ 2147483647 h 76"/>
                  <a:gd name="T36" fmla="*/ 0 w 122"/>
                  <a:gd name="T37" fmla="*/ 2147483647 h 76"/>
                  <a:gd name="T38" fmla="*/ 0 w 122"/>
                  <a:gd name="T39" fmla="*/ 2147483647 h 76"/>
                  <a:gd name="T40" fmla="*/ 0 w 122"/>
                  <a:gd name="T41" fmla="*/ 2147483647 h 76"/>
                  <a:gd name="T42" fmla="*/ 0 w 122"/>
                  <a:gd name="T43" fmla="*/ 2147483647 h 76"/>
                  <a:gd name="T44" fmla="*/ 2147483647 w 122"/>
                  <a:gd name="T45" fmla="*/ 2147483647 h 76"/>
                  <a:gd name="T46" fmla="*/ 2147483647 w 122"/>
                  <a:gd name="T47" fmla="*/ 2147483647 h 76"/>
                  <a:gd name="T48" fmla="*/ 2147483647 w 122"/>
                  <a:gd name="T49" fmla="*/ 2147483647 h 76"/>
                  <a:gd name="T50" fmla="*/ 2147483647 w 122"/>
                  <a:gd name="T51" fmla="*/ 2147483647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76"/>
                  <a:gd name="T80" fmla="*/ 122 w 1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76">
                    <a:moveTo>
                      <a:pt x="10" y="76"/>
                    </a:moveTo>
                    <a:lnTo>
                      <a:pt x="112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0"/>
                    </a:lnTo>
                    <a:lnTo>
                      <a:pt x="122" y="6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2" name="Freeform 42"/>
              <p:cNvSpPr/>
              <p:nvPr/>
            </p:nvSpPr>
            <p:spPr bwMode="auto">
              <a:xfrm>
                <a:off x="6257802" y="876309"/>
                <a:ext cx="564310" cy="186468"/>
              </a:xfrm>
              <a:custGeom>
                <a:avLst/>
                <a:gdLst>
                  <a:gd name="T0" fmla="*/ 2147483647 w 230"/>
                  <a:gd name="T1" fmla="*/ 2147483647 h 76"/>
                  <a:gd name="T2" fmla="*/ 2147483647 w 230"/>
                  <a:gd name="T3" fmla="*/ 2147483647 h 76"/>
                  <a:gd name="T4" fmla="*/ 2147483647 w 230"/>
                  <a:gd name="T5" fmla="*/ 2147483647 h 76"/>
                  <a:gd name="T6" fmla="*/ 2147483647 w 230"/>
                  <a:gd name="T7" fmla="*/ 2147483647 h 76"/>
                  <a:gd name="T8" fmla="*/ 2147483647 w 230"/>
                  <a:gd name="T9" fmla="*/ 2147483647 h 76"/>
                  <a:gd name="T10" fmla="*/ 2147483647 w 230"/>
                  <a:gd name="T11" fmla="*/ 2147483647 h 76"/>
                  <a:gd name="T12" fmla="*/ 2147483647 w 230"/>
                  <a:gd name="T13" fmla="*/ 0 h 76"/>
                  <a:gd name="T14" fmla="*/ 2147483647 w 230"/>
                  <a:gd name="T15" fmla="*/ 0 h 76"/>
                  <a:gd name="T16" fmla="*/ 2147483647 w 230"/>
                  <a:gd name="T17" fmla="*/ 0 h 76"/>
                  <a:gd name="T18" fmla="*/ 2147483647 w 230"/>
                  <a:gd name="T19" fmla="*/ 0 h 76"/>
                  <a:gd name="T20" fmla="*/ 2147483647 w 230"/>
                  <a:gd name="T21" fmla="*/ 0 h 76"/>
                  <a:gd name="T22" fmla="*/ 2147483647 w 230"/>
                  <a:gd name="T23" fmla="*/ 0 h 76"/>
                  <a:gd name="T24" fmla="*/ 2147483647 w 230"/>
                  <a:gd name="T25" fmla="*/ 2147483647 h 76"/>
                  <a:gd name="T26" fmla="*/ 2147483647 w 230"/>
                  <a:gd name="T27" fmla="*/ 2147483647 h 76"/>
                  <a:gd name="T28" fmla="*/ 0 w 230"/>
                  <a:gd name="T29" fmla="*/ 2147483647 h 76"/>
                  <a:gd name="T30" fmla="*/ 0 w 230"/>
                  <a:gd name="T31" fmla="*/ 2147483647 h 76"/>
                  <a:gd name="T32" fmla="*/ 0 w 230"/>
                  <a:gd name="T33" fmla="*/ 2147483647 h 76"/>
                  <a:gd name="T34" fmla="*/ 2147483647 w 230"/>
                  <a:gd name="T35" fmla="*/ 2147483647 h 76"/>
                  <a:gd name="T36" fmla="*/ 2147483647 w 230"/>
                  <a:gd name="T37" fmla="*/ 2147483647 h 76"/>
                  <a:gd name="T38" fmla="*/ 2147483647 w 230"/>
                  <a:gd name="T39" fmla="*/ 2147483647 h 76"/>
                  <a:gd name="T40" fmla="*/ 2147483647 w 230"/>
                  <a:gd name="T41" fmla="*/ 2147483647 h 76"/>
                  <a:gd name="T42" fmla="*/ 2147483647 w 230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0"/>
                  <a:gd name="T67" fmla="*/ 0 h 76"/>
                  <a:gd name="T68" fmla="*/ 230 w 230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0" h="76">
                    <a:moveTo>
                      <a:pt x="186" y="76"/>
                    </a:moveTo>
                    <a:lnTo>
                      <a:pt x="186" y="76"/>
                    </a:lnTo>
                    <a:lnTo>
                      <a:pt x="188" y="66"/>
                    </a:lnTo>
                    <a:lnTo>
                      <a:pt x="192" y="56"/>
                    </a:lnTo>
                    <a:lnTo>
                      <a:pt x="202" y="36"/>
                    </a:lnTo>
                    <a:lnTo>
                      <a:pt x="214" y="18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86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3" name="Freeform 43"/>
              <p:cNvSpPr/>
              <p:nvPr/>
            </p:nvSpPr>
            <p:spPr bwMode="auto">
              <a:xfrm>
                <a:off x="6267617" y="1102033"/>
                <a:ext cx="299330" cy="186468"/>
              </a:xfrm>
              <a:custGeom>
                <a:avLst/>
                <a:gdLst>
                  <a:gd name="T0" fmla="*/ 2147483647 w 122"/>
                  <a:gd name="T1" fmla="*/ 0 h 76"/>
                  <a:gd name="T2" fmla="*/ 2147483647 w 122"/>
                  <a:gd name="T3" fmla="*/ 0 h 76"/>
                  <a:gd name="T4" fmla="*/ 2147483647 w 122"/>
                  <a:gd name="T5" fmla="*/ 0 h 76"/>
                  <a:gd name="T6" fmla="*/ 2147483647 w 122"/>
                  <a:gd name="T7" fmla="*/ 2147483647 h 76"/>
                  <a:gd name="T8" fmla="*/ 2147483647 w 122"/>
                  <a:gd name="T9" fmla="*/ 2147483647 h 76"/>
                  <a:gd name="T10" fmla="*/ 0 w 122"/>
                  <a:gd name="T11" fmla="*/ 2147483647 h 76"/>
                  <a:gd name="T12" fmla="*/ 0 w 122"/>
                  <a:gd name="T13" fmla="*/ 2147483647 h 76"/>
                  <a:gd name="T14" fmla="*/ 0 w 122"/>
                  <a:gd name="T15" fmla="*/ 2147483647 h 76"/>
                  <a:gd name="T16" fmla="*/ 0 w 122"/>
                  <a:gd name="T17" fmla="*/ 2147483647 h 76"/>
                  <a:gd name="T18" fmla="*/ 0 w 122"/>
                  <a:gd name="T19" fmla="*/ 2147483647 h 76"/>
                  <a:gd name="T20" fmla="*/ 2147483647 w 122"/>
                  <a:gd name="T21" fmla="*/ 2147483647 h 76"/>
                  <a:gd name="T22" fmla="*/ 2147483647 w 122"/>
                  <a:gd name="T23" fmla="*/ 2147483647 h 76"/>
                  <a:gd name="T24" fmla="*/ 2147483647 w 122"/>
                  <a:gd name="T25" fmla="*/ 2147483647 h 76"/>
                  <a:gd name="T26" fmla="*/ 2147483647 w 122"/>
                  <a:gd name="T27" fmla="*/ 2147483647 h 76"/>
                  <a:gd name="T28" fmla="*/ 2147483647 w 122"/>
                  <a:gd name="T29" fmla="*/ 2147483647 h 76"/>
                  <a:gd name="T30" fmla="*/ 2147483647 w 122"/>
                  <a:gd name="T31" fmla="*/ 2147483647 h 76"/>
                  <a:gd name="T32" fmla="*/ 2147483647 w 122"/>
                  <a:gd name="T33" fmla="*/ 2147483647 h 76"/>
                  <a:gd name="T34" fmla="*/ 2147483647 w 122"/>
                  <a:gd name="T35" fmla="*/ 2147483647 h 76"/>
                  <a:gd name="T36" fmla="*/ 2147483647 w 122"/>
                  <a:gd name="T37" fmla="*/ 2147483647 h 76"/>
                  <a:gd name="T38" fmla="*/ 2147483647 w 122"/>
                  <a:gd name="T39" fmla="*/ 2147483647 h 76"/>
                  <a:gd name="T40" fmla="*/ 2147483647 w 122"/>
                  <a:gd name="T41" fmla="*/ 2147483647 h 76"/>
                  <a:gd name="T42" fmla="*/ 2147483647 w 122"/>
                  <a:gd name="T43" fmla="*/ 2147483647 h 76"/>
                  <a:gd name="T44" fmla="*/ 2147483647 w 122"/>
                  <a:gd name="T45" fmla="*/ 2147483647 h 76"/>
                  <a:gd name="T46" fmla="*/ 2147483647 w 122"/>
                  <a:gd name="T47" fmla="*/ 2147483647 h 76"/>
                  <a:gd name="T48" fmla="*/ 2147483647 w 122"/>
                  <a:gd name="T49" fmla="*/ 0 h 76"/>
                  <a:gd name="T50" fmla="*/ 2147483647 w 122"/>
                  <a:gd name="T51" fmla="*/ 0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76"/>
                  <a:gd name="T80" fmla="*/ 122 w 1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76">
                    <a:moveTo>
                      <a:pt x="112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12" y="76"/>
                    </a:lnTo>
                    <a:lnTo>
                      <a:pt x="116" y="76"/>
                    </a:lnTo>
                    <a:lnTo>
                      <a:pt x="120" y="74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4" name="Freeform 44"/>
              <p:cNvSpPr/>
              <p:nvPr/>
            </p:nvSpPr>
            <p:spPr bwMode="auto">
              <a:xfrm>
                <a:off x="6611110" y="1102033"/>
                <a:ext cx="220817" cy="186468"/>
              </a:xfrm>
              <a:custGeom>
                <a:avLst/>
                <a:gdLst>
                  <a:gd name="T0" fmla="*/ 2147483647 w 90"/>
                  <a:gd name="T1" fmla="*/ 2147483647 h 76"/>
                  <a:gd name="T2" fmla="*/ 2147483647 w 90"/>
                  <a:gd name="T3" fmla="*/ 2147483647 h 76"/>
                  <a:gd name="T4" fmla="*/ 2147483647 w 90"/>
                  <a:gd name="T5" fmla="*/ 0 h 76"/>
                  <a:gd name="T6" fmla="*/ 2147483647 w 90"/>
                  <a:gd name="T7" fmla="*/ 0 h 76"/>
                  <a:gd name="T8" fmla="*/ 2147483647 w 90"/>
                  <a:gd name="T9" fmla="*/ 0 h 76"/>
                  <a:gd name="T10" fmla="*/ 2147483647 w 90"/>
                  <a:gd name="T11" fmla="*/ 2147483647 h 76"/>
                  <a:gd name="T12" fmla="*/ 2147483647 w 90"/>
                  <a:gd name="T13" fmla="*/ 2147483647 h 76"/>
                  <a:gd name="T14" fmla="*/ 0 w 90"/>
                  <a:gd name="T15" fmla="*/ 2147483647 h 76"/>
                  <a:gd name="T16" fmla="*/ 0 w 90"/>
                  <a:gd name="T17" fmla="*/ 2147483647 h 76"/>
                  <a:gd name="T18" fmla="*/ 0 w 90"/>
                  <a:gd name="T19" fmla="*/ 2147483647 h 76"/>
                  <a:gd name="T20" fmla="*/ 0 w 90"/>
                  <a:gd name="T21" fmla="*/ 2147483647 h 76"/>
                  <a:gd name="T22" fmla="*/ 0 w 90"/>
                  <a:gd name="T23" fmla="*/ 2147483647 h 76"/>
                  <a:gd name="T24" fmla="*/ 2147483647 w 90"/>
                  <a:gd name="T25" fmla="*/ 2147483647 h 76"/>
                  <a:gd name="T26" fmla="*/ 2147483647 w 90"/>
                  <a:gd name="T27" fmla="*/ 2147483647 h 76"/>
                  <a:gd name="T28" fmla="*/ 2147483647 w 90"/>
                  <a:gd name="T29" fmla="*/ 2147483647 h 76"/>
                  <a:gd name="T30" fmla="*/ 2147483647 w 90"/>
                  <a:gd name="T31" fmla="*/ 2147483647 h 76"/>
                  <a:gd name="T32" fmla="*/ 2147483647 w 90"/>
                  <a:gd name="T33" fmla="*/ 2147483647 h 76"/>
                  <a:gd name="T34" fmla="*/ 2147483647 w 90"/>
                  <a:gd name="T35" fmla="*/ 2147483647 h 76"/>
                  <a:gd name="T36" fmla="*/ 2147483647 w 90"/>
                  <a:gd name="T37" fmla="*/ 2147483647 h 76"/>
                  <a:gd name="T38" fmla="*/ 2147483647 w 90"/>
                  <a:gd name="T39" fmla="*/ 2147483647 h 76"/>
                  <a:gd name="T40" fmla="*/ 2147483647 w 90"/>
                  <a:gd name="T41" fmla="*/ 2147483647 h 76"/>
                  <a:gd name="T42" fmla="*/ 2147483647 w 90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0"/>
                  <a:gd name="T67" fmla="*/ 0 h 76"/>
                  <a:gd name="T68" fmla="*/ 90 w 90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0" h="76">
                    <a:moveTo>
                      <a:pt x="44" y="16"/>
                    </a:moveTo>
                    <a:lnTo>
                      <a:pt x="44" y="16"/>
                    </a:lnTo>
                    <a:lnTo>
                      <a:pt x="4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90" y="76"/>
                    </a:lnTo>
                    <a:lnTo>
                      <a:pt x="74" y="66"/>
                    </a:lnTo>
                    <a:lnTo>
                      <a:pt x="62" y="50"/>
                    </a:lnTo>
                    <a:lnTo>
                      <a:pt x="50" y="34"/>
                    </a:lnTo>
                    <a:lnTo>
                      <a:pt x="4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55" name="Freeform 45"/>
              <p:cNvSpPr/>
              <p:nvPr/>
            </p:nvSpPr>
            <p:spPr bwMode="auto">
              <a:xfrm>
                <a:off x="6743600" y="660400"/>
                <a:ext cx="475983" cy="628102"/>
              </a:xfrm>
              <a:custGeom>
                <a:avLst/>
                <a:gdLst>
                  <a:gd name="T0" fmla="*/ 2147483647 w 194"/>
                  <a:gd name="T1" fmla="*/ 2147483647 h 256"/>
                  <a:gd name="T2" fmla="*/ 2147483647 w 194"/>
                  <a:gd name="T3" fmla="*/ 2147483647 h 256"/>
                  <a:gd name="T4" fmla="*/ 2147483647 w 194"/>
                  <a:gd name="T5" fmla="*/ 2147483647 h 256"/>
                  <a:gd name="T6" fmla="*/ 2147483647 w 194"/>
                  <a:gd name="T7" fmla="*/ 2147483647 h 256"/>
                  <a:gd name="T8" fmla="*/ 2147483647 w 194"/>
                  <a:gd name="T9" fmla="*/ 2147483647 h 256"/>
                  <a:gd name="T10" fmla="*/ 2147483647 w 194"/>
                  <a:gd name="T11" fmla="*/ 0 h 256"/>
                  <a:gd name="T12" fmla="*/ 2147483647 w 194"/>
                  <a:gd name="T13" fmla="*/ 2147483647 h 256"/>
                  <a:gd name="T14" fmla="*/ 2147483647 w 194"/>
                  <a:gd name="T15" fmla="*/ 2147483647 h 256"/>
                  <a:gd name="T16" fmla="*/ 2147483647 w 194"/>
                  <a:gd name="T17" fmla="*/ 2147483647 h 256"/>
                  <a:gd name="T18" fmla="*/ 2147483647 w 194"/>
                  <a:gd name="T19" fmla="*/ 2147483647 h 256"/>
                  <a:gd name="T20" fmla="*/ 2147483647 w 194"/>
                  <a:gd name="T21" fmla="*/ 2147483647 h 256"/>
                  <a:gd name="T22" fmla="*/ 2147483647 w 194"/>
                  <a:gd name="T23" fmla="*/ 2147483647 h 256"/>
                  <a:gd name="T24" fmla="*/ 0 w 194"/>
                  <a:gd name="T25" fmla="*/ 2147483647 h 256"/>
                  <a:gd name="T26" fmla="*/ 2147483647 w 194"/>
                  <a:gd name="T27" fmla="*/ 2147483647 h 256"/>
                  <a:gd name="T28" fmla="*/ 2147483647 w 194"/>
                  <a:gd name="T29" fmla="*/ 2147483647 h 256"/>
                  <a:gd name="T30" fmla="*/ 2147483647 w 194"/>
                  <a:gd name="T31" fmla="*/ 2147483647 h 256"/>
                  <a:gd name="T32" fmla="*/ 2147483647 w 194"/>
                  <a:gd name="T33" fmla="*/ 2147483647 h 256"/>
                  <a:gd name="T34" fmla="*/ 2147483647 w 194"/>
                  <a:gd name="T35" fmla="*/ 2147483647 h 256"/>
                  <a:gd name="T36" fmla="*/ 2147483647 w 194"/>
                  <a:gd name="T37" fmla="*/ 2147483647 h 256"/>
                  <a:gd name="T38" fmla="*/ 2147483647 w 194"/>
                  <a:gd name="T39" fmla="*/ 2147483647 h 256"/>
                  <a:gd name="T40" fmla="*/ 2147483647 w 194"/>
                  <a:gd name="T41" fmla="*/ 2147483647 h 256"/>
                  <a:gd name="T42" fmla="*/ 2147483647 w 194"/>
                  <a:gd name="T43" fmla="*/ 2147483647 h 256"/>
                  <a:gd name="T44" fmla="*/ 2147483647 w 194"/>
                  <a:gd name="T45" fmla="*/ 2147483647 h 256"/>
                  <a:gd name="T46" fmla="*/ 2147483647 w 194"/>
                  <a:gd name="T47" fmla="*/ 2147483647 h 256"/>
                  <a:gd name="T48" fmla="*/ 2147483647 w 194"/>
                  <a:gd name="T49" fmla="*/ 2147483647 h 256"/>
                  <a:gd name="T50" fmla="*/ 2147483647 w 194"/>
                  <a:gd name="T51" fmla="*/ 2147483647 h 256"/>
                  <a:gd name="T52" fmla="*/ 2147483647 w 194"/>
                  <a:gd name="T53" fmla="*/ 2147483647 h 256"/>
                  <a:gd name="T54" fmla="*/ 2147483647 w 194"/>
                  <a:gd name="T55" fmla="*/ 2147483647 h 256"/>
                  <a:gd name="T56" fmla="*/ 2147483647 w 194"/>
                  <a:gd name="T57" fmla="*/ 2147483647 h 256"/>
                  <a:gd name="T58" fmla="*/ 2147483647 w 194"/>
                  <a:gd name="T59" fmla="*/ 2147483647 h 256"/>
                  <a:gd name="T60" fmla="*/ 2147483647 w 194"/>
                  <a:gd name="T61" fmla="*/ 2147483647 h 256"/>
                  <a:gd name="T62" fmla="*/ 2147483647 w 194"/>
                  <a:gd name="T63" fmla="*/ 2147483647 h 256"/>
                  <a:gd name="T64" fmla="*/ 2147483647 w 194"/>
                  <a:gd name="T65" fmla="*/ 2147483647 h 256"/>
                  <a:gd name="T66" fmla="*/ 2147483647 w 194"/>
                  <a:gd name="T67" fmla="*/ 2147483647 h 2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256"/>
                  <a:gd name="T104" fmla="*/ 194 w 194"/>
                  <a:gd name="T105" fmla="*/ 256 h 2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256">
                    <a:moveTo>
                      <a:pt x="194" y="144"/>
                    </a:moveTo>
                    <a:lnTo>
                      <a:pt x="194" y="144"/>
                    </a:lnTo>
                    <a:lnTo>
                      <a:pt x="192" y="128"/>
                    </a:lnTo>
                    <a:lnTo>
                      <a:pt x="188" y="112"/>
                    </a:lnTo>
                    <a:lnTo>
                      <a:pt x="180" y="96"/>
                    </a:lnTo>
                    <a:lnTo>
                      <a:pt x="174" y="82"/>
                    </a:lnTo>
                    <a:lnTo>
                      <a:pt x="164" y="70"/>
                    </a:lnTo>
                    <a:lnTo>
                      <a:pt x="156" y="58"/>
                    </a:lnTo>
                    <a:lnTo>
                      <a:pt x="136" y="38"/>
                    </a:lnTo>
                    <a:lnTo>
                      <a:pt x="116" y="22"/>
                    </a:lnTo>
                    <a:lnTo>
                      <a:pt x="100" y="1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2" y="30"/>
                    </a:lnTo>
                    <a:lnTo>
                      <a:pt x="78" y="42"/>
                    </a:lnTo>
                    <a:lnTo>
                      <a:pt x="72" y="58"/>
                    </a:lnTo>
                    <a:lnTo>
                      <a:pt x="64" y="72"/>
                    </a:lnTo>
                    <a:lnTo>
                      <a:pt x="52" y="86"/>
                    </a:lnTo>
                    <a:lnTo>
                      <a:pt x="30" y="110"/>
                    </a:lnTo>
                    <a:lnTo>
                      <a:pt x="20" y="122"/>
                    </a:lnTo>
                    <a:lnTo>
                      <a:pt x="12" y="136"/>
                    </a:lnTo>
                    <a:lnTo>
                      <a:pt x="6" y="15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2"/>
                    </a:lnTo>
                    <a:lnTo>
                      <a:pt x="8" y="204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4"/>
                    </a:lnTo>
                    <a:lnTo>
                      <a:pt x="36" y="242"/>
                    </a:lnTo>
                    <a:lnTo>
                      <a:pt x="46" y="248"/>
                    </a:lnTo>
                    <a:lnTo>
                      <a:pt x="58" y="254"/>
                    </a:lnTo>
                    <a:lnTo>
                      <a:pt x="70" y="256"/>
                    </a:lnTo>
                    <a:lnTo>
                      <a:pt x="64" y="240"/>
                    </a:lnTo>
                    <a:lnTo>
                      <a:pt x="64" y="222"/>
                    </a:lnTo>
                    <a:lnTo>
                      <a:pt x="64" y="214"/>
                    </a:lnTo>
                    <a:lnTo>
                      <a:pt x="66" y="204"/>
                    </a:lnTo>
                    <a:lnTo>
                      <a:pt x="72" y="196"/>
                    </a:lnTo>
                    <a:lnTo>
                      <a:pt x="78" y="186"/>
                    </a:lnTo>
                    <a:lnTo>
                      <a:pt x="94" y="164"/>
                    </a:lnTo>
                    <a:lnTo>
                      <a:pt x="104" y="146"/>
                    </a:lnTo>
                    <a:lnTo>
                      <a:pt x="112" y="128"/>
                    </a:lnTo>
                    <a:lnTo>
                      <a:pt x="114" y="130"/>
                    </a:lnTo>
                    <a:lnTo>
                      <a:pt x="120" y="140"/>
                    </a:lnTo>
                    <a:lnTo>
                      <a:pt x="126" y="152"/>
                    </a:lnTo>
                    <a:lnTo>
                      <a:pt x="132" y="168"/>
                    </a:lnTo>
                    <a:lnTo>
                      <a:pt x="138" y="186"/>
                    </a:lnTo>
                    <a:lnTo>
                      <a:pt x="140" y="206"/>
                    </a:lnTo>
                    <a:lnTo>
                      <a:pt x="138" y="218"/>
                    </a:lnTo>
                    <a:lnTo>
                      <a:pt x="138" y="228"/>
                    </a:lnTo>
                    <a:lnTo>
                      <a:pt x="134" y="238"/>
                    </a:lnTo>
                    <a:lnTo>
                      <a:pt x="130" y="248"/>
                    </a:lnTo>
                    <a:lnTo>
                      <a:pt x="142" y="242"/>
                    </a:lnTo>
                    <a:lnTo>
                      <a:pt x="154" y="234"/>
                    </a:lnTo>
                    <a:lnTo>
                      <a:pt x="166" y="224"/>
                    </a:lnTo>
                    <a:lnTo>
                      <a:pt x="176" y="212"/>
                    </a:lnTo>
                    <a:lnTo>
                      <a:pt x="186" y="200"/>
                    </a:lnTo>
                    <a:lnTo>
                      <a:pt x="192" y="184"/>
                    </a:lnTo>
                    <a:lnTo>
                      <a:pt x="194" y="166"/>
                    </a:lnTo>
                    <a:lnTo>
                      <a:pt x="194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cxnSp>
          <p:nvCxnSpPr>
            <p:cNvPr id="178" name="直接连接符 177"/>
            <p:cNvCxnSpPr/>
            <p:nvPr/>
          </p:nvCxnSpPr>
          <p:spPr>
            <a:xfrm>
              <a:off x="4112229" y="974842"/>
              <a:ext cx="0" cy="94490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9" name="图片 178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3303094" y="966874"/>
              <a:ext cx="309588" cy="256148"/>
            </a:xfrm>
            <a:prstGeom prst="rect">
              <a:avLst/>
            </a:prstGeom>
          </p:spPr>
        </p:pic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2662660" y="831863"/>
              <a:ext cx="282581" cy="338971"/>
            </a:xfrm>
            <a:prstGeom prst="rect">
              <a:avLst/>
            </a:prstGeom>
          </p:spPr>
        </p:pic>
        <p:pic>
          <p:nvPicPr>
            <p:cNvPr id="181" name="图片 1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216" y="4287488"/>
              <a:ext cx="168168" cy="212962"/>
            </a:xfrm>
            <a:prstGeom prst="rect">
              <a:avLst/>
            </a:prstGeom>
          </p:spPr>
        </p:pic>
        <p:cxnSp>
          <p:nvCxnSpPr>
            <p:cNvPr id="201" name="直接连接符 200"/>
            <p:cNvCxnSpPr>
              <a:stCxn id="180" idx="3"/>
              <a:endCxn id="179" idx="1"/>
            </p:cNvCxnSpPr>
            <p:nvPr/>
          </p:nvCxnSpPr>
          <p:spPr>
            <a:xfrm>
              <a:off x="2945241" y="1001349"/>
              <a:ext cx="357853" cy="9359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7" name="图片 2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072" y="1459208"/>
              <a:ext cx="158798" cy="256922"/>
            </a:xfrm>
            <a:prstGeom prst="rect">
              <a:avLst/>
            </a:prstGeom>
          </p:spPr>
        </p:pic>
        <p:pic>
          <p:nvPicPr>
            <p:cNvPr id="208" name="图片 20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758" y="1482893"/>
              <a:ext cx="168168" cy="212962"/>
            </a:xfrm>
            <a:prstGeom prst="rect">
              <a:avLst/>
            </a:prstGeom>
          </p:spPr>
        </p:pic>
        <p:cxnSp>
          <p:nvCxnSpPr>
            <p:cNvPr id="209" name="直接连接符 208"/>
            <p:cNvCxnSpPr>
              <a:stCxn id="210" idx="3"/>
              <a:endCxn id="179" idx="1"/>
            </p:cNvCxnSpPr>
            <p:nvPr/>
          </p:nvCxnSpPr>
          <p:spPr>
            <a:xfrm flipV="1">
              <a:off x="2965746" y="1094948"/>
              <a:ext cx="337348" cy="19378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10" name="图片 209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2683165" y="1119245"/>
              <a:ext cx="282581" cy="338971"/>
            </a:xfrm>
            <a:prstGeom prst="rect">
              <a:avLst/>
            </a:prstGeom>
          </p:spPr>
        </p:pic>
        <p:pic>
          <p:nvPicPr>
            <p:cNvPr id="211" name="图片 2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5043" y="3046110"/>
              <a:ext cx="358576" cy="298094"/>
            </a:xfrm>
            <a:prstGeom prst="rect">
              <a:avLst/>
            </a:prstGeom>
          </p:spPr>
        </p:pic>
        <p:pic>
          <p:nvPicPr>
            <p:cNvPr id="212" name="图片 2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40958" y="1435219"/>
              <a:ext cx="358576" cy="298094"/>
            </a:xfrm>
            <a:prstGeom prst="rect">
              <a:avLst/>
            </a:prstGeom>
          </p:spPr>
        </p:pic>
        <p:cxnSp>
          <p:nvCxnSpPr>
            <p:cNvPr id="213" name="直接连接符 212"/>
            <p:cNvCxnSpPr/>
            <p:nvPr/>
          </p:nvCxnSpPr>
          <p:spPr>
            <a:xfrm>
              <a:off x="3612682" y="1064782"/>
              <a:ext cx="358256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4" name="组合 385"/>
            <p:cNvGrpSpPr/>
            <p:nvPr/>
          </p:nvGrpSpPr>
          <p:grpSpPr bwMode="auto">
            <a:xfrm>
              <a:off x="3947875" y="1921124"/>
              <a:ext cx="358576" cy="256436"/>
              <a:chOff x="6257802" y="650585"/>
              <a:chExt cx="961781" cy="637917"/>
            </a:xfrm>
            <a:solidFill>
              <a:srgbClr val="545454"/>
            </a:solidFill>
          </p:grpSpPr>
          <p:sp>
            <p:nvSpPr>
              <p:cNvPr id="244" name="Freeform 40"/>
              <p:cNvSpPr/>
              <p:nvPr/>
            </p:nvSpPr>
            <p:spPr bwMode="auto">
              <a:xfrm>
                <a:off x="6611110" y="650585"/>
                <a:ext cx="304237" cy="186468"/>
              </a:xfrm>
              <a:custGeom>
                <a:avLst/>
                <a:gdLst>
                  <a:gd name="T0" fmla="*/ 2147483647 w 124"/>
                  <a:gd name="T1" fmla="*/ 2147483647 h 76"/>
                  <a:gd name="T2" fmla="*/ 2147483647 w 124"/>
                  <a:gd name="T3" fmla="*/ 0 h 76"/>
                  <a:gd name="T4" fmla="*/ 2147483647 w 124"/>
                  <a:gd name="T5" fmla="*/ 0 h 76"/>
                  <a:gd name="T6" fmla="*/ 2147483647 w 124"/>
                  <a:gd name="T7" fmla="*/ 0 h 76"/>
                  <a:gd name="T8" fmla="*/ 2147483647 w 124"/>
                  <a:gd name="T9" fmla="*/ 0 h 76"/>
                  <a:gd name="T10" fmla="*/ 2147483647 w 124"/>
                  <a:gd name="T11" fmla="*/ 0 h 76"/>
                  <a:gd name="T12" fmla="*/ 2147483647 w 124"/>
                  <a:gd name="T13" fmla="*/ 0 h 76"/>
                  <a:gd name="T14" fmla="*/ 2147483647 w 124"/>
                  <a:gd name="T15" fmla="*/ 2147483647 h 76"/>
                  <a:gd name="T16" fmla="*/ 0 w 124"/>
                  <a:gd name="T17" fmla="*/ 2147483647 h 76"/>
                  <a:gd name="T18" fmla="*/ 0 w 124"/>
                  <a:gd name="T19" fmla="*/ 2147483647 h 76"/>
                  <a:gd name="T20" fmla="*/ 0 w 124"/>
                  <a:gd name="T21" fmla="*/ 2147483647 h 76"/>
                  <a:gd name="T22" fmla="*/ 0 w 124"/>
                  <a:gd name="T23" fmla="*/ 2147483647 h 76"/>
                  <a:gd name="T24" fmla="*/ 0 w 124"/>
                  <a:gd name="T25" fmla="*/ 2147483647 h 76"/>
                  <a:gd name="T26" fmla="*/ 2147483647 w 124"/>
                  <a:gd name="T27" fmla="*/ 2147483647 h 76"/>
                  <a:gd name="T28" fmla="*/ 2147483647 w 124"/>
                  <a:gd name="T29" fmla="*/ 2147483647 h 76"/>
                  <a:gd name="T30" fmla="*/ 2147483647 w 124"/>
                  <a:gd name="T31" fmla="*/ 2147483647 h 76"/>
                  <a:gd name="T32" fmla="*/ 2147483647 w 124"/>
                  <a:gd name="T33" fmla="*/ 2147483647 h 76"/>
                  <a:gd name="T34" fmla="*/ 2147483647 w 124"/>
                  <a:gd name="T35" fmla="*/ 2147483647 h 76"/>
                  <a:gd name="T36" fmla="*/ 2147483647 w 124"/>
                  <a:gd name="T37" fmla="*/ 2147483647 h 76"/>
                  <a:gd name="T38" fmla="*/ 2147483647 w 124"/>
                  <a:gd name="T39" fmla="*/ 2147483647 h 76"/>
                  <a:gd name="T40" fmla="*/ 2147483647 w 124"/>
                  <a:gd name="T41" fmla="*/ 2147483647 h 76"/>
                  <a:gd name="T42" fmla="*/ 2147483647 w 124"/>
                  <a:gd name="T43" fmla="*/ 2147483647 h 76"/>
                  <a:gd name="T44" fmla="*/ 2147483647 w 124"/>
                  <a:gd name="T45" fmla="*/ 2147483647 h 76"/>
                  <a:gd name="T46" fmla="*/ 2147483647 w 124"/>
                  <a:gd name="T47" fmla="*/ 2147483647 h 76"/>
                  <a:gd name="T48" fmla="*/ 2147483647 w 124"/>
                  <a:gd name="T49" fmla="*/ 2147483647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76"/>
                  <a:gd name="T77" fmla="*/ 124 w 124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76">
                    <a:moveTo>
                      <a:pt x="124" y="4"/>
                    </a:moveTo>
                    <a:lnTo>
                      <a:pt x="124" y="0"/>
                    </a:lnTo>
                    <a:lnTo>
                      <a:pt x="12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lnTo>
                      <a:pt x="100" y="76"/>
                    </a:lnTo>
                    <a:lnTo>
                      <a:pt x="110" y="64"/>
                    </a:lnTo>
                    <a:lnTo>
                      <a:pt x="116" y="52"/>
                    </a:lnTo>
                    <a:lnTo>
                      <a:pt x="120" y="40"/>
                    </a:lnTo>
                    <a:lnTo>
                      <a:pt x="122" y="28"/>
                    </a:lnTo>
                    <a:lnTo>
                      <a:pt x="124" y="12"/>
                    </a:lnTo>
                    <a:lnTo>
                      <a:pt x="1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5" name="Freeform 41"/>
              <p:cNvSpPr/>
              <p:nvPr/>
            </p:nvSpPr>
            <p:spPr bwMode="auto">
              <a:xfrm>
                <a:off x="6267617" y="650585"/>
                <a:ext cx="299330" cy="186468"/>
              </a:xfrm>
              <a:custGeom>
                <a:avLst/>
                <a:gdLst>
                  <a:gd name="T0" fmla="*/ 2147483647 w 122"/>
                  <a:gd name="T1" fmla="*/ 2147483647 h 76"/>
                  <a:gd name="T2" fmla="*/ 2147483647 w 122"/>
                  <a:gd name="T3" fmla="*/ 2147483647 h 76"/>
                  <a:gd name="T4" fmla="*/ 2147483647 w 122"/>
                  <a:gd name="T5" fmla="*/ 2147483647 h 76"/>
                  <a:gd name="T6" fmla="*/ 2147483647 w 122"/>
                  <a:gd name="T7" fmla="*/ 2147483647 h 76"/>
                  <a:gd name="T8" fmla="*/ 2147483647 w 122"/>
                  <a:gd name="T9" fmla="*/ 2147483647 h 76"/>
                  <a:gd name="T10" fmla="*/ 2147483647 w 122"/>
                  <a:gd name="T11" fmla="*/ 2147483647 h 76"/>
                  <a:gd name="T12" fmla="*/ 2147483647 w 122"/>
                  <a:gd name="T13" fmla="*/ 2147483647 h 76"/>
                  <a:gd name="T14" fmla="*/ 2147483647 w 122"/>
                  <a:gd name="T15" fmla="*/ 2147483647 h 76"/>
                  <a:gd name="T16" fmla="*/ 2147483647 w 122"/>
                  <a:gd name="T17" fmla="*/ 2147483647 h 76"/>
                  <a:gd name="T18" fmla="*/ 2147483647 w 122"/>
                  <a:gd name="T19" fmla="*/ 2147483647 h 76"/>
                  <a:gd name="T20" fmla="*/ 2147483647 w 122"/>
                  <a:gd name="T21" fmla="*/ 2147483647 h 76"/>
                  <a:gd name="T22" fmla="*/ 2147483647 w 122"/>
                  <a:gd name="T23" fmla="*/ 0 h 76"/>
                  <a:gd name="T24" fmla="*/ 2147483647 w 122"/>
                  <a:gd name="T25" fmla="*/ 0 h 76"/>
                  <a:gd name="T26" fmla="*/ 2147483647 w 122"/>
                  <a:gd name="T27" fmla="*/ 0 h 76"/>
                  <a:gd name="T28" fmla="*/ 2147483647 w 122"/>
                  <a:gd name="T29" fmla="*/ 0 h 76"/>
                  <a:gd name="T30" fmla="*/ 2147483647 w 122"/>
                  <a:gd name="T31" fmla="*/ 0 h 76"/>
                  <a:gd name="T32" fmla="*/ 2147483647 w 122"/>
                  <a:gd name="T33" fmla="*/ 2147483647 h 76"/>
                  <a:gd name="T34" fmla="*/ 0 w 122"/>
                  <a:gd name="T35" fmla="*/ 2147483647 h 76"/>
                  <a:gd name="T36" fmla="*/ 0 w 122"/>
                  <a:gd name="T37" fmla="*/ 2147483647 h 76"/>
                  <a:gd name="T38" fmla="*/ 0 w 122"/>
                  <a:gd name="T39" fmla="*/ 2147483647 h 76"/>
                  <a:gd name="T40" fmla="*/ 0 w 122"/>
                  <a:gd name="T41" fmla="*/ 2147483647 h 76"/>
                  <a:gd name="T42" fmla="*/ 0 w 122"/>
                  <a:gd name="T43" fmla="*/ 2147483647 h 76"/>
                  <a:gd name="T44" fmla="*/ 2147483647 w 122"/>
                  <a:gd name="T45" fmla="*/ 2147483647 h 76"/>
                  <a:gd name="T46" fmla="*/ 2147483647 w 122"/>
                  <a:gd name="T47" fmla="*/ 2147483647 h 76"/>
                  <a:gd name="T48" fmla="*/ 2147483647 w 122"/>
                  <a:gd name="T49" fmla="*/ 2147483647 h 76"/>
                  <a:gd name="T50" fmla="*/ 2147483647 w 122"/>
                  <a:gd name="T51" fmla="*/ 2147483647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76"/>
                  <a:gd name="T80" fmla="*/ 122 w 1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76">
                    <a:moveTo>
                      <a:pt x="10" y="76"/>
                    </a:moveTo>
                    <a:lnTo>
                      <a:pt x="112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0"/>
                    </a:lnTo>
                    <a:lnTo>
                      <a:pt x="122" y="6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6" name="Freeform 42"/>
              <p:cNvSpPr/>
              <p:nvPr/>
            </p:nvSpPr>
            <p:spPr bwMode="auto">
              <a:xfrm>
                <a:off x="6257802" y="876309"/>
                <a:ext cx="564310" cy="186468"/>
              </a:xfrm>
              <a:custGeom>
                <a:avLst/>
                <a:gdLst>
                  <a:gd name="T0" fmla="*/ 2147483647 w 230"/>
                  <a:gd name="T1" fmla="*/ 2147483647 h 76"/>
                  <a:gd name="T2" fmla="*/ 2147483647 w 230"/>
                  <a:gd name="T3" fmla="*/ 2147483647 h 76"/>
                  <a:gd name="T4" fmla="*/ 2147483647 w 230"/>
                  <a:gd name="T5" fmla="*/ 2147483647 h 76"/>
                  <a:gd name="T6" fmla="*/ 2147483647 w 230"/>
                  <a:gd name="T7" fmla="*/ 2147483647 h 76"/>
                  <a:gd name="T8" fmla="*/ 2147483647 w 230"/>
                  <a:gd name="T9" fmla="*/ 2147483647 h 76"/>
                  <a:gd name="T10" fmla="*/ 2147483647 w 230"/>
                  <a:gd name="T11" fmla="*/ 2147483647 h 76"/>
                  <a:gd name="T12" fmla="*/ 2147483647 w 230"/>
                  <a:gd name="T13" fmla="*/ 0 h 76"/>
                  <a:gd name="T14" fmla="*/ 2147483647 w 230"/>
                  <a:gd name="T15" fmla="*/ 0 h 76"/>
                  <a:gd name="T16" fmla="*/ 2147483647 w 230"/>
                  <a:gd name="T17" fmla="*/ 0 h 76"/>
                  <a:gd name="T18" fmla="*/ 2147483647 w 230"/>
                  <a:gd name="T19" fmla="*/ 0 h 76"/>
                  <a:gd name="T20" fmla="*/ 2147483647 w 230"/>
                  <a:gd name="T21" fmla="*/ 0 h 76"/>
                  <a:gd name="T22" fmla="*/ 2147483647 w 230"/>
                  <a:gd name="T23" fmla="*/ 0 h 76"/>
                  <a:gd name="T24" fmla="*/ 2147483647 w 230"/>
                  <a:gd name="T25" fmla="*/ 2147483647 h 76"/>
                  <a:gd name="T26" fmla="*/ 2147483647 w 230"/>
                  <a:gd name="T27" fmla="*/ 2147483647 h 76"/>
                  <a:gd name="T28" fmla="*/ 0 w 230"/>
                  <a:gd name="T29" fmla="*/ 2147483647 h 76"/>
                  <a:gd name="T30" fmla="*/ 0 w 230"/>
                  <a:gd name="T31" fmla="*/ 2147483647 h 76"/>
                  <a:gd name="T32" fmla="*/ 0 w 230"/>
                  <a:gd name="T33" fmla="*/ 2147483647 h 76"/>
                  <a:gd name="T34" fmla="*/ 2147483647 w 230"/>
                  <a:gd name="T35" fmla="*/ 2147483647 h 76"/>
                  <a:gd name="T36" fmla="*/ 2147483647 w 230"/>
                  <a:gd name="T37" fmla="*/ 2147483647 h 76"/>
                  <a:gd name="T38" fmla="*/ 2147483647 w 230"/>
                  <a:gd name="T39" fmla="*/ 2147483647 h 76"/>
                  <a:gd name="T40" fmla="*/ 2147483647 w 230"/>
                  <a:gd name="T41" fmla="*/ 2147483647 h 76"/>
                  <a:gd name="T42" fmla="*/ 2147483647 w 230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0"/>
                  <a:gd name="T67" fmla="*/ 0 h 76"/>
                  <a:gd name="T68" fmla="*/ 230 w 230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0" h="76">
                    <a:moveTo>
                      <a:pt x="186" y="76"/>
                    </a:moveTo>
                    <a:lnTo>
                      <a:pt x="186" y="76"/>
                    </a:lnTo>
                    <a:lnTo>
                      <a:pt x="188" y="66"/>
                    </a:lnTo>
                    <a:lnTo>
                      <a:pt x="192" y="56"/>
                    </a:lnTo>
                    <a:lnTo>
                      <a:pt x="202" y="36"/>
                    </a:lnTo>
                    <a:lnTo>
                      <a:pt x="214" y="18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86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7" name="Freeform 43"/>
              <p:cNvSpPr/>
              <p:nvPr/>
            </p:nvSpPr>
            <p:spPr bwMode="auto">
              <a:xfrm>
                <a:off x="6267617" y="1102033"/>
                <a:ext cx="299330" cy="186468"/>
              </a:xfrm>
              <a:custGeom>
                <a:avLst/>
                <a:gdLst>
                  <a:gd name="T0" fmla="*/ 2147483647 w 122"/>
                  <a:gd name="T1" fmla="*/ 0 h 76"/>
                  <a:gd name="T2" fmla="*/ 2147483647 w 122"/>
                  <a:gd name="T3" fmla="*/ 0 h 76"/>
                  <a:gd name="T4" fmla="*/ 2147483647 w 122"/>
                  <a:gd name="T5" fmla="*/ 0 h 76"/>
                  <a:gd name="T6" fmla="*/ 2147483647 w 122"/>
                  <a:gd name="T7" fmla="*/ 2147483647 h 76"/>
                  <a:gd name="T8" fmla="*/ 2147483647 w 122"/>
                  <a:gd name="T9" fmla="*/ 2147483647 h 76"/>
                  <a:gd name="T10" fmla="*/ 0 w 122"/>
                  <a:gd name="T11" fmla="*/ 2147483647 h 76"/>
                  <a:gd name="T12" fmla="*/ 0 w 122"/>
                  <a:gd name="T13" fmla="*/ 2147483647 h 76"/>
                  <a:gd name="T14" fmla="*/ 0 w 122"/>
                  <a:gd name="T15" fmla="*/ 2147483647 h 76"/>
                  <a:gd name="T16" fmla="*/ 0 w 122"/>
                  <a:gd name="T17" fmla="*/ 2147483647 h 76"/>
                  <a:gd name="T18" fmla="*/ 0 w 122"/>
                  <a:gd name="T19" fmla="*/ 2147483647 h 76"/>
                  <a:gd name="T20" fmla="*/ 2147483647 w 122"/>
                  <a:gd name="T21" fmla="*/ 2147483647 h 76"/>
                  <a:gd name="T22" fmla="*/ 2147483647 w 122"/>
                  <a:gd name="T23" fmla="*/ 2147483647 h 76"/>
                  <a:gd name="T24" fmla="*/ 2147483647 w 122"/>
                  <a:gd name="T25" fmla="*/ 2147483647 h 76"/>
                  <a:gd name="T26" fmla="*/ 2147483647 w 122"/>
                  <a:gd name="T27" fmla="*/ 2147483647 h 76"/>
                  <a:gd name="T28" fmla="*/ 2147483647 w 122"/>
                  <a:gd name="T29" fmla="*/ 2147483647 h 76"/>
                  <a:gd name="T30" fmla="*/ 2147483647 w 122"/>
                  <a:gd name="T31" fmla="*/ 2147483647 h 76"/>
                  <a:gd name="T32" fmla="*/ 2147483647 w 122"/>
                  <a:gd name="T33" fmla="*/ 2147483647 h 76"/>
                  <a:gd name="T34" fmla="*/ 2147483647 w 122"/>
                  <a:gd name="T35" fmla="*/ 2147483647 h 76"/>
                  <a:gd name="T36" fmla="*/ 2147483647 w 122"/>
                  <a:gd name="T37" fmla="*/ 2147483647 h 76"/>
                  <a:gd name="T38" fmla="*/ 2147483647 w 122"/>
                  <a:gd name="T39" fmla="*/ 2147483647 h 76"/>
                  <a:gd name="T40" fmla="*/ 2147483647 w 122"/>
                  <a:gd name="T41" fmla="*/ 2147483647 h 76"/>
                  <a:gd name="T42" fmla="*/ 2147483647 w 122"/>
                  <a:gd name="T43" fmla="*/ 2147483647 h 76"/>
                  <a:gd name="T44" fmla="*/ 2147483647 w 122"/>
                  <a:gd name="T45" fmla="*/ 2147483647 h 76"/>
                  <a:gd name="T46" fmla="*/ 2147483647 w 122"/>
                  <a:gd name="T47" fmla="*/ 2147483647 h 76"/>
                  <a:gd name="T48" fmla="*/ 2147483647 w 122"/>
                  <a:gd name="T49" fmla="*/ 0 h 76"/>
                  <a:gd name="T50" fmla="*/ 2147483647 w 122"/>
                  <a:gd name="T51" fmla="*/ 0 h 7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76"/>
                  <a:gd name="T80" fmla="*/ 122 w 122"/>
                  <a:gd name="T81" fmla="*/ 76 h 7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76">
                    <a:moveTo>
                      <a:pt x="112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12" y="76"/>
                    </a:lnTo>
                    <a:lnTo>
                      <a:pt x="116" y="76"/>
                    </a:lnTo>
                    <a:lnTo>
                      <a:pt x="120" y="74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6" y="2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8" name="Freeform 44"/>
              <p:cNvSpPr/>
              <p:nvPr/>
            </p:nvSpPr>
            <p:spPr bwMode="auto">
              <a:xfrm>
                <a:off x="6611110" y="1102033"/>
                <a:ext cx="220817" cy="186468"/>
              </a:xfrm>
              <a:custGeom>
                <a:avLst/>
                <a:gdLst>
                  <a:gd name="T0" fmla="*/ 2147483647 w 90"/>
                  <a:gd name="T1" fmla="*/ 2147483647 h 76"/>
                  <a:gd name="T2" fmla="*/ 2147483647 w 90"/>
                  <a:gd name="T3" fmla="*/ 2147483647 h 76"/>
                  <a:gd name="T4" fmla="*/ 2147483647 w 90"/>
                  <a:gd name="T5" fmla="*/ 0 h 76"/>
                  <a:gd name="T6" fmla="*/ 2147483647 w 90"/>
                  <a:gd name="T7" fmla="*/ 0 h 76"/>
                  <a:gd name="T8" fmla="*/ 2147483647 w 90"/>
                  <a:gd name="T9" fmla="*/ 0 h 76"/>
                  <a:gd name="T10" fmla="*/ 2147483647 w 90"/>
                  <a:gd name="T11" fmla="*/ 2147483647 h 76"/>
                  <a:gd name="T12" fmla="*/ 2147483647 w 90"/>
                  <a:gd name="T13" fmla="*/ 2147483647 h 76"/>
                  <a:gd name="T14" fmla="*/ 0 w 90"/>
                  <a:gd name="T15" fmla="*/ 2147483647 h 76"/>
                  <a:gd name="T16" fmla="*/ 0 w 90"/>
                  <a:gd name="T17" fmla="*/ 2147483647 h 76"/>
                  <a:gd name="T18" fmla="*/ 0 w 90"/>
                  <a:gd name="T19" fmla="*/ 2147483647 h 76"/>
                  <a:gd name="T20" fmla="*/ 0 w 90"/>
                  <a:gd name="T21" fmla="*/ 2147483647 h 76"/>
                  <a:gd name="T22" fmla="*/ 0 w 90"/>
                  <a:gd name="T23" fmla="*/ 2147483647 h 76"/>
                  <a:gd name="T24" fmla="*/ 2147483647 w 90"/>
                  <a:gd name="T25" fmla="*/ 2147483647 h 76"/>
                  <a:gd name="T26" fmla="*/ 2147483647 w 90"/>
                  <a:gd name="T27" fmla="*/ 2147483647 h 76"/>
                  <a:gd name="T28" fmla="*/ 2147483647 w 90"/>
                  <a:gd name="T29" fmla="*/ 2147483647 h 76"/>
                  <a:gd name="T30" fmla="*/ 2147483647 w 90"/>
                  <a:gd name="T31" fmla="*/ 2147483647 h 76"/>
                  <a:gd name="T32" fmla="*/ 2147483647 w 90"/>
                  <a:gd name="T33" fmla="*/ 2147483647 h 76"/>
                  <a:gd name="T34" fmla="*/ 2147483647 w 90"/>
                  <a:gd name="T35" fmla="*/ 2147483647 h 76"/>
                  <a:gd name="T36" fmla="*/ 2147483647 w 90"/>
                  <a:gd name="T37" fmla="*/ 2147483647 h 76"/>
                  <a:gd name="T38" fmla="*/ 2147483647 w 90"/>
                  <a:gd name="T39" fmla="*/ 2147483647 h 76"/>
                  <a:gd name="T40" fmla="*/ 2147483647 w 90"/>
                  <a:gd name="T41" fmla="*/ 2147483647 h 76"/>
                  <a:gd name="T42" fmla="*/ 2147483647 w 90"/>
                  <a:gd name="T43" fmla="*/ 2147483647 h 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0"/>
                  <a:gd name="T67" fmla="*/ 0 h 76"/>
                  <a:gd name="T68" fmla="*/ 90 w 90"/>
                  <a:gd name="T69" fmla="*/ 76 h 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0" h="76">
                    <a:moveTo>
                      <a:pt x="44" y="16"/>
                    </a:moveTo>
                    <a:lnTo>
                      <a:pt x="44" y="16"/>
                    </a:lnTo>
                    <a:lnTo>
                      <a:pt x="4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90" y="76"/>
                    </a:lnTo>
                    <a:lnTo>
                      <a:pt x="74" y="66"/>
                    </a:lnTo>
                    <a:lnTo>
                      <a:pt x="62" y="50"/>
                    </a:lnTo>
                    <a:lnTo>
                      <a:pt x="50" y="34"/>
                    </a:lnTo>
                    <a:lnTo>
                      <a:pt x="4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49" name="Freeform 45"/>
              <p:cNvSpPr/>
              <p:nvPr/>
            </p:nvSpPr>
            <p:spPr bwMode="auto">
              <a:xfrm>
                <a:off x="6743600" y="660400"/>
                <a:ext cx="475983" cy="628102"/>
              </a:xfrm>
              <a:custGeom>
                <a:avLst/>
                <a:gdLst>
                  <a:gd name="T0" fmla="*/ 2147483647 w 194"/>
                  <a:gd name="T1" fmla="*/ 2147483647 h 256"/>
                  <a:gd name="T2" fmla="*/ 2147483647 w 194"/>
                  <a:gd name="T3" fmla="*/ 2147483647 h 256"/>
                  <a:gd name="T4" fmla="*/ 2147483647 w 194"/>
                  <a:gd name="T5" fmla="*/ 2147483647 h 256"/>
                  <a:gd name="T6" fmla="*/ 2147483647 w 194"/>
                  <a:gd name="T7" fmla="*/ 2147483647 h 256"/>
                  <a:gd name="T8" fmla="*/ 2147483647 w 194"/>
                  <a:gd name="T9" fmla="*/ 2147483647 h 256"/>
                  <a:gd name="T10" fmla="*/ 2147483647 w 194"/>
                  <a:gd name="T11" fmla="*/ 0 h 256"/>
                  <a:gd name="T12" fmla="*/ 2147483647 w 194"/>
                  <a:gd name="T13" fmla="*/ 2147483647 h 256"/>
                  <a:gd name="T14" fmla="*/ 2147483647 w 194"/>
                  <a:gd name="T15" fmla="*/ 2147483647 h 256"/>
                  <a:gd name="T16" fmla="*/ 2147483647 w 194"/>
                  <a:gd name="T17" fmla="*/ 2147483647 h 256"/>
                  <a:gd name="T18" fmla="*/ 2147483647 w 194"/>
                  <a:gd name="T19" fmla="*/ 2147483647 h 256"/>
                  <a:gd name="T20" fmla="*/ 2147483647 w 194"/>
                  <a:gd name="T21" fmla="*/ 2147483647 h 256"/>
                  <a:gd name="T22" fmla="*/ 2147483647 w 194"/>
                  <a:gd name="T23" fmla="*/ 2147483647 h 256"/>
                  <a:gd name="T24" fmla="*/ 0 w 194"/>
                  <a:gd name="T25" fmla="*/ 2147483647 h 256"/>
                  <a:gd name="T26" fmla="*/ 2147483647 w 194"/>
                  <a:gd name="T27" fmla="*/ 2147483647 h 256"/>
                  <a:gd name="T28" fmla="*/ 2147483647 w 194"/>
                  <a:gd name="T29" fmla="*/ 2147483647 h 256"/>
                  <a:gd name="T30" fmla="*/ 2147483647 w 194"/>
                  <a:gd name="T31" fmla="*/ 2147483647 h 256"/>
                  <a:gd name="T32" fmla="*/ 2147483647 w 194"/>
                  <a:gd name="T33" fmla="*/ 2147483647 h 256"/>
                  <a:gd name="T34" fmla="*/ 2147483647 w 194"/>
                  <a:gd name="T35" fmla="*/ 2147483647 h 256"/>
                  <a:gd name="T36" fmla="*/ 2147483647 w 194"/>
                  <a:gd name="T37" fmla="*/ 2147483647 h 256"/>
                  <a:gd name="T38" fmla="*/ 2147483647 w 194"/>
                  <a:gd name="T39" fmla="*/ 2147483647 h 256"/>
                  <a:gd name="T40" fmla="*/ 2147483647 w 194"/>
                  <a:gd name="T41" fmla="*/ 2147483647 h 256"/>
                  <a:gd name="T42" fmla="*/ 2147483647 w 194"/>
                  <a:gd name="T43" fmla="*/ 2147483647 h 256"/>
                  <a:gd name="T44" fmla="*/ 2147483647 w 194"/>
                  <a:gd name="T45" fmla="*/ 2147483647 h 256"/>
                  <a:gd name="T46" fmla="*/ 2147483647 w 194"/>
                  <a:gd name="T47" fmla="*/ 2147483647 h 256"/>
                  <a:gd name="T48" fmla="*/ 2147483647 w 194"/>
                  <a:gd name="T49" fmla="*/ 2147483647 h 256"/>
                  <a:gd name="T50" fmla="*/ 2147483647 w 194"/>
                  <a:gd name="T51" fmla="*/ 2147483647 h 256"/>
                  <a:gd name="T52" fmla="*/ 2147483647 w 194"/>
                  <a:gd name="T53" fmla="*/ 2147483647 h 256"/>
                  <a:gd name="T54" fmla="*/ 2147483647 w 194"/>
                  <a:gd name="T55" fmla="*/ 2147483647 h 256"/>
                  <a:gd name="T56" fmla="*/ 2147483647 w 194"/>
                  <a:gd name="T57" fmla="*/ 2147483647 h 256"/>
                  <a:gd name="T58" fmla="*/ 2147483647 w 194"/>
                  <a:gd name="T59" fmla="*/ 2147483647 h 256"/>
                  <a:gd name="T60" fmla="*/ 2147483647 w 194"/>
                  <a:gd name="T61" fmla="*/ 2147483647 h 256"/>
                  <a:gd name="T62" fmla="*/ 2147483647 w 194"/>
                  <a:gd name="T63" fmla="*/ 2147483647 h 256"/>
                  <a:gd name="T64" fmla="*/ 2147483647 w 194"/>
                  <a:gd name="T65" fmla="*/ 2147483647 h 256"/>
                  <a:gd name="T66" fmla="*/ 2147483647 w 194"/>
                  <a:gd name="T67" fmla="*/ 2147483647 h 2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256"/>
                  <a:gd name="T104" fmla="*/ 194 w 194"/>
                  <a:gd name="T105" fmla="*/ 256 h 2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256">
                    <a:moveTo>
                      <a:pt x="194" y="144"/>
                    </a:moveTo>
                    <a:lnTo>
                      <a:pt x="194" y="144"/>
                    </a:lnTo>
                    <a:lnTo>
                      <a:pt x="192" y="128"/>
                    </a:lnTo>
                    <a:lnTo>
                      <a:pt x="188" y="112"/>
                    </a:lnTo>
                    <a:lnTo>
                      <a:pt x="180" y="96"/>
                    </a:lnTo>
                    <a:lnTo>
                      <a:pt x="174" y="82"/>
                    </a:lnTo>
                    <a:lnTo>
                      <a:pt x="164" y="70"/>
                    </a:lnTo>
                    <a:lnTo>
                      <a:pt x="156" y="58"/>
                    </a:lnTo>
                    <a:lnTo>
                      <a:pt x="136" y="38"/>
                    </a:lnTo>
                    <a:lnTo>
                      <a:pt x="116" y="22"/>
                    </a:lnTo>
                    <a:lnTo>
                      <a:pt x="100" y="1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2" y="30"/>
                    </a:lnTo>
                    <a:lnTo>
                      <a:pt x="78" y="42"/>
                    </a:lnTo>
                    <a:lnTo>
                      <a:pt x="72" y="58"/>
                    </a:lnTo>
                    <a:lnTo>
                      <a:pt x="64" y="72"/>
                    </a:lnTo>
                    <a:lnTo>
                      <a:pt x="52" y="86"/>
                    </a:lnTo>
                    <a:lnTo>
                      <a:pt x="30" y="110"/>
                    </a:lnTo>
                    <a:lnTo>
                      <a:pt x="20" y="122"/>
                    </a:lnTo>
                    <a:lnTo>
                      <a:pt x="12" y="136"/>
                    </a:lnTo>
                    <a:lnTo>
                      <a:pt x="6" y="15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2"/>
                    </a:lnTo>
                    <a:lnTo>
                      <a:pt x="8" y="204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4"/>
                    </a:lnTo>
                    <a:lnTo>
                      <a:pt x="36" y="242"/>
                    </a:lnTo>
                    <a:lnTo>
                      <a:pt x="46" y="248"/>
                    </a:lnTo>
                    <a:lnTo>
                      <a:pt x="58" y="254"/>
                    </a:lnTo>
                    <a:lnTo>
                      <a:pt x="70" y="256"/>
                    </a:lnTo>
                    <a:lnTo>
                      <a:pt x="64" y="240"/>
                    </a:lnTo>
                    <a:lnTo>
                      <a:pt x="64" y="222"/>
                    </a:lnTo>
                    <a:lnTo>
                      <a:pt x="64" y="214"/>
                    </a:lnTo>
                    <a:lnTo>
                      <a:pt x="66" y="204"/>
                    </a:lnTo>
                    <a:lnTo>
                      <a:pt x="72" y="196"/>
                    </a:lnTo>
                    <a:lnTo>
                      <a:pt x="78" y="186"/>
                    </a:lnTo>
                    <a:lnTo>
                      <a:pt x="94" y="164"/>
                    </a:lnTo>
                    <a:lnTo>
                      <a:pt x="104" y="146"/>
                    </a:lnTo>
                    <a:lnTo>
                      <a:pt x="112" y="128"/>
                    </a:lnTo>
                    <a:lnTo>
                      <a:pt x="114" y="130"/>
                    </a:lnTo>
                    <a:lnTo>
                      <a:pt x="120" y="140"/>
                    </a:lnTo>
                    <a:lnTo>
                      <a:pt x="126" y="152"/>
                    </a:lnTo>
                    <a:lnTo>
                      <a:pt x="132" y="168"/>
                    </a:lnTo>
                    <a:lnTo>
                      <a:pt x="138" y="186"/>
                    </a:lnTo>
                    <a:lnTo>
                      <a:pt x="140" y="206"/>
                    </a:lnTo>
                    <a:lnTo>
                      <a:pt x="138" y="218"/>
                    </a:lnTo>
                    <a:lnTo>
                      <a:pt x="138" y="228"/>
                    </a:lnTo>
                    <a:lnTo>
                      <a:pt x="134" y="238"/>
                    </a:lnTo>
                    <a:lnTo>
                      <a:pt x="130" y="248"/>
                    </a:lnTo>
                    <a:lnTo>
                      <a:pt x="142" y="242"/>
                    </a:lnTo>
                    <a:lnTo>
                      <a:pt x="154" y="234"/>
                    </a:lnTo>
                    <a:lnTo>
                      <a:pt x="166" y="224"/>
                    </a:lnTo>
                    <a:lnTo>
                      <a:pt x="176" y="212"/>
                    </a:lnTo>
                    <a:lnTo>
                      <a:pt x="186" y="200"/>
                    </a:lnTo>
                    <a:lnTo>
                      <a:pt x="192" y="184"/>
                    </a:lnTo>
                    <a:lnTo>
                      <a:pt x="194" y="166"/>
                    </a:lnTo>
                    <a:lnTo>
                      <a:pt x="194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  <p:cxnSp>
          <p:nvCxnSpPr>
            <p:cNvPr id="215" name="直接连接符 214"/>
            <p:cNvCxnSpPr/>
            <p:nvPr/>
          </p:nvCxnSpPr>
          <p:spPr>
            <a:xfrm>
              <a:off x="4611192" y="1010441"/>
              <a:ext cx="0" cy="94490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16" name="图片 215"/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 l="1117" r="2970"/>
            <a:stretch>
              <a:fillRect/>
            </a:stretch>
          </p:blipFill>
          <p:spPr>
            <a:xfrm>
              <a:off x="3970938" y="980887"/>
              <a:ext cx="297180" cy="350669"/>
            </a:xfrm>
            <a:prstGeom prst="rect">
              <a:avLst/>
            </a:prstGeom>
          </p:spPr>
        </p:pic>
        <p:pic>
          <p:nvPicPr>
            <p:cNvPr id="217" name="图片 2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4264" y="1437669"/>
              <a:ext cx="358576" cy="298094"/>
            </a:xfrm>
            <a:prstGeom prst="rect">
              <a:avLst/>
            </a:prstGeom>
          </p:spPr>
        </p:pic>
        <p:pic>
          <p:nvPicPr>
            <p:cNvPr id="218" name="图片 217"/>
            <p:cNvPicPr>
              <a:picLocks noChangeAspect="1"/>
            </p:cNvPicPr>
            <p:nvPr/>
          </p:nvPicPr>
          <p:blipFill rotWithShape="1">
            <a:blip r:embed="rId3">
              <a:grayscl/>
            </a:blip>
            <a:srcRect l="1117" r="2970"/>
            <a:stretch>
              <a:fillRect/>
            </a:stretch>
          </p:blipFill>
          <p:spPr>
            <a:xfrm>
              <a:off x="4463220" y="974842"/>
              <a:ext cx="297180" cy="350669"/>
            </a:xfrm>
            <a:prstGeom prst="rect">
              <a:avLst/>
            </a:prstGeom>
          </p:spPr>
        </p:pic>
        <p:cxnSp>
          <p:nvCxnSpPr>
            <p:cNvPr id="219" name="直接连接符 218"/>
            <p:cNvCxnSpPr/>
            <p:nvPr/>
          </p:nvCxnSpPr>
          <p:spPr>
            <a:xfrm flipV="1">
              <a:off x="4097844" y="1578067"/>
              <a:ext cx="429276" cy="1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直接连接符 219"/>
            <p:cNvCxnSpPr/>
            <p:nvPr/>
          </p:nvCxnSpPr>
          <p:spPr>
            <a:xfrm flipV="1">
              <a:off x="4124146" y="2025563"/>
              <a:ext cx="429276" cy="1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直接连接符 220"/>
            <p:cNvCxnSpPr>
              <a:stCxn id="212" idx="2"/>
            </p:cNvCxnSpPr>
            <p:nvPr/>
          </p:nvCxnSpPr>
          <p:spPr>
            <a:xfrm>
              <a:off x="4120246" y="1733313"/>
              <a:ext cx="490945" cy="18373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直接连接符 221"/>
            <p:cNvCxnSpPr>
              <a:stCxn id="217" idx="2"/>
            </p:cNvCxnSpPr>
            <p:nvPr/>
          </p:nvCxnSpPr>
          <p:spPr>
            <a:xfrm flipH="1">
              <a:off x="4112229" y="1735763"/>
              <a:ext cx="501323" cy="18792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直接连接符 222"/>
            <p:cNvCxnSpPr>
              <a:stCxn id="217" idx="0"/>
            </p:cNvCxnSpPr>
            <p:nvPr/>
          </p:nvCxnSpPr>
          <p:spPr>
            <a:xfrm flipH="1" flipV="1">
              <a:off x="4112229" y="1188539"/>
              <a:ext cx="501323" cy="24913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直接连接符 223"/>
            <p:cNvCxnSpPr>
              <a:endCxn id="212" idx="0"/>
            </p:cNvCxnSpPr>
            <p:nvPr/>
          </p:nvCxnSpPr>
          <p:spPr>
            <a:xfrm flipH="1">
              <a:off x="4120246" y="1188539"/>
              <a:ext cx="483629" cy="24668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直接连接符 224"/>
            <p:cNvCxnSpPr/>
            <p:nvPr/>
          </p:nvCxnSpPr>
          <p:spPr>
            <a:xfrm flipH="1">
              <a:off x="4268118" y="1058737"/>
              <a:ext cx="195102" cy="604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直接连接符 225"/>
            <p:cNvCxnSpPr/>
            <p:nvPr/>
          </p:nvCxnSpPr>
          <p:spPr>
            <a:xfrm>
              <a:off x="4743092" y="1058736"/>
              <a:ext cx="358256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7" name="组合 226"/>
            <p:cNvGrpSpPr/>
            <p:nvPr/>
          </p:nvGrpSpPr>
          <p:grpSpPr>
            <a:xfrm>
              <a:off x="5096777" y="887427"/>
              <a:ext cx="1295013" cy="463636"/>
              <a:chOff x="5024277" y="1397665"/>
              <a:chExt cx="1295013" cy="463636"/>
            </a:xfrm>
          </p:grpSpPr>
          <p:grpSp>
            <p:nvGrpSpPr>
              <p:cNvPr id="234" name="组合 233"/>
              <p:cNvGrpSpPr/>
              <p:nvPr/>
            </p:nvGrpSpPr>
            <p:grpSpPr>
              <a:xfrm>
                <a:off x="5024277" y="1397665"/>
                <a:ext cx="1044945" cy="447184"/>
                <a:chOff x="661409" y="1096262"/>
                <a:chExt cx="1044945" cy="447184"/>
              </a:xfrm>
            </p:grpSpPr>
            <p:sp>
              <p:nvSpPr>
                <p:cNvPr id="238" name="圆角矩形 237"/>
                <p:cNvSpPr/>
                <p:nvPr/>
              </p:nvSpPr>
              <p:spPr>
                <a:xfrm>
                  <a:off x="661409" y="1096262"/>
                  <a:ext cx="1044945" cy="43787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2F2F2"/>
                </a:solidFill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40" name="组合 239"/>
                <p:cNvGrpSpPr/>
                <p:nvPr/>
              </p:nvGrpSpPr>
              <p:grpSpPr>
                <a:xfrm>
                  <a:off x="668351" y="1111387"/>
                  <a:ext cx="434734" cy="432059"/>
                  <a:chOff x="1694693" y="578862"/>
                  <a:chExt cx="434734" cy="432059"/>
                </a:xfrm>
              </p:grpSpPr>
              <p:pic>
                <p:nvPicPr>
                  <p:cNvPr id="242" name="图片 241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27986" y="578862"/>
                    <a:ext cx="281505" cy="288215"/>
                  </a:xfrm>
                  <a:prstGeom prst="rect">
                    <a:avLst/>
                  </a:prstGeom>
                </p:spPr>
              </p:pic>
              <p:sp>
                <p:nvSpPr>
                  <p:cNvPr id="243" name="文本框 242"/>
                  <p:cNvSpPr txBox="1"/>
                  <p:nvPr/>
                </p:nvSpPr>
                <p:spPr>
                  <a:xfrm>
                    <a:off x="1694693" y="843503"/>
                    <a:ext cx="434734" cy="1674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49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认证系统</a:t>
                    </a:r>
                    <a:endParaRPr lang="zh-CN" altLang="en-US" sz="49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235" name="组合 234"/>
              <p:cNvGrpSpPr/>
              <p:nvPr/>
            </p:nvGrpSpPr>
            <p:grpSpPr>
              <a:xfrm>
                <a:off x="5509453" y="1449614"/>
                <a:ext cx="809837" cy="411687"/>
                <a:chOff x="1443009" y="1561902"/>
                <a:chExt cx="809837" cy="411687"/>
              </a:xfrm>
            </p:grpSpPr>
            <p:pic>
              <p:nvPicPr>
                <p:cNvPr id="236" name="图片 235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1371" b="42709"/>
                <a:stretch>
                  <a:fillRect/>
                </a:stretch>
              </p:blipFill>
              <p:spPr>
                <a:xfrm>
                  <a:off x="1551978" y="1561902"/>
                  <a:ext cx="346777" cy="288215"/>
                </a:xfrm>
                <a:prstGeom prst="rect">
                  <a:avLst/>
                </a:prstGeom>
              </p:spPr>
            </p:pic>
            <p:sp>
              <p:nvSpPr>
                <p:cNvPr id="237" name="文本框 236"/>
                <p:cNvSpPr txBox="1"/>
                <p:nvPr/>
              </p:nvSpPr>
              <p:spPr>
                <a:xfrm>
                  <a:off x="1443009" y="1806171"/>
                  <a:ext cx="809837" cy="1674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9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行为管理产品网管平台</a:t>
                  </a:r>
                </a:p>
              </p:txBody>
            </p:sp>
          </p:grpSp>
        </p:grpSp>
        <p:cxnSp>
          <p:nvCxnSpPr>
            <p:cNvPr id="228" name="直接连接符 227"/>
            <p:cNvCxnSpPr>
              <a:stCxn id="144" idx="3"/>
            </p:cNvCxnSpPr>
            <p:nvPr/>
          </p:nvCxnSpPr>
          <p:spPr>
            <a:xfrm>
              <a:off x="3640381" y="3734588"/>
              <a:ext cx="1386914" cy="0"/>
            </a:xfrm>
            <a:prstGeom prst="line">
              <a:avLst/>
            </a:prstGeom>
            <a:noFill/>
            <a:ln w="19050" cap="flat" cmpd="sng" algn="ctr">
              <a:solidFill>
                <a:srgbClr val="00AB7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9" name="组合 228"/>
            <p:cNvGrpSpPr/>
            <p:nvPr/>
          </p:nvGrpSpPr>
          <p:grpSpPr>
            <a:xfrm>
              <a:off x="5017191" y="1150176"/>
              <a:ext cx="0" cy="2584412"/>
              <a:chOff x="5051439" y="1150176"/>
              <a:chExt cx="0" cy="2584412"/>
            </a:xfrm>
          </p:grpSpPr>
          <p:cxnSp>
            <p:nvCxnSpPr>
              <p:cNvPr id="232" name="直接连接符 231"/>
              <p:cNvCxnSpPr/>
              <p:nvPr/>
            </p:nvCxnSpPr>
            <p:spPr>
              <a:xfrm>
                <a:off x="5051439" y="2361010"/>
                <a:ext cx="0" cy="1373578"/>
              </a:xfrm>
              <a:prstGeom prst="line">
                <a:avLst/>
              </a:prstGeom>
              <a:noFill/>
              <a:ln w="19050" cap="flat" cmpd="sng" algn="ctr">
                <a:solidFill>
                  <a:srgbClr val="00AB7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直接连接符 232"/>
              <p:cNvCxnSpPr/>
              <p:nvPr/>
            </p:nvCxnSpPr>
            <p:spPr>
              <a:xfrm>
                <a:off x="5051439" y="1150176"/>
                <a:ext cx="0" cy="120809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B7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0" name="直接连接符 229"/>
            <p:cNvCxnSpPr/>
            <p:nvPr/>
          </p:nvCxnSpPr>
          <p:spPr>
            <a:xfrm>
              <a:off x="4753981" y="1150176"/>
              <a:ext cx="273314" cy="0"/>
            </a:xfrm>
            <a:prstGeom prst="line">
              <a:avLst/>
            </a:prstGeom>
            <a:noFill/>
            <a:ln w="19050" cap="flat" cmpd="sng" algn="ctr">
              <a:solidFill>
                <a:srgbClr val="00AB7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1" name="矩形 230"/>
            <p:cNvSpPr/>
            <p:nvPr/>
          </p:nvSpPr>
          <p:spPr>
            <a:xfrm>
              <a:off x="3750278" y="3536042"/>
              <a:ext cx="1223413" cy="216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rgbClr val="00AB7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专线（认证流量等）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1"/>
          <p:cNvSpPr txBox="1">
            <a:spLocks noChangeArrowheads="1"/>
          </p:cNvSpPr>
          <p:nvPr/>
        </p:nvSpPr>
        <p:spPr bwMode="auto">
          <a:xfrm>
            <a:off x="184496" y="24909"/>
            <a:ext cx="6858000" cy="33917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cs typeface="+mn-ea"/>
              </a:rPr>
              <a:t>政府：某地市智慧小区</a:t>
            </a:r>
            <a:endParaRPr kumimoji="1" lang="zh-CN" altLang="en-US" sz="18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84496" y="734555"/>
            <a:ext cx="1548852" cy="400530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标题 1"/>
          <p:cNvSpPr txBox="1"/>
          <p:nvPr/>
        </p:nvSpPr>
        <p:spPr>
          <a:xfrm>
            <a:off x="184496" y="735854"/>
            <a:ext cx="1548852" cy="260870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项目需求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82426" y="952045"/>
            <a:ext cx="1616272" cy="37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针对社区公共区域实现监控、广播和无线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覆盖，保障“看得到、听得到、上的去”等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网络行为管理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社区拥有论坛等公共社交途径，需针对发表违法乱纪等行为实时阻断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实现“某市智安”手机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等快速下载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网络安全性较低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预防基础的网络攻击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235056" y="743934"/>
            <a:ext cx="2635255" cy="4054960"/>
            <a:chOff x="8679805" y="1320955"/>
            <a:chExt cx="3513674" cy="5062566"/>
          </a:xfrm>
        </p:grpSpPr>
        <p:sp>
          <p:nvSpPr>
            <p:cNvPr id="66" name="圆角矩形 65"/>
            <p:cNvSpPr/>
            <p:nvPr/>
          </p:nvSpPr>
          <p:spPr>
            <a:xfrm>
              <a:off x="8718916" y="1320955"/>
              <a:ext cx="3435455" cy="4988864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79805" y="2579395"/>
              <a:ext cx="3513674" cy="380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网络连通，实现上网和连接总部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与防火墙、交换机、无线</a:t>
              </a:r>
              <a:r>
                <a:rPr lang="en-US" altLang="zh-CN" sz="1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sz="1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等网络产品组合网络方案，为住户提供上网服务</a:t>
              </a:r>
              <a:endParaRPr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en-US" altLang="zh-CN" sz="1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VPN</a:t>
              </a:r>
              <a:r>
                <a:rPr lang="zh-CN" altLang="en-US" sz="1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互联，实现社区与总部的数据通信</a:t>
              </a:r>
              <a:endPara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非法言论控制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实时监控社区论坛言论导向，结合时事热点设置管理基线，禁止发表非法言论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增值营销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缓存至设备中，住户下载时，快速通过推送，下载加速，推广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装机量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安全防护，保障网络信息安全</a:t>
              </a:r>
              <a:endPara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IPS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AV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、异常包和</a:t>
              </a: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DDOS</a:t>
              </a:r>
              <a:r>
                <a:rPr lang="zh-CN" altLang="en-US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</a:t>
              </a:r>
              <a:r>
                <a:rPr lang="zh-CN" altLang="en-US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防护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标题 1"/>
            <p:cNvSpPr txBox="1"/>
            <p:nvPr/>
          </p:nvSpPr>
          <p:spPr>
            <a:xfrm>
              <a:off x="8718916" y="1324140"/>
              <a:ext cx="3435454" cy="347826"/>
            </a:xfrm>
            <a:prstGeom prst="rect">
              <a:avLst/>
            </a:prstGeom>
            <a:solidFill>
              <a:srgbClr val="00AB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15" tIns="45710" rIns="91415" bIns="45710" anchor="ctr"/>
            <a:lstStyle/>
            <a:p>
              <a:pPr defTabSz="914400" eaLnBrk="0" hangingPunct="0">
                <a:defRPr/>
              </a:pPr>
              <a:r>
                <a:rPr lang="zh-CN" altLang="en-US" sz="1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方案组成</a:t>
              </a:r>
            </a:p>
          </p:txBody>
        </p:sp>
      </p:grpSp>
      <p:sp>
        <p:nvSpPr>
          <p:cNvPr id="69" name="标题 1"/>
          <p:cNvSpPr txBox="1"/>
          <p:nvPr/>
        </p:nvSpPr>
        <p:spPr>
          <a:xfrm>
            <a:off x="6271789" y="1529690"/>
            <a:ext cx="2576591" cy="260869"/>
          </a:xfrm>
          <a:prstGeom prst="rect">
            <a:avLst/>
          </a:prstGeom>
          <a:solidFill>
            <a:srgbClr val="00AB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15" tIns="45710" rIns="91415" bIns="45710" anchor="ctr"/>
          <a:lstStyle/>
          <a:p>
            <a:pPr defTabSz="914400" eaLnBrk="0" hangingPunct="0"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方案价值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251525" y="1003494"/>
            <a:ext cx="2635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上网行为管理产品（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中低端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行为管理产品网管平台（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套）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流程图: 手动输入 2"/>
          <p:cNvSpPr/>
          <p:nvPr/>
        </p:nvSpPr>
        <p:spPr>
          <a:xfrm rot="16200000" flipH="1">
            <a:off x="3108109" y="25613"/>
            <a:ext cx="1790178" cy="3623606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3975" tIns="26987" rIns="53975" bIns="26987" rtlCol="0" anchor="ctr" anchorCtr="0">
            <a:noAutofit/>
          </a:bodyPr>
          <a:lstStyle/>
          <a:p>
            <a:pPr algn="ctr"/>
            <a:endParaRPr lang="zh-CN" altLang="en-US" sz="10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2191394" y="3382398"/>
            <a:ext cx="1335422" cy="1126223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265829" y="3723795"/>
            <a:ext cx="282581" cy="33897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394" y="4136575"/>
            <a:ext cx="158798" cy="256922"/>
          </a:xfrm>
          <a:prstGeom prst="rect">
            <a:avLst/>
          </a:prstGeom>
        </p:spPr>
      </p:pic>
      <p:sp>
        <p:nvSpPr>
          <p:cNvPr id="75" name="圆角矩形 74"/>
          <p:cNvSpPr/>
          <p:nvPr/>
        </p:nvSpPr>
        <p:spPr>
          <a:xfrm>
            <a:off x="1845187" y="740479"/>
            <a:ext cx="4303982" cy="399465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64" tIns="34283" rIns="68564" bIns="34283" numCol="1" rtlCol="0" anchor="t" anchorCtr="0" compatLnSpc="1"/>
          <a:lstStyle/>
          <a:p>
            <a:pPr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191395" y="2928778"/>
            <a:ext cx="3623606" cy="240742"/>
            <a:chOff x="5762592" y="3674363"/>
            <a:chExt cx="1095544" cy="475858"/>
          </a:xfrm>
        </p:grpSpPr>
        <p:sp>
          <p:nvSpPr>
            <p:cNvPr id="77" name="Freeform 27"/>
            <p:cNvSpPr>
              <a:spLocks noEditPoints="1"/>
            </p:cNvSpPr>
            <p:nvPr/>
          </p:nvSpPr>
          <p:spPr bwMode="auto">
            <a:xfrm>
              <a:off x="5762592" y="3693888"/>
              <a:ext cx="1095544" cy="456333"/>
            </a:xfrm>
            <a:custGeom>
              <a:avLst/>
              <a:gdLst/>
              <a:ahLst/>
              <a:cxnLst>
                <a:cxn ang="0">
                  <a:pos x="8324" y="38"/>
                </a:cxn>
                <a:cxn ang="0">
                  <a:pos x="9087" y="203"/>
                </a:cxn>
                <a:cxn ang="0">
                  <a:pos x="9799" y="487"/>
                </a:cxn>
                <a:cxn ang="0">
                  <a:pos x="10451" y="880"/>
                </a:cxn>
                <a:cxn ang="0">
                  <a:pos x="11031" y="1370"/>
                </a:cxn>
                <a:cxn ang="0">
                  <a:pos x="11529" y="1947"/>
                </a:cxn>
                <a:cxn ang="0">
                  <a:pos x="11934" y="2598"/>
                </a:cxn>
                <a:cxn ang="0">
                  <a:pos x="12234" y="3314"/>
                </a:cxn>
                <a:cxn ang="0">
                  <a:pos x="12378" y="3497"/>
                </a:cxn>
                <a:cxn ang="0">
                  <a:pos x="12496" y="3494"/>
                </a:cxn>
                <a:cxn ang="0">
                  <a:pos x="13119" y="3540"/>
                </a:cxn>
                <a:cxn ang="0">
                  <a:pos x="13870" y="3738"/>
                </a:cxn>
                <a:cxn ang="0">
                  <a:pos x="14554" y="4074"/>
                </a:cxn>
                <a:cxn ang="0">
                  <a:pos x="15156" y="4535"/>
                </a:cxn>
                <a:cxn ang="0">
                  <a:pos x="15663" y="5102"/>
                </a:cxn>
                <a:cxn ang="0">
                  <a:pos x="16056" y="5761"/>
                </a:cxn>
                <a:cxn ang="0">
                  <a:pos x="16320" y="6494"/>
                </a:cxn>
                <a:cxn ang="0">
                  <a:pos x="16438" y="7286"/>
                </a:cxn>
                <a:cxn ang="0">
                  <a:pos x="16401" y="8075"/>
                </a:cxn>
                <a:cxn ang="0">
                  <a:pos x="16222" y="8813"/>
                </a:cxn>
                <a:cxn ang="0">
                  <a:pos x="15915" y="9491"/>
                </a:cxn>
                <a:cxn ang="0">
                  <a:pos x="15494" y="10093"/>
                </a:cxn>
                <a:cxn ang="0">
                  <a:pos x="14974" y="10606"/>
                </a:cxn>
                <a:cxn ang="0">
                  <a:pos x="14369" y="11014"/>
                </a:cxn>
                <a:cxn ang="0">
                  <a:pos x="13693" y="11305"/>
                </a:cxn>
                <a:cxn ang="0">
                  <a:pos x="12960" y="11462"/>
                </a:cxn>
                <a:cxn ang="0">
                  <a:pos x="3341" y="11487"/>
                </a:cxn>
                <a:cxn ang="0">
                  <a:pos x="2760" y="11436"/>
                </a:cxn>
                <a:cxn ang="0">
                  <a:pos x="2156" y="11265"/>
                </a:cxn>
                <a:cxn ang="0">
                  <a:pos x="1603" y="10987"/>
                </a:cxn>
                <a:cxn ang="0">
                  <a:pos x="1113" y="10615"/>
                </a:cxn>
                <a:cxn ang="0">
                  <a:pos x="697" y="10159"/>
                </a:cxn>
                <a:cxn ang="0">
                  <a:pos x="368" y="9631"/>
                </a:cxn>
                <a:cxn ang="0">
                  <a:pos x="137" y="9044"/>
                </a:cxn>
                <a:cxn ang="0">
                  <a:pos x="15" y="8410"/>
                </a:cxn>
                <a:cxn ang="0">
                  <a:pos x="15" y="7754"/>
                </a:cxn>
                <a:cxn ang="0">
                  <a:pos x="132" y="7132"/>
                </a:cxn>
                <a:cxn ang="0">
                  <a:pos x="354" y="6556"/>
                </a:cxn>
                <a:cxn ang="0">
                  <a:pos x="671" y="6034"/>
                </a:cxn>
                <a:cxn ang="0">
                  <a:pos x="1072" y="5582"/>
                </a:cxn>
                <a:cxn ang="0">
                  <a:pos x="1546" y="5208"/>
                </a:cxn>
                <a:cxn ang="0">
                  <a:pos x="2082" y="4924"/>
                </a:cxn>
                <a:cxn ang="0">
                  <a:pos x="2668" y="4741"/>
                </a:cxn>
                <a:cxn ang="0">
                  <a:pos x="3015" y="4212"/>
                </a:cxn>
                <a:cxn ang="0">
                  <a:pos x="3225" y="3295"/>
                </a:cxn>
                <a:cxn ang="0">
                  <a:pos x="3597" y="2453"/>
                </a:cxn>
                <a:cxn ang="0">
                  <a:pos x="4113" y="1704"/>
                </a:cxn>
                <a:cxn ang="0">
                  <a:pos x="4754" y="1069"/>
                </a:cxn>
                <a:cxn ang="0">
                  <a:pos x="5503" y="565"/>
                </a:cxn>
                <a:cxn ang="0">
                  <a:pos x="6342" y="211"/>
                </a:cxn>
                <a:cxn ang="0">
                  <a:pos x="7250" y="25"/>
                </a:cxn>
                <a:cxn ang="0">
                  <a:pos x="9148" y="9515"/>
                </a:cxn>
                <a:cxn ang="0">
                  <a:pos x="9106" y="9484"/>
                </a:cxn>
                <a:cxn ang="0">
                  <a:pos x="9023" y="9509"/>
                </a:cxn>
                <a:cxn ang="0">
                  <a:pos x="9156" y="9528"/>
                </a:cxn>
                <a:cxn ang="0">
                  <a:pos x="6408" y="9503"/>
                </a:cxn>
                <a:cxn ang="0">
                  <a:pos x="6368" y="9519"/>
                </a:cxn>
              </a:cxnLst>
              <a:rect l="0" t="0" r="r" b="b"/>
              <a:pathLst>
                <a:path w="16443" h="11487">
                  <a:moveTo>
                    <a:pt x="7726" y="0"/>
                  </a:moveTo>
                  <a:lnTo>
                    <a:pt x="7928" y="4"/>
                  </a:lnTo>
                  <a:lnTo>
                    <a:pt x="8127" y="17"/>
                  </a:lnTo>
                  <a:lnTo>
                    <a:pt x="8324" y="38"/>
                  </a:lnTo>
                  <a:lnTo>
                    <a:pt x="8519" y="68"/>
                  </a:lnTo>
                  <a:lnTo>
                    <a:pt x="8711" y="105"/>
                  </a:lnTo>
                  <a:lnTo>
                    <a:pt x="8900" y="150"/>
                  </a:lnTo>
                  <a:lnTo>
                    <a:pt x="9087" y="203"/>
                  </a:lnTo>
                  <a:lnTo>
                    <a:pt x="9270" y="263"/>
                  </a:lnTo>
                  <a:lnTo>
                    <a:pt x="9450" y="331"/>
                  </a:lnTo>
                  <a:lnTo>
                    <a:pt x="9626" y="406"/>
                  </a:lnTo>
                  <a:lnTo>
                    <a:pt x="9799" y="487"/>
                  </a:lnTo>
                  <a:lnTo>
                    <a:pt x="9969" y="576"/>
                  </a:lnTo>
                  <a:lnTo>
                    <a:pt x="10133" y="670"/>
                  </a:lnTo>
                  <a:lnTo>
                    <a:pt x="10294" y="772"/>
                  </a:lnTo>
                  <a:lnTo>
                    <a:pt x="10451" y="880"/>
                  </a:lnTo>
                  <a:lnTo>
                    <a:pt x="10604" y="994"/>
                  </a:lnTo>
                  <a:lnTo>
                    <a:pt x="10751" y="1113"/>
                  </a:lnTo>
                  <a:lnTo>
                    <a:pt x="10893" y="1239"/>
                  </a:lnTo>
                  <a:lnTo>
                    <a:pt x="11031" y="1370"/>
                  </a:lnTo>
                  <a:lnTo>
                    <a:pt x="11164" y="1507"/>
                  </a:lnTo>
                  <a:lnTo>
                    <a:pt x="11291" y="1648"/>
                  </a:lnTo>
                  <a:lnTo>
                    <a:pt x="11412" y="1795"/>
                  </a:lnTo>
                  <a:lnTo>
                    <a:pt x="11529" y="1947"/>
                  </a:lnTo>
                  <a:lnTo>
                    <a:pt x="11640" y="2102"/>
                  </a:lnTo>
                  <a:lnTo>
                    <a:pt x="11743" y="2264"/>
                  </a:lnTo>
                  <a:lnTo>
                    <a:pt x="11842" y="2429"/>
                  </a:lnTo>
                  <a:lnTo>
                    <a:pt x="11934" y="2598"/>
                  </a:lnTo>
                  <a:lnTo>
                    <a:pt x="12019" y="2772"/>
                  </a:lnTo>
                  <a:lnTo>
                    <a:pt x="12097" y="2948"/>
                  </a:lnTo>
                  <a:lnTo>
                    <a:pt x="12169" y="3129"/>
                  </a:lnTo>
                  <a:lnTo>
                    <a:pt x="12234" y="3314"/>
                  </a:lnTo>
                  <a:lnTo>
                    <a:pt x="12291" y="3501"/>
                  </a:lnTo>
                  <a:lnTo>
                    <a:pt x="12320" y="3499"/>
                  </a:lnTo>
                  <a:lnTo>
                    <a:pt x="12349" y="3498"/>
                  </a:lnTo>
                  <a:lnTo>
                    <a:pt x="12378" y="3497"/>
                  </a:lnTo>
                  <a:lnTo>
                    <a:pt x="12407" y="3496"/>
                  </a:lnTo>
                  <a:lnTo>
                    <a:pt x="12437" y="3495"/>
                  </a:lnTo>
                  <a:lnTo>
                    <a:pt x="12466" y="3494"/>
                  </a:lnTo>
                  <a:lnTo>
                    <a:pt x="12496" y="3494"/>
                  </a:lnTo>
                  <a:lnTo>
                    <a:pt x="12524" y="3494"/>
                  </a:lnTo>
                  <a:lnTo>
                    <a:pt x="12726" y="3499"/>
                  </a:lnTo>
                  <a:lnTo>
                    <a:pt x="12924" y="3515"/>
                  </a:lnTo>
                  <a:lnTo>
                    <a:pt x="13119" y="3540"/>
                  </a:lnTo>
                  <a:lnTo>
                    <a:pt x="13313" y="3575"/>
                  </a:lnTo>
                  <a:lnTo>
                    <a:pt x="13502" y="3621"/>
                  </a:lnTo>
                  <a:lnTo>
                    <a:pt x="13688" y="3674"/>
                  </a:lnTo>
                  <a:lnTo>
                    <a:pt x="13870" y="3738"/>
                  </a:lnTo>
                  <a:lnTo>
                    <a:pt x="14047" y="3809"/>
                  </a:lnTo>
                  <a:lnTo>
                    <a:pt x="14221" y="3889"/>
                  </a:lnTo>
                  <a:lnTo>
                    <a:pt x="14390" y="3977"/>
                  </a:lnTo>
                  <a:lnTo>
                    <a:pt x="14554" y="4074"/>
                  </a:lnTo>
                  <a:lnTo>
                    <a:pt x="14712" y="4179"/>
                  </a:lnTo>
                  <a:lnTo>
                    <a:pt x="14867" y="4290"/>
                  </a:lnTo>
                  <a:lnTo>
                    <a:pt x="15015" y="4409"/>
                  </a:lnTo>
                  <a:lnTo>
                    <a:pt x="15156" y="4535"/>
                  </a:lnTo>
                  <a:lnTo>
                    <a:pt x="15293" y="4667"/>
                  </a:lnTo>
                  <a:lnTo>
                    <a:pt x="15423" y="4806"/>
                  </a:lnTo>
                  <a:lnTo>
                    <a:pt x="15546" y="4951"/>
                  </a:lnTo>
                  <a:lnTo>
                    <a:pt x="15663" y="5102"/>
                  </a:lnTo>
                  <a:lnTo>
                    <a:pt x="15772" y="5259"/>
                  </a:lnTo>
                  <a:lnTo>
                    <a:pt x="15875" y="5421"/>
                  </a:lnTo>
                  <a:lnTo>
                    <a:pt x="15969" y="5588"/>
                  </a:lnTo>
                  <a:lnTo>
                    <a:pt x="16056" y="5761"/>
                  </a:lnTo>
                  <a:lnTo>
                    <a:pt x="16134" y="5938"/>
                  </a:lnTo>
                  <a:lnTo>
                    <a:pt x="16205" y="6119"/>
                  </a:lnTo>
                  <a:lnTo>
                    <a:pt x="16266" y="6305"/>
                  </a:lnTo>
                  <a:lnTo>
                    <a:pt x="16320" y="6494"/>
                  </a:lnTo>
                  <a:lnTo>
                    <a:pt x="16363" y="6687"/>
                  </a:lnTo>
                  <a:lnTo>
                    <a:pt x="16398" y="6884"/>
                  </a:lnTo>
                  <a:lnTo>
                    <a:pt x="16422" y="7083"/>
                  </a:lnTo>
                  <a:lnTo>
                    <a:pt x="16438" y="7286"/>
                  </a:lnTo>
                  <a:lnTo>
                    <a:pt x="16443" y="7490"/>
                  </a:lnTo>
                  <a:lnTo>
                    <a:pt x="16438" y="7688"/>
                  </a:lnTo>
                  <a:lnTo>
                    <a:pt x="16425" y="7883"/>
                  </a:lnTo>
                  <a:lnTo>
                    <a:pt x="16401" y="8075"/>
                  </a:lnTo>
                  <a:lnTo>
                    <a:pt x="16369" y="8264"/>
                  </a:lnTo>
                  <a:lnTo>
                    <a:pt x="16328" y="8451"/>
                  </a:lnTo>
                  <a:lnTo>
                    <a:pt x="16280" y="8634"/>
                  </a:lnTo>
                  <a:lnTo>
                    <a:pt x="16222" y="8813"/>
                  </a:lnTo>
                  <a:lnTo>
                    <a:pt x="16156" y="8989"/>
                  </a:lnTo>
                  <a:lnTo>
                    <a:pt x="16083" y="9161"/>
                  </a:lnTo>
                  <a:lnTo>
                    <a:pt x="16003" y="9328"/>
                  </a:lnTo>
                  <a:lnTo>
                    <a:pt x="15915" y="9491"/>
                  </a:lnTo>
                  <a:lnTo>
                    <a:pt x="15820" y="9649"/>
                  </a:lnTo>
                  <a:lnTo>
                    <a:pt x="15717" y="9802"/>
                  </a:lnTo>
                  <a:lnTo>
                    <a:pt x="15610" y="9950"/>
                  </a:lnTo>
                  <a:lnTo>
                    <a:pt x="15494" y="10093"/>
                  </a:lnTo>
                  <a:lnTo>
                    <a:pt x="15373" y="10230"/>
                  </a:lnTo>
                  <a:lnTo>
                    <a:pt x="15246" y="10361"/>
                  </a:lnTo>
                  <a:lnTo>
                    <a:pt x="15113" y="10487"/>
                  </a:lnTo>
                  <a:lnTo>
                    <a:pt x="14974" y="10606"/>
                  </a:lnTo>
                  <a:lnTo>
                    <a:pt x="14831" y="10718"/>
                  </a:lnTo>
                  <a:lnTo>
                    <a:pt x="14682" y="10824"/>
                  </a:lnTo>
                  <a:lnTo>
                    <a:pt x="14527" y="10923"/>
                  </a:lnTo>
                  <a:lnTo>
                    <a:pt x="14369" y="11014"/>
                  </a:lnTo>
                  <a:lnTo>
                    <a:pt x="14206" y="11098"/>
                  </a:lnTo>
                  <a:lnTo>
                    <a:pt x="14039" y="11176"/>
                  </a:lnTo>
                  <a:lnTo>
                    <a:pt x="13868" y="11244"/>
                  </a:lnTo>
                  <a:lnTo>
                    <a:pt x="13693" y="11305"/>
                  </a:lnTo>
                  <a:lnTo>
                    <a:pt x="13514" y="11357"/>
                  </a:lnTo>
                  <a:lnTo>
                    <a:pt x="13332" y="11401"/>
                  </a:lnTo>
                  <a:lnTo>
                    <a:pt x="13147" y="11436"/>
                  </a:lnTo>
                  <a:lnTo>
                    <a:pt x="12960" y="11462"/>
                  </a:lnTo>
                  <a:lnTo>
                    <a:pt x="12770" y="11479"/>
                  </a:lnTo>
                  <a:lnTo>
                    <a:pt x="12770" y="11487"/>
                  </a:lnTo>
                  <a:lnTo>
                    <a:pt x="12524" y="11487"/>
                  </a:lnTo>
                  <a:lnTo>
                    <a:pt x="3341" y="11487"/>
                  </a:lnTo>
                  <a:lnTo>
                    <a:pt x="3079" y="11487"/>
                  </a:lnTo>
                  <a:lnTo>
                    <a:pt x="3079" y="11477"/>
                  </a:lnTo>
                  <a:lnTo>
                    <a:pt x="2919" y="11459"/>
                  </a:lnTo>
                  <a:lnTo>
                    <a:pt x="2760" y="11436"/>
                  </a:lnTo>
                  <a:lnTo>
                    <a:pt x="2605" y="11404"/>
                  </a:lnTo>
                  <a:lnTo>
                    <a:pt x="2453" y="11365"/>
                  </a:lnTo>
                  <a:lnTo>
                    <a:pt x="2303" y="11318"/>
                  </a:lnTo>
                  <a:lnTo>
                    <a:pt x="2156" y="11265"/>
                  </a:lnTo>
                  <a:lnTo>
                    <a:pt x="2013" y="11205"/>
                  </a:lnTo>
                  <a:lnTo>
                    <a:pt x="1872" y="11139"/>
                  </a:lnTo>
                  <a:lnTo>
                    <a:pt x="1736" y="11067"/>
                  </a:lnTo>
                  <a:lnTo>
                    <a:pt x="1603" y="10987"/>
                  </a:lnTo>
                  <a:lnTo>
                    <a:pt x="1474" y="10903"/>
                  </a:lnTo>
                  <a:lnTo>
                    <a:pt x="1349" y="10813"/>
                  </a:lnTo>
                  <a:lnTo>
                    <a:pt x="1229" y="10716"/>
                  </a:lnTo>
                  <a:lnTo>
                    <a:pt x="1113" y="10615"/>
                  </a:lnTo>
                  <a:lnTo>
                    <a:pt x="1001" y="10508"/>
                  </a:lnTo>
                  <a:lnTo>
                    <a:pt x="895" y="10396"/>
                  </a:lnTo>
                  <a:lnTo>
                    <a:pt x="793" y="10280"/>
                  </a:lnTo>
                  <a:lnTo>
                    <a:pt x="697" y="10159"/>
                  </a:lnTo>
                  <a:lnTo>
                    <a:pt x="606" y="10033"/>
                  </a:lnTo>
                  <a:lnTo>
                    <a:pt x="521" y="9903"/>
                  </a:lnTo>
                  <a:lnTo>
                    <a:pt x="441" y="9769"/>
                  </a:lnTo>
                  <a:lnTo>
                    <a:pt x="368" y="9631"/>
                  </a:lnTo>
                  <a:lnTo>
                    <a:pt x="300" y="9490"/>
                  </a:lnTo>
                  <a:lnTo>
                    <a:pt x="239" y="9345"/>
                  </a:lnTo>
                  <a:lnTo>
                    <a:pt x="185" y="9197"/>
                  </a:lnTo>
                  <a:lnTo>
                    <a:pt x="137" y="9044"/>
                  </a:lnTo>
                  <a:lnTo>
                    <a:pt x="96" y="8890"/>
                  </a:lnTo>
                  <a:lnTo>
                    <a:pt x="62" y="8733"/>
                  </a:lnTo>
                  <a:lnTo>
                    <a:pt x="35" y="8573"/>
                  </a:lnTo>
                  <a:lnTo>
                    <a:pt x="15" y="8410"/>
                  </a:lnTo>
                  <a:lnTo>
                    <a:pt x="4" y="8246"/>
                  </a:lnTo>
                  <a:lnTo>
                    <a:pt x="0" y="8079"/>
                  </a:lnTo>
                  <a:lnTo>
                    <a:pt x="4" y="7916"/>
                  </a:lnTo>
                  <a:lnTo>
                    <a:pt x="15" y="7754"/>
                  </a:lnTo>
                  <a:lnTo>
                    <a:pt x="34" y="7596"/>
                  </a:lnTo>
                  <a:lnTo>
                    <a:pt x="60" y="7439"/>
                  </a:lnTo>
                  <a:lnTo>
                    <a:pt x="92" y="7284"/>
                  </a:lnTo>
                  <a:lnTo>
                    <a:pt x="132" y="7132"/>
                  </a:lnTo>
                  <a:lnTo>
                    <a:pt x="178" y="6983"/>
                  </a:lnTo>
                  <a:lnTo>
                    <a:pt x="230" y="6837"/>
                  </a:lnTo>
                  <a:lnTo>
                    <a:pt x="289" y="6694"/>
                  </a:lnTo>
                  <a:lnTo>
                    <a:pt x="354" y="6556"/>
                  </a:lnTo>
                  <a:lnTo>
                    <a:pt x="424" y="6420"/>
                  </a:lnTo>
                  <a:lnTo>
                    <a:pt x="502" y="6287"/>
                  </a:lnTo>
                  <a:lnTo>
                    <a:pt x="584" y="6159"/>
                  </a:lnTo>
                  <a:lnTo>
                    <a:pt x="671" y="6034"/>
                  </a:lnTo>
                  <a:lnTo>
                    <a:pt x="765" y="5914"/>
                  </a:lnTo>
                  <a:lnTo>
                    <a:pt x="862" y="5799"/>
                  </a:lnTo>
                  <a:lnTo>
                    <a:pt x="965" y="5688"/>
                  </a:lnTo>
                  <a:lnTo>
                    <a:pt x="1072" y="5582"/>
                  </a:lnTo>
                  <a:lnTo>
                    <a:pt x="1184" y="5480"/>
                  </a:lnTo>
                  <a:lnTo>
                    <a:pt x="1301" y="5384"/>
                  </a:lnTo>
                  <a:lnTo>
                    <a:pt x="1421" y="5293"/>
                  </a:lnTo>
                  <a:lnTo>
                    <a:pt x="1546" y="5208"/>
                  </a:lnTo>
                  <a:lnTo>
                    <a:pt x="1675" y="5128"/>
                  </a:lnTo>
                  <a:lnTo>
                    <a:pt x="1807" y="5054"/>
                  </a:lnTo>
                  <a:lnTo>
                    <a:pt x="1942" y="4986"/>
                  </a:lnTo>
                  <a:lnTo>
                    <a:pt x="2082" y="4924"/>
                  </a:lnTo>
                  <a:lnTo>
                    <a:pt x="2224" y="4869"/>
                  </a:lnTo>
                  <a:lnTo>
                    <a:pt x="2369" y="4819"/>
                  </a:lnTo>
                  <a:lnTo>
                    <a:pt x="2517" y="4777"/>
                  </a:lnTo>
                  <a:lnTo>
                    <a:pt x="2668" y="4741"/>
                  </a:lnTo>
                  <a:lnTo>
                    <a:pt x="2821" y="4713"/>
                  </a:lnTo>
                  <a:lnTo>
                    <a:pt x="2976" y="4692"/>
                  </a:lnTo>
                  <a:lnTo>
                    <a:pt x="2990" y="4450"/>
                  </a:lnTo>
                  <a:lnTo>
                    <a:pt x="3015" y="4212"/>
                  </a:lnTo>
                  <a:lnTo>
                    <a:pt x="3051" y="3976"/>
                  </a:lnTo>
                  <a:lnTo>
                    <a:pt x="3098" y="3744"/>
                  </a:lnTo>
                  <a:lnTo>
                    <a:pt x="3156" y="3517"/>
                  </a:lnTo>
                  <a:lnTo>
                    <a:pt x="3225" y="3295"/>
                  </a:lnTo>
                  <a:lnTo>
                    <a:pt x="3303" y="3076"/>
                  </a:lnTo>
                  <a:lnTo>
                    <a:pt x="3391" y="2863"/>
                  </a:lnTo>
                  <a:lnTo>
                    <a:pt x="3489" y="2655"/>
                  </a:lnTo>
                  <a:lnTo>
                    <a:pt x="3597" y="2453"/>
                  </a:lnTo>
                  <a:lnTo>
                    <a:pt x="3713" y="2256"/>
                  </a:lnTo>
                  <a:lnTo>
                    <a:pt x="3837" y="2065"/>
                  </a:lnTo>
                  <a:lnTo>
                    <a:pt x="3971" y="1882"/>
                  </a:lnTo>
                  <a:lnTo>
                    <a:pt x="4113" y="1704"/>
                  </a:lnTo>
                  <a:lnTo>
                    <a:pt x="4262" y="1535"/>
                  </a:lnTo>
                  <a:lnTo>
                    <a:pt x="4419" y="1371"/>
                  </a:lnTo>
                  <a:lnTo>
                    <a:pt x="4583" y="1216"/>
                  </a:lnTo>
                  <a:lnTo>
                    <a:pt x="4754" y="1069"/>
                  </a:lnTo>
                  <a:lnTo>
                    <a:pt x="4932" y="930"/>
                  </a:lnTo>
                  <a:lnTo>
                    <a:pt x="5117" y="800"/>
                  </a:lnTo>
                  <a:lnTo>
                    <a:pt x="5307" y="677"/>
                  </a:lnTo>
                  <a:lnTo>
                    <a:pt x="5503" y="565"/>
                  </a:lnTo>
                  <a:lnTo>
                    <a:pt x="5705" y="462"/>
                  </a:lnTo>
                  <a:lnTo>
                    <a:pt x="5912" y="368"/>
                  </a:lnTo>
                  <a:lnTo>
                    <a:pt x="6124" y="284"/>
                  </a:lnTo>
                  <a:lnTo>
                    <a:pt x="6342" y="211"/>
                  </a:lnTo>
                  <a:lnTo>
                    <a:pt x="6563" y="147"/>
                  </a:lnTo>
                  <a:lnTo>
                    <a:pt x="6788" y="95"/>
                  </a:lnTo>
                  <a:lnTo>
                    <a:pt x="7018" y="54"/>
                  </a:lnTo>
                  <a:lnTo>
                    <a:pt x="7250" y="25"/>
                  </a:lnTo>
                  <a:lnTo>
                    <a:pt x="7487" y="6"/>
                  </a:lnTo>
                  <a:lnTo>
                    <a:pt x="7726" y="0"/>
                  </a:lnTo>
                  <a:close/>
                  <a:moveTo>
                    <a:pt x="9156" y="9528"/>
                  </a:moveTo>
                  <a:lnTo>
                    <a:pt x="9148" y="9515"/>
                  </a:lnTo>
                  <a:lnTo>
                    <a:pt x="9141" y="9503"/>
                  </a:lnTo>
                  <a:lnTo>
                    <a:pt x="9134" y="9491"/>
                  </a:lnTo>
                  <a:lnTo>
                    <a:pt x="9127" y="9478"/>
                  </a:lnTo>
                  <a:lnTo>
                    <a:pt x="9106" y="9484"/>
                  </a:lnTo>
                  <a:lnTo>
                    <a:pt x="9086" y="9491"/>
                  </a:lnTo>
                  <a:lnTo>
                    <a:pt x="9065" y="9498"/>
                  </a:lnTo>
                  <a:lnTo>
                    <a:pt x="9045" y="9503"/>
                  </a:lnTo>
                  <a:lnTo>
                    <a:pt x="9023" y="9509"/>
                  </a:lnTo>
                  <a:lnTo>
                    <a:pt x="9003" y="9515"/>
                  </a:lnTo>
                  <a:lnTo>
                    <a:pt x="8982" y="9521"/>
                  </a:lnTo>
                  <a:lnTo>
                    <a:pt x="8961" y="9528"/>
                  </a:lnTo>
                  <a:lnTo>
                    <a:pt x="9156" y="9528"/>
                  </a:lnTo>
                  <a:close/>
                  <a:moveTo>
                    <a:pt x="6492" y="9528"/>
                  </a:moveTo>
                  <a:lnTo>
                    <a:pt x="6464" y="9519"/>
                  </a:lnTo>
                  <a:lnTo>
                    <a:pt x="6435" y="9511"/>
                  </a:lnTo>
                  <a:lnTo>
                    <a:pt x="6408" y="9503"/>
                  </a:lnTo>
                  <a:lnTo>
                    <a:pt x="6379" y="9495"/>
                  </a:lnTo>
                  <a:lnTo>
                    <a:pt x="6376" y="9503"/>
                  </a:lnTo>
                  <a:lnTo>
                    <a:pt x="6372" y="9511"/>
                  </a:lnTo>
                  <a:lnTo>
                    <a:pt x="6368" y="9519"/>
                  </a:lnTo>
                  <a:lnTo>
                    <a:pt x="6364" y="9528"/>
                  </a:lnTo>
                  <a:lnTo>
                    <a:pt x="6492" y="9528"/>
                  </a:ln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68576" tIns="34288" rIns="68576" bIns="34288" anchor="ctr"/>
            <a:lstStyle/>
            <a:p>
              <a:pPr defTabSz="914400">
                <a:defRPr/>
              </a:pPr>
              <a:endParaRPr lang="zh-CN" altLang="en-US" sz="825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78" name="矩形 317"/>
            <p:cNvSpPr>
              <a:spLocks noChangeArrowheads="1"/>
            </p:cNvSpPr>
            <p:nvPr/>
          </p:nvSpPr>
          <p:spPr bwMode="auto">
            <a:xfrm>
              <a:off x="6209712" y="3674363"/>
              <a:ext cx="158185" cy="4410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76" tIns="34288" rIns="68576" bIns="34288" anchor="ctr">
              <a:spAutoFit/>
            </a:bodyPr>
            <a:lstStyle/>
            <a:p>
              <a:pPr algn="ctr" defTabSz="914400">
                <a:defRPr/>
              </a:pPr>
              <a:r>
                <a:rPr lang="zh-CN" altLang="en-US" sz="1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rPr>
                <a:t>运营商</a:t>
              </a:r>
            </a:p>
          </p:txBody>
        </p:sp>
      </p:grpSp>
      <p:sp>
        <p:nvSpPr>
          <p:cNvPr id="79" name="任意多边形 78"/>
          <p:cNvSpPr/>
          <p:nvPr/>
        </p:nvSpPr>
        <p:spPr>
          <a:xfrm>
            <a:off x="2208606" y="3390678"/>
            <a:ext cx="450995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 Box 413"/>
          <p:cNvSpPr txBox="1">
            <a:spLocks noChangeArrowheads="1"/>
          </p:cNvSpPr>
          <p:nvPr/>
        </p:nvSpPr>
        <p:spPr bwMode="auto">
          <a:xfrm>
            <a:off x="5213354" y="3656662"/>
            <a:ext cx="4488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defTabSz="685800" eaLnBrk="1" hangingPunct="1">
              <a:spcBef>
                <a:spcPct val="0"/>
              </a:spcBef>
            </a:pPr>
            <a:r>
              <a:rPr lang="en-US" altLang="zh-CN" sz="27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zh-CN" altLang="en-US" sz="27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831" y="3286898"/>
            <a:ext cx="358576" cy="29809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27" y="4153071"/>
            <a:ext cx="168168" cy="212962"/>
          </a:xfrm>
          <a:prstGeom prst="rect">
            <a:avLst/>
          </a:prstGeom>
        </p:spPr>
      </p:pic>
      <p:sp>
        <p:nvSpPr>
          <p:cNvPr id="83" name="流程图: 手动输入 2"/>
          <p:cNvSpPr/>
          <p:nvPr/>
        </p:nvSpPr>
        <p:spPr>
          <a:xfrm rot="16200000" flipH="1">
            <a:off x="2242039" y="1257450"/>
            <a:ext cx="1483209" cy="129518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3975" tIns="26987" rIns="53975" bIns="26987" rtlCol="0" anchor="ctr" anchorCtr="0">
            <a:noAutofit/>
          </a:bodyPr>
          <a:lstStyle/>
          <a:p>
            <a:pPr algn="ctr"/>
            <a:endParaRPr lang="zh-CN" altLang="en-US" sz="10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流程图: 手动输入 2"/>
          <p:cNvSpPr/>
          <p:nvPr/>
        </p:nvSpPr>
        <p:spPr>
          <a:xfrm rot="16200000" flipH="1">
            <a:off x="4217064" y="1257452"/>
            <a:ext cx="1483207" cy="1295184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3975" tIns="26987" rIns="53975" bIns="26987" rtlCol="0" anchor="ctr" anchorCtr="0">
            <a:noAutofit/>
          </a:bodyPr>
          <a:lstStyle/>
          <a:p>
            <a:pPr algn="ctr"/>
            <a:endParaRPr lang="zh-CN" altLang="en-US" sz="10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2262377" y="1184115"/>
            <a:ext cx="753557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管理中心</a:t>
            </a:r>
          </a:p>
        </p:txBody>
      </p:sp>
      <p:sp>
        <p:nvSpPr>
          <p:cNvPr id="86" name="任意多边形 85"/>
          <p:cNvSpPr/>
          <p:nvPr/>
        </p:nvSpPr>
        <p:spPr>
          <a:xfrm>
            <a:off x="4213025" y="1243237"/>
            <a:ext cx="753557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服务器区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4628594" y="1845882"/>
            <a:ext cx="176854" cy="305994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4788331" y="1845882"/>
            <a:ext cx="176854" cy="305994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5017439" y="1845882"/>
            <a:ext cx="176854" cy="305994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5177176" y="1845882"/>
            <a:ext cx="176854" cy="305994"/>
          </a:xfrm>
          <a:prstGeom prst="rect">
            <a:avLst/>
          </a:prstGeom>
        </p:spPr>
      </p:pic>
      <p:sp>
        <p:nvSpPr>
          <p:cNvPr id="91" name="任意多边形 90"/>
          <p:cNvSpPr/>
          <p:nvPr/>
        </p:nvSpPr>
        <p:spPr>
          <a:xfrm>
            <a:off x="2208765" y="2503742"/>
            <a:ext cx="753557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总部网络</a:t>
            </a: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2396315" y="1452501"/>
            <a:ext cx="353604" cy="305994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2295307" y="1694988"/>
            <a:ext cx="559769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综合业务平台</a:t>
            </a: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2823134" y="1452501"/>
            <a:ext cx="353604" cy="305994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2786055" y="1694988"/>
            <a:ext cx="420308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TSP</a:t>
            </a:r>
            <a:r>
              <a:rPr lang="zh-CN" altLang="en-US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安防</a:t>
            </a: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3944635" y="1288234"/>
            <a:ext cx="0" cy="1359888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9">
            <a:grayscl/>
          </a:blip>
          <a:srcRect l="1117" r="2970"/>
          <a:stretch>
            <a:fillRect/>
          </a:stretch>
        </p:blipFill>
        <p:spPr>
          <a:xfrm>
            <a:off x="3792235" y="1601755"/>
            <a:ext cx="297180" cy="350669"/>
          </a:xfrm>
          <a:prstGeom prst="rect">
            <a:avLst/>
          </a:prstGeom>
        </p:spPr>
      </p:pic>
      <p:grpSp>
        <p:nvGrpSpPr>
          <p:cNvPr id="98" name="组合 385"/>
          <p:cNvGrpSpPr/>
          <p:nvPr/>
        </p:nvGrpSpPr>
        <p:grpSpPr bwMode="auto">
          <a:xfrm>
            <a:off x="3769629" y="2571688"/>
            <a:ext cx="358576" cy="256436"/>
            <a:chOff x="6257802" y="650585"/>
            <a:chExt cx="961781" cy="637917"/>
          </a:xfrm>
          <a:solidFill>
            <a:srgbClr val="545454"/>
          </a:solidFill>
        </p:grpSpPr>
        <p:sp>
          <p:nvSpPr>
            <p:cNvPr id="99" name="Freeform 40"/>
            <p:cNvSpPr/>
            <p:nvPr/>
          </p:nvSpPr>
          <p:spPr bwMode="auto">
            <a:xfrm>
              <a:off x="6611110" y="650585"/>
              <a:ext cx="304237" cy="186468"/>
            </a:xfrm>
            <a:custGeom>
              <a:avLst/>
              <a:gdLst>
                <a:gd name="T0" fmla="*/ 2147483647 w 124"/>
                <a:gd name="T1" fmla="*/ 2147483647 h 76"/>
                <a:gd name="T2" fmla="*/ 2147483647 w 124"/>
                <a:gd name="T3" fmla="*/ 0 h 76"/>
                <a:gd name="T4" fmla="*/ 2147483647 w 124"/>
                <a:gd name="T5" fmla="*/ 0 h 76"/>
                <a:gd name="T6" fmla="*/ 2147483647 w 124"/>
                <a:gd name="T7" fmla="*/ 0 h 76"/>
                <a:gd name="T8" fmla="*/ 2147483647 w 124"/>
                <a:gd name="T9" fmla="*/ 0 h 76"/>
                <a:gd name="T10" fmla="*/ 2147483647 w 124"/>
                <a:gd name="T11" fmla="*/ 0 h 76"/>
                <a:gd name="T12" fmla="*/ 2147483647 w 124"/>
                <a:gd name="T13" fmla="*/ 0 h 76"/>
                <a:gd name="T14" fmla="*/ 2147483647 w 124"/>
                <a:gd name="T15" fmla="*/ 2147483647 h 76"/>
                <a:gd name="T16" fmla="*/ 0 w 124"/>
                <a:gd name="T17" fmla="*/ 2147483647 h 76"/>
                <a:gd name="T18" fmla="*/ 0 w 124"/>
                <a:gd name="T19" fmla="*/ 2147483647 h 76"/>
                <a:gd name="T20" fmla="*/ 0 w 124"/>
                <a:gd name="T21" fmla="*/ 2147483647 h 76"/>
                <a:gd name="T22" fmla="*/ 0 w 124"/>
                <a:gd name="T23" fmla="*/ 2147483647 h 76"/>
                <a:gd name="T24" fmla="*/ 0 w 124"/>
                <a:gd name="T25" fmla="*/ 2147483647 h 76"/>
                <a:gd name="T26" fmla="*/ 2147483647 w 124"/>
                <a:gd name="T27" fmla="*/ 2147483647 h 76"/>
                <a:gd name="T28" fmla="*/ 2147483647 w 124"/>
                <a:gd name="T29" fmla="*/ 2147483647 h 76"/>
                <a:gd name="T30" fmla="*/ 2147483647 w 124"/>
                <a:gd name="T31" fmla="*/ 2147483647 h 76"/>
                <a:gd name="T32" fmla="*/ 2147483647 w 124"/>
                <a:gd name="T33" fmla="*/ 2147483647 h 76"/>
                <a:gd name="T34" fmla="*/ 2147483647 w 124"/>
                <a:gd name="T35" fmla="*/ 2147483647 h 76"/>
                <a:gd name="T36" fmla="*/ 2147483647 w 124"/>
                <a:gd name="T37" fmla="*/ 2147483647 h 76"/>
                <a:gd name="T38" fmla="*/ 2147483647 w 124"/>
                <a:gd name="T39" fmla="*/ 2147483647 h 76"/>
                <a:gd name="T40" fmla="*/ 2147483647 w 124"/>
                <a:gd name="T41" fmla="*/ 2147483647 h 76"/>
                <a:gd name="T42" fmla="*/ 2147483647 w 124"/>
                <a:gd name="T43" fmla="*/ 2147483647 h 76"/>
                <a:gd name="T44" fmla="*/ 2147483647 w 124"/>
                <a:gd name="T45" fmla="*/ 2147483647 h 76"/>
                <a:gd name="T46" fmla="*/ 2147483647 w 124"/>
                <a:gd name="T47" fmla="*/ 2147483647 h 76"/>
                <a:gd name="T48" fmla="*/ 2147483647 w 124"/>
                <a:gd name="T49" fmla="*/ 2147483647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76"/>
                <a:gd name="T77" fmla="*/ 124 w 124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76">
                  <a:moveTo>
                    <a:pt x="124" y="4"/>
                  </a:moveTo>
                  <a:lnTo>
                    <a:pt x="124" y="0"/>
                  </a:lnTo>
                  <a:lnTo>
                    <a:pt x="12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0" y="76"/>
                  </a:lnTo>
                  <a:lnTo>
                    <a:pt x="110" y="64"/>
                  </a:lnTo>
                  <a:lnTo>
                    <a:pt x="116" y="52"/>
                  </a:lnTo>
                  <a:lnTo>
                    <a:pt x="120" y="40"/>
                  </a:lnTo>
                  <a:lnTo>
                    <a:pt x="122" y="28"/>
                  </a:lnTo>
                  <a:lnTo>
                    <a:pt x="124" y="12"/>
                  </a:lnTo>
                  <a:lnTo>
                    <a:pt x="1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/>
            <p:nvPr/>
          </p:nvSpPr>
          <p:spPr bwMode="auto">
            <a:xfrm>
              <a:off x="6267617" y="650585"/>
              <a:ext cx="299330" cy="186468"/>
            </a:xfrm>
            <a:custGeom>
              <a:avLst/>
              <a:gdLst>
                <a:gd name="T0" fmla="*/ 2147483647 w 122"/>
                <a:gd name="T1" fmla="*/ 2147483647 h 76"/>
                <a:gd name="T2" fmla="*/ 2147483647 w 122"/>
                <a:gd name="T3" fmla="*/ 2147483647 h 76"/>
                <a:gd name="T4" fmla="*/ 2147483647 w 122"/>
                <a:gd name="T5" fmla="*/ 2147483647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2147483647 w 122"/>
                <a:gd name="T11" fmla="*/ 2147483647 h 76"/>
                <a:gd name="T12" fmla="*/ 2147483647 w 122"/>
                <a:gd name="T13" fmla="*/ 2147483647 h 76"/>
                <a:gd name="T14" fmla="*/ 2147483647 w 122"/>
                <a:gd name="T15" fmla="*/ 2147483647 h 76"/>
                <a:gd name="T16" fmla="*/ 2147483647 w 122"/>
                <a:gd name="T17" fmla="*/ 2147483647 h 76"/>
                <a:gd name="T18" fmla="*/ 2147483647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0 h 76"/>
                <a:gd name="T24" fmla="*/ 2147483647 w 122"/>
                <a:gd name="T25" fmla="*/ 0 h 76"/>
                <a:gd name="T26" fmla="*/ 2147483647 w 122"/>
                <a:gd name="T27" fmla="*/ 0 h 76"/>
                <a:gd name="T28" fmla="*/ 2147483647 w 122"/>
                <a:gd name="T29" fmla="*/ 0 h 76"/>
                <a:gd name="T30" fmla="*/ 2147483647 w 122"/>
                <a:gd name="T31" fmla="*/ 0 h 76"/>
                <a:gd name="T32" fmla="*/ 2147483647 w 122"/>
                <a:gd name="T33" fmla="*/ 2147483647 h 76"/>
                <a:gd name="T34" fmla="*/ 0 w 122"/>
                <a:gd name="T35" fmla="*/ 2147483647 h 76"/>
                <a:gd name="T36" fmla="*/ 0 w 122"/>
                <a:gd name="T37" fmla="*/ 2147483647 h 76"/>
                <a:gd name="T38" fmla="*/ 0 w 122"/>
                <a:gd name="T39" fmla="*/ 2147483647 h 76"/>
                <a:gd name="T40" fmla="*/ 0 w 122"/>
                <a:gd name="T41" fmla="*/ 2147483647 h 76"/>
                <a:gd name="T42" fmla="*/ 0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2147483647 h 76"/>
                <a:gd name="T50" fmla="*/ 2147483647 w 122"/>
                <a:gd name="T51" fmla="*/ 2147483647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0" y="76"/>
                  </a:moveTo>
                  <a:lnTo>
                    <a:pt x="112" y="76"/>
                  </a:lnTo>
                  <a:lnTo>
                    <a:pt x="116" y="74"/>
                  </a:lnTo>
                  <a:lnTo>
                    <a:pt x="120" y="72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0"/>
                  </a:lnTo>
                  <a:lnTo>
                    <a:pt x="122" y="6"/>
                  </a:lnTo>
                  <a:lnTo>
                    <a:pt x="120" y="2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1" name="Freeform 42"/>
            <p:cNvSpPr/>
            <p:nvPr/>
          </p:nvSpPr>
          <p:spPr bwMode="auto">
            <a:xfrm>
              <a:off x="6257802" y="876309"/>
              <a:ext cx="564310" cy="186468"/>
            </a:xfrm>
            <a:custGeom>
              <a:avLst/>
              <a:gdLst>
                <a:gd name="T0" fmla="*/ 2147483647 w 230"/>
                <a:gd name="T1" fmla="*/ 2147483647 h 76"/>
                <a:gd name="T2" fmla="*/ 2147483647 w 230"/>
                <a:gd name="T3" fmla="*/ 2147483647 h 76"/>
                <a:gd name="T4" fmla="*/ 2147483647 w 230"/>
                <a:gd name="T5" fmla="*/ 2147483647 h 76"/>
                <a:gd name="T6" fmla="*/ 2147483647 w 230"/>
                <a:gd name="T7" fmla="*/ 2147483647 h 76"/>
                <a:gd name="T8" fmla="*/ 2147483647 w 230"/>
                <a:gd name="T9" fmla="*/ 2147483647 h 76"/>
                <a:gd name="T10" fmla="*/ 2147483647 w 230"/>
                <a:gd name="T11" fmla="*/ 2147483647 h 76"/>
                <a:gd name="T12" fmla="*/ 2147483647 w 230"/>
                <a:gd name="T13" fmla="*/ 0 h 76"/>
                <a:gd name="T14" fmla="*/ 2147483647 w 230"/>
                <a:gd name="T15" fmla="*/ 0 h 76"/>
                <a:gd name="T16" fmla="*/ 2147483647 w 230"/>
                <a:gd name="T17" fmla="*/ 0 h 76"/>
                <a:gd name="T18" fmla="*/ 2147483647 w 230"/>
                <a:gd name="T19" fmla="*/ 0 h 76"/>
                <a:gd name="T20" fmla="*/ 2147483647 w 230"/>
                <a:gd name="T21" fmla="*/ 0 h 76"/>
                <a:gd name="T22" fmla="*/ 2147483647 w 230"/>
                <a:gd name="T23" fmla="*/ 0 h 76"/>
                <a:gd name="T24" fmla="*/ 2147483647 w 230"/>
                <a:gd name="T25" fmla="*/ 2147483647 h 76"/>
                <a:gd name="T26" fmla="*/ 2147483647 w 230"/>
                <a:gd name="T27" fmla="*/ 2147483647 h 76"/>
                <a:gd name="T28" fmla="*/ 0 w 230"/>
                <a:gd name="T29" fmla="*/ 2147483647 h 76"/>
                <a:gd name="T30" fmla="*/ 0 w 230"/>
                <a:gd name="T31" fmla="*/ 2147483647 h 76"/>
                <a:gd name="T32" fmla="*/ 0 w 230"/>
                <a:gd name="T33" fmla="*/ 2147483647 h 76"/>
                <a:gd name="T34" fmla="*/ 2147483647 w 230"/>
                <a:gd name="T35" fmla="*/ 2147483647 h 76"/>
                <a:gd name="T36" fmla="*/ 2147483647 w 230"/>
                <a:gd name="T37" fmla="*/ 2147483647 h 76"/>
                <a:gd name="T38" fmla="*/ 2147483647 w 230"/>
                <a:gd name="T39" fmla="*/ 2147483647 h 76"/>
                <a:gd name="T40" fmla="*/ 2147483647 w 230"/>
                <a:gd name="T41" fmla="*/ 2147483647 h 76"/>
                <a:gd name="T42" fmla="*/ 2147483647 w 23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76"/>
                <a:gd name="T68" fmla="*/ 230 w 23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76">
                  <a:moveTo>
                    <a:pt x="186" y="76"/>
                  </a:moveTo>
                  <a:lnTo>
                    <a:pt x="186" y="76"/>
                  </a:lnTo>
                  <a:lnTo>
                    <a:pt x="188" y="66"/>
                  </a:lnTo>
                  <a:lnTo>
                    <a:pt x="192" y="56"/>
                  </a:lnTo>
                  <a:lnTo>
                    <a:pt x="202" y="36"/>
                  </a:lnTo>
                  <a:lnTo>
                    <a:pt x="214" y="18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86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Freeform 43"/>
            <p:cNvSpPr/>
            <p:nvPr/>
          </p:nvSpPr>
          <p:spPr bwMode="auto">
            <a:xfrm>
              <a:off x="6267617" y="1102033"/>
              <a:ext cx="299330" cy="186468"/>
            </a:xfrm>
            <a:custGeom>
              <a:avLst/>
              <a:gdLst>
                <a:gd name="T0" fmla="*/ 2147483647 w 122"/>
                <a:gd name="T1" fmla="*/ 0 h 76"/>
                <a:gd name="T2" fmla="*/ 2147483647 w 122"/>
                <a:gd name="T3" fmla="*/ 0 h 76"/>
                <a:gd name="T4" fmla="*/ 2147483647 w 122"/>
                <a:gd name="T5" fmla="*/ 0 h 76"/>
                <a:gd name="T6" fmla="*/ 2147483647 w 122"/>
                <a:gd name="T7" fmla="*/ 2147483647 h 76"/>
                <a:gd name="T8" fmla="*/ 2147483647 w 122"/>
                <a:gd name="T9" fmla="*/ 2147483647 h 76"/>
                <a:gd name="T10" fmla="*/ 0 w 122"/>
                <a:gd name="T11" fmla="*/ 2147483647 h 76"/>
                <a:gd name="T12" fmla="*/ 0 w 122"/>
                <a:gd name="T13" fmla="*/ 2147483647 h 76"/>
                <a:gd name="T14" fmla="*/ 0 w 122"/>
                <a:gd name="T15" fmla="*/ 2147483647 h 76"/>
                <a:gd name="T16" fmla="*/ 0 w 122"/>
                <a:gd name="T17" fmla="*/ 2147483647 h 76"/>
                <a:gd name="T18" fmla="*/ 0 w 122"/>
                <a:gd name="T19" fmla="*/ 2147483647 h 76"/>
                <a:gd name="T20" fmla="*/ 2147483647 w 122"/>
                <a:gd name="T21" fmla="*/ 2147483647 h 76"/>
                <a:gd name="T22" fmla="*/ 2147483647 w 122"/>
                <a:gd name="T23" fmla="*/ 2147483647 h 76"/>
                <a:gd name="T24" fmla="*/ 2147483647 w 122"/>
                <a:gd name="T25" fmla="*/ 2147483647 h 76"/>
                <a:gd name="T26" fmla="*/ 2147483647 w 122"/>
                <a:gd name="T27" fmla="*/ 2147483647 h 76"/>
                <a:gd name="T28" fmla="*/ 2147483647 w 122"/>
                <a:gd name="T29" fmla="*/ 2147483647 h 76"/>
                <a:gd name="T30" fmla="*/ 2147483647 w 122"/>
                <a:gd name="T31" fmla="*/ 2147483647 h 76"/>
                <a:gd name="T32" fmla="*/ 2147483647 w 122"/>
                <a:gd name="T33" fmla="*/ 2147483647 h 76"/>
                <a:gd name="T34" fmla="*/ 2147483647 w 122"/>
                <a:gd name="T35" fmla="*/ 2147483647 h 76"/>
                <a:gd name="T36" fmla="*/ 2147483647 w 122"/>
                <a:gd name="T37" fmla="*/ 2147483647 h 76"/>
                <a:gd name="T38" fmla="*/ 2147483647 w 122"/>
                <a:gd name="T39" fmla="*/ 2147483647 h 76"/>
                <a:gd name="T40" fmla="*/ 2147483647 w 122"/>
                <a:gd name="T41" fmla="*/ 2147483647 h 76"/>
                <a:gd name="T42" fmla="*/ 2147483647 w 122"/>
                <a:gd name="T43" fmla="*/ 2147483647 h 76"/>
                <a:gd name="T44" fmla="*/ 2147483647 w 122"/>
                <a:gd name="T45" fmla="*/ 2147483647 h 76"/>
                <a:gd name="T46" fmla="*/ 2147483647 w 122"/>
                <a:gd name="T47" fmla="*/ 2147483647 h 76"/>
                <a:gd name="T48" fmla="*/ 2147483647 w 122"/>
                <a:gd name="T49" fmla="*/ 0 h 76"/>
                <a:gd name="T50" fmla="*/ 2147483647 w 122"/>
                <a:gd name="T51" fmla="*/ 0 h 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76"/>
                <a:gd name="T80" fmla="*/ 122 w 122"/>
                <a:gd name="T81" fmla="*/ 76 h 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76">
                  <a:moveTo>
                    <a:pt x="112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112" y="76"/>
                  </a:lnTo>
                  <a:lnTo>
                    <a:pt x="116" y="76"/>
                  </a:lnTo>
                  <a:lnTo>
                    <a:pt x="120" y="74"/>
                  </a:lnTo>
                  <a:lnTo>
                    <a:pt x="122" y="70"/>
                  </a:lnTo>
                  <a:lnTo>
                    <a:pt x="122" y="66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6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3" name="Freeform 44"/>
            <p:cNvSpPr/>
            <p:nvPr/>
          </p:nvSpPr>
          <p:spPr bwMode="auto">
            <a:xfrm>
              <a:off x="6611110" y="1102033"/>
              <a:ext cx="220817" cy="186468"/>
            </a:xfrm>
            <a:custGeom>
              <a:avLst/>
              <a:gdLst>
                <a:gd name="T0" fmla="*/ 2147483647 w 90"/>
                <a:gd name="T1" fmla="*/ 2147483647 h 76"/>
                <a:gd name="T2" fmla="*/ 2147483647 w 90"/>
                <a:gd name="T3" fmla="*/ 2147483647 h 76"/>
                <a:gd name="T4" fmla="*/ 2147483647 w 90"/>
                <a:gd name="T5" fmla="*/ 0 h 76"/>
                <a:gd name="T6" fmla="*/ 2147483647 w 90"/>
                <a:gd name="T7" fmla="*/ 0 h 76"/>
                <a:gd name="T8" fmla="*/ 2147483647 w 90"/>
                <a:gd name="T9" fmla="*/ 0 h 76"/>
                <a:gd name="T10" fmla="*/ 2147483647 w 90"/>
                <a:gd name="T11" fmla="*/ 2147483647 h 76"/>
                <a:gd name="T12" fmla="*/ 2147483647 w 90"/>
                <a:gd name="T13" fmla="*/ 2147483647 h 76"/>
                <a:gd name="T14" fmla="*/ 0 w 90"/>
                <a:gd name="T15" fmla="*/ 2147483647 h 76"/>
                <a:gd name="T16" fmla="*/ 0 w 90"/>
                <a:gd name="T17" fmla="*/ 2147483647 h 76"/>
                <a:gd name="T18" fmla="*/ 0 w 90"/>
                <a:gd name="T19" fmla="*/ 2147483647 h 76"/>
                <a:gd name="T20" fmla="*/ 0 w 90"/>
                <a:gd name="T21" fmla="*/ 2147483647 h 76"/>
                <a:gd name="T22" fmla="*/ 0 w 90"/>
                <a:gd name="T23" fmla="*/ 2147483647 h 76"/>
                <a:gd name="T24" fmla="*/ 2147483647 w 90"/>
                <a:gd name="T25" fmla="*/ 2147483647 h 76"/>
                <a:gd name="T26" fmla="*/ 2147483647 w 90"/>
                <a:gd name="T27" fmla="*/ 2147483647 h 76"/>
                <a:gd name="T28" fmla="*/ 2147483647 w 90"/>
                <a:gd name="T29" fmla="*/ 2147483647 h 76"/>
                <a:gd name="T30" fmla="*/ 2147483647 w 90"/>
                <a:gd name="T31" fmla="*/ 2147483647 h 76"/>
                <a:gd name="T32" fmla="*/ 2147483647 w 90"/>
                <a:gd name="T33" fmla="*/ 2147483647 h 76"/>
                <a:gd name="T34" fmla="*/ 2147483647 w 90"/>
                <a:gd name="T35" fmla="*/ 2147483647 h 76"/>
                <a:gd name="T36" fmla="*/ 2147483647 w 90"/>
                <a:gd name="T37" fmla="*/ 2147483647 h 76"/>
                <a:gd name="T38" fmla="*/ 2147483647 w 90"/>
                <a:gd name="T39" fmla="*/ 2147483647 h 76"/>
                <a:gd name="T40" fmla="*/ 2147483647 w 90"/>
                <a:gd name="T41" fmla="*/ 2147483647 h 76"/>
                <a:gd name="T42" fmla="*/ 2147483647 w 90"/>
                <a:gd name="T43" fmla="*/ 2147483647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76"/>
                <a:gd name="T68" fmla="*/ 90 w 90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76">
                  <a:moveTo>
                    <a:pt x="44" y="16"/>
                  </a:moveTo>
                  <a:lnTo>
                    <a:pt x="44" y="16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10" y="76"/>
                  </a:lnTo>
                  <a:lnTo>
                    <a:pt x="90" y="76"/>
                  </a:lnTo>
                  <a:lnTo>
                    <a:pt x="74" y="66"/>
                  </a:lnTo>
                  <a:lnTo>
                    <a:pt x="62" y="50"/>
                  </a:lnTo>
                  <a:lnTo>
                    <a:pt x="50" y="34"/>
                  </a:lnTo>
                  <a:lnTo>
                    <a:pt x="4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04" name="Freeform 45"/>
            <p:cNvSpPr/>
            <p:nvPr/>
          </p:nvSpPr>
          <p:spPr bwMode="auto">
            <a:xfrm>
              <a:off x="6743600" y="660400"/>
              <a:ext cx="475983" cy="628102"/>
            </a:xfrm>
            <a:custGeom>
              <a:avLst/>
              <a:gdLst>
                <a:gd name="T0" fmla="*/ 2147483647 w 194"/>
                <a:gd name="T1" fmla="*/ 2147483647 h 256"/>
                <a:gd name="T2" fmla="*/ 2147483647 w 194"/>
                <a:gd name="T3" fmla="*/ 2147483647 h 256"/>
                <a:gd name="T4" fmla="*/ 2147483647 w 194"/>
                <a:gd name="T5" fmla="*/ 2147483647 h 256"/>
                <a:gd name="T6" fmla="*/ 2147483647 w 194"/>
                <a:gd name="T7" fmla="*/ 2147483647 h 256"/>
                <a:gd name="T8" fmla="*/ 2147483647 w 194"/>
                <a:gd name="T9" fmla="*/ 2147483647 h 256"/>
                <a:gd name="T10" fmla="*/ 2147483647 w 194"/>
                <a:gd name="T11" fmla="*/ 0 h 256"/>
                <a:gd name="T12" fmla="*/ 2147483647 w 194"/>
                <a:gd name="T13" fmla="*/ 2147483647 h 256"/>
                <a:gd name="T14" fmla="*/ 2147483647 w 194"/>
                <a:gd name="T15" fmla="*/ 2147483647 h 256"/>
                <a:gd name="T16" fmla="*/ 2147483647 w 194"/>
                <a:gd name="T17" fmla="*/ 2147483647 h 256"/>
                <a:gd name="T18" fmla="*/ 2147483647 w 194"/>
                <a:gd name="T19" fmla="*/ 2147483647 h 256"/>
                <a:gd name="T20" fmla="*/ 2147483647 w 194"/>
                <a:gd name="T21" fmla="*/ 2147483647 h 256"/>
                <a:gd name="T22" fmla="*/ 2147483647 w 194"/>
                <a:gd name="T23" fmla="*/ 2147483647 h 256"/>
                <a:gd name="T24" fmla="*/ 0 w 194"/>
                <a:gd name="T25" fmla="*/ 2147483647 h 256"/>
                <a:gd name="T26" fmla="*/ 2147483647 w 194"/>
                <a:gd name="T27" fmla="*/ 2147483647 h 256"/>
                <a:gd name="T28" fmla="*/ 2147483647 w 194"/>
                <a:gd name="T29" fmla="*/ 2147483647 h 256"/>
                <a:gd name="T30" fmla="*/ 2147483647 w 194"/>
                <a:gd name="T31" fmla="*/ 2147483647 h 256"/>
                <a:gd name="T32" fmla="*/ 2147483647 w 194"/>
                <a:gd name="T33" fmla="*/ 2147483647 h 256"/>
                <a:gd name="T34" fmla="*/ 2147483647 w 194"/>
                <a:gd name="T35" fmla="*/ 2147483647 h 256"/>
                <a:gd name="T36" fmla="*/ 2147483647 w 194"/>
                <a:gd name="T37" fmla="*/ 2147483647 h 256"/>
                <a:gd name="T38" fmla="*/ 2147483647 w 194"/>
                <a:gd name="T39" fmla="*/ 2147483647 h 256"/>
                <a:gd name="T40" fmla="*/ 2147483647 w 194"/>
                <a:gd name="T41" fmla="*/ 2147483647 h 256"/>
                <a:gd name="T42" fmla="*/ 2147483647 w 194"/>
                <a:gd name="T43" fmla="*/ 2147483647 h 256"/>
                <a:gd name="T44" fmla="*/ 2147483647 w 194"/>
                <a:gd name="T45" fmla="*/ 2147483647 h 256"/>
                <a:gd name="T46" fmla="*/ 2147483647 w 194"/>
                <a:gd name="T47" fmla="*/ 2147483647 h 256"/>
                <a:gd name="T48" fmla="*/ 2147483647 w 194"/>
                <a:gd name="T49" fmla="*/ 2147483647 h 256"/>
                <a:gd name="T50" fmla="*/ 2147483647 w 194"/>
                <a:gd name="T51" fmla="*/ 2147483647 h 256"/>
                <a:gd name="T52" fmla="*/ 2147483647 w 194"/>
                <a:gd name="T53" fmla="*/ 2147483647 h 256"/>
                <a:gd name="T54" fmla="*/ 2147483647 w 194"/>
                <a:gd name="T55" fmla="*/ 2147483647 h 256"/>
                <a:gd name="T56" fmla="*/ 2147483647 w 194"/>
                <a:gd name="T57" fmla="*/ 2147483647 h 256"/>
                <a:gd name="T58" fmla="*/ 2147483647 w 194"/>
                <a:gd name="T59" fmla="*/ 2147483647 h 256"/>
                <a:gd name="T60" fmla="*/ 2147483647 w 194"/>
                <a:gd name="T61" fmla="*/ 2147483647 h 256"/>
                <a:gd name="T62" fmla="*/ 2147483647 w 194"/>
                <a:gd name="T63" fmla="*/ 2147483647 h 256"/>
                <a:gd name="T64" fmla="*/ 2147483647 w 194"/>
                <a:gd name="T65" fmla="*/ 2147483647 h 256"/>
                <a:gd name="T66" fmla="*/ 2147483647 w 194"/>
                <a:gd name="T67" fmla="*/ 2147483647 h 2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4"/>
                <a:gd name="T103" fmla="*/ 0 h 256"/>
                <a:gd name="T104" fmla="*/ 194 w 194"/>
                <a:gd name="T105" fmla="*/ 256 h 2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4" h="256">
                  <a:moveTo>
                    <a:pt x="194" y="144"/>
                  </a:moveTo>
                  <a:lnTo>
                    <a:pt x="194" y="144"/>
                  </a:lnTo>
                  <a:lnTo>
                    <a:pt x="192" y="128"/>
                  </a:lnTo>
                  <a:lnTo>
                    <a:pt x="188" y="112"/>
                  </a:lnTo>
                  <a:lnTo>
                    <a:pt x="180" y="96"/>
                  </a:lnTo>
                  <a:lnTo>
                    <a:pt x="174" y="82"/>
                  </a:lnTo>
                  <a:lnTo>
                    <a:pt x="164" y="70"/>
                  </a:lnTo>
                  <a:lnTo>
                    <a:pt x="156" y="58"/>
                  </a:lnTo>
                  <a:lnTo>
                    <a:pt x="136" y="38"/>
                  </a:lnTo>
                  <a:lnTo>
                    <a:pt x="116" y="22"/>
                  </a:lnTo>
                  <a:lnTo>
                    <a:pt x="100" y="1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2" y="30"/>
                  </a:lnTo>
                  <a:lnTo>
                    <a:pt x="78" y="42"/>
                  </a:lnTo>
                  <a:lnTo>
                    <a:pt x="72" y="58"/>
                  </a:lnTo>
                  <a:lnTo>
                    <a:pt x="64" y="72"/>
                  </a:lnTo>
                  <a:lnTo>
                    <a:pt x="52" y="86"/>
                  </a:lnTo>
                  <a:lnTo>
                    <a:pt x="30" y="110"/>
                  </a:lnTo>
                  <a:lnTo>
                    <a:pt x="20" y="122"/>
                  </a:lnTo>
                  <a:lnTo>
                    <a:pt x="12" y="136"/>
                  </a:lnTo>
                  <a:lnTo>
                    <a:pt x="6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2" y="192"/>
                  </a:lnTo>
                  <a:lnTo>
                    <a:pt x="8" y="204"/>
                  </a:lnTo>
                  <a:lnTo>
                    <a:pt x="12" y="214"/>
                  </a:lnTo>
                  <a:lnTo>
                    <a:pt x="20" y="224"/>
                  </a:lnTo>
                  <a:lnTo>
                    <a:pt x="28" y="234"/>
                  </a:lnTo>
                  <a:lnTo>
                    <a:pt x="36" y="242"/>
                  </a:lnTo>
                  <a:lnTo>
                    <a:pt x="46" y="248"/>
                  </a:lnTo>
                  <a:lnTo>
                    <a:pt x="58" y="254"/>
                  </a:lnTo>
                  <a:lnTo>
                    <a:pt x="70" y="256"/>
                  </a:lnTo>
                  <a:lnTo>
                    <a:pt x="64" y="240"/>
                  </a:lnTo>
                  <a:lnTo>
                    <a:pt x="64" y="222"/>
                  </a:lnTo>
                  <a:lnTo>
                    <a:pt x="64" y="214"/>
                  </a:lnTo>
                  <a:lnTo>
                    <a:pt x="66" y="204"/>
                  </a:lnTo>
                  <a:lnTo>
                    <a:pt x="72" y="196"/>
                  </a:lnTo>
                  <a:lnTo>
                    <a:pt x="78" y="186"/>
                  </a:lnTo>
                  <a:lnTo>
                    <a:pt x="94" y="164"/>
                  </a:lnTo>
                  <a:lnTo>
                    <a:pt x="104" y="146"/>
                  </a:lnTo>
                  <a:lnTo>
                    <a:pt x="112" y="128"/>
                  </a:lnTo>
                  <a:lnTo>
                    <a:pt x="114" y="130"/>
                  </a:lnTo>
                  <a:lnTo>
                    <a:pt x="120" y="140"/>
                  </a:lnTo>
                  <a:lnTo>
                    <a:pt x="126" y="152"/>
                  </a:lnTo>
                  <a:lnTo>
                    <a:pt x="132" y="168"/>
                  </a:lnTo>
                  <a:lnTo>
                    <a:pt x="138" y="186"/>
                  </a:lnTo>
                  <a:lnTo>
                    <a:pt x="140" y="206"/>
                  </a:lnTo>
                  <a:lnTo>
                    <a:pt x="138" y="218"/>
                  </a:lnTo>
                  <a:lnTo>
                    <a:pt x="138" y="228"/>
                  </a:lnTo>
                  <a:lnTo>
                    <a:pt x="134" y="238"/>
                  </a:lnTo>
                  <a:lnTo>
                    <a:pt x="130" y="248"/>
                  </a:lnTo>
                  <a:lnTo>
                    <a:pt x="142" y="242"/>
                  </a:lnTo>
                  <a:lnTo>
                    <a:pt x="154" y="234"/>
                  </a:lnTo>
                  <a:lnTo>
                    <a:pt x="166" y="224"/>
                  </a:lnTo>
                  <a:lnTo>
                    <a:pt x="176" y="212"/>
                  </a:lnTo>
                  <a:lnTo>
                    <a:pt x="186" y="200"/>
                  </a:lnTo>
                  <a:lnTo>
                    <a:pt x="192" y="184"/>
                  </a:lnTo>
                  <a:lnTo>
                    <a:pt x="194" y="166"/>
                  </a:lnTo>
                  <a:lnTo>
                    <a:pt x="194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738" y="2095368"/>
            <a:ext cx="358576" cy="29809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3800979" y="1163435"/>
            <a:ext cx="309588" cy="256148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84124" y="3723794"/>
            <a:ext cx="282581" cy="33897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547" y="4131091"/>
            <a:ext cx="158798" cy="256922"/>
          </a:xfrm>
          <a:prstGeom prst="rect">
            <a:avLst/>
          </a:prstGeom>
        </p:spPr>
      </p:pic>
      <p:sp>
        <p:nvSpPr>
          <p:cNvPr id="109" name="圆角矩形 108"/>
          <p:cNvSpPr/>
          <p:nvPr/>
        </p:nvSpPr>
        <p:spPr>
          <a:xfrm>
            <a:off x="3661156" y="3382398"/>
            <a:ext cx="1335422" cy="1126223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35591" y="3723795"/>
            <a:ext cx="282581" cy="338971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56" y="4136575"/>
            <a:ext cx="158798" cy="256922"/>
          </a:xfrm>
          <a:prstGeom prst="rect">
            <a:avLst/>
          </a:prstGeom>
        </p:spPr>
      </p:pic>
      <p:sp>
        <p:nvSpPr>
          <p:cNvPr id="112" name="任意多边形 111"/>
          <p:cNvSpPr/>
          <p:nvPr/>
        </p:nvSpPr>
        <p:spPr>
          <a:xfrm>
            <a:off x="3678368" y="3390678"/>
            <a:ext cx="450995" cy="20926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593" y="3286898"/>
            <a:ext cx="358576" cy="298094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89" y="4153071"/>
            <a:ext cx="168168" cy="212962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653886" y="3723794"/>
            <a:ext cx="282581" cy="338971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309" y="4131091"/>
            <a:ext cx="158798" cy="256922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727884" y="3709048"/>
            <a:ext cx="309588" cy="256148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181235" y="3721099"/>
            <a:ext cx="309588" cy="256148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3249953" y="1448246"/>
            <a:ext cx="353604" cy="305994"/>
          </a:xfrm>
          <a:prstGeom prst="rect">
            <a:avLst/>
          </a:prstGeom>
        </p:spPr>
      </p:pic>
      <p:sp>
        <p:nvSpPr>
          <p:cNvPr id="120" name="文本框 119"/>
          <p:cNvSpPr txBox="1"/>
          <p:nvPr/>
        </p:nvSpPr>
        <p:spPr>
          <a:xfrm>
            <a:off x="3212874" y="1690733"/>
            <a:ext cx="402674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OTT TV</a:t>
            </a:r>
            <a:endParaRPr lang="zh-CN" altLang="en-US" sz="4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2388535" y="1868217"/>
            <a:ext cx="353604" cy="305994"/>
          </a:xfrm>
          <a:prstGeom prst="rect">
            <a:avLst/>
          </a:prstGeom>
        </p:spPr>
      </p:pic>
      <p:sp>
        <p:nvSpPr>
          <p:cNvPr id="122" name="文本框 121"/>
          <p:cNvSpPr txBox="1"/>
          <p:nvPr/>
        </p:nvSpPr>
        <p:spPr>
          <a:xfrm>
            <a:off x="2351456" y="2110704"/>
            <a:ext cx="476412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VIS</a:t>
            </a:r>
            <a:r>
              <a:rPr lang="zh-CN" altLang="en-US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多媒体</a:t>
            </a:r>
            <a:endParaRPr lang="en-US" altLang="zh-CN" sz="49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会议系统</a:t>
            </a:r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2826963" y="1873246"/>
            <a:ext cx="353604" cy="305994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2789884" y="2115733"/>
            <a:ext cx="434734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营销平台</a:t>
            </a:r>
          </a:p>
        </p:txBody>
      </p:sp>
      <p:pic>
        <p:nvPicPr>
          <p:cNvPr id="125" name="图片 124"/>
          <p:cNvPicPr>
            <a:picLocks noChangeAspect="1"/>
          </p:cNvPicPr>
          <p:nvPr/>
        </p:nvPicPr>
        <p:blipFill rotWithShape="1">
          <a:blip r:embed="rId8">
            <a:grayscl/>
          </a:blip>
          <a:srcRect b="38283"/>
          <a:stretch>
            <a:fillRect/>
          </a:stretch>
        </p:blipFill>
        <p:spPr>
          <a:xfrm>
            <a:off x="3253252" y="1876126"/>
            <a:ext cx="353604" cy="305994"/>
          </a:xfrm>
          <a:prstGeom prst="rect">
            <a:avLst/>
          </a:prstGeom>
        </p:spPr>
      </p:pic>
      <p:sp>
        <p:nvSpPr>
          <p:cNvPr id="126" name="文本框 125"/>
          <p:cNvSpPr txBox="1"/>
          <p:nvPr/>
        </p:nvSpPr>
        <p:spPr>
          <a:xfrm>
            <a:off x="3216173" y="2118613"/>
            <a:ext cx="434734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智慧物业</a:t>
            </a:r>
          </a:p>
        </p:txBody>
      </p:sp>
      <p:cxnSp>
        <p:nvCxnSpPr>
          <p:cNvPr id="127" name="直接连接符 126"/>
          <p:cNvCxnSpPr>
            <a:stCxn id="81" idx="0"/>
          </p:cNvCxnSpPr>
          <p:nvPr/>
        </p:nvCxnSpPr>
        <p:spPr>
          <a:xfrm flipV="1">
            <a:off x="2869119" y="2828005"/>
            <a:ext cx="1096436" cy="458893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8" name="直接连接符 127"/>
          <p:cNvCxnSpPr>
            <a:stCxn id="113" idx="0"/>
          </p:cNvCxnSpPr>
          <p:nvPr/>
        </p:nvCxnSpPr>
        <p:spPr>
          <a:xfrm flipH="1" flipV="1">
            <a:off x="3927692" y="2806314"/>
            <a:ext cx="411189" cy="480584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9" name="任意多边形 128"/>
          <p:cNvSpPr/>
          <p:nvPr/>
        </p:nvSpPr>
        <p:spPr>
          <a:xfrm>
            <a:off x="5510332" y="4438573"/>
            <a:ext cx="836897" cy="216024"/>
          </a:xfrm>
          <a:custGeom>
            <a:avLst/>
            <a:gdLst>
              <a:gd name="connsiteX0" fmla="*/ 0 w 984321"/>
              <a:gd name="connsiteY0" fmla="*/ 0 h 368163"/>
              <a:gd name="connsiteX1" fmla="*/ 984321 w 984321"/>
              <a:gd name="connsiteY1" fmla="*/ 0 h 368163"/>
              <a:gd name="connsiteX2" fmla="*/ 984321 w 984321"/>
              <a:gd name="connsiteY2" fmla="*/ 368163 h 368163"/>
              <a:gd name="connsiteX3" fmla="*/ 0 w 984321"/>
              <a:gd name="connsiteY3" fmla="*/ 368163 h 368163"/>
              <a:gd name="connsiteX4" fmla="*/ 0 w 984321"/>
              <a:gd name="connsiteY4" fmla="*/ 0 h 36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21" h="368163">
                <a:moveTo>
                  <a:pt x="0" y="0"/>
                </a:moveTo>
                <a:lnTo>
                  <a:pt x="984321" y="0"/>
                </a:lnTo>
                <a:lnTo>
                  <a:pt x="984321" y="368163"/>
                </a:lnTo>
                <a:lnTo>
                  <a:pt x="0" y="3681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IPsec VPN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 flipH="1">
            <a:off x="5468824" y="4410877"/>
            <a:ext cx="241314" cy="0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11"/>
          <a:srcRect l="1371" b="42709"/>
          <a:stretch>
            <a:fillRect/>
          </a:stretch>
        </p:blipFill>
        <p:spPr>
          <a:xfrm>
            <a:off x="3256030" y="2309170"/>
            <a:ext cx="346777" cy="288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28553" y="1998515"/>
            <a:ext cx="346477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735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THANKS</a:t>
            </a:r>
            <a:r>
              <a:rPr lang="zh-CN" altLang="en-US" sz="3735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33" y="1838970"/>
            <a:ext cx="868673" cy="12208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93865" y="2090429"/>
            <a:ext cx="4185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挑战</a:t>
            </a:r>
            <a:r>
              <a:rPr lang="en-US" altLang="zh-CN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22961" y="12967"/>
            <a:ext cx="6858000" cy="40789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用户上网无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监管，内部威胁亟待解决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8754" y="1086694"/>
            <a:ext cx="7806959" cy="3452793"/>
            <a:chOff x="682807" y="1159278"/>
            <a:chExt cx="7806959" cy="3452793"/>
          </a:xfrm>
        </p:grpSpPr>
        <p:sp>
          <p:nvSpPr>
            <p:cNvPr id="17" name="Plaque 5"/>
            <p:cNvSpPr/>
            <p:nvPr/>
          </p:nvSpPr>
          <p:spPr>
            <a:xfrm>
              <a:off x="3512900" y="1768731"/>
              <a:ext cx="2118199" cy="2118198"/>
            </a:xfrm>
            <a:prstGeom prst="plaqu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grpSp>
          <p:nvGrpSpPr>
            <p:cNvPr id="18" name="Group 34"/>
            <p:cNvGrpSpPr/>
            <p:nvPr/>
          </p:nvGrpSpPr>
          <p:grpSpPr>
            <a:xfrm>
              <a:off x="3045240" y="1362746"/>
              <a:ext cx="1315035" cy="1333851"/>
              <a:chOff x="3045240" y="1362746"/>
              <a:chExt cx="1315035" cy="1333851"/>
            </a:xfrm>
          </p:grpSpPr>
          <p:sp>
            <p:nvSpPr>
              <p:cNvPr id="51" name="Teardrop 30"/>
              <p:cNvSpPr/>
              <p:nvPr/>
            </p:nvSpPr>
            <p:spPr>
              <a:xfrm rot="16200000">
                <a:off x="3074219" y="1410542"/>
                <a:ext cx="1286055" cy="1286056"/>
              </a:xfrm>
              <a:prstGeom prst="teardrop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52" name="Teardrop 6"/>
              <p:cNvSpPr/>
              <p:nvPr/>
            </p:nvSpPr>
            <p:spPr>
              <a:xfrm rot="16200000">
                <a:off x="3045240" y="1362746"/>
                <a:ext cx="1286055" cy="1286056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19" name="Group 37"/>
            <p:cNvGrpSpPr/>
            <p:nvPr/>
          </p:nvGrpSpPr>
          <p:grpSpPr>
            <a:xfrm>
              <a:off x="4812704" y="1362746"/>
              <a:ext cx="1286056" cy="1333680"/>
              <a:chOff x="4812704" y="1362746"/>
              <a:chExt cx="1286056" cy="1333680"/>
            </a:xfrm>
          </p:grpSpPr>
          <p:sp>
            <p:nvSpPr>
              <p:cNvPr id="49" name="Teardrop 31"/>
              <p:cNvSpPr/>
              <p:nvPr/>
            </p:nvSpPr>
            <p:spPr>
              <a:xfrm>
                <a:off x="4812704" y="1410371"/>
                <a:ext cx="1286056" cy="1286055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50" name="Teardrop 7"/>
              <p:cNvSpPr/>
              <p:nvPr/>
            </p:nvSpPr>
            <p:spPr>
              <a:xfrm>
                <a:off x="4812704" y="1362746"/>
                <a:ext cx="1286056" cy="1286055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3045240" y="2985330"/>
              <a:ext cx="1324156" cy="1314630"/>
              <a:chOff x="3045240" y="2985330"/>
              <a:chExt cx="1324156" cy="1314630"/>
            </a:xfrm>
          </p:grpSpPr>
          <p:sp>
            <p:nvSpPr>
              <p:cNvPr id="47" name="Teardrop 32"/>
              <p:cNvSpPr/>
              <p:nvPr/>
            </p:nvSpPr>
            <p:spPr>
              <a:xfrm rot="10800000">
                <a:off x="3083340" y="2985330"/>
                <a:ext cx="1286056" cy="1286055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48" name="Teardrop 8"/>
              <p:cNvSpPr/>
              <p:nvPr/>
            </p:nvSpPr>
            <p:spPr>
              <a:xfrm rot="10800000">
                <a:off x="3045240" y="3013905"/>
                <a:ext cx="1286056" cy="1286055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21" name="Group 36"/>
            <p:cNvGrpSpPr/>
            <p:nvPr/>
          </p:nvGrpSpPr>
          <p:grpSpPr>
            <a:xfrm>
              <a:off x="4784130" y="2985330"/>
              <a:ext cx="1314631" cy="1314630"/>
              <a:chOff x="4784130" y="2985330"/>
              <a:chExt cx="1314631" cy="1314630"/>
            </a:xfrm>
          </p:grpSpPr>
          <p:sp>
            <p:nvSpPr>
              <p:cNvPr id="45" name="Teardrop 33"/>
              <p:cNvSpPr/>
              <p:nvPr/>
            </p:nvSpPr>
            <p:spPr>
              <a:xfrm rot="5400000">
                <a:off x="4784130" y="2985330"/>
                <a:ext cx="1286055" cy="1286056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46" name="Teardrop 9"/>
              <p:cNvSpPr/>
              <p:nvPr/>
            </p:nvSpPr>
            <p:spPr>
              <a:xfrm rot="5400000">
                <a:off x="4812705" y="3013905"/>
                <a:ext cx="1286055" cy="1286056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22" name="Group 57"/>
            <p:cNvGrpSpPr/>
            <p:nvPr/>
          </p:nvGrpSpPr>
          <p:grpSpPr>
            <a:xfrm>
              <a:off x="711915" y="3265367"/>
              <a:ext cx="2247089" cy="936619"/>
              <a:chOff x="-267404" y="2882444"/>
              <a:chExt cx="2247089" cy="936619"/>
            </a:xfrm>
          </p:grpSpPr>
          <p:sp>
            <p:nvSpPr>
              <p:cNvPr id="43" name="TextBox 13"/>
              <p:cNvSpPr txBox="1"/>
              <p:nvPr/>
            </p:nvSpPr>
            <p:spPr>
              <a:xfrm>
                <a:off x="-267404" y="3220309"/>
                <a:ext cx="2247089" cy="598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1450" lvl="0" indent="-171450" algn="r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公司业务网被大量</a:t>
                </a:r>
                <a:r>
                  <a:rPr lang="en-US" altLang="zh-CN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P2P</a:t>
                </a: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下载，流媒体占用带宽，带宽缺乏合理划分，资料查询慢如“蜗牛”</a:t>
                </a:r>
                <a:endParaRPr 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  <p:sp>
            <p:nvSpPr>
              <p:cNvPr id="44" name="Rectangle 14"/>
              <p:cNvSpPr/>
              <p:nvPr/>
            </p:nvSpPr>
            <p:spPr>
              <a:xfrm>
                <a:off x="902466" y="2882444"/>
                <a:ext cx="1077219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带宽管理之痛</a:t>
                </a:r>
                <a:endPara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23" name="Group 58"/>
            <p:cNvGrpSpPr/>
            <p:nvPr/>
          </p:nvGrpSpPr>
          <p:grpSpPr>
            <a:xfrm>
              <a:off x="6213571" y="1159278"/>
              <a:ext cx="2276195" cy="1128645"/>
              <a:chOff x="7174424" y="1149124"/>
              <a:chExt cx="2276195" cy="1128645"/>
            </a:xfrm>
          </p:grpSpPr>
          <p:sp>
            <p:nvSpPr>
              <p:cNvPr id="41" name="TextBox 16"/>
              <p:cNvSpPr txBox="1"/>
              <p:nvPr/>
            </p:nvSpPr>
            <p:spPr>
              <a:xfrm>
                <a:off x="7174424" y="1446772"/>
                <a:ext cx="227619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1450" lvl="0" indent="-17145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互联网充斥着繁杂应用，网站，游戏等，应用越发复杂、泛滥、管理难度越来越大，没有好的技术手段管理，让公司变成了“网吧”工作效率低下</a:t>
                </a:r>
                <a:endParaRPr 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  <p:sp>
            <p:nvSpPr>
              <p:cNvPr id="42" name="Rectangle 17"/>
              <p:cNvSpPr/>
              <p:nvPr/>
            </p:nvSpPr>
            <p:spPr>
              <a:xfrm>
                <a:off x="7174424" y="1149124"/>
                <a:ext cx="1436291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员工工作效率问题</a:t>
                </a:r>
                <a:endPara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24" name="Group 56"/>
            <p:cNvGrpSpPr/>
            <p:nvPr/>
          </p:nvGrpSpPr>
          <p:grpSpPr>
            <a:xfrm>
              <a:off x="682807" y="1159278"/>
              <a:ext cx="2352865" cy="1828067"/>
              <a:chOff x="-296511" y="1160033"/>
              <a:chExt cx="2352865" cy="1828067"/>
            </a:xfrm>
          </p:grpSpPr>
          <p:sp>
            <p:nvSpPr>
              <p:cNvPr id="39" name="TextBox 19"/>
              <p:cNvSpPr txBox="1"/>
              <p:nvPr/>
            </p:nvSpPr>
            <p:spPr>
              <a:xfrm>
                <a:off x="-296511" y="1457681"/>
                <a:ext cx="2352865" cy="1530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1450" indent="-171450">
                  <a:lnSpc>
                    <a:spcPct val="13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网络安全法</a:t>
                </a:r>
                <a:r>
                  <a:rPr lang="zh-CN" altLang="en-US" sz="8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：</a:t>
                </a: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上网行为需有审计日志，且不少于</a:t>
                </a:r>
                <a:r>
                  <a:rPr lang="en-US" altLang="zh-CN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6</a:t>
                </a: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个</a:t>
                </a:r>
                <a:r>
                  <a:rPr lang="zh-CN" altLang="en-US" sz="9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月</a:t>
                </a:r>
                <a:endParaRPr lang="en-US" altLang="zh-CN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  <a:p>
                <a:pPr marL="171450" indent="-171450">
                  <a:lnSpc>
                    <a:spcPct val="13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公安部</a:t>
                </a:r>
                <a:r>
                  <a:rPr lang="en-US" altLang="zh-CN" sz="105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82</a:t>
                </a: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号令</a:t>
                </a:r>
                <a:r>
                  <a:rPr lang="zh-CN" altLang="en-US" sz="8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：</a:t>
                </a:r>
                <a:r>
                  <a:rPr lang="zh-CN" altLang="zh-CN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互联网服务提供者和联网使用单位</a:t>
                </a: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需要上审计设备，网安有检查要求</a:t>
                </a:r>
                <a:endParaRPr lang="en-US" altLang="zh-CN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  <a:p>
                <a:pPr marL="171450" indent="-171450">
                  <a:lnSpc>
                    <a:spcPct val="130000"/>
                  </a:lnSpc>
                  <a:buFont typeface="Wingdings" panose="05000000000000000000" pitchFamily="2" charset="2"/>
                  <a:buChar char="n"/>
                </a:pPr>
                <a:r>
                  <a:rPr lang="zh-CN" altLang="en-US" sz="105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等保</a:t>
                </a:r>
                <a:r>
                  <a:rPr lang="en-US" altLang="zh-CN" sz="105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2.0</a:t>
                </a:r>
                <a:r>
                  <a:rPr lang="zh-CN" altLang="en-US" sz="800" dirty="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：</a:t>
                </a: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安全区域边界中对应用协议和内容访问控制，对远程访问用户行为、访问互联网用户进行行为审计和数据分析要求</a:t>
                </a:r>
              </a:p>
            </p:txBody>
          </p:sp>
          <p:sp>
            <p:nvSpPr>
              <p:cNvPr id="40" name="Rectangle 20"/>
              <p:cNvSpPr/>
              <p:nvPr/>
            </p:nvSpPr>
            <p:spPr>
              <a:xfrm>
                <a:off x="902466" y="1160033"/>
                <a:ext cx="1077219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安全合规问题</a:t>
                </a:r>
                <a:endPara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25" name="Group 58"/>
            <p:cNvGrpSpPr/>
            <p:nvPr/>
          </p:nvGrpSpPr>
          <p:grpSpPr>
            <a:xfrm>
              <a:off x="6184996" y="3267589"/>
              <a:ext cx="2276195" cy="1344482"/>
              <a:chOff x="7174424" y="1125976"/>
              <a:chExt cx="2276195" cy="1344482"/>
            </a:xfrm>
          </p:grpSpPr>
          <p:sp>
            <p:nvSpPr>
              <p:cNvPr id="37" name="TextBox 22"/>
              <p:cNvSpPr txBox="1"/>
              <p:nvPr/>
            </p:nvSpPr>
            <p:spPr>
              <a:xfrm>
                <a:off x="7174424" y="1404012"/>
                <a:ext cx="2276195" cy="1066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1450" lvl="0" indent="-17145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900" kern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公司上网授权缺失导致信息泄露，信息外发导致重要资料被获取，问题无法从源头避免或发生后无日志溯源</a:t>
                </a:r>
                <a:endParaRPr lang="en-US" altLang="zh-CN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  <a:p>
                <a:pPr marL="171450" lvl="0" indent="-171450">
                  <a:lnSpc>
                    <a:spcPct val="15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9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语音、视频、文件传输等行为导致内部威胁无法管控</a:t>
                </a:r>
                <a:endParaRPr lang="en-US" altLang="zh-CN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  <p:sp>
            <p:nvSpPr>
              <p:cNvPr id="38" name="Rectangle 23"/>
              <p:cNvSpPr/>
              <p:nvPr/>
            </p:nvSpPr>
            <p:spPr>
              <a:xfrm>
                <a:off x="7174424" y="1125976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90204" pitchFamily="34" charset="0"/>
                  </a:rPr>
                  <a:t>信息泄露之痛</a:t>
                </a:r>
                <a:endPara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26" name="Freeform 131"/>
            <p:cNvSpPr>
              <a:spLocks noEditPoints="1"/>
            </p:cNvSpPr>
            <p:nvPr/>
          </p:nvSpPr>
          <p:spPr bwMode="auto">
            <a:xfrm>
              <a:off x="4331296" y="2540356"/>
              <a:ext cx="495064" cy="495064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42" y="28"/>
                </a:cxn>
                <a:cxn ang="0">
                  <a:pos x="41" y="26"/>
                </a:cxn>
                <a:cxn ang="0">
                  <a:pos x="21" y="14"/>
                </a:cxn>
                <a:cxn ang="0">
                  <a:pos x="19" y="14"/>
                </a:cxn>
                <a:cxn ang="0">
                  <a:pos x="18" y="16"/>
                </a:cxn>
                <a:cxn ang="0">
                  <a:pos x="18" y="39"/>
                </a:cxn>
                <a:cxn ang="0">
                  <a:pos x="19" y="41"/>
                </a:cxn>
                <a:cxn ang="0">
                  <a:pos x="20" y="41"/>
                </a:cxn>
                <a:cxn ang="0">
                  <a:pos x="21" y="41"/>
                </a:cxn>
                <a:cxn ang="0">
                  <a:pos x="41" y="30"/>
                </a:cxn>
                <a:cxn ang="0">
                  <a:pos x="42" y="28"/>
                </a:cxn>
              </a:cxnLst>
              <a:rect l="0" t="0" r="r" b="b"/>
              <a:pathLst>
                <a:path w="55" h="55">
                  <a:moveTo>
                    <a:pt x="55" y="28"/>
                  </a:moveTo>
                  <a:cubicBezTo>
                    <a:pt x="55" y="43"/>
                    <a:pt x="42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lose/>
                  <a:moveTo>
                    <a:pt x="42" y="28"/>
                  </a:moveTo>
                  <a:cubicBezTo>
                    <a:pt x="42" y="27"/>
                    <a:pt x="42" y="26"/>
                    <a:pt x="41" y="2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1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2" y="29"/>
                    <a:pt x="42" y="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3420825" y="3395228"/>
              <a:ext cx="511605" cy="483762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8" name="Freeform 57"/>
            <p:cNvSpPr>
              <a:spLocks noEditPoints="1"/>
            </p:cNvSpPr>
            <p:nvPr/>
          </p:nvSpPr>
          <p:spPr bwMode="auto">
            <a:xfrm>
              <a:off x="5260137" y="3483033"/>
              <a:ext cx="511244" cy="453231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9" name="Freeform 66"/>
            <p:cNvSpPr>
              <a:spLocks noEditPoints="1"/>
            </p:cNvSpPr>
            <p:nvPr/>
          </p:nvSpPr>
          <p:spPr bwMode="auto">
            <a:xfrm>
              <a:off x="5175936" y="1768731"/>
              <a:ext cx="547238" cy="430229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3411259" y="1757845"/>
              <a:ext cx="650017" cy="57441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184995" y="2356319"/>
              <a:ext cx="2276196" cy="307490"/>
              <a:chOff x="6184995" y="2549925"/>
              <a:chExt cx="2422312" cy="37549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8999" y="2549925"/>
                <a:ext cx="323868" cy="37549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2400" y="2611423"/>
                <a:ext cx="313999" cy="31399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800" y="2623912"/>
                <a:ext cx="301507" cy="30150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5" name="Picture 6" descr="https://timgsa.baidu.com/timg?image&amp;quality=80&amp;size=b9999_10000&amp;sec=1576645381010&amp;di=59f3e75557d406ac06d2967cc319b50c&amp;imgtype=0&amp;src=http%3A%2F%2F5b0988e595225.cdn.sohucs.com%2Fq_70%2Cc_zoom%2Cw_640%2Fimages%2F20180614%2F8d65570f0aba48a4904ad87467c02122.jpe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3757" y="2628777"/>
                <a:ext cx="296643" cy="2966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" name="Picture 1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995" y="2611419"/>
                <a:ext cx="313999" cy="31399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/>
        </p:nvSpPr>
        <p:spPr>
          <a:xfrm>
            <a:off x="411891" y="1098329"/>
            <a:ext cx="3219026" cy="3219026"/>
          </a:xfrm>
          <a:custGeom>
            <a:avLst/>
            <a:gdLst>
              <a:gd name="connsiteX0" fmla="*/ 1611540 w 3219026"/>
              <a:gd name="connsiteY0" fmla="*/ 745126 h 3219026"/>
              <a:gd name="connsiteX1" fmla="*/ 747154 w 3219026"/>
              <a:gd name="connsiteY1" fmla="*/ 1609512 h 3219026"/>
              <a:gd name="connsiteX2" fmla="*/ 1611540 w 3219026"/>
              <a:gd name="connsiteY2" fmla="*/ 2473898 h 3219026"/>
              <a:gd name="connsiteX3" fmla="*/ 2475926 w 3219026"/>
              <a:gd name="connsiteY3" fmla="*/ 1609512 h 3219026"/>
              <a:gd name="connsiteX4" fmla="*/ 1611540 w 3219026"/>
              <a:gd name="connsiteY4" fmla="*/ 745126 h 3219026"/>
              <a:gd name="connsiteX5" fmla="*/ 1609513 w 3219026"/>
              <a:gd name="connsiteY5" fmla="*/ 0 h 3219026"/>
              <a:gd name="connsiteX6" fmla="*/ 3219026 w 3219026"/>
              <a:gd name="connsiteY6" fmla="*/ 1609513 h 3219026"/>
              <a:gd name="connsiteX7" fmla="*/ 1609513 w 3219026"/>
              <a:gd name="connsiteY7" fmla="*/ 3219026 h 3219026"/>
              <a:gd name="connsiteX8" fmla="*/ 0 w 3219026"/>
              <a:gd name="connsiteY8" fmla="*/ 1609513 h 3219026"/>
              <a:gd name="connsiteX9" fmla="*/ 1609513 w 3219026"/>
              <a:gd name="connsiteY9" fmla="*/ 0 h 32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9026" h="3219026">
                <a:moveTo>
                  <a:pt x="1611540" y="745126"/>
                </a:moveTo>
                <a:cubicBezTo>
                  <a:pt x="1134153" y="745126"/>
                  <a:pt x="747154" y="1132125"/>
                  <a:pt x="747154" y="1609512"/>
                </a:cubicBezTo>
                <a:cubicBezTo>
                  <a:pt x="747154" y="2086899"/>
                  <a:pt x="1134153" y="2473898"/>
                  <a:pt x="1611540" y="2473898"/>
                </a:cubicBezTo>
                <a:cubicBezTo>
                  <a:pt x="2088927" y="2473898"/>
                  <a:pt x="2475926" y="2086899"/>
                  <a:pt x="2475926" y="1609512"/>
                </a:cubicBezTo>
                <a:cubicBezTo>
                  <a:pt x="2475926" y="1132125"/>
                  <a:pt x="2088927" y="745126"/>
                  <a:pt x="1611540" y="745126"/>
                </a:cubicBezTo>
                <a:close/>
                <a:moveTo>
                  <a:pt x="1609513" y="0"/>
                </a:moveTo>
                <a:cubicBezTo>
                  <a:pt x="2498422" y="0"/>
                  <a:pt x="3219026" y="720604"/>
                  <a:pt x="3219026" y="1609513"/>
                </a:cubicBezTo>
                <a:cubicBezTo>
                  <a:pt x="3219026" y="2498422"/>
                  <a:pt x="2498422" y="3219026"/>
                  <a:pt x="1609513" y="3219026"/>
                </a:cubicBezTo>
                <a:cubicBezTo>
                  <a:pt x="720604" y="3219026"/>
                  <a:pt x="0" y="2498422"/>
                  <a:pt x="0" y="1609513"/>
                </a:cubicBezTo>
                <a:cubicBezTo>
                  <a:pt x="0" y="720604"/>
                  <a:pt x="720604" y="0"/>
                  <a:pt x="1609513" y="0"/>
                </a:cubicBezTo>
                <a:close/>
              </a:path>
            </a:pathLst>
          </a:custGeom>
          <a:solidFill>
            <a:srgbClr val="00AB7A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22961" y="4875"/>
            <a:ext cx="6858000" cy="4186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用户行为无约束，业务</a:t>
            </a:r>
            <a:r>
              <a:rPr lang="zh-CN" altLang="en-US" sz="1800" dirty="0">
                <a:solidFill>
                  <a:schemeClr val="bg1"/>
                </a:solidFill>
                <a:cs typeface="+mn-cs"/>
              </a:rPr>
              <a:t>杂乱无章</a:t>
            </a:r>
          </a:p>
        </p:txBody>
      </p:sp>
      <p:sp>
        <p:nvSpPr>
          <p:cNvPr id="17" name="矩形 16"/>
          <p:cNvSpPr/>
          <p:nvPr/>
        </p:nvSpPr>
        <p:spPr>
          <a:xfrm>
            <a:off x="3966440" y="1051683"/>
            <a:ext cx="4644160" cy="3320289"/>
          </a:xfrm>
          <a:prstGeom prst="rect">
            <a:avLst/>
          </a:prstGeom>
          <a:solidFill>
            <a:srgbClr val="6F2FA1">
              <a:alpha val="5000"/>
            </a:srgbClr>
          </a:solidFill>
          <a:ln w="63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234349" y="1172435"/>
            <a:ext cx="4105577" cy="31449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895" indent="-175895" algn="just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无章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-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复杂的接入设备和用户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2F79F6"/>
              </a:buClr>
              <a:buSzPct val="70000"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非法身份接入窃取信息、非法设备接入传播病毒、私接路由器等接入行为需要受到安全管控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175895" indent="-175895" algn="just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无序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-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待规范的上网行为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2F79F6"/>
              </a:buClr>
              <a:buSzPct val="70000"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学生滥用带宽资源、发布敏感言论、浏览不良网站、外发机密信息等上网行为需要受到管控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175895" indent="-175895" algn="just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无力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-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无法监控的终端操作行为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2F79F6"/>
              </a:buClr>
              <a:buSzPct val="70000"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传统设备无法监控用户在终端的各种操作，例如光盘刻录、</a:t>
            </a:r>
            <a:r>
              <a:rPr lang="en-US" altLang="zh-CN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USB</a:t>
            </a: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拷贝非法文件等终端行为需要受到监控</a:t>
            </a:r>
            <a:endParaRPr lang="en-US" altLang="zh-CN" sz="10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175895" indent="-175895" algn="just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无用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-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海量的日志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2F79F6"/>
              </a:buClr>
              <a:buSzPct val="70000"/>
              <a:buNone/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设备端记录的日志报表与真实业务相去甚远，无法从学生上网行为中挖掘到有价值信息，需要建立设备日志报表与业务价值的联系</a:t>
            </a:r>
          </a:p>
        </p:txBody>
      </p:sp>
      <p:sp>
        <p:nvSpPr>
          <p:cNvPr id="19" name="半闭框 18"/>
          <p:cNvSpPr/>
          <p:nvPr/>
        </p:nvSpPr>
        <p:spPr>
          <a:xfrm>
            <a:off x="3966441" y="1047750"/>
            <a:ext cx="200099" cy="200099"/>
          </a:xfrm>
          <a:prstGeom prst="halfFrame">
            <a:avLst>
              <a:gd name="adj1" fmla="val 10798"/>
              <a:gd name="adj2" fmla="val 10798"/>
            </a:avLst>
          </a:prstGeom>
          <a:solidFill>
            <a:srgbClr val="2F79F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0" name="半闭框 19"/>
          <p:cNvSpPr/>
          <p:nvPr/>
        </p:nvSpPr>
        <p:spPr>
          <a:xfrm rot="10800000">
            <a:off x="8410500" y="4171873"/>
            <a:ext cx="200099" cy="200099"/>
          </a:xfrm>
          <a:prstGeom prst="halfFrame">
            <a:avLst>
              <a:gd name="adj1" fmla="val 10798"/>
              <a:gd name="adj2" fmla="val 10798"/>
            </a:avLst>
          </a:prstGeom>
          <a:solidFill>
            <a:srgbClr val="2F79F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19700" y="2294141"/>
            <a:ext cx="1413077" cy="852607"/>
            <a:chOff x="1341073" y="4139959"/>
            <a:chExt cx="2764367" cy="1667933"/>
          </a:xfrm>
        </p:grpSpPr>
        <p:pic>
          <p:nvPicPr>
            <p:cNvPr id="4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398" r="17921" b="13718"/>
            <a:stretch>
              <a:fillRect/>
            </a:stretch>
          </p:blipFill>
          <p:spPr bwMode="auto">
            <a:xfrm>
              <a:off x="1341073" y="4139959"/>
              <a:ext cx="2764367" cy="166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11"/>
            <p:cNvSpPr/>
            <p:nvPr/>
          </p:nvSpPr>
          <p:spPr>
            <a:xfrm>
              <a:off x="1743239" y="4345275"/>
              <a:ext cx="1915582" cy="118956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165">
                <a:defRPr/>
              </a:pPr>
              <a:endParaRPr lang="en-US" sz="135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786378" y="1468323"/>
            <a:ext cx="2487011" cy="2487011"/>
          </a:xfrm>
          <a:prstGeom prst="ellipse">
            <a:avLst/>
          </a:prstGeom>
          <a:noFill/>
          <a:ln w="762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grpSp>
        <p:nvGrpSpPr>
          <p:cNvPr id="25" name="Group 86"/>
          <p:cNvGrpSpPr/>
          <p:nvPr/>
        </p:nvGrpSpPr>
        <p:grpSpPr>
          <a:xfrm>
            <a:off x="1186026" y="1494406"/>
            <a:ext cx="330891" cy="373215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4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sz="135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sz="135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sz="135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10539" y="1192484"/>
            <a:ext cx="3038688" cy="303868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54444" y="1742248"/>
            <a:ext cx="1939160" cy="193916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pic>
        <p:nvPicPr>
          <p:cNvPr id="28" name="图形 27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5975" y="3794549"/>
            <a:ext cx="369977" cy="269401"/>
          </a:xfrm>
          <a:prstGeom prst="rect">
            <a:avLst/>
          </a:prstGeom>
        </p:spPr>
      </p:pic>
      <p:pic>
        <p:nvPicPr>
          <p:cNvPr id="29" name="图形 43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216" y="3130300"/>
            <a:ext cx="346259" cy="346259"/>
          </a:xfrm>
          <a:prstGeom prst="rect">
            <a:avLst/>
          </a:prstGeom>
        </p:spPr>
      </p:pic>
      <p:pic>
        <p:nvPicPr>
          <p:cNvPr id="30" name="图形 46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932" y="2539516"/>
            <a:ext cx="364838" cy="364838"/>
          </a:xfrm>
          <a:prstGeom prst="rect">
            <a:avLst/>
          </a:prstGeom>
        </p:spPr>
      </p:pic>
      <p:pic>
        <p:nvPicPr>
          <p:cNvPr id="31" name="图形 51"/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62407" y="1371932"/>
            <a:ext cx="406187" cy="406187"/>
          </a:xfrm>
          <a:prstGeom prst="rect">
            <a:avLst/>
          </a:prstGeom>
        </p:spPr>
      </p:pic>
      <p:pic>
        <p:nvPicPr>
          <p:cNvPr id="32" name="图形 69"/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81498" y="1831518"/>
            <a:ext cx="352286" cy="352286"/>
          </a:xfrm>
          <a:prstGeom prst="rect">
            <a:avLst/>
          </a:prstGeom>
        </p:spPr>
      </p:pic>
      <p:pic>
        <p:nvPicPr>
          <p:cNvPr id="33" name="图形 71"/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55385" y="2363851"/>
            <a:ext cx="424287" cy="424287"/>
          </a:xfrm>
          <a:prstGeom prst="rect">
            <a:avLst/>
          </a:prstGeom>
        </p:spPr>
      </p:pic>
      <p:pic>
        <p:nvPicPr>
          <p:cNvPr id="34" name="图形 73"/>
          <p:cNvPicPr>
            <a:picLocks noChangeAspect="1"/>
          </p:cNvPicPr>
          <p:nvPr/>
        </p:nvPicPr>
        <p:blipFill>
          <a:blip r:embed="rId17">
            <a:biLevel thresh="25000"/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3082" y="1976357"/>
            <a:ext cx="371393" cy="371393"/>
          </a:xfrm>
          <a:prstGeom prst="rect">
            <a:avLst/>
          </a:prstGeom>
        </p:spPr>
      </p:pic>
      <p:pic>
        <p:nvPicPr>
          <p:cNvPr id="35" name="图形 75"/>
          <p:cNvPicPr>
            <a:picLocks noChangeAspect="1"/>
          </p:cNvPicPr>
          <p:nvPr/>
        </p:nvPicPr>
        <p:blipFill>
          <a:blip r:embed="rId19">
            <a:biLevel thresh="25000"/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96061" y="1272934"/>
            <a:ext cx="406187" cy="406187"/>
          </a:xfrm>
          <a:prstGeom prst="rect">
            <a:avLst/>
          </a:prstGeom>
        </p:spPr>
      </p:pic>
      <p:pic>
        <p:nvPicPr>
          <p:cNvPr id="36" name="图形 77"/>
          <p:cNvPicPr>
            <a:picLocks noChangeAspect="1"/>
          </p:cNvPicPr>
          <p:nvPr/>
        </p:nvPicPr>
        <p:blipFill>
          <a:blip r:embed="rId21">
            <a:biLevel thresh="25000"/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12229" y="2968186"/>
            <a:ext cx="362005" cy="362005"/>
          </a:xfrm>
          <a:prstGeom prst="rect">
            <a:avLst/>
          </a:prstGeom>
        </p:spPr>
      </p:pic>
      <p:pic>
        <p:nvPicPr>
          <p:cNvPr id="37" name="图形 79"/>
          <p:cNvPicPr>
            <a:picLocks noChangeAspect="1"/>
          </p:cNvPicPr>
          <p:nvPr/>
        </p:nvPicPr>
        <p:blipFill>
          <a:blip r:embed="rId23">
            <a:biLevel thresh="25000"/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81304" y="3791117"/>
            <a:ext cx="355982" cy="355982"/>
          </a:xfrm>
          <a:prstGeom prst="rect">
            <a:avLst/>
          </a:prstGeom>
        </p:spPr>
      </p:pic>
      <p:pic>
        <p:nvPicPr>
          <p:cNvPr id="38" name="图形 81"/>
          <p:cNvPicPr>
            <a:picLocks noChangeAspect="1"/>
          </p:cNvPicPr>
          <p:nvPr/>
        </p:nvPicPr>
        <p:blipFill>
          <a:blip r:embed="rId25">
            <a:biLevel thresh="25000"/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34332" y="3573268"/>
            <a:ext cx="355982" cy="355982"/>
          </a:xfrm>
          <a:prstGeom prst="rect">
            <a:avLst/>
          </a:prstGeom>
        </p:spPr>
      </p:pic>
      <p:pic>
        <p:nvPicPr>
          <p:cNvPr id="39" name="图形 83"/>
          <p:cNvPicPr>
            <a:picLocks noChangeAspect="1"/>
          </p:cNvPicPr>
          <p:nvPr/>
        </p:nvPicPr>
        <p:blipFill>
          <a:blip r:embed="rId27">
            <a:biLevel thresh="25000"/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05356" y="3478692"/>
            <a:ext cx="352286" cy="352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22961" y="12967"/>
            <a:ext cx="6858000" cy="38729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chemeClr val="bg1"/>
                </a:solidFill>
                <a:cs typeface="+mn-cs"/>
              </a:rPr>
              <a:t>政策法规，合规需求 </a:t>
            </a:r>
            <a:endParaRPr lang="zh-CN" altLang="en-US" sz="18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3" name="图片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9981" y="831424"/>
            <a:ext cx="3397096" cy="203108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/>
          <a:srcRect l="1677" r="2604"/>
          <a:stretch>
            <a:fillRect/>
          </a:stretch>
        </p:blipFill>
        <p:spPr>
          <a:xfrm>
            <a:off x="729615" y="3183484"/>
            <a:ext cx="4541264" cy="14374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91096" y="818797"/>
            <a:ext cx="3397096" cy="2031083"/>
          </a:xfrm>
          <a:prstGeom prst="rect">
            <a:avLst/>
          </a:prstGeom>
        </p:spPr>
      </p:pic>
      <p:sp>
        <p:nvSpPr>
          <p:cNvPr id="56" name="圆角矩形 55"/>
          <p:cNvSpPr/>
          <p:nvPr>
            <p:custDataLst>
              <p:tags r:id="rId4"/>
            </p:custDataLst>
          </p:nvPr>
        </p:nvSpPr>
        <p:spPr>
          <a:xfrm>
            <a:off x="5813804" y="3178648"/>
            <a:ext cx="2443891" cy="1437428"/>
          </a:xfrm>
          <a:prstGeom prst="roundRect">
            <a:avLst>
              <a:gd name="adj" fmla="val 5004"/>
            </a:avLst>
          </a:prstGeom>
          <a:solidFill>
            <a:srgbClr val="00AB7A">
              <a:alpha val="80000"/>
            </a:srgbClr>
          </a:solidFill>
          <a:ln w="28575">
            <a:solidFill>
              <a:schemeClr val="bg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网络安全法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、公安部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151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号令、等保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等相关法律法规中明确对用户安全审计做了相关要求。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>
            <p:custDataLst>
              <p:tags r:id="rId5"/>
            </p:custDataLst>
          </p:nvPr>
        </p:nvSpPr>
        <p:spPr>
          <a:xfrm>
            <a:off x="387627" y="667062"/>
            <a:ext cx="8229600" cy="4167266"/>
          </a:xfrm>
          <a:prstGeom prst="roundRect">
            <a:avLst>
              <a:gd name="adj" fmla="val 1165"/>
            </a:avLst>
          </a:prstGeom>
          <a:noFill/>
          <a:ln w="9525" cmpd="sng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</a:endParaRPr>
          </a:p>
        </p:txBody>
      </p:sp>
      <p:cxnSp>
        <p:nvCxnSpPr>
          <p:cNvPr id="58" name="直线连接符 4"/>
          <p:cNvCxnSpPr/>
          <p:nvPr>
            <p:custDataLst>
              <p:tags r:id="rId6"/>
            </p:custDataLst>
          </p:nvPr>
        </p:nvCxnSpPr>
        <p:spPr>
          <a:xfrm>
            <a:off x="4502427" y="667062"/>
            <a:ext cx="0" cy="2334555"/>
          </a:xfrm>
          <a:prstGeom prst="line">
            <a:avLst/>
          </a:prstGeom>
          <a:ln w="9525" cmpd="sng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11"/>
          <p:cNvCxnSpPr/>
          <p:nvPr>
            <p:custDataLst>
              <p:tags r:id="rId7"/>
            </p:custDataLst>
          </p:nvPr>
        </p:nvCxnSpPr>
        <p:spPr>
          <a:xfrm>
            <a:off x="517161" y="3009825"/>
            <a:ext cx="7959777" cy="0"/>
          </a:xfrm>
          <a:prstGeom prst="line">
            <a:avLst/>
          </a:prstGeom>
          <a:ln w="9525" cmpd="sng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13"/>
          <p:cNvCxnSpPr/>
          <p:nvPr>
            <p:custDataLst>
              <p:tags r:id="rId8"/>
            </p:custDataLst>
          </p:nvPr>
        </p:nvCxnSpPr>
        <p:spPr>
          <a:xfrm>
            <a:off x="5562193" y="3018034"/>
            <a:ext cx="0" cy="1816294"/>
          </a:xfrm>
          <a:prstGeom prst="line">
            <a:avLst/>
          </a:prstGeom>
          <a:ln w="9525" cmpd="sng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05442" y="2112316"/>
            <a:ext cx="4185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45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en-US" sz="45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55" y="1876424"/>
            <a:ext cx="889138" cy="1220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 txBox="1">
            <a:spLocks noChangeArrowheads="1"/>
          </p:cNvSpPr>
          <p:nvPr/>
        </p:nvSpPr>
        <p:spPr bwMode="auto">
          <a:xfrm>
            <a:off x="130726" y="15360"/>
            <a:ext cx="6858000" cy="39733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65" b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eaLnBrk="1" hangingPunct="1"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上网行为产品核心价值</a:t>
            </a:r>
          </a:p>
        </p:txBody>
      </p:sp>
      <p:sp>
        <p:nvSpPr>
          <p:cNvPr id="53" name="Rectangle 17"/>
          <p:cNvSpPr/>
          <p:nvPr>
            <p:custDataLst>
              <p:tags r:id="rId1"/>
            </p:custDataLst>
          </p:nvPr>
        </p:nvSpPr>
        <p:spPr>
          <a:xfrm>
            <a:off x="755274" y="1535962"/>
            <a:ext cx="1448475" cy="2431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33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Freeform 12"/>
          <p:cNvSpPr/>
          <p:nvPr>
            <p:custDataLst>
              <p:tags r:id="rId2"/>
            </p:custDataLst>
          </p:nvPr>
        </p:nvSpPr>
        <p:spPr bwMode="auto">
          <a:xfrm>
            <a:off x="1389727" y="1505078"/>
            <a:ext cx="165452" cy="90447"/>
          </a:xfrm>
          <a:custGeom>
            <a:avLst/>
            <a:gdLst>
              <a:gd name="T0" fmla="*/ 143 w 143"/>
              <a:gd name="T1" fmla="*/ 4 h 80"/>
              <a:gd name="T2" fmla="*/ 138 w 143"/>
              <a:gd name="T3" fmla="*/ 0 h 80"/>
              <a:gd name="T4" fmla="*/ 5 w 143"/>
              <a:gd name="T5" fmla="*/ 0 h 80"/>
              <a:gd name="T6" fmla="*/ 0 w 143"/>
              <a:gd name="T7" fmla="*/ 4 h 80"/>
              <a:gd name="T8" fmla="*/ 0 w 143"/>
              <a:gd name="T9" fmla="*/ 75 h 80"/>
              <a:gd name="T10" fmla="*/ 5 w 143"/>
              <a:gd name="T11" fmla="*/ 80 h 80"/>
              <a:gd name="T12" fmla="*/ 24 w 143"/>
              <a:gd name="T13" fmla="*/ 80 h 80"/>
              <a:gd name="T14" fmla="*/ 24 w 143"/>
              <a:gd name="T15" fmla="*/ 79 h 80"/>
              <a:gd name="T16" fmla="*/ 35 w 143"/>
              <a:gd name="T17" fmla="*/ 68 h 80"/>
              <a:gd name="T18" fmla="*/ 46 w 143"/>
              <a:gd name="T19" fmla="*/ 79 h 80"/>
              <a:gd name="T20" fmla="*/ 46 w 143"/>
              <a:gd name="T21" fmla="*/ 80 h 80"/>
              <a:gd name="T22" fmla="*/ 99 w 143"/>
              <a:gd name="T23" fmla="*/ 80 h 80"/>
              <a:gd name="T24" fmla="*/ 99 w 143"/>
              <a:gd name="T25" fmla="*/ 79 h 80"/>
              <a:gd name="T26" fmla="*/ 110 w 143"/>
              <a:gd name="T27" fmla="*/ 68 h 80"/>
              <a:gd name="T28" fmla="*/ 121 w 143"/>
              <a:gd name="T29" fmla="*/ 79 h 80"/>
              <a:gd name="T30" fmla="*/ 121 w 143"/>
              <a:gd name="T31" fmla="*/ 80 h 80"/>
              <a:gd name="T32" fmla="*/ 138 w 143"/>
              <a:gd name="T33" fmla="*/ 80 h 80"/>
              <a:gd name="T34" fmla="*/ 143 w 143"/>
              <a:gd name="T35" fmla="*/ 75 h 80"/>
              <a:gd name="T36" fmla="*/ 143 w 143"/>
              <a:gd name="T37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" h="80">
                <a:moveTo>
                  <a:pt x="143" y="4"/>
                </a:moveTo>
                <a:cubicBezTo>
                  <a:pt x="143" y="2"/>
                  <a:pt x="140" y="0"/>
                  <a:pt x="13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2" y="80"/>
                  <a:pt x="5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73"/>
                  <a:pt x="29" y="68"/>
                  <a:pt x="35" y="68"/>
                </a:cubicBezTo>
                <a:cubicBezTo>
                  <a:pt x="41" y="68"/>
                  <a:pt x="46" y="73"/>
                  <a:pt x="46" y="79"/>
                </a:cubicBezTo>
                <a:cubicBezTo>
                  <a:pt x="46" y="79"/>
                  <a:pt x="46" y="79"/>
                  <a:pt x="46" y="80"/>
                </a:cubicBezTo>
                <a:cubicBezTo>
                  <a:pt x="99" y="80"/>
                  <a:pt x="99" y="80"/>
                  <a:pt x="99" y="80"/>
                </a:cubicBezTo>
                <a:cubicBezTo>
                  <a:pt x="99" y="79"/>
                  <a:pt x="99" y="79"/>
                  <a:pt x="99" y="79"/>
                </a:cubicBezTo>
                <a:cubicBezTo>
                  <a:pt x="99" y="73"/>
                  <a:pt x="104" y="68"/>
                  <a:pt x="110" y="68"/>
                </a:cubicBezTo>
                <a:cubicBezTo>
                  <a:pt x="116" y="68"/>
                  <a:pt x="121" y="73"/>
                  <a:pt x="121" y="79"/>
                </a:cubicBezTo>
                <a:cubicBezTo>
                  <a:pt x="121" y="79"/>
                  <a:pt x="121" y="79"/>
                  <a:pt x="121" y="80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140" y="80"/>
                  <a:pt x="143" y="78"/>
                  <a:pt x="143" y="75"/>
                </a:cubicBezTo>
                <a:lnTo>
                  <a:pt x="143" y="4"/>
                </a:lnTo>
                <a:close/>
              </a:path>
            </a:pathLst>
          </a:custGeom>
          <a:solidFill>
            <a:srgbClr val="00AB7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Freeform 13"/>
          <p:cNvSpPr/>
          <p:nvPr>
            <p:custDataLst>
              <p:tags r:id="rId3"/>
            </p:custDataLst>
          </p:nvPr>
        </p:nvSpPr>
        <p:spPr bwMode="auto">
          <a:xfrm>
            <a:off x="1492969" y="1505078"/>
            <a:ext cx="23825" cy="78093"/>
          </a:xfrm>
          <a:custGeom>
            <a:avLst/>
            <a:gdLst>
              <a:gd name="T0" fmla="*/ 2 w 21"/>
              <a:gd name="T1" fmla="*/ 0 h 69"/>
              <a:gd name="T2" fmla="*/ 0 w 21"/>
              <a:gd name="T3" fmla="*/ 9 h 69"/>
              <a:gd name="T4" fmla="*/ 16 w 21"/>
              <a:gd name="T5" fmla="*/ 69 h 69"/>
              <a:gd name="T6" fmla="*/ 21 w 21"/>
              <a:gd name="T7" fmla="*/ 68 h 69"/>
              <a:gd name="T8" fmla="*/ 21 w 21"/>
              <a:gd name="T9" fmla="*/ 68 h 69"/>
              <a:gd name="T10" fmla="*/ 6 w 21"/>
              <a:gd name="T11" fmla="*/ 8 h 69"/>
              <a:gd name="T12" fmla="*/ 8 w 21"/>
              <a:gd name="T13" fmla="*/ 0 h 69"/>
              <a:gd name="T14" fmla="*/ 2 w 21"/>
              <a:gd name="T1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69">
                <a:moveTo>
                  <a:pt x="2" y="0"/>
                </a:moveTo>
                <a:cubicBezTo>
                  <a:pt x="0" y="3"/>
                  <a:pt x="0" y="6"/>
                  <a:pt x="0" y="9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8"/>
                  <a:pt x="19" y="68"/>
                  <a:pt x="21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6" y="2"/>
                  <a:pt x="8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Freeform 14"/>
          <p:cNvSpPr/>
          <p:nvPr>
            <p:custDataLst>
              <p:tags r:id="rId4"/>
            </p:custDataLst>
          </p:nvPr>
        </p:nvSpPr>
        <p:spPr bwMode="auto">
          <a:xfrm>
            <a:off x="1426788" y="1505078"/>
            <a:ext cx="25590" cy="77211"/>
          </a:xfrm>
          <a:custGeom>
            <a:avLst/>
            <a:gdLst>
              <a:gd name="T0" fmla="*/ 0 w 22"/>
              <a:gd name="T1" fmla="*/ 68 h 68"/>
              <a:gd name="T2" fmla="*/ 3 w 22"/>
              <a:gd name="T3" fmla="*/ 68 h 68"/>
              <a:gd name="T4" fmla="*/ 6 w 22"/>
              <a:gd name="T5" fmla="*/ 68 h 68"/>
              <a:gd name="T6" fmla="*/ 22 w 22"/>
              <a:gd name="T7" fmla="*/ 9 h 68"/>
              <a:gd name="T8" fmla="*/ 22 w 22"/>
              <a:gd name="T9" fmla="*/ 8 h 68"/>
              <a:gd name="T10" fmla="*/ 20 w 22"/>
              <a:gd name="T11" fmla="*/ 0 h 68"/>
              <a:gd name="T12" fmla="*/ 14 w 22"/>
              <a:gd name="T13" fmla="*/ 0 h 68"/>
              <a:gd name="T14" fmla="*/ 14 w 22"/>
              <a:gd name="T15" fmla="*/ 0 h 68"/>
              <a:gd name="T16" fmla="*/ 16 w 22"/>
              <a:gd name="T17" fmla="*/ 8 h 68"/>
              <a:gd name="T18" fmla="*/ 0 w 22"/>
              <a:gd name="T1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68">
                <a:moveTo>
                  <a:pt x="0" y="68"/>
                </a:moveTo>
                <a:cubicBezTo>
                  <a:pt x="1" y="68"/>
                  <a:pt x="2" y="68"/>
                  <a:pt x="3" y="68"/>
                </a:cubicBezTo>
                <a:cubicBezTo>
                  <a:pt x="4" y="68"/>
                  <a:pt x="5" y="68"/>
                  <a:pt x="6" y="68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2" y="3"/>
                  <a:pt x="2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2"/>
                  <a:pt x="16" y="5"/>
                  <a:pt x="16" y="8"/>
                </a:cubicBezTo>
                <a:lnTo>
                  <a:pt x="0" y="68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Inhaltsplatzhalter 4"/>
          <p:cNvSpPr txBox="1"/>
          <p:nvPr>
            <p:custDataLst>
              <p:tags r:id="rId5"/>
            </p:custDataLst>
          </p:nvPr>
        </p:nvSpPr>
        <p:spPr>
          <a:xfrm>
            <a:off x="793659" y="2598826"/>
            <a:ext cx="1399943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身份可信</a:t>
            </a:r>
            <a:endParaRPr lang="en-US" sz="1100" dirty="0">
              <a:solidFill>
                <a:srgbClr val="00AB7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6"/>
            </p:custDataLst>
          </p:nvPr>
        </p:nvSpPr>
        <p:spPr>
          <a:xfrm>
            <a:off x="756598" y="2983214"/>
            <a:ext cx="1446270" cy="9098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传统类身份认证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营销类身份认证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增强类身份认证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共享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网络管理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资产识别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3" name="Group 18"/>
          <p:cNvGrpSpPr/>
          <p:nvPr>
            <p:custDataLst>
              <p:tags r:id="rId7"/>
            </p:custDataLst>
          </p:nvPr>
        </p:nvGrpSpPr>
        <p:grpSpPr>
          <a:xfrm>
            <a:off x="2642546" y="1511616"/>
            <a:ext cx="1448475" cy="2462364"/>
            <a:chOff x="972030" y="2012359"/>
            <a:chExt cx="2291190" cy="3894955"/>
          </a:xfrm>
        </p:grpSpPr>
        <p:sp>
          <p:nvSpPr>
            <p:cNvPr id="84" name="Rectangle 17"/>
            <p:cNvSpPr/>
            <p:nvPr>
              <p:custDataLst>
                <p:tags r:id="rId32"/>
              </p:custDataLst>
            </p:nvPr>
          </p:nvSpPr>
          <p:spPr>
            <a:xfrm>
              <a:off x="972030" y="2061214"/>
              <a:ext cx="2291190" cy="384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5" name="Group 16"/>
            <p:cNvGrpSpPr/>
            <p:nvPr/>
          </p:nvGrpSpPr>
          <p:grpSpPr>
            <a:xfrm>
              <a:off x="1975757" y="2012359"/>
              <a:ext cx="261471" cy="143241"/>
              <a:chOff x="5664200" y="5210175"/>
              <a:chExt cx="547688" cy="300038"/>
            </a:xfrm>
          </p:grpSpPr>
          <p:sp>
            <p:nvSpPr>
              <p:cNvPr id="86" name="Freeform 1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64200" y="5210175"/>
                <a:ext cx="547688" cy="300038"/>
              </a:xfrm>
              <a:custGeom>
                <a:avLst/>
                <a:gdLst>
                  <a:gd name="T0" fmla="*/ 143 w 143"/>
                  <a:gd name="T1" fmla="*/ 4 h 80"/>
                  <a:gd name="T2" fmla="*/ 138 w 143"/>
                  <a:gd name="T3" fmla="*/ 0 h 80"/>
                  <a:gd name="T4" fmla="*/ 5 w 143"/>
                  <a:gd name="T5" fmla="*/ 0 h 80"/>
                  <a:gd name="T6" fmla="*/ 0 w 143"/>
                  <a:gd name="T7" fmla="*/ 4 h 80"/>
                  <a:gd name="T8" fmla="*/ 0 w 143"/>
                  <a:gd name="T9" fmla="*/ 75 h 80"/>
                  <a:gd name="T10" fmla="*/ 5 w 143"/>
                  <a:gd name="T11" fmla="*/ 80 h 80"/>
                  <a:gd name="T12" fmla="*/ 24 w 143"/>
                  <a:gd name="T13" fmla="*/ 80 h 80"/>
                  <a:gd name="T14" fmla="*/ 24 w 143"/>
                  <a:gd name="T15" fmla="*/ 79 h 80"/>
                  <a:gd name="T16" fmla="*/ 35 w 143"/>
                  <a:gd name="T17" fmla="*/ 68 h 80"/>
                  <a:gd name="T18" fmla="*/ 46 w 143"/>
                  <a:gd name="T19" fmla="*/ 79 h 80"/>
                  <a:gd name="T20" fmla="*/ 46 w 143"/>
                  <a:gd name="T21" fmla="*/ 80 h 80"/>
                  <a:gd name="T22" fmla="*/ 99 w 143"/>
                  <a:gd name="T23" fmla="*/ 80 h 80"/>
                  <a:gd name="T24" fmla="*/ 99 w 143"/>
                  <a:gd name="T25" fmla="*/ 79 h 80"/>
                  <a:gd name="T26" fmla="*/ 110 w 143"/>
                  <a:gd name="T27" fmla="*/ 68 h 80"/>
                  <a:gd name="T28" fmla="*/ 121 w 143"/>
                  <a:gd name="T29" fmla="*/ 79 h 80"/>
                  <a:gd name="T30" fmla="*/ 121 w 143"/>
                  <a:gd name="T31" fmla="*/ 80 h 80"/>
                  <a:gd name="T32" fmla="*/ 138 w 143"/>
                  <a:gd name="T33" fmla="*/ 80 h 80"/>
                  <a:gd name="T34" fmla="*/ 143 w 143"/>
                  <a:gd name="T35" fmla="*/ 75 h 80"/>
                  <a:gd name="T36" fmla="*/ 143 w 143"/>
                  <a:gd name="T3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80">
                    <a:moveTo>
                      <a:pt x="143" y="4"/>
                    </a:moveTo>
                    <a:cubicBezTo>
                      <a:pt x="143" y="2"/>
                      <a:pt x="140" y="0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2" y="80"/>
                      <a:pt x="5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3"/>
                      <a:pt x="29" y="68"/>
                      <a:pt x="35" y="68"/>
                    </a:cubicBezTo>
                    <a:cubicBezTo>
                      <a:pt x="41" y="68"/>
                      <a:pt x="46" y="73"/>
                      <a:pt x="46" y="79"/>
                    </a:cubicBezTo>
                    <a:cubicBezTo>
                      <a:pt x="46" y="79"/>
                      <a:pt x="46" y="79"/>
                      <a:pt x="46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3"/>
                      <a:pt x="104" y="68"/>
                      <a:pt x="110" y="68"/>
                    </a:cubicBezTo>
                    <a:cubicBezTo>
                      <a:pt x="116" y="68"/>
                      <a:pt x="121" y="73"/>
                      <a:pt x="121" y="79"/>
                    </a:cubicBezTo>
                    <a:cubicBezTo>
                      <a:pt x="121" y="79"/>
                      <a:pt x="121" y="79"/>
                      <a:pt x="121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40" y="80"/>
                      <a:pt x="143" y="78"/>
                      <a:pt x="143" y="75"/>
                    </a:cubicBez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00A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7" name="Freeform 1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05513" y="5210175"/>
                <a:ext cx="79375" cy="258763"/>
              </a:xfrm>
              <a:custGeom>
                <a:avLst/>
                <a:gdLst>
                  <a:gd name="T0" fmla="*/ 2 w 21"/>
                  <a:gd name="T1" fmla="*/ 0 h 69"/>
                  <a:gd name="T2" fmla="*/ 0 w 21"/>
                  <a:gd name="T3" fmla="*/ 9 h 69"/>
                  <a:gd name="T4" fmla="*/ 16 w 21"/>
                  <a:gd name="T5" fmla="*/ 69 h 69"/>
                  <a:gd name="T6" fmla="*/ 21 w 21"/>
                  <a:gd name="T7" fmla="*/ 68 h 69"/>
                  <a:gd name="T8" fmla="*/ 21 w 21"/>
                  <a:gd name="T9" fmla="*/ 68 h 69"/>
                  <a:gd name="T10" fmla="*/ 6 w 21"/>
                  <a:gd name="T11" fmla="*/ 8 h 69"/>
                  <a:gd name="T12" fmla="*/ 8 w 21"/>
                  <a:gd name="T13" fmla="*/ 0 h 69"/>
                  <a:gd name="T14" fmla="*/ 2 w 21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8"/>
                      <a:pt x="19" y="68"/>
                      <a:pt x="2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6" y="2"/>
                      <a:pt x="8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8" name="Freeform 1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786438" y="5210175"/>
                <a:ext cx="84138" cy="255588"/>
              </a:xfrm>
              <a:custGeom>
                <a:avLst/>
                <a:gdLst>
                  <a:gd name="T0" fmla="*/ 0 w 22"/>
                  <a:gd name="T1" fmla="*/ 68 h 68"/>
                  <a:gd name="T2" fmla="*/ 3 w 22"/>
                  <a:gd name="T3" fmla="*/ 68 h 68"/>
                  <a:gd name="T4" fmla="*/ 6 w 22"/>
                  <a:gd name="T5" fmla="*/ 68 h 68"/>
                  <a:gd name="T6" fmla="*/ 22 w 22"/>
                  <a:gd name="T7" fmla="*/ 9 h 68"/>
                  <a:gd name="T8" fmla="*/ 22 w 22"/>
                  <a:gd name="T9" fmla="*/ 8 h 68"/>
                  <a:gd name="T10" fmla="*/ 20 w 22"/>
                  <a:gd name="T11" fmla="*/ 0 h 68"/>
                  <a:gd name="T12" fmla="*/ 14 w 22"/>
                  <a:gd name="T13" fmla="*/ 0 h 68"/>
                  <a:gd name="T14" fmla="*/ 14 w 22"/>
                  <a:gd name="T15" fmla="*/ 0 h 68"/>
                  <a:gd name="T16" fmla="*/ 16 w 22"/>
                  <a:gd name="T17" fmla="*/ 8 h 68"/>
                  <a:gd name="T18" fmla="*/ 0 w 22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8">
                    <a:moveTo>
                      <a:pt x="0" y="68"/>
                    </a:moveTo>
                    <a:cubicBezTo>
                      <a:pt x="1" y="68"/>
                      <a:pt x="2" y="68"/>
                      <a:pt x="3" y="68"/>
                    </a:cubicBezTo>
                    <a:cubicBezTo>
                      <a:pt x="4" y="68"/>
                      <a:pt x="5" y="68"/>
                      <a:pt x="6" y="6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6"/>
                      <a:pt x="22" y="3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16" y="5"/>
                      <a:pt x="16" y="8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89" name="Rectangle 3"/>
          <p:cNvSpPr/>
          <p:nvPr>
            <p:custDataLst>
              <p:tags r:id="rId8"/>
            </p:custDataLst>
          </p:nvPr>
        </p:nvSpPr>
        <p:spPr>
          <a:xfrm flipV="1">
            <a:off x="2836235" y="2413439"/>
            <a:ext cx="1061098" cy="52944"/>
          </a:xfrm>
          <a:prstGeom prst="rect">
            <a:avLst/>
          </a:prstGeom>
          <a:solidFill>
            <a:srgbClr val="019E71"/>
          </a:solidFill>
          <a:ln>
            <a:solidFill>
              <a:srgbClr val="019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0" name="Inhaltsplatzhalter 4"/>
          <p:cNvSpPr txBox="1"/>
          <p:nvPr>
            <p:custDataLst>
              <p:tags r:id="rId9"/>
            </p:custDataLst>
          </p:nvPr>
        </p:nvSpPr>
        <p:spPr>
          <a:xfrm>
            <a:off x="2680931" y="2598128"/>
            <a:ext cx="1399943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权限可控</a:t>
            </a:r>
          </a:p>
        </p:txBody>
      </p:sp>
      <p:sp>
        <p:nvSpPr>
          <p:cNvPr id="91" name="文本框 90"/>
          <p:cNvSpPr txBox="1"/>
          <p:nvPr>
            <p:custDataLst>
              <p:tags r:id="rId10"/>
            </p:custDataLst>
          </p:nvPr>
        </p:nvSpPr>
        <p:spPr>
          <a:xfrm>
            <a:off x="2643870" y="3012941"/>
            <a:ext cx="1446270" cy="9098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精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准行为管理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流量智能调配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多出口选路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分时访问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防翻墙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2" name="Group 18"/>
          <p:cNvGrpSpPr/>
          <p:nvPr>
            <p:custDataLst>
              <p:tags r:id="rId11"/>
            </p:custDataLst>
          </p:nvPr>
        </p:nvGrpSpPr>
        <p:grpSpPr>
          <a:xfrm>
            <a:off x="4532174" y="1512995"/>
            <a:ext cx="1448475" cy="2462364"/>
            <a:chOff x="972030" y="2012359"/>
            <a:chExt cx="2291190" cy="3894955"/>
          </a:xfrm>
        </p:grpSpPr>
        <p:sp>
          <p:nvSpPr>
            <p:cNvPr id="93" name="Rectangle 17"/>
            <p:cNvSpPr/>
            <p:nvPr>
              <p:custDataLst>
                <p:tags r:id="rId28"/>
              </p:custDataLst>
            </p:nvPr>
          </p:nvSpPr>
          <p:spPr>
            <a:xfrm>
              <a:off x="972030" y="2061214"/>
              <a:ext cx="2291190" cy="384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4" name="Group 16"/>
            <p:cNvGrpSpPr/>
            <p:nvPr/>
          </p:nvGrpSpPr>
          <p:grpSpPr>
            <a:xfrm>
              <a:off x="1975757" y="2012359"/>
              <a:ext cx="261471" cy="143241"/>
              <a:chOff x="5664200" y="5210175"/>
              <a:chExt cx="547688" cy="300038"/>
            </a:xfrm>
          </p:grpSpPr>
          <p:sp>
            <p:nvSpPr>
              <p:cNvPr id="95" name="Freeform 12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64200" y="5210175"/>
                <a:ext cx="547688" cy="300038"/>
              </a:xfrm>
              <a:custGeom>
                <a:avLst/>
                <a:gdLst>
                  <a:gd name="T0" fmla="*/ 143 w 143"/>
                  <a:gd name="T1" fmla="*/ 4 h 80"/>
                  <a:gd name="T2" fmla="*/ 138 w 143"/>
                  <a:gd name="T3" fmla="*/ 0 h 80"/>
                  <a:gd name="T4" fmla="*/ 5 w 143"/>
                  <a:gd name="T5" fmla="*/ 0 h 80"/>
                  <a:gd name="T6" fmla="*/ 0 w 143"/>
                  <a:gd name="T7" fmla="*/ 4 h 80"/>
                  <a:gd name="T8" fmla="*/ 0 w 143"/>
                  <a:gd name="T9" fmla="*/ 75 h 80"/>
                  <a:gd name="T10" fmla="*/ 5 w 143"/>
                  <a:gd name="T11" fmla="*/ 80 h 80"/>
                  <a:gd name="T12" fmla="*/ 24 w 143"/>
                  <a:gd name="T13" fmla="*/ 80 h 80"/>
                  <a:gd name="T14" fmla="*/ 24 w 143"/>
                  <a:gd name="T15" fmla="*/ 79 h 80"/>
                  <a:gd name="T16" fmla="*/ 35 w 143"/>
                  <a:gd name="T17" fmla="*/ 68 h 80"/>
                  <a:gd name="T18" fmla="*/ 46 w 143"/>
                  <a:gd name="T19" fmla="*/ 79 h 80"/>
                  <a:gd name="T20" fmla="*/ 46 w 143"/>
                  <a:gd name="T21" fmla="*/ 80 h 80"/>
                  <a:gd name="T22" fmla="*/ 99 w 143"/>
                  <a:gd name="T23" fmla="*/ 80 h 80"/>
                  <a:gd name="T24" fmla="*/ 99 w 143"/>
                  <a:gd name="T25" fmla="*/ 79 h 80"/>
                  <a:gd name="T26" fmla="*/ 110 w 143"/>
                  <a:gd name="T27" fmla="*/ 68 h 80"/>
                  <a:gd name="T28" fmla="*/ 121 w 143"/>
                  <a:gd name="T29" fmla="*/ 79 h 80"/>
                  <a:gd name="T30" fmla="*/ 121 w 143"/>
                  <a:gd name="T31" fmla="*/ 80 h 80"/>
                  <a:gd name="T32" fmla="*/ 138 w 143"/>
                  <a:gd name="T33" fmla="*/ 80 h 80"/>
                  <a:gd name="T34" fmla="*/ 143 w 143"/>
                  <a:gd name="T35" fmla="*/ 75 h 80"/>
                  <a:gd name="T36" fmla="*/ 143 w 143"/>
                  <a:gd name="T3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80">
                    <a:moveTo>
                      <a:pt x="143" y="4"/>
                    </a:moveTo>
                    <a:cubicBezTo>
                      <a:pt x="143" y="2"/>
                      <a:pt x="140" y="0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2" y="80"/>
                      <a:pt x="5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3"/>
                      <a:pt x="29" y="68"/>
                      <a:pt x="35" y="68"/>
                    </a:cubicBezTo>
                    <a:cubicBezTo>
                      <a:pt x="41" y="68"/>
                      <a:pt x="46" y="73"/>
                      <a:pt x="46" y="79"/>
                    </a:cubicBezTo>
                    <a:cubicBezTo>
                      <a:pt x="46" y="79"/>
                      <a:pt x="46" y="79"/>
                      <a:pt x="46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3"/>
                      <a:pt x="104" y="68"/>
                      <a:pt x="110" y="68"/>
                    </a:cubicBezTo>
                    <a:cubicBezTo>
                      <a:pt x="116" y="68"/>
                      <a:pt x="121" y="73"/>
                      <a:pt x="121" y="79"/>
                    </a:cubicBezTo>
                    <a:cubicBezTo>
                      <a:pt x="121" y="79"/>
                      <a:pt x="121" y="79"/>
                      <a:pt x="121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40" y="80"/>
                      <a:pt x="143" y="78"/>
                      <a:pt x="143" y="75"/>
                    </a:cubicBez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00A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6" name="Freeform 13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005513" y="5210175"/>
                <a:ext cx="79375" cy="258763"/>
              </a:xfrm>
              <a:custGeom>
                <a:avLst/>
                <a:gdLst>
                  <a:gd name="T0" fmla="*/ 2 w 21"/>
                  <a:gd name="T1" fmla="*/ 0 h 69"/>
                  <a:gd name="T2" fmla="*/ 0 w 21"/>
                  <a:gd name="T3" fmla="*/ 9 h 69"/>
                  <a:gd name="T4" fmla="*/ 16 w 21"/>
                  <a:gd name="T5" fmla="*/ 69 h 69"/>
                  <a:gd name="T6" fmla="*/ 21 w 21"/>
                  <a:gd name="T7" fmla="*/ 68 h 69"/>
                  <a:gd name="T8" fmla="*/ 21 w 21"/>
                  <a:gd name="T9" fmla="*/ 68 h 69"/>
                  <a:gd name="T10" fmla="*/ 6 w 21"/>
                  <a:gd name="T11" fmla="*/ 8 h 69"/>
                  <a:gd name="T12" fmla="*/ 8 w 21"/>
                  <a:gd name="T13" fmla="*/ 0 h 69"/>
                  <a:gd name="T14" fmla="*/ 2 w 21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8"/>
                      <a:pt x="19" y="68"/>
                      <a:pt x="2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6" y="2"/>
                      <a:pt x="8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7" name="Freeform 14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786438" y="5210175"/>
                <a:ext cx="84138" cy="255588"/>
              </a:xfrm>
              <a:custGeom>
                <a:avLst/>
                <a:gdLst>
                  <a:gd name="T0" fmla="*/ 0 w 22"/>
                  <a:gd name="T1" fmla="*/ 68 h 68"/>
                  <a:gd name="T2" fmla="*/ 3 w 22"/>
                  <a:gd name="T3" fmla="*/ 68 h 68"/>
                  <a:gd name="T4" fmla="*/ 6 w 22"/>
                  <a:gd name="T5" fmla="*/ 68 h 68"/>
                  <a:gd name="T6" fmla="*/ 22 w 22"/>
                  <a:gd name="T7" fmla="*/ 9 h 68"/>
                  <a:gd name="T8" fmla="*/ 22 w 22"/>
                  <a:gd name="T9" fmla="*/ 8 h 68"/>
                  <a:gd name="T10" fmla="*/ 20 w 22"/>
                  <a:gd name="T11" fmla="*/ 0 h 68"/>
                  <a:gd name="T12" fmla="*/ 14 w 22"/>
                  <a:gd name="T13" fmla="*/ 0 h 68"/>
                  <a:gd name="T14" fmla="*/ 14 w 22"/>
                  <a:gd name="T15" fmla="*/ 0 h 68"/>
                  <a:gd name="T16" fmla="*/ 16 w 22"/>
                  <a:gd name="T17" fmla="*/ 8 h 68"/>
                  <a:gd name="T18" fmla="*/ 0 w 22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8">
                    <a:moveTo>
                      <a:pt x="0" y="68"/>
                    </a:moveTo>
                    <a:cubicBezTo>
                      <a:pt x="1" y="68"/>
                      <a:pt x="2" y="68"/>
                      <a:pt x="3" y="68"/>
                    </a:cubicBezTo>
                    <a:cubicBezTo>
                      <a:pt x="4" y="68"/>
                      <a:pt x="5" y="68"/>
                      <a:pt x="6" y="6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6"/>
                      <a:pt x="22" y="3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16" y="5"/>
                      <a:pt x="16" y="8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98" name="Inhaltsplatzhalter 4"/>
          <p:cNvSpPr txBox="1"/>
          <p:nvPr>
            <p:custDataLst>
              <p:tags r:id="rId12"/>
            </p:custDataLst>
          </p:nvPr>
        </p:nvSpPr>
        <p:spPr>
          <a:xfrm>
            <a:off x="4570559" y="2606741"/>
            <a:ext cx="1399943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行为可视</a:t>
            </a:r>
          </a:p>
        </p:txBody>
      </p:sp>
      <p:sp>
        <p:nvSpPr>
          <p:cNvPr id="99" name="文本框 98"/>
          <p:cNvSpPr txBox="1"/>
          <p:nvPr>
            <p:custDataLst>
              <p:tags r:id="rId13"/>
            </p:custDataLst>
          </p:nvPr>
        </p:nvSpPr>
        <p:spPr>
          <a:xfrm>
            <a:off x="4533498" y="3068242"/>
            <a:ext cx="1446270" cy="521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用户行为感知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数据泄露溯源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多维分析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0" name="Rectangle 17"/>
          <p:cNvSpPr/>
          <p:nvPr>
            <p:custDataLst>
              <p:tags r:id="rId14"/>
            </p:custDataLst>
          </p:nvPr>
        </p:nvSpPr>
        <p:spPr>
          <a:xfrm>
            <a:off x="6421510" y="1550057"/>
            <a:ext cx="1448475" cy="2431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33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1" name="Group 16"/>
          <p:cNvGrpSpPr/>
          <p:nvPr>
            <p:custDataLst>
              <p:tags r:id="rId15"/>
            </p:custDataLst>
          </p:nvPr>
        </p:nvGrpSpPr>
        <p:grpSpPr>
          <a:xfrm>
            <a:off x="7055962" y="1512995"/>
            <a:ext cx="165452" cy="90447"/>
            <a:chOff x="5664200" y="5210175"/>
            <a:chExt cx="547688" cy="300038"/>
          </a:xfrm>
        </p:grpSpPr>
        <p:sp>
          <p:nvSpPr>
            <p:cNvPr id="102" name="Freeform 12"/>
            <p:cNvSpPr/>
            <p:nvPr>
              <p:custDataLst>
                <p:tags r:id="rId25"/>
              </p:custDataLst>
            </p:nvPr>
          </p:nvSpPr>
          <p:spPr bwMode="auto">
            <a:xfrm>
              <a:off x="5664200" y="5210175"/>
              <a:ext cx="547688" cy="300038"/>
            </a:xfrm>
            <a:custGeom>
              <a:avLst/>
              <a:gdLst>
                <a:gd name="T0" fmla="*/ 143 w 143"/>
                <a:gd name="T1" fmla="*/ 4 h 80"/>
                <a:gd name="T2" fmla="*/ 138 w 143"/>
                <a:gd name="T3" fmla="*/ 0 h 80"/>
                <a:gd name="T4" fmla="*/ 5 w 143"/>
                <a:gd name="T5" fmla="*/ 0 h 80"/>
                <a:gd name="T6" fmla="*/ 0 w 143"/>
                <a:gd name="T7" fmla="*/ 4 h 80"/>
                <a:gd name="T8" fmla="*/ 0 w 143"/>
                <a:gd name="T9" fmla="*/ 75 h 80"/>
                <a:gd name="T10" fmla="*/ 5 w 143"/>
                <a:gd name="T11" fmla="*/ 80 h 80"/>
                <a:gd name="T12" fmla="*/ 24 w 143"/>
                <a:gd name="T13" fmla="*/ 80 h 80"/>
                <a:gd name="T14" fmla="*/ 24 w 143"/>
                <a:gd name="T15" fmla="*/ 79 h 80"/>
                <a:gd name="T16" fmla="*/ 35 w 143"/>
                <a:gd name="T17" fmla="*/ 68 h 80"/>
                <a:gd name="T18" fmla="*/ 46 w 143"/>
                <a:gd name="T19" fmla="*/ 79 h 80"/>
                <a:gd name="T20" fmla="*/ 46 w 143"/>
                <a:gd name="T21" fmla="*/ 80 h 80"/>
                <a:gd name="T22" fmla="*/ 99 w 143"/>
                <a:gd name="T23" fmla="*/ 80 h 80"/>
                <a:gd name="T24" fmla="*/ 99 w 143"/>
                <a:gd name="T25" fmla="*/ 79 h 80"/>
                <a:gd name="T26" fmla="*/ 110 w 143"/>
                <a:gd name="T27" fmla="*/ 68 h 80"/>
                <a:gd name="T28" fmla="*/ 121 w 143"/>
                <a:gd name="T29" fmla="*/ 79 h 80"/>
                <a:gd name="T30" fmla="*/ 121 w 143"/>
                <a:gd name="T31" fmla="*/ 80 h 80"/>
                <a:gd name="T32" fmla="*/ 138 w 143"/>
                <a:gd name="T33" fmla="*/ 80 h 80"/>
                <a:gd name="T34" fmla="*/ 143 w 143"/>
                <a:gd name="T35" fmla="*/ 75 h 80"/>
                <a:gd name="T36" fmla="*/ 143 w 143"/>
                <a:gd name="T3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80">
                  <a:moveTo>
                    <a:pt x="143" y="4"/>
                  </a:moveTo>
                  <a:cubicBezTo>
                    <a:pt x="143" y="2"/>
                    <a:pt x="140" y="0"/>
                    <a:pt x="13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3"/>
                    <a:pt x="29" y="68"/>
                    <a:pt x="35" y="68"/>
                  </a:cubicBezTo>
                  <a:cubicBezTo>
                    <a:pt x="41" y="68"/>
                    <a:pt x="46" y="73"/>
                    <a:pt x="46" y="79"/>
                  </a:cubicBezTo>
                  <a:cubicBezTo>
                    <a:pt x="46" y="79"/>
                    <a:pt x="46" y="79"/>
                    <a:pt x="46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73"/>
                    <a:pt x="104" y="68"/>
                    <a:pt x="110" y="68"/>
                  </a:cubicBezTo>
                  <a:cubicBezTo>
                    <a:pt x="116" y="68"/>
                    <a:pt x="121" y="73"/>
                    <a:pt x="121" y="79"/>
                  </a:cubicBezTo>
                  <a:cubicBezTo>
                    <a:pt x="121" y="79"/>
                    <a:pt x="121" y="79"/>
                    <a:pt x="121" y="80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40" y="80"/>
                    <a:pt x="143" y="78"/>
                    <a:pt x="143" y="75"/>
                  </a:cubicBezTo>
                  <a:lnTo>
                    <a:pt x="143" y="4"/>
                  </a:lnTo>
                  <a:close/>
                </a:path>
              </a:pathLst>
            </a:custGeom>
            <a:solidFill>
              <a:srgbClr val="00A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" name="Freeform 13"/>
            <p:cNvSpPr/>
            <p:nvPr>
              <p:custDataLst>
                <p:tags r:id="rId26"/>
              </p:custDataLst>
            </p:nvPr>
          </p:nvSpPr>
          <p:spPr bwMode="auto">
            <a:xfrm>
              <a:off x="6005513" y="5210175"/>
              <a:ext cx="79375" cy="258763"/>
            </a:xfrm>
            <a:custGeom>
              <a:avLst/>
              <a:gdLst>
                <a:gd name="T0" fmla="*/ 2 w 21"/>
                <a:gd name="T1" fmla="*/ 0 h 69"/>
                <a:gd name="T2" fmla="*/ 0 w 21"/>
                <a:gd name="T3" fmla="*/ 9 h 69"/>
                <a:gd name="T4" fmla="*/ 16 w 21"/>
                <a:gd name="T5" fmla="*/ 69 h 69"/>
                <a:gd name="T6" fmla="*/ 21 w 21"/>
                <a:gd name="T7" fmla="*/ 68 h 69"/>
                <a:gd name="T8" fmla="*/ 21 w 21"/>
                <a:gd name="T9" fmla="*/ 68 h 69"/>
                <a:gd name="T10" fmla="*/ 6 w 21"/>
                <a:gd name="T11" fmla="*/ 8 h 69"/>
                <a:gd name="T12" fmla="*/ 8 w 21"/>
                <a:gd name="T13" fmla="*/ 0 h 69"/>
                <a:gd name="T14" fmla="*/ 2 w 21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69">
                  <a:moveTo>
                    <a:pt x="2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9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6" y="2"/>
                    <a:pt x="8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" name="Freeform 14"/>
            <p:cNvSpPr/>
            <p:nvPr>
              <p:custDataLst>
                <p:tags r:id="rId27"/>
              </p:custDataLst>
            </p:nvPr>
          </p:nvSpPr>
          <p:spPr bwMode="auto">
            <a:xfrm>
              <a:off x="5786438" y="5210175"/>
              <a:ext cx="84138" cy="255588"/>
            </a:xfrm>
            <a:custGeom>
              <a:avLst/>
              <a:gdLst>
                <a:gd name="T0" fmla="*/ 0 w 22"/>
                <a:gd name="T1" fmla="*/ 68 h 68"/>
                <a:gd name="T2" fmla="*/ 3 w 22"/>
                <a:gd name="T3" fmla="*/ 68 h 68"/>
                <a:gd name="T4" fmla="*/ 6 w 22"/>
                <a:gd name="T5" fmla="*/ 68 h 68"/>
                <a:gd name="T6" fmla="*/ 22 w 22"/>
                <a:gd name="T7" fmla="*/ 9 h 68"/>
                <a:gd name="T8" fmla="*/ 22 w 22"/>
                <a:gd name="T9" fmla="*/ 8 h 68"/>
                <a:gd name="T10" fmla="*/ 20 w 22"/>
                <a:gd name="T11" fmla="*/ 0 h 68"/>
                <a:gd name="T12" fmla="*/ 14 w 22"/>
                <a:gd name="T13" fmla="*/ 0 h 68"/>
                <a:gd name="T14" fmla="*/ 14 w 22"/>
                <a:gd name="T15" fmla="*/ 0 h 68"/>
                <a:gd name="T16" fmla="*/ 16 w 22"/>
                <a:gd name="T17" fmla="*/ 8 h 68"/>
                <a:gd name="T18" fmla="*/ 0 w 22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8">
                  <a:moveTo>
                    <a:pt x="0" y="68"/>
                  </a:moveTo>
                  <a:cubicBezTo>
                    <a:pt x="1" y="68"/>
                    <a:pt x="2" y="68"/>
                    <a:pt x="3" y="68"/>
                  </a:cubicBezTo>
                  <a:cubicBezTo>
                    <a:pt x="4" y="68"/>
                    <a:pt x="5" y="68"/>
                    <a:pt x="6" y="6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6"/>
                    <a:pt x="22" y="3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16" y="5"/>
                    <a:pt x="16" y="8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5" name="Inhaltsplatzhalter 4"/>
          <p:cNvSpPr txBox="1"/>
          <p:nvPr>
            <p:custDataLst>
              <p:tags r:id="rId16"/>
            </p:custDataLst>
          </p:nvPr>
        </p:nvSpPr>
        <p:spPr>
          <a:xfrm>
            <a:off x="6459894" y="2606742"/>
            <a:ext cx="1399943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1600" b="1" dirty="0">
                <a:solidFill>
                  <a:srgbClr val="00AB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运维增值</a:t>
            </a:r>
          </a:p>
        </p:txBody>
      </p:sp>
      <p:sp>
        <p:nvSpPr>
          <p:cNvPr id="106" name="文本框 105"/>
          <p:cNvSpPr txBox="1"/>
          <p:nvPr>
            <p:custDataLst>
              <p:tags r:id="rId17"/>
            </p:custDataLst>
          </p:nvPr>
        </p:nvSpPr>
        <p:spPr>
          <a:xfrm>
            <a:off x="6422833" y="3068243"/>
            <a:ext cx="1446270" cy="7155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故障快速排查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集中管理平台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隧道</a:t>
            </a:r>
            <a:r>
              <a:rPr lang="en-US" altLang="zh-CN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VPN</a:t>
            </a:r>
          </a:p>
          <a:p>
            <a:pPr marL="0" indent="0" algn="ctr">
              <a:lnSpc>
                <a:spcPct val="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安全防护能力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7" name="图片 106" descr="确保身份可信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41482" y="1768478"/>
            <a:ext cx="530328" cy="530328"/>
          </a:xfrm>
          <a:prstGeom prst="rect">
            <a:avLst/>
          </a:prstGeom>
        </p:spPr>
      </p:pic>
      <p:pic>
        <p:nvPicPr>
          <p:cNvPr id="108" name="图片 107" descr="权限可控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049337" y="1718541"/>
            <a:ext cx="591214" cy="591214"/>
          </a:xfrm>
          <a:prstGeom prst="rect">
            <a:avLst/>
          </a:prstGeom>
        </p:spPr>
      </p:pic>
      <p:pic>
        <p:nvPicPr>
          <p:cNvPr id="109" name="图片 108" descr="数据可视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23523" y="1665652"/>
            <a:ext cx="674161" cy="674161"/>
          </a:xfrm>
          <a:prstGeom prst="rect">
            <a:avLst/>
          </a:prstGeom>
        </p:spPr>
      </p:pic>
      <p:pic>
        <p:nvPicPr>
          <p:cNvPr id="110" name="图片 109" descr="19运维管理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832712" y="1689477"/>
            <a:ext cx="681662" cy="681662"/>
          </a:xfrm>
          <a:prstGeom prst="rect">
            <a:avLst/>
          </a:prstGeom>
        </p:spPr>
      </p:pic>
      <p:sp>
        <p:nvSpPr>
          <p:cNvPr id="111" name="Rectangle 3"/>
          <p:cNvSpPr/>
          <p:nvPr>
            <p:custDataLst>
              <p:tags r:id="rId22"/>
            </p:custDataLst>
          </p:nvPr>
        </p:nvSpPr>
        <p:spPr>
          <a:xfrm flipV="1">
            <a:off x="974332" y="2413439"/>
            <a:ext cx="1061098" cy="52944"/>
          </a:xfrm>
          <a:prstGeom prst="rect">
            <a:avLst/>
          </a:prstGeom>
          <a:solidFill>
            <a:srgbClr val="019E71"/>
          </a:solidFill>
          <a:ln>
            <a:solidFill>
              <a:srgbClr val="019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Rectangle 3"/>
          <p:cNvSpPr/>
          <p:nvPr>
            <p:custDataLst>
              <p:tags r:id="rId23"/>
            </p:custDataLst>
          </p:nvPr>
        </p:nvSpPr>
        <p:spPr>
          <a:xfrm flipV="1">
            <a:off x="4739187" y="2413439"/>
            <a:ext cx="1061098" cy="52944"/>
          </a:xfrm>
          <a:prstGeom prst="rect">
            <a:avLst/>
          </a:prstGeom>
          <a:solidFill>
            <a:srgbClr val="019E71"/>
          </a:solidFill>
          <a:ln>
            <a:solidFill>
              <a:srgbClr val="019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" name="Rectangle 3"/>
          <p:cNvSpPr/>
          <p:nvPr>
            <p:custDataLst>
              <p:tags r:id="rId24"/>
            </p:custDataLst>
          </p:nvPr>
        </p:nvSpPr>
        <p:spPr>
          <a:xfrm flipV="1">
            <a:off x="6628521" y="2413439"/>
            <a:ext cx="1061098" cy="52944"/>
          </a:xfrm>
          <a:prstGeom prst="rect">
            <a:avLst/>
          </a:prstGeom>
          <a:solidFill>
            <a:srgbClr val="019E71"/>
          </a:solidFill>
          <a:ln>
            <a:solidFill>
              <a:srgbClr val="019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5ODM0MjlhM2Q5OTllMDFlNWJlMjhkMDA4MjlmO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4.45482283464565,&quot;left&quot;:17.376712598425197,&quot;top&quot;:39.74131889763779,&quot;width&quot;:301.36277559055117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1.99818897637792,&quot;left&quot;:307.1766929133858,&quot;top&quot;:408.38023622047245,&quot;width&quot;:652.8233070866142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11*335"/>
  <p:tag name="TABLE_ENDDRAG_RECT" val="0*47*711*33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2*346"/>
  <p:tag name="TABLE_ENDDRAG_RECT" val="7*46*692*34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1*341"/>
  <p:tag name="TABLE_ENDDRAG_RECT" val="8*46*691*34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0562308154285,&quot;left&quot;:70.81251968503936,&quot;top&quot;:65.34377952755904,&quot;width&quot;:915.137480314960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7.75000000000006,&quot;left&quot;:82.5,&quot;top&quot;:95.74999999999997,&quot;width&quot;:903.4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4.9967716535433,&quot;left&quot;:59.470393700787405,&quot;top&quot;:118.51007874015747,&quot;width&quot;:560.213464566929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174755_3*q_h_f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174755_3*q_h_a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0238582677166,&quot;left&quot;:7.397716535433071,&quot;top&quot;:132.97496062992124,&quot;width&quot;:674.867952755905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4_1"/>
  <p:tag name="KSO_WM_UNIT_ID" val="diagram20174755_3*q_h_a*1_4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174755_3*q_h_a*1_2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174755_3*q_h_a*1_3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174755_3*q_h_f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174755_3*q_h_f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20174755_3*q_h_f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1"/>
  <p:tag name="KSO_WM_UNIT_ID" val="diagram20174755_3*q_h_i*1_4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2*1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1_1"/>
  <p:tag name="KSO_WM_UNIT_ID" val="diagram20174755_3*q_h_x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174755_3*q_h_i*1_3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174755_3*q_h_i*1_1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174755_3*q_h_i*1_2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7*95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2_1"/>
  <p:tag name="KSO_WM_UNIT_ID" val="diagram20174755_3*q_h_x*1_2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0*100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3_1"/>
  <p:tag name="KSO_WM_UNIT_ID" val="diagram20174755_3*q_h_x*1_3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7*11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4_1"/>
  <p:tag name="KSO_WM_UNIT_ID" val="diagram20174755_3*q_h_x*1_4_1"/>
  <p:tag name="KSO_WM_TEMPLATE_CATEGORY" val="diagram"/>
  <p:tag name="KSO_WM_TEMPLATE_INDEX" val="20174755"/>
  <p:tag name="KSO_WM_UNIT_LAYERLEVEL" val="1_1_1"/>
  <p:tag name="KSO_WM_TAG_VERSION" val="1.0"/>
  <p:tag name="KSO_WM_BEAUTIFY_FLAG" val="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VIRTUALLY_FRAME" val="{&quot;height&quot;:222.0238582677166,&quot;left&quot;:7.397716535433071,&quot;top&quot;:132.97496062992124,&quot;width&quot;:674.8679527559055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政企安全">
      <a:dk1>
        <a:sysClr val="windowText" lastClr="000000"/>
      </a:dk1>
      <a:lt1>
        <a:sysClr val="window" lastClr="FFFFFF"/>
      </a:lt1>
      <a:dk2>
        <a:srgbClr val="00AB7A"/>
      </a:dk2>
      <a:lt2>
        <a:srgbClr val="4E57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5u5lg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84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方正兰亭纤黑简体" panose="02000000000000000000" pitchFamily="2" charset="-122"/>
            <a:ea typeface="方正兰亭纤黑简体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6202</Words>
  <Application>Microsoft Office PowerPoint</Application>
  <PresentationFormat>全屏显示(16:9)</PresentationFormat>
  <Paragraphs>724</Paragraphs>
  <Slides>38</Slides>
  <Notes>31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Arial Unicode MS</vt:lpstr>
      <vt:lpstr>Gen Jyuu Gothic Monospace Regul</vt:lpstr>
      <vt:lpstr>Gill Sans</vt:lpstr>
      <vt:lpstr>Lato Light</vt:lpstr>
      <vt:lpstr>方正兰亭黑简体</vt:lpstr>
      <vt:lpstr>思源黑体 CN Medium</vt:lpstr>
      <vt:lpstr>微软雅黑</vt:lpstr>
      <vt:lpstr>Arial</vt:lpstr>
      <vt:lpstr>Segoe UI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Cao Jin</dc:creator>
  <cp:lastModifiedBy>于浩然</cp:lastModifiedBy>
  <cp:revision>967</cp:revision>
  <cp:lastPrinted>2025-05-14T10:57:17Z</cp:lastPrinted>
  <dcterms:created xsi:type="dcterms:W3CDTF">2025-05-14T10:57:17Z</dcterms:created>
  <dcterms:modified xsi:type="dcterms:W3CDTF">2025-05-15T10:08:20Z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05B110A9EEA44B23F33DE5655AEA5CEE_42</vt:lpwstr>
  </property>
  <property fmtid="{D5CDD505-2E9C-101B-9397-08002B2CF9AE}" pid="3" name="KSOProductBuildVer">
    <vt:lpwstr>2052-7.3.1.8967</vt:lpwstr>
  </property>
</Properties>
</file>